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58" r:id="rId5"/>
    <p:sldId id="259" r:id="rId6"/>
    <p:sldId id="265" r:id="rId7"/>
    <p:sldId id="260" r:id="rId8"/>
    <p:sldId id="261" r:id="rId9"/>
    <p:sldId id="266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701040" y="2057856"/>
            <a:ext cx="10675620" cy="1786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5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 Algorithm </a:t>
            </a:r>
          </a:p>
          <a:p>
            <a:pPr lvl="0" algn="ctr"/>
            <a:r>
              <a:rPr lang="en-US" sz="3200" b="1" dirty="0">
                <a:solidFill>
                  <a:prstClr val="black"/>
                </a:solidFill>
                <a:latin typeface="Roboto"/>
              </a:rPr>
              <a:t>Aksadur Rahman</a:t>
            </a:r>
          </a:p>
          <a:p>
            <a:pPr lvl="0" algn="ctr"/>
            <a:r>
              <a:rPr lang="en-US" sz="1600" b="1" dirty="0">
                <a:solidFill>
                  <a:srgbClr val="5B9BD5"/>
                </a:solidFill>
                <a:latin typeface="Roboto"/>
              </a:rPr>
              <a:t>aksadur@yahoo.com</a:t>
            </a:r>
            <a:endParaRPr lang="en-US" sz="1600" b="1" dirty="0">
              <a:solidFill>
                <a:srgbClr val="5B9BD5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653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54657" y="1312995"/>
                <a:ext cx="4224997" cy="323377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Centroid Modification: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Cluster-1: </a:t>
                </a:r>
                <a:r>
                  <a:rPr lang="en-US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4) </a:t>
                </a:r>
                <a:r>
                  <a:rPr lang="en-US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C(4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5) </a:t>
                </a:r>
                <a:r>
                  <a:rPr lang="en-US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E(2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6)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3+4+2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4+5+6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b="1" dirty="0">
                    <a:solidFill>
                      <a:srgbClr val="FF0000"/>
                    </a:solidFill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(3, 5)</a:t>
                </a:r>
                <a:endParaRPr lang="en-US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Cluster-2: </a:t>
                </a:r>
                <a:r>
                  <a:rPr lang="en-US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:r>
                  <a:rPr lang="en-US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7) </a:t>
                </a:r>
                <a:r>
                  <a:rPr lang="en-US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D(5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7)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6+7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7+5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b="1" dirty="0">
                    <a:solidFill>
                      <a:srgbClr val="FF0000"/>
                    </a:solidFill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(5.5, 7)</a:t>
                </a:r>
                <a:endParaRPr lang="en-US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657" y="1312995"/>
                <a:ext cx="4224997" cy="3233770"/>
              </a:xfrm>
              <a:prstGeom prst="rect">
                <a:avLst/>
              </a:prstGeom>
              <a:blipFill>
                <a:blip r:embed="rId3"/>
                <a:stretch>
                  <a:fillRect l="-1151" t="-1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406182" y="4903129"/>
            <a:ext cx="1721946" cy="390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Output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54492"/>
              </p:ext>
            </p:extLst>
          </p:nvPr>
        </p:nvGraphicFramePr>
        <p:xfrm>
          <a:off x="2982350" y="5413514"/>
          <a:ext cx="6569613" cy="841248"/>
        </p:xfrm>
        <a:graphic>
          <a:graphicData uri="http://schemas.openxmlformats.org/drawingml/2006/table">
            <a:tbl>
              <a:tblPr firstRow="1" firstCol="1" bandRow="1"/>
              <a:tblGrid>
                <a:gridCol w="2173551">
                  <a:extLst>
                    <a:ext uri="{9D8B030D-6E8A-4147-A177-3AD203B41FA5}">
                      <a16:colId xmlns:a16="http://schemas.microsoft.com/office/drawing/2014/main" val="2003428322"/>
                    </a:ext>
                  </a:extLst>
                </a:gridCol>
                <a:gridCol w="2195064">
                  <a:extLst>
                    <a:ext uri="{9D8B030D-6E8A-4147-A177-3AD203B41FA5}">
                      <a16:colId xmlns:a16="http://schemas.microsoft.com/office/drawing/2014/main" val="268732144"/>
                    </a:ext>
                  </a:extLst>
                </a:gridCol>
                <a:gridCol w="2200998">
                  <a:extLst>
                    <a:ext uri="{9D8B030D-6E8A-4147-A177-3AD203B41FA5}">
                      <a16:colId xmlns:a16="http://schemas.microsoft.com/office/drawing/2014/main" val="458269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38792"/>
                  </a:ext>
                </a:extLst>
              </a:tr>
              <a:tr h="629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</a:t>
                      </a: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6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</a:t>
                      </a: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6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</a:t>
                      </a: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(3,5)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892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B(</a:t>
                      </a:r>
                      <a:r>
                        <a:rPr lang="en-US" sz="16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6,7</a:t>
                      </a: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6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</a:t>
                      </a: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(5.5, 7)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81193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8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592739" y="1884742"/>
            <a:ext cx="7757267" cy="390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Decide which cluster contain the input data M(5,4)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92739" y="2882993"/>
                <a:ext cx="7541349" cy="1500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Dist1=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(5−3)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2.236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Dist2=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(5−5.5)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=3.082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rgbClr val="00B050"/>
                    </a:solidFill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:r>
                  <a:rPr lang="en-US" b="1" dirty="0">
                    <a:solidFill>
                      <a:srgbClr val="00B050"/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Dist1&lt; Dist2, given input data </a:t>
                </a:r>
                <a:r>
                  <a:rPr lang="en-US" b="1" smtClean="0">
                    <a:solidFill>
                      <a:srgbClr val="00B050"/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M(5,4) </a:t>
                </a:r>
                <a:r>
                  <a:rPr lang="en-US" b="1" dirty="0">
                    <a:solidFill>
                      <a:srgbClr val="00B050"/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cluster-1</a:t>
                </a:r>
                <a:endParaRPr lang="en-US" b="1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739" y="2882993"/>
                <a:ext cx="7541349" cy="1500924"/>
              </a:xfrm>
              <a:prstGeom prst="rect">
                <a:avLst/>
              </a:prstGeom>
              <a:blipFill>
                <a:blip r:embed="rId3"/>
                <a:stretch>
                  <a:fillRect l="-647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2739" y="1544000"/>
            <a:ext cx="116730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2739" y="2452043"/>
            <a:ext cx="1289135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 </a:t>
            </a:r>
          </a:p>
        </p:txBody>
      </p:sp>
    </p:spTree>
    <p:extLst>
      <p:ext uri="{BB962C8B-B14F-4D97-AF65-F5344CB8AC3E}">
        <p14:creationId xmlns:p14="http://schemas.microsoft.com/office/powerpoint/2010/main" val="19138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860431" y="1559223"/>
            <a:ext cx="243528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Centroid Selection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87043"/>
              </p:ext>
            </p:extLst>
          </p:nvPr>
        </p:nvGraphicFramePr>
        <p:xfrm>
          <a:off x="1322015" y="2085440"/>
          <a:ext cx="6291389" cy="1950924"/>
        </p:xfrm>
        <a:graphic>
          <a:graphicData uri="http://schemas.openxmlformats.org/drawingml/2006/table">
            <a:tbl>
              <a:tblPr firstRow="1" firstCol="1" bandRow="1"/>
              <a:tblGrid>
                <a:gridCol w="780030">
                  <a:extLst>
                    <a:ext uri="{9D8B030D-6E8A-4147-A177-3AD203B41FA5}">
                      <a16:colId xmlns:a16="http://schemas.microsoft.com/office/drawing/2014/main" val="2438721359"/>
                    </a:ext>
                  </a:extLst>
                </a:gridCol>
                <a:gridCol w="831179">
                  <a:extLst>
                    <a:ext uri="{9D8B030D-6E8A-4147-A177-3AD203B41FA5}">
                      <a16:colId xmlns:a16="http://schemas.microsoft.com/office/drawing/2014/main" val="1254406888"/>
                    </a:ext>
                  </a:extLst>
                </a:gridCol>
                <a:gridCol w="1086927">
                  <a:extLst>
                    <a:ext uri="{9D8B030D-6E8A-4147-A177-3AD203B41FA5}">
                      <a16:colId xmlns:a16="http://schemas.microsoft.com/office/drawing/2014/main" val="169917432"/>
                    </a:ext>
                  </a:extLst>
                </a:gridCol>
                <a:gridCol w="1214801">
                  <a:extLst>
                    <a:ext uri="{9D8B030D-6E8A-4147-A177-3AD203B41FA5}">
                      <a16:colId xmlns:a16="http://schemas.microsoft.com/office/drawing/2014/main" val="1115855811"/>
                    </a:ext>
                  </a:extLst>
                </a:gridCol>
                <a:gridCol w="1150864">
                  <a:extLst>
                    <a:ext uri="{9D8B030D-6E8A-4147-A177-3AD203B41FA5}">
                      <a16:colId xmlns:a16="http://schemas.microsoft.com/office/drawing/2014/main" val="3643255244"/>
                    </a:ext>
                  </a:extLst>
                </a:gridCol>
                <a:gridCol w="1227588">
                  <a:extLst>
                    <a:ext uri="{9D8B030D-6E8A-4147-A177-3AD203B41FA5}">
                      <a16:colId xmlns:a16="http://schemas.microsoft.com/office/drawing/2014/main" val="3181618522"/>
                    </a:ext>
                  </a:extLst>
                </a:gridCol>
              </a:tblGrid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</a:t>
                      </a: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</a:t>
                      </a: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</a:t>
                      </a: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</a:t>
                      </a: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</a:t>
                      </a: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06327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</a:t>
                      </a: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3.605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926707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</a:t>
                      </a: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u="none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2.828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4.123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769601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</a:t>
                      </a: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43263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</a:t>
                      </a: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568020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</a:t>
                      </a: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126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38790" y="1159811"/>
                <a:ext cx="3673075" cy="17693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(4−7)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 4.242</a:t>
                </a:r>
              </a:p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(3−4)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=1.414</a:t>
                </a:r>
              </a:p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(4−7)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 3.605</a:t>
                </a:r>
              </a:p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(3−2)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(4−6)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 2.236</a:t>
                </a:r>
              </a:p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(6−4)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 2.828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790" y="1159811"/>
                <a:ext cx="3673075" cy="1769395"/>
              </a:xfrm>
              <a:prstGeom prst="rect">
                <a:avLst/>
              </a:prstGeom>
              <a:blipFill>
                <a:blip r:embed="rId3"/>
                <a:stretch>
                  <a:fillRect l="-1327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50000" y="2814783"/>
                <a:ext cx="3661865" cy="20210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(6−2)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4.123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2.24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(4−2)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(5−2)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3.16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000" y="2814783"/>
                <a:ext cx="3661865" cy="2021066"/>
              </a:xfrm>
              <a:prstGeom prst="rect">
                <a:avLst/>
              </a:prstGeom>
              <a:blipFill>
                <a:blip r:embed="rId4"/>
                <a:stretch>
                  <a:fillRect l="-1331" r="-499" b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907516" y="798953"/>
            <a:ext cx="133562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82994" y="4351733"/>
            <a:ext cx="331177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Initial centroid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Cluster 1: (3, 4)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Cluster 2: (6, 7)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60431" y="287217"/>
            <a:ext cx="6941127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 K-Mean </a:t>
            </a:r>
            <a:r>
              <a:rPr lang="en-US" sz="2400" b="1" kern="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3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770" y="1200811"/>
            <a:ext cx="3789363" cy="37893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05905" y="5117918"/>
            <a:ext cx="3187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James </a:t>
            </a:r>
            <a:r>
              <a:rPr lang="en-US" sz="3200" b="1" dirty="0" err="1">
                <a:solidFill>
                  <a:srgbClr val="00B0F0"/>
                </a:solidFill>
              </a:rPr>
              <a:t>MacQueen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8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6587" y="1347112"/>
            <a:ext cx="8631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k-means is one of the simplest unsupervised learning algorithms that 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solves 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well-known clustering problem. The procedure follows a simple and easy way to classify a given data set through a certain number of clusters (assume k clusters)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92" y="2547441"/>
            <a:ext cx="7240299" cy="36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8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644300" y="1260328"/>
            <a:ext cx="9421091" cy="1304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 </a:t>
            </a: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data into two clusters using the k-mean clustering.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A(3,4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B(6,7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C(4,5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D(5,7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E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(2,6)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98617" y="2790131"/>
            <a:ext cx="6096000" cy="16230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r>
              <a:rPr lang="en-US" b="1" dirty="0" smtClean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Initial 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Step: (Centroid selection)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For 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cluster-1: 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A(3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4)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For 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cluster-2: 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C(4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5)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7274" y="301966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904475" y="1611677"/>
            <a:ext cx="164019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Iteration -1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28546"/>
              </p:ext>
            </p:extLst>
          </p:nvPr>
        </p:nvGraphicFramePr>
        <p:xfrm>
          <a:off x="1066802" y="2164563"/>
          <a:ext cx="5888181" cy="2164002"/>
        </p:xfrm>
        <a:graphic>
          <a:graphicData uri="http://schemas.openxmlformats.org/drawingml/2006/table">
            <a:tbl>
              <a:tblPr firstRow="1" firstCol="1" bandRow="1"/>
              <a:tblGrid>
                <a:gridCol w="1029235">
                  <a:extLst>
                    <a:ext uri="{9D8B030D-6E8A-4147-A177-3AD203B41FA5}">
                      <a16:colId xmlns:a16="http://schemas.microsoft.com/office/drawing/2014/main" val="3319397569"/>
                    </a:ext>
                  </a:extLst>
                </a:gridCol>
                <a:gridCol w="1615660">
                  <a:extLst>
                    <a:ext uri="{9D8B030D-6E8A-4147-A177-3AD203B41FA5}">
                      <a16:colId xmlns:a16="http://schemas.microsoft.com/office/drawing/2014/main" val="746577769"/>
                    </a:ext>
                  </a:extLst>
                </a:gridCol>
                <a:gridCol w="1802413">
                  <a:extLst>
                    <a:ext uri="{9D8B030D-6E8A-4147-A177-3AD203B41FA5}">
                      <a16:colId xmlns:a16="http://schemas.microsoft.com/office/drawing/2014/main" val="650416815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603027976"/>
                    </a:ext>
                  </a:extLst>
                </a:gridCol>
              </a:tblGrid>
              <a:tr h="5126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Centroid(3,4)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Centroid(4,5)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972545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</a:t>
                      </a: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11070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</a:t>
                      </a: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2.828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950810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</a:t>
                      </a: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032565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</a:t>
                      </a: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3.605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97120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</a:t>
                      </a: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735598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739677" y="1611677"/>
            <a:ext cx="132119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735256" y="2164563"/>
                <a:ext cx="3837709" cy="2465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1.414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4.242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2.828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3.605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2.236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2.236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2.236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256" y="2164563"/>
                <a:ext cx="3837709" cy="2465547"/>
              </a:xfrm>
              <a:prstGeom prst="rect">
                <a:avLst/>
              </a:prstGeom>
              <a:blipFill>
                <a:blip r:embed="rId3"/>
                <a:stretch>
                  <a:fillRect l="-954" b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3898802" y="1827876"/>
            <a:ext cx="290977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Centroid Modification: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98802" y="2484100"/>
                <a:ext cx="4328745" cy="231448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Cluster-1: </a:t>
                </a:r>
                <a:r>
                  <a:rPr lang="en-US" sz="1600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600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4) </a:t>
                </a:r>
                <a:r>
                  <a:rPr lang="en-US" sz="1600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E(2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6)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3+2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4+6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(2.5, 5</a:t>
                </a:r>
                <a:r>
                  <a:rPr lang="en-US" sz="1600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600" dirty="0" smtClean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Cluster-2: </a:t>
                </a:r>
                <a:r>
                  <a:rPr lang="en-US" sz="1600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:r>
                  <a:rPr lang="en-US" sz="1600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7) </a:t>
                </a:r>
                <a:r>
                  <a:rPr lang="en-US" sz="1600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C(4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5) </a:t>
                </a:r>
                <a:r>
                  <a:rPr lang="en-US" sz="1600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D(5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7</a:t>
                </a:r>
                <a:r>
                  <a:rPr lang="en-US" sz="1600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15000"/>
                  </a:lnSpc>
                </a:pP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en-US" sz="1600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Centroid</a:t>
                </a:r>
                <a:r>
                  <a:rPr lang="en-US" sz="16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6+4+5</m:t>
                        </m:r>
                      </m:num>
                      <m:den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7+5+7</m:t>
                        </m:r>
                      </m:num>
                      <m:den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r>
                  <a:rPr lang="en-US" sz="16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(5, 6.33)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802" y="2484100"/>
                <a:ext cx="4328745" cy="2314480"/>
              </a:xfrm>
              <a:prstGeom prst="rect">
                <a:avLst/>
              </a:prstGeom>
              <a:blipFill>
                <a:blip r:embed="rId3"/>
                <a:stretch>
                  <a:fillRect l="-8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84448" y="238147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4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1444255" y="1828894"/>
            <a:ext cx="164019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Iteration -2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551185"/>
              </p:ext>
            </p:extLst>
          </p:nvPr>
        </p:nvGraphicFramePr>
        <p:xfrm>
          <a:off x="1498958" y="2388595"/>
          <a:ext cx="5801855" cy="2326113"/>
        </p:xfrm>
        <a:graphic>
          <a:graphicData uri="http://schemas.openxmlformats.org/drawingml/2006/table">
            <a:tbl>
              <a:tblPr firstRow="1" firstCol="1" bandRow="1"/>
              <a:tblGrid>
                <a:gridCol w="914400">
                  <a:extLst>
                    <a:ext uri="{9D8B030D-6E8A-4147-A177-3AD203B41FA5}">
                      <a16:colId xmlns:a16="http://schemas.microsoft.com/office/drawing/2014/main" val="2832537554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1696984322"/>
                    </a:ext>
                  </a:extLst>
                </a:gridCol>
                <a:gridCol w="1922599">
                  <a:extLst>
                    <a:ext uri="{9D8B030D-6E8A-4147-A177-3AD203B41FA5}">
                      <a16:colId xmlns:a16="http://schemas.microsoft.com/office/drawing/2014/main" val="816202643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723056109"/>
                    </a:ext>
                  </a:extLst>
                </a:gridCol>
              </a:tblGrid>
              <a:tr h="6646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Centroid(2.5,5)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Centroid(5,6.33)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803003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</a:t>
                      </a: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133741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</a:t>
                      </a: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4.03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1.208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08845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</a:t>
                      </a: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1.66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88236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</a:t>
                      </a: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27584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</a:t>
                      </a: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5799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041902" y="690824"/>
            <a:ext cx="132119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83085" y="1197558"/>
                <a:ext cx="3569357" cy="21498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1.12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=3.8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4.03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1.208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1.66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085" y="1197558"/>
                <a:ext cx="3569357" cy="2149819"/>
              </a:xfrm>
              <a:prstGeom prst="rect">
                <a:avLst/>
              </a:prstGeom>
              <a:blipFill>
                <a:blip r:embed="rId3"/>
                <a:stretch>
                  <a:fillRect l="-1026" b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777969" y="3347377"/>
                <a:ext cx="3574473" cy="1463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0.67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1.12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3.01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969" y="3347377"/>
                <a:ext cx="3574473" cy="1463991"/>
              </a:xfrm>
              <a:prstGeom prst="rect">
                <a:avLst/>
              </a:prstGeom>
              <a:blipFill>
                <a:blip r:embed="rId4"/>
                <a:stretch>
                  <a:fillRect l="-1024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84448" y="238147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81378" y="1924183"/>
                <a:ext cx="4397604" cy="323377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Centroid Modification: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Cluster-1</a:t>
                </a: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4) </a:t>
                </a:r>
                <a:r>
                  <a:rPr lang="en-US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C(4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5) </a:t>
                </a:r>
                <a:r>
                  <a:rPr lang="en-US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E(2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6)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3+4+2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4+5+6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(3, 5)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Cluster-2: </a:t>
                </a:r>
                <a:r>
                  <a:rPr lang="en-US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:r>
                  <a:rPr lang="en-US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7) </a:t>
                </a:r>
                <a:r>
                  <a:rPr lang="en-US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D(5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7)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6+7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7+5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(5.5, 7)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378" y="1924183"/>
                <a:ext cx="4397604" cy="3233770"/>
              </a:xfrm>
              <a:prstGeom prst="rect">
                <a:avLst/>
              </a:prstGeom>
              <a:blipFill>
                <a:blip r:embed="rId3"/>
                <a:stretch>
                  <a:fillRect l="-1248" t="-566" b="-3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103419" y="285742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1417082" y="1754764"/>
            <a:ext cx="156164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Iteration -3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58184"/>
              </p:ext>
            </p:extLst>
          </p:nvPr>
        </p:nvGraphicFramePr>
        <p:xfrm>
          <a:off x="1541773" y="2265821"/>
          <a:ext cx="5623560" cy="2031037"/>
        </p:xfrm>
        <a:graphic>
          <a:graphicData uri="http://schemas.openxmlformats.org/drawingml/2006/table">
            <a:tbl>
              <a:tblPr firstRow="1" firstCol="1" bandRow="1"/>
              <a:tblGrid>
                <a:gridCol w="982980">
                  <a:extLst>
                    <a:ext uri="{9D8B030D-6E8A-4147-A177-3AD203B41FA5}">
                      <a16:colId xmlns:a16="http://schemas.microsoft.com/office/drawing/2014/main" val="4092758767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4225720097"/>
                    </a:ext>
                  </a:extLst>
                </a:gridCol>
                <a:gridCol w="1696475">
                  <a:extLst>
                    <a:ext uri="{9D8B030D-6E8A-4147-A177-3AD203B41FA5}">
                      <a16:colId xmlns:a16="http://schemas.microsoft.com/office/drawing/2014/main" val="1148416761"/>
                    </a:ext>
                  </a:extLst>
                </a:gridCol>
                <a:gridCol w="1401055">
                  <a:extLst>
                    <a:ext uri="{9D8B030D-6E8A-4147-A177-3AD203B41FA5}">
                      <a16:colId xmlns:a16="http://schemas.microsoft.com/office/drawing/2014/main" val="2262737207"/>
                    </a:ext>
                  </a:extLst>
                </a:gridCol>
              </a:tblGrid>
              <a:tr h="5802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 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Centroid(3,5)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 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Centroid(5.5, 7)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323557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</a:t>
                      </a: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685910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</a:t>
                      </a: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838593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</a:t>
                      </a: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200987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</a:t>
                      </a: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307700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</a:t>
                      </a: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09985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695114" y="776821"/>
            <a:ext cx="132119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97339" y="1190912"/>
                <a:ext cx="3356210" cy="21498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=3.91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3.67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0.5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39" y="1190912"/>
                <a:ext cx="3356210" cy="2149819"/>
              </a:xfrm>
              <a:prstGeom prst="rect">
                <a:avLst/>
              </a:prstGeom>
              <a:blipFill>
                <a:blip r:embed="rId3"/>
                <a:stretch>
                  <a:fillRect l="-907" b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97339" y="3340731"/>
                <a:ext cx="3356210" cy="1463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2.83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0.25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1.12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3.64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39" y="3340731"/>
                <a:ext cx="3356210" cy="1463991"/>
              </a:xfrm>
              <a:prstGeom prst="rect">
                <a:avLst/>
              </a:prstGeom>
              <a:blipFill>
                <a:blip r:embed="rId4"/>
                <a:stretch>
                  <a:fillRect l="-907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103419" y="285742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1609</Words>
  <Application>Microsoft Office PowerPoint</Application>
  <PresentationFormat>Widescreen</PresentationFormat>
  <Paragraphs>228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Cambria</vt:lpstr>
      <vt:lpstr>Cambria Math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HP</cp:lastModifiedBy>
  <cp:revision>35</cp:revision>
  <dcterms:created xsi:type="dcterms:W3CDTF">2021-08-10T15:37:54Z</dcterms:created>
  <dcterms:modified xsi:type="dcterms:W3CDTF">2023-08-15T09:47:14Z</dcterms:modified>
</cp:coreProperties>
</file>