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7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1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2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6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7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9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7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3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1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9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4F9A9-CB77-4A94-AEE0-C37C94C95FFF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6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1222824" y="2224326"/>
            <a:ext cx="10272364" cy="17866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5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5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5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>
                <a:latin typeface="Roboto"/>
              </a:rPr>
              <a:t>Aksadur Rahman</a:t>
            </a:r>
          </a:p>
          <a:p>
            <a:pPr algn="ctr"/>
            <a:r>
              <a:rPr lang="en-US" sz="1600" b="1" dirty="0">
                <a:solidFill>
                  <a:schemeClr val="accent1"/>
                </a:solidFill>
                <a:latin typeface="Roboto"/>
              </a:rPr>
              <a:t>aksadur@yahoo.com</a:t>
            </a:r>
          </a:p>
        </p:txBody>
      </p:sp>
    </p:spTree>
    <p:extLst>
      <p:ext uri="{BB962C8B-B14F-4D97-AF65-F5344CB8AC3E}">
        <p14:creationId xmlns:p14="http://schemas.microsoft.com/office/powerpoint/2010/main" val="4265384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21" name="Rectangle 20"/>
          <p:cNvSpPr/>
          <p:nvPr/>
        </p:nvSpPr>
        <p:spPr>
          <a:xfrm>
            <a:off x="2308353" y="2579815"/>
            <a:ext cx="18662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Gain (Wind) = 0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08353" y="1515593"/>
            <a:ext cx="24684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Gain (Weather)  = 0.6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08353" y="2047704"/>
            <a:ext cx="27767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Gain (Humidity)  = 0.124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08353" y="1082889"/>
            <a:ext cx="691215" cy="3667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Here,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073" y="1683724"/>
            <a:ext cx="4588866" cy="418614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272426"/>
              </p:ext>
            </p:extLst>
          </p:nvPr>
        </p:nvGraphicFramePr>
        <p:xfrm>
          <a:off x="1204842" y="3292918"/>
          <a:ext cx="4073237" cy="3122295"/>
        </p:xfrm>
        <a:graphic>
          <a:graphicData uri="http://schemas.openxmlformats.org/drawingml/2006/table">
            <a:tbl>
              <a:tblPr/>
              <a:tblGrid>
                <a:gridCol w="1081690">
                  <a:extLst>
                    <a:ext uri="{9D8B030D-6E8A-4147-A177-3AD203B41FA5}">
                      <a16:colId xmlns:a16="http://schemas.microsoft.com/office/drawing/2014/main" val="2165503650"/>
                    </a:ext>
                  </a:extLst>
                </a:gridCol>
                <a:gridCol w="1064788">
                  <a:extLst>
                    <a:ext uri="{9D8B030D-6E8A-4147-A177-3AD203B41FA5}">
                      <a16:colId xmlns:a16="http://schemas.microsoft.com/office/drawing/2014/main" val="3306361404"/>
                    </a:ext>
                  </a:extLst>
                </a:gridCol>
                <a:gridCol w="1047887">
                  <a:extLst>
                    <a:ext uri="{9D8B030D-6E8A-4147-A177-3AD203B41FA5}">
                      <a16:colId xmlns:a16="http://schemas.microsoft.com/office/drawing/2014/main" val="2572292592"/>
                    </a:ext>
                  </a:extLst>
                </a:gridCol>
                <a:gridCol w="878872">
                  <a:extLst>
                    <a:ext uri="{9D8B030D-6E8A-4147-A177-3AD203B41FA5}">
                      <a16:colId xmlns:a16="http://schemas.microsoft.com/office/drawing/2014/main" val="1489239538"/>
                    </a:ext>
                  </a:extLst>
                </a:gridCol>
              </a:tblGrid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Weather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242494"/>
                  </a:ext>
                </a:extLst>
              </a:tr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546727"/>
                  </a:ext>
                </a:extLst>
              </a:tr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889011"/>
                  </a:ext>
                </a:extLst>
              </a:tr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7181561"/>
                  </a:ext>
                </a:extLst>
              </a:tr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407123"/>
                  </a:ext>
                </a:extLst>
              </a:tr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07575"/>
                  </a:ext>
                </a:extLst>
              </a:tr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567526"/>
                  </a:ext>
                </a:extLst>
              </a:tr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722055"/>
                  </a:ext>
                </a:extLst>
              </a:tr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872170"/>
                  </a:ext>
                </a:extLst>
              </a:tr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10039"/>
                  </a:ext>
                </a:extLst>
              </a:tr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10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2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41716" y="2740913"/>
            <a:ext cx="98668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Decision trees can be faster, however, KNN tends to be slower with large datasets because it scans the whole dataset to predict as it doesn’t generalize the data in advance.</a:t>
            </a:r>
          </a:p>
        </p:txBody>
      </p:sp>
    </p:spTree>
    <p:extLst>
      <p:ext uri="{BB962C8B-B14F-4D97-AF65-F5344CB8AC3E}">
        <p14:creationId xmlns:p14="http://schemas.microsoft.com/office/powerpoint/2010/main" val="821881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90950" y="1037298"/>
            <a:ext cx="4705350" cy="41171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111949" y="5301734"/>
            <a:ext cx="23943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Ross Quinlan</a:t>
            </a:r>
          </a:p>
        </p:txBody>
      </p:sp>
      <p:sp>
        <p:nvSpPr>
          <p:cNvPr id="7" name="Rectangle 6"/>
          <p:cNvSpPr/>
          <p:nvPr/>
        </p:nvSpPr>
        <p:spPr>
          <a:xfrm>
            <a:off x="3164898" y="238952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2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684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2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2455023" y="1227995"/>
            <a:ext cx="86729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inter-regular"/>
              </a:rPr>
              <a:t>Decision Tree is a </a:t>
            </a:r>
            <a:r>
              <a:rPr lang="en-US" b="1" dirty="0">
                <a:solidFill>
                  <a:srgbClr val="000000"/>
                </a:solidFill>
                <a:latin typeface="inter-bold"/>
              </a:rPr>
              <a:t>Supervised learning technique 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that can be used for both classification and Regression problems, but mostly it is preferred for solving classification problems.</a:t>
            </a:r>
            <a:endParaRPr lang="en-US" dirty="0"/>
          </a:p>
        </p:txBody>
      </p:sp>
      <p:pic>
        <p:nvPicPr>
          <p:cNvPr id="6146" name="Picture 2" descr="Decision Tree classifi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117" y="2422689"/>
            <a:ext cx="7481950" cy="399252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305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769502"/>
              </p:ext>
            </p:extLst>
          </p:nvPr>
        </p:nvGraphicFramePr>
        <p:xfrm>
          <a:off x="3147646" y="1867879"/>
          <a:ext cx="6481263" cy="4227684"/>
        </p:xfrm>
        <a:graphic>
          <a:graphicData uri="http://schemas.openxmlformats.org/drawingml/2006/table">
            <a:tbl>
              <a:tblPr/>
              <a:tblGrid>
                <a:gridCol w="1688684">
                  <a:extLst>
                    <a:ext uri="{9D8B030D-6E8A-4147-A177-3AD203B41FA5}">
                      <a16:colId xmlns:a16="http://schemas.microsoft.com/office/drawing/2014/main" val="2165503650"/>
                    </a:ext>
                  </a:extLst>
                </a:gridCol>
                <a:gridCol w="1705833">
                  <a:extLst>
                    <a:ext uri="{9D8B030D-6E8A-4147-A177-3AD203B41FA5}">
                      <a16:colId xmlns:a16="http://schemas.microsoft.com/office/drawing/2014/main" val="3306361404"/>
                    </a:ext>
                  </a:extLst>
                </a:gridCol>
                <a:gridCol w="1678757">
                  <a:extLst>
                    <a:ext uri="{9D8B030D-6E8A-4147-A177-3AD203B41FA5}">
                      <a16:colId xmlns:a16="http://schemas.microsoft.com/office/drawing/2014/main" val="2572292592"/>
                    </a:ext>
                  </a:extLst>
                </a:gridCol>
                <a:gridCol w="1407989">
                  <a:extLst>
                    <a:ext uri="{9D8B030D-6E8A-4147-A177-3AD203B41FA5}">
                      <a16:colId xmlns:a16="http://schemas.microsoft.com/office/drawing/2014/main" val="1489239538"/>
                    </a:ext>
                  </a:extLst>
                </a:gridCol>
              </a:tblGrid>
              <a:tr h="37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Weather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242494"/>
                  </a:ext>
                </a:extLst>
              </a:tr>
              <a:tr h="37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546727"/>
                  </a:ext>
                </a:extLst>
              </a:tr>
              <a:tr h="37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889011"/>
                  </a:ext>
                </a:extLst>
              </a:tr>
              <a:tr h="37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7181561"/>
                  </a:ext>
                </a:extLst>
              </a:tr>
              <a:tr h="37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7407123"/>
                  </a:ext>
                </a:extLst>
              </a:tr>
              <a:tr h="37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07575"/>
                  </a:ext>
                </a:extLst>
              </a:tr>
              <a:tr h="37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567526"/>
                  </a:ext>
                </a:extLst>
              </a:tr>
              <a:tr h="49729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722055"/>
                  </a:ext>
                </a:extLst>
              </a:tr>
              <a:tr h="37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872170"/>
                  </a:ext>
                </a:extLst>
              </a:tr>
              <a:tr h="37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10039"/>
                  </a:ext>
                </a:extLst>
              </a:tr>
              <a:tr h="37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1053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1" y="1026315"/>
            <a:ext cx="1525610" cy="4581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</a:pPr>
            <a:r>
              <a:rPr lang="en-US" sz="2400" b="1" dirty="0">
                <a:solidFill>
                  <a:schemeClr val="accent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Exercise: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92583" y="1428857"/>
            <a:ext cx="5205271" cy="3859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Make a decision tree based on following training data.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355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283528" y="1828348"/>
                <a:ext cx="6359236" cy="4433458"/>
              </a:xfrm>
              <a:prstGeom prst="rect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Step to Follow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  Choose a target attribute 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2.  Calculate I.G (Information Gain) of that target attribute using  </a:t>
                </a:r>
              </a:p>
              <a:p>
                <a:pPr>
                  <a:lnSpc>
                    <a:spcPct val="107000"/>
                  </a:lnSpc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following formula</a:t>
                </a: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lvl="0">
                  <a:lnSpc>
                    <a:spcPct val="107000"/>
                  </a:lnSpc>
                </a:pP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r>
                  <a:rPr lang="en-US" sz="2400" dirty="0"/>
                  <a:t> log</a:t>
                </a:r>
                <a:r>
                  <a:rPr lang="en-US" sz="2400" i="1" dirty="0"/>
                  <a:t>2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r>
                  <a:rPr lang="en-US" sz="2400" dirty="0"/>
                  <a:t>)</a:t>
                </a:r>
                <a:r>
                  <a:rPr lang="en-US" sz="2400" i="1" dirty="0"/>
                  <a:t> -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</m:den>
                    </m:f>
                  </m:oMath>
                </a14:m>
                <a:r>
                  <a:rPr lang="en-US" sz="2400" dirty="0"/>
                  <a:t> log</a:t>
                </a:r>
                <a:r>
                  <a:rPr lang="en-US" sz="2400" i="1" dirty="0"/>
                  <a:t>2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</m:den>
                    </m:f>
                  </m:oMath>
                </a14:m>
                <a:r>
                  <a:rPr lang="en-US" sz="2400" dirty="0"/>
                  <a:t>)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3.  Calculate Entropy of other attributes using following formula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E(A)  =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2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l</m:t>
                        </m:r>
                        <m:r>
                          <a:rPr lang="en-US" sz="2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n</m:t>
                        </m:r>
                      </m:sup>
                      <m:e>
                        <m:r>
                          <a:rPr lang="en-US" sz="2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    </m:t>
                        </m:r>
                        <m:f>
                          <m:f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Pi</m:t>
                            </m:r>
                            <m:r>
                              <a:rPr lang="en-US" sz="2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Ni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P</m:t>
                            </m:r>
                            <m:r>
                              <a:rPr lang="en-US" sz="2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N</m:t>
                            </m:r>
                          </m:den>
                        </m:f>
                      </m:e>
                    </m:nary>
                    <m:r>
                      <a:rPr lang="en-US" sz="2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X</m:t>
                    </m:r>
                    <m:r>
                      <a:rPr lang="en-US" sz="2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I</m:t>
                    </m:r>
                    <m:r>
                      <a:rPr lang="en-US" sz="2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PiNi</m:t>
                    </m:r>
                    <m:r>
                      <a:rPr lang="en-US" sz="2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4.  Subtract E(A) from I.G of target attribute for find out the gain 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528" y="1828348"/>
                <a:ext cx="6359236" cy="4433458"/>
              </a:xfrm>
              <a:prstGeom prst="rect">
                <a:avLst/>
              </a:prstGeom>
              <a:blipFill>
                <a:blip r:embed="rId4"/>
                <a:stretch>
                  <a:fillRect l="-766" t="-549" b="-823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03419" y="1121495"/>
            <a:ext cx="1194558" cy="483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</a:pPr>
            <a:r>
              <a:rPr lang="en-US" sz="24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2073194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828346" y="2255042"/>
                <a:ext cx="4889480" cy="6614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r>
                  <a:rPr lang="en-US" sz="2400" dirty="0"/>
                  <a:t> log</a:t>
                </a:r>
                <a:r>
                  <a:rPr lang="en-US" sz="2400" i="1" baseline="-25000" dirty="0"/>
                  <a:t>2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r>
                  <a:rPr lang="en-US" sz="2400" dirty="0"/>
                  <a:t>)</a:t>
                </a:r>
                <a:r>
                  <a:rPr lang="en-US" sz="2400" i="1" dirty="0"/>
                  <a:t> -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</m:den>
                    </m:f>
                  </m:oMath>
                </a14:m>
                <a:r>
                  <a:rPr lang="en-US" sz="2400" dirty="0"/>
                  <a:t> log</a:t>
                </a:r>
                <a:r>
                  <a:rPr lang="en-US" sz="2400" i="1" baseline="-25000" dirty="0"/>
                  <a:t>2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</m:den>
                    </m:f>
                  </m:oMath>
                </a14:m>
                <a:r>
                  <a:rPr lang="en-US" sz="2400" dirty="0"/>
                  <a:t>)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346" y="2255042"/>
                <a:ext cx="4889480" cy="661400"/>
              </a:xfrm>
              <a:prstGeom prst="rect">
                <a:avLst/>
              </a:prstGeom>
              <a:blipFill>
                <a:blip r:embed="rId3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103419" y="1412867"/>
            <a:ext cx="2653290" cy="3859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Information Gain for Play: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03419" y="1871388"/>
            <a:ext cx="1519134" cy="3859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We know that,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881245" y="3097217"/>
                <a:ext cx="4847802" cy="6592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r>
                      <a:rPr lang="en-US" sz="240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400" dirty="0"/>
                  <a:t> log</a:t>
                </a:r>
                <a:r>
                  <a:rPr lang="en-US" sz="2400" i="1" baseline="-25000" dirty="0"/>
                  <a:t>2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400" dirty="0"/>
                  <a:t>)</a:t>
                </a:r>
                <a:r>
                  <a:rPr lang="en-US" sz="2400" i="1" dirty="0"/>
                  <a:t> -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400" dirty="0"/>
                  <a:t> log</a:t>
                </a:r>
                <a:r>
                  <a:rPr lang="en-US" sz="2400" i="1" baseline="-25000" dirty="0"/>
                  <a:t>2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400" dirty="0"/>
                  <a:t>)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245" y="3097217"/>
                <a:ext cx="4847802" cy="659283"/>
              </a:xfrm>
              <a:prstGeom prst="rect">
                <a:avLst/>
              </a:prstGeom>
              <a:blipFill>
                <a:blip r:embed="rId4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103419" y="2796720"/>
            <a:ext cx="486030" cy="3667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So,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912317" y="3761087"/>
                <a:ext cx="3674404" cy="650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r>
                      <a:rPr lang="en-US" sz="240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log</a:t>
                </a:r>
                <a:r>
                  <a:rPr lang="en-US" sz="2400" i="1" baseline="-25000" dirty="0"/>
                  <a:t>2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)</a:t>
                </a:r>
                <a:r>
                  <a:rPr lang="en-US" sz="2400" i="1" dirty="0"/>
                  <a:t> -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log</a:t>
                </a:r>
                <a:r>
                  <a:rPr lang="en-US" sz="2400" i="1" baseline="-25000" dirty="0"/>
                  <a:t>2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)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317" y="3761087"/>
                <a:ext cx="3674404" cy="650563"/>
              </a:xfrm>
              <a:prstGeom prst="rect">
                <a:avLst/>
              </a:prstGeom>
              <a:blipFill>
                <a:blip r:embed="rId5"/>
                <a:stretch>
                  <a:fillRect b="-9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964759" y="4511561"/>
                <a:ext cx="4299447" cy="6503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log</a:t>
                </a:r>
                <a:r>
                  <a:rPr lang="en-US" sz="2400" i="1" baseline="-25000" dirty="0"/>
                  <a:t>2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)</a:t>
                </a:r>
                <a:r>
                  <a:rPr lang="en-US" sz="2400" i="1" dirty="0"/>
                  <a:t> -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log</a:t>
                </a:r>
                <a:r>
                  <a:rPr lang="en-US" sz="2400" i="1" baseline="-25000" dirty="0"/>
                  <a:t>2</a:t>
                </a:r>
                <a:r>
                  <a:rPr lang="en-US" sz="2400" baseline="-25000" dirty="0"/>
                  <a:t>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)</a:t>
                </a:r>
                <a:r>
                  <a:rPr lang="en-US" sz="2400" i="1" dirty="0"/>
                  <a:t> 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759" y="4511561"/>
                <a:ext cx="4299447" cy="650371"/>
              </a:xfrm>
              <a:prstGeom prst="rect">
                <a:avLst/>
              </a:prstGeom>
              <a:blipFill>
                <a:blip r:embed="rId6"/>
                <a:stretch>
                  <a:fillRect b="-9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964759" y="5258850"/>
                <a:ext cx="1489510" cy="6503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i="1" dirty="0"/>
                  <a:t> 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759" y="5258850"/>
                <a:ext cx="1489510" cy="650371"/>
              </a:xfrm>
              <a:prstGeom prst="rect">
                <a:avLst/>
              </a:prstGeom>
              <a:blipFill>
                <a:blip r:embed="rId7"/>
                <a:stretch>
                  <a:fillRect b="-10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3044497" y="6001189"/>
            <a:ext cx="1024639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>
              <a:lnSpc>
                <a:spcPct val="107000"/>
              </a:lnSpc>
            </a:pPr>
            <a:r>
              <a:rPr lang="en-US" sz="2400" dirty="0"/>
              <a:t>= 1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10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45717" y="2844111"/>
                <a:ext cx="4720780" cy="559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sz="2000" dirty="0"/>
                  <a:t>I.G (Sunny) = </a:t>
                </a:r>
                <a14:m>
                  <m:oMath xmlns:m="http://schemas.openxmlformats.org/officeDocument/2006/math">
                    <m:r>
                      <a:rPr lang="en-US" sz="200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 log</a:t>
                </a:r>
                <a:r>
                  <a:rPr lang="en-US" sz="2000" i="1" dirty="0"/>
                  <a:t>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)</a:t>
                </a:r>
                <a:r>
                  <a:rPr lang="en-US" sz="2000" i="1" dirty="0"/>
                  <a:t> -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 log</a:t>
                </a:r>
                <a:r>
                  <a:rPr lang="en-US" sz="2000" i="1" dirty="0"/>
                  <a:t>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)  = 0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717" y="2844111"/>
                <a:ext cx="4720780" cy="559769"/>
              </a:xfrm>
              <a:prstGeom prst="rect">
                <a:avLst/>
              </a:prstGeom>
              <a:blipFill>
                <a:blip r:embed="rId3"/>
                <a:stretch>
                  <a:fillRect r="-388" b="-8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499475"/>
              </p:ext>
            </p:extLst>
          </p:nvPr>
        </p:nvGraphicFramePr>
        <p:xfrm>
          <a:off x="3293951" y="1291543"/>
          <a:ext cx="2788195" cy="1477512"/>
        </p:xfrm>
        <a:graphic>
          <a:graphicData uri="http://schemas.openxmlformats.org/drawingml/2006/table">
            <a:tbl>
              <a:tblPr/>
              <a:tblGrid>
                <a:gridCol w="1249881">
                  <a:extLst>
                    <a:ext uri="{9D8B030D-6E8A-4147-A177-3AD203B41FA5}">
                      <a16:colId xmlns:a16="http://schemas.microsoft.com/office/drawing/2014/main" val="1948383434"/>
                    </a:ext>
                  </a:extLst>
                </a:gridCol>
                <a:gridCol w="769157">
                  <a:extLst>
                    <a:ext uri="{9D8B030D-6E8A-4147-A177-3AD203B41FA5}">
                      <a16:colId xmlns:a16="http://schemas.microsoft.com/office/drawing/2014/main" val="3023715195"/>
                    </a:ext>
                  </a:extLst>
                </a:gridCol>
                <a:gridCol w="769157">
                  <a:extLst>
                    <a:ext uri="{9D8B030D-6E8A-4147-A177-3AD203B41FA5}">
                      <a16:colId xmlns:a16="http://schemas.microsoft.com/office/drawing/2014/main" val="3092757988"/>
                    </a:ext>
                  </a:extLst>
                </a:gridCol>
              </a:tblGrid>
              <a:tr h="36937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Weather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032248"/>
                  </a:ext>
                </a:extLst>
              </a:tr>
              <a:tr h="36937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970987"/>
                  </a:ext>
                </a:extLst>
              </a:tr>
              <a:tr h="36937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3978764"/>
                  </a:ext>
                </a:extLst>
              </a:tr>
              <a:tr h="36937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07422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645717" y="3572359"/>
                <a:ext cx="4802469" cy="5581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sz="2000" dirty="0"/>
                  <a:t>I.G (Cloudy) =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 log</a:t>
                </a:r>
                <a:r>
                  <a:rPr lang="en-US" sz="2000" i="1" dirty="0"/>
                  <a:t>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)</a:t>
                </a:r>
                <a:r>
                  <a:rPr lang="en-US" sz="2000" i="1" dirty="0"/>
                  <a:t> -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 log</a:t>
                </a:r>
                <a:r>
                  <a:rPr lang="en-US" sz="2000" i="1" dirty="0"/>
                  <a:t>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)  = 1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717" y="3572359"/>
                <a:ext cx="4802469" cy="558102"/>
              </a:xfrm>
              <a:prstGeom prst="rect">
                <a:avLst/>
              </a:prstGeom>
              <a:blipFill>
                <a:blip r:embed="rId4"/>
                <a:stretch>
                  <a:fillRect r="-381" b="-7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645717" y="4256050"/>
                <a:ext cx="4655057" cy="559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sz="2000" dirty="0"/>
                  <a:t>I.G (Rainy) =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 log</a:t>
                </a:r>
                <a:r>
                  <a:rPr lang="en-US" sz="2000" i="1" dirty="0"/>
                  <a:t>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 3</m:t>
                        </m:r>
                      </m:den>
                    </m:f>
                  </m:oMath>
                </a14:m>
                <a:r>
                  <a:rPr lang="en-US" sz="2000" dirty="0"/>
                  <a:t>)</a:t>
                </a:r>
                <a:r>
                  <a:rPr lang="en-US" sz="2000" i="1" dirty="0"/>
                  <a:t> -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 log</a:t>
                </a:r>
                <a:r>
                  <a:rPr lang="en-US" sz="2000" i="1" dirty="0"/>
                  <a:t>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)  = 0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717" y="4256050"/>
                <a:ext cx="4655057" cy="559769"/>
              </a:xfrm>
              <a:prstGeom prst="rect">
                <a:avLst/>
              </a:prstGeom>
              <a:blipFill>
                <a:blip r:embed="rId5"/>
                <a:stretch>
                  <a:fillRect r="-393" b="-7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657025" y="2874376"/>
                <a:ext cx="2371227" cy="5295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E(Sunny)= 0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2000" dirty="0"/>
                  <a:t>  = 0 </a:t>
                </a: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025" y="2874376"/>
                <a:ext cx="2371227" cy="529504"/>
              </a:xfrm>
              <a:prstGeom prst="rect">
                <a:avLst/>
              </a:prstGeom>
              <a:blipFill>
                <a:blip r:embed="rId6"/>
                <a:stretch>
                  <a:fillRect l="-2571" r="-1799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657025" y="3583580"/>
                <a:ext cx="2646878" cy="528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E(Cloudy)= 1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2000" dirty="0"/>
                  <a:t>  = 0.4 </a:t>
                </a: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025" y="3583580"/>
                <a:ext cx="2646878" cy="528222"/>
              </a:xfrm>
              <a:prstGeom prst="rect">
                <a:avLst/>
              </a:prstGeom>
              <a:blipFill>
                <a:blip r:embed="rId7"/>
                <a:stretch>
                  <a:fillRect l="-2304" r="-1613" b="-8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657025" y="4283895"/>
                <a:ext cx="2305503" cy="5295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E(Rainy)= 0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2000" dirty="0"/>
                  <a:t>  = 0 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025" y="4283895"/>
                <a:ext cx="2305503" cy="529504"/>
              </a:xfrm>
              <a:prstGeom prst="rect">
                <a:avLst/>
              </a:prstGeom>
              <a:blipFill>
                <a:blip r:embed="rId8"/>
                <a:stretch>
                  <a:fillRect l="-2646" r="-1852" b="-8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3103419" y="4990174"/>
            <a:ext cx="33132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E (Weather)= 0 + 0.4 + 0 = 0.4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103419" y="5505100"/>
            <a:ext cx="33516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Gain (Weather)= 1 - 0.4  = 0.6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591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04153" y="2442330"/>
                <a:ext cx="5145511" cy="5581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sz="2000" dirty="0"/>
                  <a:t>I.G (High) = </a:t>
                </a:r>
                <a14:m>
                  <m:oMath xmlns:m="http://schemas.openxmlformats.org/officeDocument/2006/math">
                    <m:r>
                      <a:rPr lang="en-US" sz="200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 log</a:t>
                </a:r>
                <a:r>
                  <a:rPr lang="en-US" sz="2000" i="1" dirty="0"/>
                  <a:t>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)</a:t>
                </a:r>
                <a:r>
                  <a:rPr lang="en-US" sz="2000" i="1" dirty="0"/>
                  <a:t> -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 log</a:t>
                </a:r>
                <a:r>
                  <a:rPr lang="en-US" sz="2000" i="1" dirty="0"/>
                  <a:t>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)  = 0.8113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153" y="2442330"/>
                <a:ext cx="5145511" cy="558102"/>
              </a:xfrm>
              <a:prstGeom prst="rect">
                <a:avLst/>
              </a:prstGeom>
              <a:blipFill>
                <a:blip r:embed="rId3"/>
                <a:stretch>
                  <a:fillRect r="-237" b="-8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604153" y="3170578"/>
                <a:ext cx="4976555" cy="5133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dirty="0"/>
                  <a:t>I.G (Normal) =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log</a:t>
                </a:r>
                <a:r>
                  <a:rPr lang="en-US" i="1" dirty="0"/>
                  <a:t>2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  <a:r>
                  <a:rPr lang="en-US" i="1" dirty="0"/>
                  <a:t> -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log</a:t>
                </a:r>
                <a:r>
                  <a:rPr lang="en-US" i="1" dirty="0"/>
                  <a:t>2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)  = 0.9183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153" y="3170578"/>
                <a:ext cx="4976555" cy="513346"/>
              </a:xfrm>
              <a:prstGeom prst="rect">
                <a:avLst/>
              </a:prstGeom>
              <a:blipFill>
                <a:blip r:embed="rId4"/>
                <a:stretch>
                  <a:fillRect r="-122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615461" y="2472595"/>
                <a:ext cx="3249608" cy="528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E(High)= 0.8113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2000" dirty="0"/>
                  <a:t>  = 0.325 </a:t>
                </a: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461" y="2472595"/>
                <a:ext cx="3249608" cy="528222"/>
              </a:xfrm>
              <a:prstGeom prst="rect">
                <a:avLst/>
              </a:prstGeom>
              <a:blipFill>
                <a:blip r:embed="rId5"/>
                <a:stretch>
                  <a:fillRect l="-1876" r="-938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615461" y="3170578"/>
                <a:ext cx="3552576" cy="5295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E(Normal)= 0.9183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2000" dirty="0"/>
                  <a:t>  = 0.551 </a:t>
                </a: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461" y="3170578"/>
                <a:ext cx="3552576" cy="529504"/>
              </a:xfrm>
              <a:prstGeom prst="rect">
                <a:avLst/>
              </a:prstGeom>
              <a:blipFill>
                <a:blip r:embed="rId6"/>
                <a:stretch>
                  <a:fillRect l="-1715" r="-858" b="-8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3081090" y="3976628"/>
            <a:ext cx="39613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E (Humidity)= 0.325 + 0.551 = 0.876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81090" y="4487798"/>
            <a:ext cx="39196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Gain (Humidity)= 1 - 0.876  = 0.124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922080"/>
              </p:ext>
            </p:extLst>
          </p:nvPr>
        </p:nvGraphicFramePr>
        <p:xfrm>
          <a:off x="3103419" y="1386359"/>
          <a:ext cx="2209800" cy="885825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18433870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018691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41766681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50497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15402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71002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846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04153" y="2442330"/>
                <a:ext cx="4283609" cy="5133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dirty="0"/>
                  <a:t>I.G (Week) =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log</a:t>
                </a:r>
                <a:r>
                  <a:rPr lang="en-US" i="1" dirty="0"/>
                  <a:t>2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  <a:r>
                  <a:rPr lang="en-US" i="1" dirty="0"/>
                  <a:t> -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log</a:t>
                </a:r>
                <a:r>
                  <a:rPr lang="en-US" i="1" dirty="0"/>
                  <a:t>2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)  = 1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153" y="2442330"/>
                <a:ext cx="4283609" cy="513346"/>
              </a:xfrm>
              <a:prstGeom prst="rect">
                <a:avLst/>
              </a:prstGeom>
              <a:blipFill>
                <a:blip r:embed="rId3"/>
                <a:stretch>
                  <a:fillRect r="-284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604153" y="3170578"/>
                <a:ext cx="4363695" cy="5115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dirty="0"/>
                  <a:t>I.G (Strong) =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 log</a:t>
                </a:r>
                <a:r>
                  <a:rPr lang="en-US" i="1" dirty="0"/>
                  <a:t>2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  <a:r>
                  <a:rPr lang="en-US" i="1" dirty="0"/>
                  <a:t> -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 log</a:t>
                </a:r>
                <a:r>
                  <a:rPr lang="en-US" i="1" dirty="0"/>
                  <a:t>2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)  = 1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153" y="3170578"/>
                <a:ext cx="4363695" cy="511550"/>
              </a:xfrm>
              <a:prstGeom prst="rect">
                <a:avLst/>
              </a:prstGeom>
              <a:blipFill>
                <a:blip r:embed="rId4"/>
                <a:stretch>
                  <a:fillRect r="-279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615461" y="2472595"/>
                <a:ext cx="2465996" cy="5295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E(Week)= 1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2000" dirty="0"/>
                  <a:t>  = 0.6</a:t>
                </a: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461" y="2472595"/>
                <a:ext cx="2465996" cy="529504"/>
              </a:xfrm>
              <a:prstGeom prst="rect">
                <a:avLst/>
              </a:prstGeom>
              <a:blipFill>
                <a:blip r:embed="rId5"/>
                <a:stretch>
                  <a:fillRect l="-2469" r="-1728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615461" y="3170578"/>
                <a:ext cx="2612318" cy="528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E(Strong)= 1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2000" dirty="0"/>
                  <a:t>  = 0.4 </a:t>
                </a: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461" y="3170578"/>
                <a:ext cx="2612318" cy="528222"/>
              </a:xfrm>
              <a:prstGeom prst="rect">
                <a:avLst/>
              </a:prstGeom>
              <a:blipFill>
                <a:blip r:embed="rId6"/>
                <a:stretch>
                  <a:fillRect l="-2331" r="-1399" b="-8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3081090" y="3976628"/>
            <a:ext cx="25891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E (Wind)= 0.6 + 0.4 = 1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81090" y="4487798"/>
            <a:ext cx="25635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Gain (Wind)= 1 - 1  = 0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813214"/>
              </p:ext>
            </p:extLst>
          </p:nvPr>
        </p:nvGraphicFramePr>
        <p:xfrm>
          <a:off x="3103419" y="1386359"/>
          <a:ext cx="2209800" cy="885825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18433870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018691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41766681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50497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15402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71002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988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2139</TotalTime>
  <Words>672</Words>
  <Application>Microsoft Office PowerPoint</Application>
  <PresentationFormat>Widescreen</PresentationFormat>
  <Paragraphs>182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Bookman Old Style</vt:lpstr>
      <vt:lpstr>Calibri</vt:lpstr>
      <vt:lpstr>Calibri Light</vt:lpstr>
      <vt:lpstr>Cambria</vt:lpstr>
      <vt:lpstr>Cambria Math</vt:lpstr>
      <vt:lpstr>inter-bold</vt:lpstr>
      <vt:lpstr>inter-regular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Aksadur Rahman</dc:creator>
  <cp:lastModifiedBy>Kaium Razu</cp:lastModifiedBy>
  <cp:revision>90</cp:revision>
  <dcterms:created xsi:type="dcterms:W3CDTF">2021-08-10T15:37:54Z</dcterms:created>
  <dcterms:modified xsi:type="dcterms:W3CDTF">2024-02-27T15:30:01Z</dcterms:modified>
</cp:coreProperties>
</file>