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JEWEL RANA" initials="MR" lastIdx="1" clrIdx="0">
    <p:extLst>
      <p:ext uri="{19B8F6BF-5375-455C-9EA6-DF929625EA0E}">
        <p15:presenceInfo xmlns:p15="http://schemas.microsoft.com/office/powerpoint/2012/main" userId="4a1a21b99e8cd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23:36:56.320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B2FB-A882-1008-BA0F-E674F199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FC1B5-B4BA-E7F1-D5BA-CB119AAC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D456-99F5-7B08-40AA-5C3E592C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B5FC-A4EE-21B2-A57B-1CBC9776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E0C8-0C4F-847C-0053-D4D9293D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CDDB-CA3F-2811-D431-F3E8C48F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DD42-E689-D8C6-C49F-CCFEA01C0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D5BA-E3E7-334A-5694-19ACE910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B81E-74EB-5859-B126-4285D605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56D1-FD76-1924-C732-CABAB164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7E4B2-4A1E-4841-0948-1F8C3B3E2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1256A-E881-CB24-400A-10AB893C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A0EF-F74C-1EEB-FE9D-4DFC7A99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453B-0C96-F16B-1AD0-A5496250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F0D3-6CC8-C8CC-E048-1FE25B56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38F9-E21E-C532-D3A0-9F1959D6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A382-1CAA-1B5F-CCEE-4BC8E50C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DDB-ED54-E509-BC30-13A9AF8C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9B99B-8F2B-8A6E-B67A-63330FDB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78B5-2628-FD13-2B72-5FD43DF6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5A9-E8D4-7FF2-3763-E968A77E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BC4A-B99B-262D-8C97-6E254BBF6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BD2A-FF53-F6DA-D399-808FE4A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D51A-CFC6-B4D3-8B40-20316710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1472-8870-ABC4-2456-0014F072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6F4D-B7D9-6BA6-D0AB-FDE6848D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CBAF-6930-C3AF-226A-676AFD47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7DC47-C389-4E0F-B6A0-30E0B28B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ECA1-197C-DD11-A1CB-9DEA0512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E860-F195-DCED-7256-8698AA96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7298-1147-FEF2-0065-C852685B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2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E995-0B61-F2AD-C7F5-3BD6E802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016A-8D9F-0DB3-8BF0-8A467F88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ECC7-9452-8D34-0B70-4F90B7A5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98582-6ADC-8101-A0ED-84CA3C73F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6C995-D1E5-5C07-0EA6-4030CC92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7686B-E4B0-918B-7CBB-7E482DAD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3DC64-8BF2-F518-D5FC-7A8CBCD7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1AEBE-3F66-0E74-EC17-1B95C949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BA0-0940-1D98-1C88-035A7A20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E2F8-D97B-DA88-D9DD-188F319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88F96-97B1-6513-3802-A448086F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DE4CF-9DAD-3892-E533-FC599960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8C9F4-AF6B-E7C5-D162-F201E0F2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8A02F-85DF-B91C-5712-48D96925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37404-DED4-20AA-E472-DADDEB9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9CE-C1FA-3E93-EEA1-719D72BF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C82D-3D34-F4BD-FAA4-3439283E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6EDD-DD32-0F3A-EBD8-39DC2AE0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6225-4E87-BFC6-355A-8158C12A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89A5-0245-64D8-707E-CA7D459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6D79-EACF-6370-2864-361C9887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4BD-CD50-BBD7-990D-86F9B9B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A20B-2033-3D35-61D0-7BB478B25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6C300-4D0C-EBA2-EB07-EF3EE555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40EA-7AB2-E37C-711C-4455855B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8B62C-8F82-75FF-A5EC-F3698A5B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9BB-2A67-C978-4038-B2EB08D6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10425-FEB9-D2BF-E256-E8AF1D5E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F78C-CBA2-63CD-68F4-76752F28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9879-69C8-FF9C-90DE-2C4E1A89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BBDC-F274-42C5-98BD-9807999481E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42A-EE6D-3D0F-A361-BF861E1C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4157-435E-2553-B3E3-F51E83464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A9D-56B2-48E0-973A-140C5061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4-44824-z" TargetMode="External"/><Relationship Id="rId2" Type="http://schemas.openxmlformats.org/officeDocument/2006/relationships/hyperlink" Target="https://doi.org/10.3390/s2413439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CE6061-4B1F-A5CC-310C-D444AD2F1927}"/>
              </a:ext>
            </a:extLst>
          </p:cNvPr>
          <p:cNvGrpSpPr/>
          <p:nvPr/>
        </p:nvGrpSpPr>
        <p:grpSpPr>
          <a:xfrm>
            <a:off x="1323759" y="1244165"/>
            <a:ext cx="8503920" cy="4920870"/>
            <a:chOff x="1323759" y="1244165"/>
            <a:chExt cx="8503920" cy="49208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28CC9A-3E05-EC5D-402F-2236A001448A}"/>
                </a:ext>
              </a:extLst>
            </p:cNvPr>
            <p:cNvSpPr/>
            <p:nvPr/>
          </p:nvSpPr>
          <p:spPr>
            <a:xfrm rot="19649045">
              <a:off x="1323759" y="1244165"/>
              <a:ext cx="8503920" cy="49208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AF6AA8-3CF1-94A0-DC53-8D3D6C0AEC3A}"/>
                </a:ext>
              </a:extLst>
            </p:cNvPr>
            <p:cNvSpPr txBox="1"/>
            <p:nvPr/>
          </p:nvSpPr>
          <p:spPr>
            <a:xfrm>
              <a:off x="1582260" y="3195896"/>
              <a:ext cx="728727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tabLst>
                  <a:tab pos="6400800" algn="l"/>
                </a:tabLst>
              </a:pPr>
              <a:r>
                <a:rPr lang="en-US" sz="3200" b="1" kern="18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From Lab to Landscape: </a:t>
              </a:r>
            </a:p>
            <a:p>
              <a:pPr>
                <a:tabLst>
                  <a:tab pos="6400800" algn="l"/>
                </a:tabLst>
              </a:pPr>
              <a:r>
                <a:rPr lang="en-US" sz="3200" b="1" kern="18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Mobile AI for Real-Time </a:t>
              </a:r>
            </a:p>
            <a:p>
              <a:pPr>
                <a:tabLst>
                  <a:tab pos="6400800" algn="l"/>
                </a:tabLst>
              </a:pPr>
              <a:r>
                <a:rPr lang="en-US" sz="3200" b="1" kern="18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Microplastic Detection</a:t>
              </a:r>
              <a:endPara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8C5E53-77FF-D770-F6DD-E4D74F70FED7}"/>
              </a:ext>
            </a:extLst>
          </p:cNvPr>
          <p:cNvGrpSpPr/>
          <p:nvPr/>
        </p:nvGrpSpPr>
        <p:grpSpPr>
          <a:xfrm>
            <a:off x="6096000" y="-650241"/>
            <a:ext cx="9309460" cy="5881211"/>
            <a:chOff x="4905285" y="-961101"/>
            <a:chExt cx="9309460" cy="6364792"/>
          </a:xfrm>
          <a:blipFill dpi="0" rotWithShape="1">
            <a:blip r:embed="rId2"/>
            <a:srcRect/>
            <a:tile tx="0" ty="-355600" sx="100000" sy="100000" flip="none" algn="tl"/>
          </a:blipFill>
          <a:effectLst>
            <a:glow rad="127000">
              <a:schemeClr val="accent1">
                <a:alpha val="0"/>
              </a:schemeClr>
            </a:glow>
            <a:reflection endPos="65000" dist="50800" dir="5400000" sy="-100000" algn="bl" rotWithShape="0"/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9BF462-D5AF-3215-2EFB-E8A1A40895BA}"/>
                </a:ext>
              </a:extLst>
            </p:cNvPr>
            <p:cNvSpPr/>
            <p:nvPr/>
          </p:nvSpPr>
          <p:spPr>
            <a:xfrm rot="19513680">
              <a:off x="5535263" y="1337778"/>
              <a:ext cx="7307800" cy="2437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E0373E-9604-2CD6-7050-D4F3C18D506F}"/>
                </a:ext>
              </a:extLst>
            </p:cNvPr>
            <p:cNvSpPr/>
            <p:nvPr/>
          </p:nvSpPr>
          <p:spPr>
            <a:xfrm rot="19506389">
              <a:off x="4905285" y="-961101"/>
              <a:ext cx="6312568" cy="21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D6A10E-EC30-B3F7-CB59-90818E407405}"/>
                </a:ext>
              </a:extLst>
            </p:cNvPr>
            <p:cNvSpPr/>
            <p:nvPr/>
          </p:nvSpPr>
          <p:spPr>
            <a:xfrm rot="19513680">
              <a:off x="7902177" y="3438211"/>
              <a:ext cx="6312568" cy="1965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478D-DC9E-DEAB-E8A9-30BD8795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78" y="1519712"/>
            <a:ext cx="6033306" cy="403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4508D-3121-719D-C2E0-587D0C1E71FB}"/>
              </a:ext>
            </a:extLst>
          </p:cNvPr>
          <p:cNvSpPr txBox="1"/>
          <p:nvPr/>
        </p:nvSpPr>
        <p:spPr>
          <a:xfrm>
            <a:off x="3384631" y="410351"/>
            <a:ext cx="6094070" cy="68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kern="1800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(VGG19 + MedSAM-2)</a:t>
            </a:r>
            <a:endParaRPr lang="en-US" sz="36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1E2CB-6499-F7F7-0EF0-F4501F98AFAD}"/>
              </a:ext>
            </a:extLst>
          </p:cNvPr>
          <p:cNvSpPr txBox="1"/>
          <p:nvPr/>
        </p:nvSpPr>
        <p:spPr>
          <a:xfrm>
            <a:off x="993014" y="5972284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MedSAM-2 ( segmentation image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544D7-947C-F223-B34F-EE9D023F5152}"/>
              </a:ext>
            </a:extLst>
          </p:cNvPr>
          <p:cNvSpPr txBox="1"/>
          <p:nvPr/>
        </p:nvSpPr>
        <p:spPr>
          <a:xfrm>
            <a:off x="7480140" y="3143387"/>
            <a:ext cx="6094070" cy="119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VGG19 (Object Detection &amp; Classification)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63C3B9-C5A0-18D0-499A-90E789E42618}"/>
              </a:ext>
            </a:extLst>
          </p:cNvPr>
          <p:cNvCxnSpPr/>
          <p:nvPr/>
        </p:nvCxnSpPr>
        <p:spPr>
          <a:xfrm>
            <a:off x="2581154" y="4537276"/>
            <a:ext cx="324092" cy="157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91B3B2-4A90-4199-7001-8D1D3400436F}"/>
              </a:ext>
            </a:extLst>
          </p:cNvPr>
          <p:cNvCxnSpPr/>
          <p:nvPr/>
        </p:nvCxnSpPr>
        <p:spPr>
          <a:xfrm>
            <a:off x="5926238" y="3287210"/>
            <a:ext cx="1689904" cy="45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4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912E07-3DEC-687C-0649-27DB5B78BA2E}"/>
              </a:ext>
            </a:extLst>
          </p:cNvPr>
          <p:cNvSpPr/>
          <p:nvPr/>
        </p:nvSpPr>
        <p:spPr>
          <a:xfrm>
            <a:off x="7668126" y="4299282"/>
            <a:ext cx="2374232" cy="11951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Camera &amp;  Laser Sensor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50FAD-462D-9083-4802-C5744C0E1339}"/>
              </a:ext>
            </a:extLst>
          </p:cNvPr>
          <p:cNvSpPr/>
          <p:nvPr/>
        </p:nvSpPr>
        <p:spPr>
          <a:xfrm>
            <a:off x="5654842" y="3100136"/>
            <a:ext cx="2374232" cy="11951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MedSAM-2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7912BE-8015-1689-6807-4B82FE2CECA2}"/>
              </a:ext>
            </a:extLst>
          </p:cNvPr>
          <p:cNvSpPr/>
          <p:nvPr/>
        </p:nvSpPr>
        <p:spPr>
          <a:xfrm>
            <a:off x="3665621" y="1900990"/>
            <a:ext cx="2374232" cy="11951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VGG19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DA01E2-8C35-D31F-E450-7683C1F6F839}"/>
              </a:ext>
            </a:extLst>
          </p:cNvPr>
          <p:cNvSpPr/>
          <p:nvPr/>
        </p:nvSpPr>
        <p:spPr>
          <a:xfrm>
            <a:off x="1740569" y="701844"/>
            <a:ext cx="2374232" cy="11951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E5653-161C-3FAB-BB89-F6531514B6C7}"/>
              </a:ext>
            </a:extLst>
          </p:cNvPr>
          <p:cNvSpPr txBox="1"/>
          <p:nvPr/>
        </p:nvSpPr>
        <p:spPr>
          <a:xfrm>
            <a:off x="6096000" y="4455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6DF57-0C9B-76BC-0241-0B5AF240D49A}"/>
              </a:ext>
            </a:extLst>
          </p:cNvPr>
          <p:cNvSpPr txBox="1"/>
          <p:nvPr/>
        </p:nvSpPr>
        <p:spPr>
          <a:xfrm>
            <a:off x="3793958" y="31716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classification 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identification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D509C-DFCC-2849-E878-22EFA0490093}"/>
              </a:ext>
            </a:extLst>
          </p:cNvPr>
          <p:cNvSpPr txBox="1"/>
          <p:nvPr/>
        </p:nvSpPr>
        <p:spPr>
          <a:xfrm>
            <a:off x="2502569" y="2081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8FAEB-E0E1-E62A-45BD-D333AD556589}"/>
              </a:ext>
            </a:extLst>
          </p:cNvPr>
          <p:cNvSpPr txBox="1"/>
          <p:nvPr/>
        </p:nvSpPr>
        <p:spPr>
          <a:xfrm>
            <a:off x="7772400" y="5650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 resolution camera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laser light emission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C55B43-8BDF-3DAD-0224-C652BFCB83DB}"/>
              </a:ext>
            </a:extLst>
          </p:cNvPr>
          <p:cNvSpPr txBox="1"/>
          <p:nvPr/>
        </p:nvSpPr>
        <p:spPr>
          <a:xfrm>
            <a:off x="4678279" y="6268544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1180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D1FEB-FD27-2150-EC17-621D906FFC81}"/>
              </a:ext>
            </a:extLst>
          </p:cNvPr>
          <p:cNvSpPr txBox="1"/>
          <p:nvPr/>
        </p:nvSpPr>
        <p:spPr>
          <a:xfrm>
            <a:off x="0" y="0"/>
            <a:ext cx="12087828" cy="717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Sarker, M.A.B.; Imtiaz, M.H.;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T.M.; Baki, A.B.M. Real-Time Detection of Microplastics Using an AI Camera.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2024,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4394.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https://doi.org/10.3390/s24134394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Ma, J., He, Y., Li, F.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Segment anything in medical images.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15, 654 (2024).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https://doi.org/10.1038/s41467-024-44824-z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Huang,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Shang, Ce &amp; Li, Lin. (2021). Novel N-doped graphene enhanced ultrafiltration nano-porous polyvinylidene fluoride membrane with high permeability and stability for water treatment. Separation and Purification Technology. 267. 118622. 10.1016/j.seppur.2021.118622.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dirty="0"/>
              <a:t> Qian N, Gao X, Lang X, Deng H, </a:t>
            </a:r>
            <a:r>
              <a:rPr lang="en-US" dirty="0" err="1"/>
              <a:t>Bratu</a:t>
            </a:r>
            <a:r>
              <a:rPr lang="en-US" dirty="0"/>
              <a:t> TM, Chen Q, Stapleton P, Yan B, Min W. Rapid single-particle chemical imaging of </a:t>
            </a:r>
            <a:r>
              <a:rPr lang="en-US" dirty="0" err="1"/>
              <a:t>nanoplastics</a:t>
            </a:r>
            <a:r>
              <a:rPr lang="en-US" dirty="0"/>
              <a:t> by SRS microscopy. Proc Natl </a:t>
            </a:r>
            <a:r>
              <a:rPr lang="en-US" dirty="0" err="1"/>
              <a:t>Acad</a:t>
            </a:r>
            <a:r>
              <a:rPr lang="en-US" dirty="0"/>
              <a:t> Sci U S A. 2024 Jan 16;121(3):e2300582121. </a:t>
            </a:r>
            <a:r>
              <a:rPr lang="en-US" dirty="0" err="1"/>
              <a:t>doi</a:t>
            </a:r>
            <a:r>
              <a:rPr lang="en-US" dirty="0"/>
              <a:t>: 10.1073/pnas.2300582121. </a:t>
            </a:r>
            <a:r>
              <a:rPr lang="en-US" dirty="0" err="1"/>
              <a:t>Epub</a:t>
            </a:r>
            <a:r>
              <a:rPr lang="en-US" dirty="0"/>
              <a:t> 2024 Jan 8. PMID: 38190543; PMCID: PMC10801917.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/>
              <a:t> Zhao B, </a:t>
            </a:r>
            <a:r>
              <a:rPr lang="en-US" dirty="0" err="1"/>
              <a:t>Rehati</a:t>
            </a:r>
            <a:r>
              <a:rPr lang="en-US" dirty="0"/>
              <a:t> P, Yang Z, Cai Z, Guo C, Li Y. The potential toxicity of microplastics on human health. Sci Total Environ. 2024 Feb 20;912:168946. </a:t>
            </a:r>
            <a:r>
              <a:rPr lang="en-US" dirty="0" err="1"/>
              <a:t>doi</a:t>
            </a:r>
            <a:r>
              <a:rPr lang="en-US" dirty="0"/>
              <a:t>: 10.1016/j.scitotenv.2023.168946. </a:t>
            </a:r>
            <a:r>
              <a:rPr lang="en-US" dirty="0" err="1"/>
              <a:t>Epub</a:t>
            </a:r>
            <a:r>
              <a:rPr lang="en-US" dirty="0"/>
              <a:t> 2023 Dec 2. PMID: 38043812.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/>
              <a:t>Schwabl</a:t>
            </a:r>
            <a:r>
              <a:rPr lang="en-US" dirty="0"/>
              <a:t> P, </a:t>
            </a:r>
            <a:r>
              <a:rPr lang="en-US" dirty="0" err="1"/>
              <a:t>Köppel</a:t>
            </a:r>
            <a:r>
              <a:rPr lang="en-US" dirty="0"/>
              <a:t> S, </a:t>
            </a:r>
            <a:r>
              <a:rPr lang="en-US" dirty="0" err="1"/>
              <a:t>Königshofer</a:t>
            </a:r>
            <a:r>
              <a:rPr lang="en-US" dirty="0"/>
              <a:t> P, </a:t>
            </a:r>
            <a:r>
              <a:rPr lang="en-US" dirty="0" err="1"/>
              <a:t>Bucsics</a:t>
            </a:r>
            <a:r>
              <a:rPr lang="en-US" dirty="0"/>
              <a:t> T, Trauner M, </a:t>
            </a:r>
            <a:r>
              <a:rPr lang="en-US" dirty="0" err="1"/>
              <a:t>Reiberger</a:t>
            </a:r>
            <a:r>
              <a:rPr lang="en-US" dirty="0"/>
              <a:t> T, Liebmann B. Detection of Various Microplastics in Human Stool: A Prospective Case Series. Ann Intern Med. 2019 Oct 1;171(7):453-457. </a:t>
            </a:r>
            <a:r>
              <a:rPr lang="en-US" dirty="0" err="1"/>
              <a:t>doi</a:t>
            </a:r>
            <a:r>
              <a:rPr lang="en-US" dirty="0"/>
              <a:t>: 10.7326/M19-0618. </a:t>
            </a:r>
            <a:r>
              <a:rPr lang="en-US" dirty="0" err="1"/>
              <a:t>Epub</a:t>
            </a:r>
            <a:r>
              <a:rPr lang="en-US" dirty="0"/>
              <a:t> 2019 Sep 3. PMID: 31476765.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7. Jones RR, Hooper DC, Zhang L, </a:t>
            </a:r>
            <a:r>
              <a:rPr lang="en-US" dirty="0" err="1"/>
              <a:t>Wolverson</a:t>
            </a:r>
            <a:r>
              <a:rPr lang="en-US" dirty="0"/>
              <a:t> D, </a:t>
            </a:r>
            <a:r>
              <a:rPr lang="en-US" dirty="0" err="1"/>
              <a:t>Valev</a:t>
            </a:r>
            <a:r>
              <a:rPr lang="en-US" dirty="0"/>
              <a:t> VK. Raman Techniques: Fundamentals and Frontiers. Nanoscale Res Lett. 2019 Jul 12;14(1):231. </a:t>
            </a:r>
            <a:r>
              <a:rPr lang="en-US" dirty="0" err="1"/>
              <a:t>doi</a:t>
            </a:r>
            <a:r>
              <a:rPr lang="en-US" dirty="0"/>
              <a:t>: 10.1186/s11671-019-3039-2. </a:t>
            </a:r>
            <a:r>
              <a:rPr lang="en-US"/>
              <a:t>PMID: 31300945; PMCID: PMC6626094.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16F5D5-413B-0541-C9DB-8186962D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microplastics?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08A74-E698-DC26-4B49-9E6A99647B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312" y="1721168"/>
            <a:ext cx="4992688" cy="3328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060D29-C2FA-EE28-51F3-BC411CA3EF73}"/>
              </a:ext>
            </a:extLst>
          </p:cNvPr>
          <p:cNvSpPr/>
          <p:nvPr/>
        </p:nvSpPr>
        <p:spPr>
          <a:xfrm>
            <a:off x="6461760" y="1721168"/>
            <a:ext cx="3352800" cy="332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61ACB-C3CA-CF36-62D9-E236A8587EAB}"/>
              </a:ext>
            </a:extLst>
          </p:cNvPr>
          <p:cNvSpPr txBox="1"/>
          <p:nvPr/>
        </p:nvSpPr>
        <p:spPr>
          <a:xfrm>
            <a:off x="4946968" y="2792928"/>
            <a:ext cx="6233160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plastic pieces 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than 5 millimeters 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long.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A693F-C199-67DE-ED48-E4026BF20DA4}"/>
              </a:ext>
            </a:extLst>
          </p:cNvPr>
          <p:cNvSpPr txBox="1"/>
          <p:nvPr/>
        </p:nvSpPr>
        <p:spPr>
          <a:xfrm>
            <a:off x="2209800" y="53214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Fig: Microplastics</a:t>
            </a:r>
          </a:p>
        </p:txBody>
      </p:sp>
    </p:spTree>
    <p:extLst>
      <p:ext uri="{BB962C8B-B14F-4D97-AF65-F5344CB8AC3E}">
        <p14:creationId xmlns:p14="http://schemas.microsoft.com/office/powerpoint/2010/main" val="192516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DC5FA-D05C-98D4-E09A-46A36AA0E89C}"/>
              </a:ext>
            </a:extLst>
          </p:cNvPr>
          <p:cNvSpPr/>
          <p:nvPr/>
        </p:nvSpPr>
        <p:spPr>
          <a:xfrm>
            <a:off x="6529137" y="1764147"/>
            <a:ext cx="5558589" cy="414773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8A418-3B2E-F388-E3B6-78B3F2B1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we concern about  microplastics?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E2251-AA05-5EC1-9531-B7187D38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147"/>
            <a:ext cx="6315247" cy="4147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5F6084-5F9F-E38A-FC67-26671E1FE53C}"/>
              </a:ext>
            </a:extLst>
          </p:cNvPr>
          <p:cNvSpPr txBox="1"/>
          <p:nvPr/>
        </p:nvSpPr>
        <p:spPr>
          <a:xfrm>
            <a:off x="6243058" y="3023289"/>
            <a:ext cx="6096000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fontAlgn="base">
              <a:spcBef>
                <a:spcPts val="0"/>
              </a:spcBef>
              <a:spcAft>
                <a:spcPts val="480"/>
              </a:spcAft>
            </a:pPr>
            <a:r>
              <a:rPr lang="en-US" sz="2400" b="1" spc="-50" dirty="0"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Microplastics discovered in human </a:t>
            </a:r>
          </a:p>
          <a:p>
            <a:pPr marR="0" lvl="0" algn="ctr" fontAlgn="base">
              <a:spcBef>
                <a:spcPts val="0"/>
              </a:spcBef>
              <a:spcAft>
                <a:spcPts val="480"/>
              </a:spcAft>
            </a:pPr>
            <a:r>
              <a:rPr lang="en-US" sz="2400" b="1" spc="-50" dirty="0"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brains for the first time: What it means           for our health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51057-457D-A145-562F-1BFC0DB3569E}"/>
              </a:ext>
            </a:extLst>
          </p:cNvPr>
          <p:cNvSpPr txBox="1"/>
          <p:nvPr/>
        </p:nvSpPr>
        <p:spPr>
          <a:xfrm>
            <a:off x="1556084" y="6123543"/>
            <a:ext cx="6497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Fig: Microplastics in brain</a:t>
            </a:r>
          </a:p>
        </p:txBody>
      </p:sp>
    </p:spTree>
    <p:extLst>
      <p:ext uri="{BB962C8B-B14F-4D97-AF65-F5344CB8AC3E}">
        <p14:creationId xmlns:p14="http://schemas.microsoft.com/office/powerpoint/2010/main" val="39351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EEA65-97CC-4E00-51A0-3137CEC17570}"/>
              </a:ext>
            </a:extLst>
          </p:cNvPr>
          <p:cNvSpPr txBox="1"/>
          <p:nvPr/>
        </p:nvSpPr>
        <p:spPr>
          <a:xfrm>
            <a:off x="3140363" y="705267"/>
            <a:ext cx="6096000" cy="118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kern="180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Microplastics found in human   blood </a:t>
            </a:r>
            <a:endParaRPr lang="en-US" sz="32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F2D3C-DEE5-26CF-ED72-9EDDE20F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38" y="1859520"/>
            <a:ext cx="7519616" cy="4229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8301C-6489-363E-C6DF-85DADE7AF096}"/>
              </a:ext>
            </a:extLst>
          </p:cNvPr>
          <p:cNvSpPr txBox="1"/>
          <p:nvPr/>
        </p:nvSpPr>
        <p:spPr>
          <a:xfrm>
            <a:off x="4812632" y="61527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Fig: Microplastics in blood</a:t>
            </a:r>
          </a:p>
        </p:txBody>
      </p:sp>
    </p:spTree>
    <p:extLst>
      <p:ext uri="{BB962C8B-B14F-4D97-AF65-F5344CB8AC3E}">
        <p14:creationId xmlns:p14="http://schemas.microsoft.com/office/powerpoint/2010/main" val="34250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93ED7-5620-5971-425C-6419F5F3F575}"/>
              </a:ext>
            </a:extLst>
          </p:cNvPr>
          <p:cNvSpPr txBox="1"/>
          <p:nvPr/>
        </p:nvSpPr>
        <p:spPr>
          <a:xfrm>
            <a:off x="3048000" y="2217871"/>
            <a:ext cx="6096000" cy="196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kern="1800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earth, is human body a dumping ground to microplastics?</a:t>
            </a:r>
            <a:endParaRPr lang="en-US" sz="36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93E8-B6EC-2B38-2FDF-0524DAFB1DCF}"/>
              </a:ext>
            </a:extLst>
          </p:cNvPr>
          <p:cNvSpPr txBox="1"/>
          <p:nvPr/>
        </p:nvSpPr>
        <p:spPr>
          <a:xfrm>
            <a:off x="3047999" y="245565"/>
            <a:ext cx="6096000" cy="156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ts val="3865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spc="-1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“Matter of great concern’: Microplastics found in placentas of pregnant women”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7B563-7FB0-736A-0C0F-55770F8F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03" y="1936556"/>
            <a:ext cx="8387497" cy="4135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80F2A-8FB5-4C1A-DE0D-076DC9FC40D7}"/>
              </a:ext>
            </a:extLst>
          </p:cNvPr>
          <p:cNvSpPr txBox="1"/>
          <p:nvPr/>
        </p:nvSpPr>
        <p:spPr>
          <a:xfrm>
            <a:off x="4572000" y="61990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Fig: Microplastics in placenta</a:t>
            </a:r>
          </a:p>
        </p:txBody>
      </p:sp>
    </p:spTree>
    <p:extLst>
      <p:ext uri="{BB962C8B-B14F-4D97-AF65-F5344CB8AC3E}">
        <p14:creationId xmlns:p14="http://schemas.microsoft.com/office/powerpoint/2010/main" val="153565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0C2299-146F-79FA-1B45-D9AF345256B7}"/>
              </a:ext>
            </a:extLst>
          </p:cNvPr>
          <p:cNvSpPr txBox="1"/>
          <p:nvPr/>
        </p:nvSpPr>
        <p:spPr>
          <a:xfrm>
            <a:off x="3214254" y="2632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microplastics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CE15E-2355-E7C3-2AF6-6ECCE707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662"/>
            <a:ext cx="8802096" cy="7253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AB8B2-A1C5-EE34-DE12-2374A56CA7EC}"/>
              </a:ext>
            </a:extLst>
          </p:cNvPr>
          <p:cNvSpPr txBox="1"/>
          <p:nvPr/>
        </p:nvSpPr>
        <p:spPr>
          <a:xfrm>
            <a:off x="7355305" y="359110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Visualization of </a:t>
            </a:r>
          </a:p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how the ecosystem is being </a:t>
            </a:r>
          </a:p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affected by microplastics</a:t>
            </a:r>
          </a:p>
        </p:txBody>
      </p:sp>
    </p:spTree>
    <p:extLst>
      <p:ext uri="{BB962C8B-B14F-4D97-AF65-F5344CB8AC3E}">
        <p14:creationId xmlns:p14="http://schemas.microsoft.com/office/powerpoint/2010/main" val="29495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D2F4D-C217-187B-B7A7-906E9DC3FE3C}"/>
              </a:ext>
            </a:extLst>
          </p:cNvPr>
          <p:cNvSpPr txBox="1"/>
          <p:nvPr/>
        </p:nvSpPr>
        <p:spPr>
          <a:xfrm>
            <a:off x="1902588" y="411429"/>
            <a:ext cx="8386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94363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Idea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EFF15-C0E6-38EF-780E-1AFF1FA2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71" y="2413337"/>
            <a:ext cx="3978629" cy="2653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B16FC-0C7B-6482-D954-2E720A14E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95" y="2164918"/>
            <a:ext cx="4725870" cy="31505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4167BD-375A-A37D-0844-F1EE705D9BAF}"/>
              </a:ext>
            </a:extLst>
          </p:cNvPr>
          <p:cNvCxnSpPr/>
          <p:nvPr/>
        </p:nvCxnSpPr>
        <p:spPr>
          <a:xfrm>
            <a:off x="6458673" y="3113590"/>
            <a:ext cx="151628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B4F55D-948F-AD65-B75B-04F6241D199D}"/>
              </a:ext>
            </a:extLst>
          </p:cNvPr>
          <p:cNvSpPr txBox="1"/>
          <p:nvPr/>
        </p:nvSpPr>
        <p:spPr>
          <a:xfrm>
            <a:off x="4927922" y="573015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Microscope AI Mobile 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BE572-A84F-F052-C16B-C4248B64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95" y="1806970"/>
            <a:ext cx="4863664" cy="32440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341CC-048C-A43E-C285-1669B3BE5031}"/>
              </a:ext>
            </a:extLst>
          </p:cNvPr>
          <p:cNvCxnSpPr>
            <a:cxnSpLocks/>
          </p:cNvCxnSpPr>
          <p:nvPr/>
        </p:nvCxnSpPr>
        <p:spPr>
          <a:xfrm>
            <a:off x="5243332" y="3382700"/>
            <a:ext cx="1084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C47C2D-C628-9D04-11F0-C13F0DD54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0" t="19240" r="38511" b="33456"/>
          <a:stretch/>
        </p:blipFill>
        <p:spPr bwMode="auto">
          <a:xfrm>
            <a:off x="1954562" y="1806970"/>
            <a:ext cx="2708476" cy="32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E8D15-CA5A-272C-CBD8-B0ED7086839F}"/>
              </a:ext>
            </a:extLst>
          </p:cNvPr>
          <p:cNvCxnSpPr/>
          <p:nvPr/>
        </p:nvCxnSpPr>
        <p:spPr>
          <a:xfrm>
            <a:off x="3715473" y="4125054"/>
            <a:ext cx="1179058" cy="1851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63829-74DE-3C07-92E5-CDE8294D2BD4}"/>
              </a:ext>
            </a:extLst>
          </p:cNvPr>
          <p:cNvCxnSpPr/>
          <p:nvPr/>
        </p:nvCxnSpPr>
        <p:spPr>
          <a:xfrm flipH="1" flipV="1">
            <a:off x="2604304" y="1338195"/>
            <a:ext cx="532435" cy="474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0280D-99B4-C3EE-DD86-64D1A03DFC1C}"/>
              </a:ext>
            </a:extLst>
          </p:cNvPr>
          <p:cNvSpPr txBox="1"/>
          <p:nvPr/>
        </p:nvSpPr>
        <p:spPr>
          <a:xfrm>
            <a:off x="1257967" y="582254"/>
            <a:ext cx="6094070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3865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(785nm)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E785D-B1C9-41C7-916A-64CF1D1F3124}"/>
              </a:ext>
            </a:extLst>
          </p:cNvPr>
          <p:cNvSpPr txBox="1"/>
          <p:nvPr/>
        </p:nvSpPr>
        <p:spPr>
          <a:xfrm>
            <a:off x="4250436" y="5754193"/>
            <a:ext cx="6094070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ts val="3865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spc="-1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Microscope Camera</a:t>
            </a:r>
            <a:endParaRPr lang="en-US" sz="3600" b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Helvetica</vt:lpstr>
      <vt:lpstr>Segoe UI</vt:lpstr>
      <vt:lpstr>Times New Roman</vt:lpstr>
      <vt:lpstr>Office Theme</vt:lpstr>
      <vt:lpstr>PowerPoint Presentation</vt:lpstr>
      <vt:lpstr>What are microplastics?</vt:lpstr>
      <vt:lpstr>Why should we concern about  microplastics?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JEWEL RANA</dc:creator>
  <cp:lastModifiedBy>MD JEWEL RANA</cp:lastModifiedBy>
  <cp:revision>3</cp:revision>
  <dcterms:created xsi:type="dcterms:W3CDTF">2024-09-28T17:30:57Z</dcterms:created>
  <dcterms:modified xsi:type="dcterms:W3CDTF">2024-10-01T08:20:09Z</dcterms:modified>
</cp:coreProperties>
</file>