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9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2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2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7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B65B-08F4-4C63-BEFA-8832D6CD9825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52D2-8264-424D-BB55-96A3F4907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2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9" y="1881537"/>
            <a:ext cx="3167413" cy="2178588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1092708" y="1825722"/>
            <a:ext cx="30480" cy="64620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158386" y="1802862"/>
            <a:ext cx="460102" cy="174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199553"/>
                <a:ext cx="23916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i="1" dirty="0" smtClean="0"/>
                  <a:t>Пояса лонжеронов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500" b="0" i="1" smtClean="0">
                              <a:latin typeface="Cambria Math" panose="02040503050406030204" pitchFamily="18" charset="0"/>
                            </a:rPr>
                            <m:t>поясов</m:t>
                          </m:r>
                        </m:sub>
                      </m:sSub>
                      <m:r>
                        <a:rPr lang="ru-RU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ru-RU" sz="1500" b="0" i="1" smtClean="0">
                          <a:latin typeface="Cambria Math" panose="02040503050406030204" pitchFamily="18" charset="0"/>
                        </a:rPr>
                        <m:t>=140</m:t>
                      </m:r>
                      <m:sSup>
                        <m:sSupPr>
                          <m:ctrlPr>
                            <a:rPr lang="ru-R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500" b="0" i="1" smtClean="0">
                              <a:latin typeface="Cambria Math" panose="02040503050406030204" pitchFamily="18" charset="0"/>
                            </a:rPr>
                            <m:t>мм</m:t>
                          </m:r>
                        </m:e>
                        <m:sup>
                          <m:r>
                            <a:rPr lang="ru-RU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9553"/>
                <a:ext cx="2391617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/>
          <p:nvPr/>
        </p:nvCxnSpPr>
        <p:spPr>
          <a:xfrm flipV="1">
            <a:off x="1618488" y="3225469"/>
            <a:ext cx="189670" cy="48286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651624" y="2261048"/>
            <a:ext cx="173872" cy="50044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7848" y="3656809"/>
                <a:ext cx="1712841" cy="806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i="1" dirty="0" smtClean="0"/>
                  <a:t>Стенка переднего</a:t>
                </a:r>
              </a:p>
              <a:p>
                <a:pPr algn="ctr"/>
                <a:r>
                  <a:rPr lang="ru-RU" sz="1500" i="1" dirty="0" smtClean="0"/>
                  <a:t> лонжерона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𝒍𝒐𝒏𝒈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𝒇𝒓𝒐𝒏𝒕</m:t>
                          </m:r>
                        </m:sub>
                      </m:sSub>
                    </m:oMath>
                  </m:oMathPara>
                </a14:m>
                <a:endParaRPr lang="ru-RU" sz="15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8" y="3656809"/>
                <a:ext cx="1712841" cy="806631"/>
              </a:xfrm>
              <a:prstGeom prst="rect">
                <a:avLst/>
              </a:prstGeom>
              <a:blipFill rotWithShape="0">
                <a:blip r:embed="rId4"/>
                <a:stretch>
                  <a:fillRect l="-712" t="-1515" r="-1068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49386" y="1628637"/>
                <a:ext cx="1512465" cy="806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i="1" dirty="0" smtClean="0"/>
                  <a:t>Стенка заднего</a:t>
                </a:r>
              </a:p>
              <a:p>
                <a:pPr algn="ctr"/>
                <a:r>
                  <a:rPr lang="ru-RU" sz="1500" i="1" dirty="0" smtClean="0"/>
                  <a:t> лонжерона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𝒍𝒐𝒏𝒈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𝒃𝒂𝒄𝒌</m:t>
                          </m:r>
                        </m:sub>
                      </m:sSub>
                    </m:oMath>
                  </m:oMathPara>
                </a14:m>
                <a:endParaRPr lang="ru-RU" sz="15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386" y="1628637"/>
                <a:ext cx="1512465" cy="806631"/>
              </a:xfrm>
              <a:prstGeom prst="rect">
                <a:avLst/>
              </a:prstGeom>
              <a:blipFill rotWithShape="0">
                <a:blip r:embed="rId5"/>
                <a:stretch>
                  <a:fillRect l="-1210" t="-1515" r="-806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09" y="1589949"/>
            <a:ext cx="3313899" cy="2260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91368" y="1381776"/>
                <a:ext cx="252626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i="1" dirty="0" smtClean="0"/>
                  <a:t>Пояса и стойки нервюр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500" b="0" i="1" smtClean="0">
                              <a:latin typeface="Cambria Math" panose="02040503050406030204" pitchFamily="18" charset="0"/>
                            </a:rPr>
                            <m:t>поясов</m:t>
                          </m:r>
                        </m:sub>
                      </m:sSub>
                      <m:r>
                        <a:rPr lang="ru-RU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ru-RU" sz="1500" b="0" i="1" smtClean="0">
                          <a:latin typeface="Cambria Math" panose="02040503050406030204" pitchFamily="18" charset="0"/>
                        </a:rPr>
                        <m:t>=52,2 </m:t>
                      </m:r>
                      <m:sSup>
                        <m:sSupPr>
                          <m:ctrlPr>
                            <a:rPr lang="ru-RU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500" b="0" i="1" smtClean="0">
                              <a:latin typeface="Cambria Math" panose="02040503050406030204" pitchFamily="18" charset="0"/>
                            </a:rPr>
                            <m:t>мм</m:t>
                          </m:r>
                        </m:e>
                        <m:sup>
                          <m:r>
                            <a:rPr lang="ru-RU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368" y="1381776"/>
                <a:ext cx="2526269" cy="553998"/>
              </a:xfrm>
              <a:prstGeom prst="rect">
                <a:avLst/>
              </a:prstGeom>
              <a:blipFill rotWithShape="0">
                <a:blip r:embed="rId7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77957" y="3276035"/>
                <a:ext cx="2349810" cy="574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500" i="1" dirty="0" smtClean="0"/>
                  <a:t>Стенки нервюр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1500" b="0" i="1" smtClean="0">
                              <a:latin typeface="Cambria Math" panose="02040503050406030204" pitchFamily="18" charset="0"/>
                            </a:rPr>
                            <m:t>нервюр</m:t>
                          </m:r>
                        </m:sub>
                      </m:sSub>
                      <m:r>
                        <a:rPr lang="ru-RU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=1,5 мм</m:t>
                      </m:r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957" y="3276035"/>
                <a:ext cx="2349810" cy="574644"/>
              </a:xfrm>
              <a:prstGeom prst="rect">
                <a:avLst/>
              </a:prstGeom>
              <a:blipFill rotWithShape="0">
                <a:blip r:embed="rId8"/>
                <a:stretch>
                  <a:fillRect t="-2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5800092" y="1650704"/>
            <a:ext cx="701292" cy="131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6312156" y="1924386"/>
            <a:ext cx="171793" cy="198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958584" y="1977558"/>
            <a:ext cx="124590" cy="620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6097999" y="3170637"/>
            <a:ext cx="346178" cy="205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5605272" y="2720050"/>
            <a:ext cx="64205" cy="514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4915823" y="2209743"/>
            <a:ext cx="450114" cy="960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8" r="28233"/>
          <a:stretch/>
        </p:blipFill>
        <p:spPr>
          <a:xfrm>
            <a:off x="9113991" y="1782698"/>
            <a:ext cx="2866331" cy="2202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481296" y="1686404"/>
                <a:ext cx="1615250" cy="574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i="1" dirty="0" smtClean="0"/>
                  <a:t>Верхняя обшивка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𝒔𝒌𝒊𝒏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𝒕𝒐𝒑</m:t>
                          </m:r>
                        </m:sub>
                      </m:sSub>
                    </m:oMath>
                  </m:oMathPara>
                </a14:m>
                <a:endParaRPr lang="ru-RU" sz="15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296" y="1686404"/>
                <a:ext cx="1615250" cy="574644"/>
              </a:xfrm>
              <a:prstGeom prst="rect">
                <a:avLst/>
              </a:prstGeom>
              <a:blipFill rotWithShape="0">
                <a:blip r:embed="rId10"/>
                <a:stretch>
                  <a:fillRect l="-1509" t="-3191" r="-377" b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13365" y="3225469"/>
                <a:ext cx="1610249" cy="56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500" i="1" dirty="0" smtClean="0"/>
                  <a:t>Нижняя обшивка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𝒔𝒌𝒊𝒏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𝒃𝒐𝒕</m:t>
                          </m:r>
                        </m:sub>
                      </m:sSub>
                    </m:oMath>
                  </m:oMathPara>
                </a14:m>
                <a:endParaRPr lang="ru-RU" sz="15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365" y="3225469"/>
                <a:ext cx="1610249" cy="561692"/>
              </a:xfrm>
              <a:prstGeom prst="rect">
                <a:avLst/>
              </a:prstGeom>
              <a:blipFill rotWithShape="0">
                <a:blip r:embed="rId11"/>
                <a:stretch>
                  <a:fillRect l="-1515" t="-2174" r="-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 стрелкой 42"/>
          <p:cNvCxnSpPr/>
          <p:nvPr/>
        </p:nvCxnSpPr>
        <p:spPr>
          <a:xfrm flipH="1">
            <a:off x="10914510" y="2209743"/>
            <a:ext cx="248318" cy="42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9734370" y="2933920"/>
            <a:ext cx="219043" cy="357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6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8" y="1125582"/>
            <a:ext cx="5725324" cy="3905795"/>
          </a:xfrm>
          <a:prstGeom prst="rect">
            <a:avLst/>
          </a:prstGeom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5877175" y="1597260"/>
            <a:ext cx="531984" cy="41300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07832" y="953198"/>
                <a:ext cx="2942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i="1" dirty="0" smtClean="0"/>
                  <a:t>Пояса и стойки нервюр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поясов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=52,2 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мм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32" y="953198"/>
                <a:ext cx="2942344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 flipV="1">
            <a:off x="4353594" y="3078479"/>
            <a:ext cx="187926" cy="54667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00990" y="3625150"/>
                <a:ext cx="2785186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i="1" dirty="0" smtClean="0"/>
                  <a:t>Стенки нервюр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нервюр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=1,5 мм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90" y="3625150"/>
                <a:ext cx="2785186" cy="671209"/>
              </a:xfrm>
              <a:prstGeom prst="rect">
                <a:avLst/>
              </a:prstGeom>
              <a:blipFill rotWithShape="0">
                <a:blip r:embed="rId4"/>
                <a:stretch>
                  <a:fillRect t="-5455" b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83043" y="116094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ЛСК</a:t>
            </a:r>
            <a:endParaRPr lang="ru-RU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762667" y="1345614"/>
            <a:ext cx="1455253" cy="18466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057536" y="1986642"/>
            <a:ext cx="0" cy="95620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3177540" y="2191408"/>
            <a:ext cx="616042" cy="143374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005036" y="3899243"/>
            <a:ext cx="872139" cy="12411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8" r="28233"/>
          <a:stretch/>
        </p:blipFill>
        <p:spPr>
          <a:xfrm>
            <a:off x="3299459" y="1096977"/>
            <a:ext cx="5128261" cy="39400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4043" y="10969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ЛСК</a:t>
            </a:r>
            <a:endParaRPr lang="ru-RU" i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6463284" y="1973580"/>
            <a:ext cx="440436" cy="49682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91300" y="1477198"/>
                <a:ext cx="1901033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 smtClean="0"/>
                  <a:t>Верхняя обшивка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𝑠𝑘𝑖𝑛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1477198"/>
                <a:ext cx="1901033" cy="668901"/>
              </a:xfrm>
              <a:prstGeom prst="rect">
                <a:avLst/>
              </a:prstGeom>
              <a:blipFill rotWithShape="0">
                <a:blip r:embed="rId3"/>
                <a:stretch>
                  <a:fillRect l="-2564" t="-4545" r="-2885" b="-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70860" y="3633658"/>
                <a:ext cx="1895006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 smtClean="0"/>
                  <a:t>Нижняя обшивка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𝑠𝑘𝑖𝑛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𝑏𝑜𝑡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60" y="3633658"/>
                <a:ext cx="1895006" cy="667747"/>
              </a:xfrm>
              <a:prstGeom prst="rect">
                <a:avLst/>
              </a:prstGeom>
              <a:blipFill rotWithShape="0">
                <a:blip r:embed="rId4"/>
                <a:stretch>
                  <a:fillRect l="-2894" t="-4545" r="-2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 flipV="1">
            <a:off x="4564380" y="3315413"/>
            <a:ext cx="407513" cy="31824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9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82" y="1067474"/>
            <a:ext cx="5591955" cy="3991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6903" y="106747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ЛСК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3736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08" y="1832718"/>
            <a:ext cx="5525271" cy="3905795"/>
          </a:xfrm>
          <a:prstGeom prst="rect">
            <a:avLst/>
          </a:prstGeom>
        </p:spPr>
      </p:pic>
      <p:sp>
        <p:nvSpPr>
          <p:cNvPr id="3" name="Правая фигурная скобка 2"/>
          <p:cNvSpPr/>
          <p:nvPr/>
        </p:nvSpPr>
        <p:spPr>
          <a:xfrm rot="18556440">
            <a:off x="5732176" y="1282334"/>
            <a:ext cx="508419" cy="146415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фигурная скобка 4"/>
          <p:cNvSpPr/>
          <p:nvPr/>
        </p:nvSpPr>
        <p:spPr>
          <a:xfrm rot="18556440">
            <a:off x="6975761" y="2224165"/>
            <a:ext cx="508419" cy="146415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фигурная скобка 5"/>
          <p:cNvSpPr/>
          <p:nvPr/>
        </p:nvSpPr>
        <p:spPr>
          <a:xfrm rot="18556440">
            <a:off x="8219346" y="3165997"/>
            <a:ext cx="508419" cy="146415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95713" y="14633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1 секция</a:t>
            </a:r>
            <a:endParaRPr lang="ru-RU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536263" y="229602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2 секция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684072" y="324713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3 секция</a:t>
            </a:r>
            <a:endParaRPr lang="ru-RU" i="1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406510" y="1204057"/>
            <a:ext cx="713232" cy="3228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9742" y="815410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НАПРАВЛЕНИЕ ПОЛЕТА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9279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D8D2BC"/>
              </a:clrFrom>
              <a:clrTo>
                <a:srgbClr val="D8D2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60" y="1594974"/>
            <a:ext cx="5525271" cy="3905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2291" y="140790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ЛСК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49780" y="5336915"/>
                <a:ext cx="29175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i="1" dirty="0" smtClean="0"/>
                  <a:t>Приложенный момент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=10 000 Нмм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780" y="5336915"/>
                <a:ext cx="2917530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70352" y="2734808"/>
            <a:ext cx="119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Задний</a:t>
            </a:r>
          </a:p>
          <a:p>
            <a:pPr algn="ctr"/>
            <a:r>
              <a:rPr lang="ru-RU" i="1" dirty="0" smtClean="0"/>
              <a:t>лонжерон</a:t>
            </a:r>
            <a:endParaRPr lang="ru-RU" i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930615" y="3259398"/>
            <a:ext cx="1049788" cy="77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679988" y="3906012"/>
            <a:ext cx="347689" cy="243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6966" y="4149852"/>
            <a:ext cx="119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Передний</a:t>
            </a:r>
          </a:p>
          <a:p>
            <a:pPr algn="ctr"/>
            <a:r>
              <a:rPr lang="ru-RU" i="1" dirty="0" smtClean="0"/>
              <a:t>лонжерон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67079" y="129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Нервюра - 1</a:t>
            </a:r>
            <a:endParaRPr lang="ru-RU" i="1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6050119" y="2331109"/>
            <a:ext cx="374581" cy="53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853832" y="1592569"/>
            <a:ext cx="568560" cy="296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38039" y="3210568"/>
            <a:ext cx="105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Нижняя</a:t>
            </a:r>
          </a:p>
          <a:p>
            <a:pPr algn="ctr"/>
            <a:r>
              <a:rPr lang="ru-RU" i="1" dirty="0" smtClean="0"/>
              <a:t>обшивка</a:t>
            </a:r>
            <a:endParaRPr lang="ru-RU" i="1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835686" y="2917615"/>
            <a:ext cx="482102" cy="668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305556" y="1971784"/>
            <a:ext cx="874831" cy="284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2242" y="1460214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Закрепление</a:t>
            </a:r>
          </a:p>
          <a:p>
            <a:pPr algn="ctr"/>
            <a:r>
              <a:rPr lang="ru-RU" i="1" dirty="0"/>
              <a:t>п</a:t>
            </a:r>
            <a:r>
              <a:rPr lang="ru-RU" i="1" dirty="0" smtClean="0"/>
              <a:t>о 6 степеням свобод</a:t>
            </a:r>
            <a:endParaRPr lang="ru-RU" i="1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3207257" y="821670"/>
            <a:ext cx="713232" cy="3228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09027" y="579311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НАПРАВЛЕНИЕ ПОЛЕТА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50119" y="201269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Нервюра - 2</a:t>
            </a:r>
            <a:endParaRPr lang="ru-RU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14486" y="282268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Нервюра - 3</a:t>
            </a:r>
            <a:endParaRPr lang="ru-RU" i="1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7322945" y="3207923"/>
            <a:ext cx="374581" cy="53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95835" y="390601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Нервюра - 4</a:t>
            </a:r>
            <a:endParaRPr lang="ru-RU" i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8608545" y="4196094"/>
            <a:ext cx="374580" cy="45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9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74" y="2522362"/>
            <a:ext cx="4171677" cy="28456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81" y="1744213"/>
            <a:ext cx="2815901" cy="21299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27" y="3448658"/>
            <a:ext cx="3175351" cy="22549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903271">
            <a:off x="4336088" y="393486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solidFill>
                  <a:schemeClr val="bg1"/>
                </a:solidFill>
                <a:latin typeface="+mj-lt"/>
              </a:rPr>
              <a:t>Нижняя обшивка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 rot="1866899">
            <a:off x="3385926" y="4492994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+mj-lt"/>
              </a:rPr>
              <a:t>Передний лонжерон</a:t>
            </a:r>
            <a:endParaRPr lang="ru-RU" i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2045165">
            <a:off x="5852047" y="233769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+mj-lt"/>
              </a:rPr>
              <a:t>Задний лонжерон</a:t>
            </a:r>
            <a:endParaRPr lang="ru-RU" i="1" dirty="0">
              <a:latin typeface="+mj-lt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14" y="1969169"/>
            <a:ext cx="4024893" cy="28146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8141">
            <a:off x="4791777" y="356506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+mj-lt"/>
              </a:rPr>
              <a:t>Верхняя обшивка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056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77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Скачков Сергей Александрович</dc:creator>
  <cp:lastModifiedBy>Скачков Сергей Александрович</cp:lastModifiedBy>
  <cp:revision>16</cp:revision>
  <dcterms:created xsi:type="dcterms:W3CDTF">2025-09-29T08:27:30Z</dcterms:created>
  <dcterms:modified xsi:type="dcterms:W3CDTF">2025-10-15T13:42:47Z</dcterms:modified>
</cp:coreProperties>
</file>