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embeddings/Microsoft_Excel_Worksheet4.xlsx" ContentType="application/vnd.openxmlformats-officedocument.spreadsheetml.sheet"/>
  <Override PartName="/ppt/charts/chart13.xml" ContentType="application/vnd.openxmlformats-officedocument.drawingml.chart+xml"/>
  <Override PartName="/ppt/embeddings/Microsoft_Excel_Worksheet5.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notesMasterIdLst>
    <p:notesMasterId r:id="rId26"/>
  </p:notesMasterIdLst>
  <p:sldIdLst>
    <p:sldId id="270" r:id="rId2"/>
    <p:sldId id="284" r:id="rId3"/>
    <p:sldId id="257" r:id="rId4"/>
    <p:sldId id="258" r:id="rId5"/>
    <p:sldId id="259" r:id="rId6"/>
    <p:sldId id="282" r:id="rId7"/>
    <p:sldId id="271" r:id="rId8"/>
    <p:sldId id="272" r:id="rId9"/>
    <p:sldId id="273" r:id="rId10"/>
    <p:sldId id="261" r:id="rId11"/>
    <p:sldId id="26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9" r:id="rId21"/>
    <p:sldId id="267" r:id="rId22"/>
    <p:sldId id="285" r:id="rId23"/>
    <p:sldId id="268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11111111111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Workbook12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333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_2112112211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8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7md:Downloads:Survey%20and%20Interview%20results%20(9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17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Workbook17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Workbook17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Workbook1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Workbook1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rate of participants</c:v>
                </c:pt>
              </c:strCache>
            </c:strRef>
          </c:tx>
          <c:spPr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explosion val="2"/>
          </c:dPt>
          <c:dLbls>
            <c:dLbl>
              <c:idx val="0"/>
              <c:layout>
                <c:manualLayout>
                  <c:x val="-0.18391207349081376"/>
                  <c:y val="-6.194611702948896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mtClean="0"/>
                      <a:t>55%</a:t>
                    </a:r>
                    <a:endParaRPr lang="en-US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3621233595800536"/>
                  <c:y val="4.7142452781637575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mtClean="0"/>
                      <a:t>45%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</c:v>
                </c:pt>
                <c:pt idx="1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[Workbook12]Sheet1!$J$11</c:f>
              <c:strCache>
                <c:ptCount val="1"/>
                <c:pt idx="0">
                  <c:v>Men</c:v>
                </c:pt>
              </c:strCache>
            </c:strRef>
          </c:tx>
          <c:invertIfNegative val="0"/>
          <c:cat>
            <c:multiLvlStrRef>
              <c:f>[Workbook12]Sheet1!$H$12:$I$17</c:f>
              <c:multiLvlStrCache>
                <c:ptCount val="5"/>
                <c:lvl>
                  <c:pt idx="0">
                    <c:v>Negatively</c:v>
                  </c:pt>
                  <c:pt idx="1">
                    <c:v>Positively</c:v>
                  </c:pt>
                  <c:pt idx="3">
                    <c:v>Both</c:v>
                  </c:pt>
                  <c:pt idx="4">
                    <c:v> </c:v>
                  </c:pt>
                </c:lvl>
                <c:lvl>
                  <c:pt idx="0">
                    <c:v>What do you think, does drinking alcohol influence people negatively or positively?</c:v>
                  </c:pt>
                </c:lvl>
              </c:multiLvlStrCache>
            </c:multiLvlStrRef>
          </c:cat>
          <c:val>
            <c:numRef>
              <c:f>[Workbook12]Sheet1!$J$12:$J$17</c:f>
              <c:numCache>
                <c:formatCode>General</c:formatCode>
                <c:ptCount val="6"/>
                <c:pt idx="0">
                  <c:v>7</c:v>
                </c:pt>
                <c:pt idx="1">
                  <c:v>1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[Workbook12]Sheet1!$K$11</c:f>
              <c:strCache>
                <c:ptCount val="1"/>
                <c:pt idx="0">
                  <c:v>Women</c:v>
                </c:pt>
              </c:strCache>
            </c:strRef>
          </c:tx>
          <c:invertIfNegative val="0"/>
          <c:cat>
            <c:multiLvlStrRef>
              <c:f>[Workbook12]Sheet1!$H$12:$I$17</c:f>
              <c:multiLvlStrCache>
                <c:ptCount val="5"/>
                <c:lvl>
                  <c:pt idx="0">
                    <c:v>Negatively</c:v>
                  </c:pt>
                  <c:pt idx="1">
                    <c:v>Positively</c:v>
                  </c:pt>
                  <c:pt idx="3">
                    <c:v>Both</c:v>
                  </c:pt>
                  <c:pt idx="4">
                    <c:v> </c:v>
                  </c:pt>
                </c:lvl>
                <c:lvl>
                  <c:pt idx="0">
                    <c:v>What do you think, does drinking alcohol influence people negatively or positively?</c:v>
                  </c:pt>
                </c:lvl>
              </c:multiLvlStrCache>
            </c:multiLvlStrRef>
          </c:cat>
          <c:val>
            <c:numRef>
              <c:f>[Workbook12]Sheet1!$K$12:$K$17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377536"/>
        <c:axId val="79379072"/>
      </c:barChart>
      <c:catAx>
        <c:axId val="79377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GB" sz="1400"/>
            </a:pPr>
            <a:endParaRPr lang="ko-KR"/>
          </a:p>
        </c:txPr>
        <c:crossAx val="79379072"/>
        <c:crosses val="autoZero"/>
        <c:auto val="1"/>
        <c:lblAlgn val="ctr"/>
        <c:lblOffset val="100"/>
        <c:noMultiLvlLbl val="0"/>
      </c:catAx>
      <c:valAx>
        <c:axId val="79379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ko-KR"/>
          </a:p>
        </c:txPr>
        <c:crossAx val="793775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GB" sz="14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1~2 days</c:v>
                </c:pt>
                <c:pt idx="1">
                  <c:v>3~4 days</c:v>
                </c:pt>
                <c:pt idx="2">
                  <c:v>5~6 days</c:v>
                </c:pt>
                <c:pt idx="3">
                  <c:v>everyday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</c:v>
                </c:pt>
                <c:pt idx="1">
                  <c:v>10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1~2 days</c:v>
                </c:pt>
                <c:pt idx="1">
                  <c:v>3~4 days</c:v>
                </c:pt>
                <c:pt idx="2">
                  <c:v>5~6 days</c:v>
                </c:pt>
                <c:pt idx="3">
                  <c:v>everyday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38</c:v>
                </c:pt>
                <c:pt idx="1">
                  <c:v>2</c:v>
                </c:pt>
                <c:pt idx="2">
                  <c:v>4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405440"/>
        <c:axId val="79406976"/>
      </c:barChart>
      <c:catAx>
        <c:axId val="79405440"/>
        <c:scaling>
          <c:orientation val="minMax"/>
        </c:scaling>
        <c:delete val="0"/>
        <c:axPos val="b"/>
        <c:majorTickMark val="out"/>
        <c:minorTickMark val="none"/>
        <c:tickLblPos val="nextTo"/>
        <c:crossAx val="79406976"/>
        <c:crosses val="autoZero"/>
        <c:auto val="1"/>
        <c:lblAlgn val="ctr"/>
        <c:lblOffset val="100"/>
        <c:noMultiLvlLbl val="0"/>
      </c:catAx>
      <c:valAx>
        <c:axId val="79406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405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 err="1" smtClean="0"/>
              <a:t>Millennial’s</a:t>
            </a:r>
            <a:r>
              <a:rPr lang="en-US" altLang="en-US" baseline="0" dirty="0" smtClean="0"/>
              <a:t> opinion about </a:t>
            </a:r>
            <a:r>
              <a:rPr lang="en-US" altLang="en-US" dirty="0" smtClean="0"/>
              <a:t>Canadian alcohol</a:t>
            </a:r>
            <a:r>
              <a:rPr lang="en-US" altLang="en-US" baseline="0" dirty="0" smtClean="0"/>
              <a:t> price.</a:t>
            </a:r>
            <a:endParaRPr lang="en-US" altLang="en-US" dirty="0"/>
          </a:p>
        </c:rich>
      </c:tx>
      <c:layout>
        <c:manualLayout>
          <c:xMode val="edge"/>
          <c:yMode val="edge"/>
          <c:x val="0.120505249343832"/>
          <c:y val="2.768166089965398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rate of 
participants (%)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expensive</c:v>
                </c:pt>
                <c:pt idx="1">
                  <c:v>it seems suitable</c:v>
                </c:pt>
                <c:pt idx="2">
                  <c:v>cheap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46</c:v>
                </c:pt>
                <c:pt idx="1">
                  <c:v>42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350208"/>
        <c:axId val="76382208"/>
      </c:barChart>
      <c:catAx>
        <c:axId val="76350208"/>
        <c:scaling>
          <c:orientation val="minMax"/>
        </c:scaling>
        <c:delete val="0"/>
        <c:axPos val="b"/>
        <c:majorTickMark val="out"/>
        <c:minorTickMark val="none"/>
        <c:tickLblPos val="nextTo"/>
        <c:crossAx val="76382208"/>
        <c:crosses val="autoZero"/>
        <c:auto val="1"/>
        <c:lblAlgn val="ctr"/>
        <c:lblOffset val="100"/>
        <c:noMultiLvlLbl val="0"/>
      </c:catAx>
      <c:valAx>
        <c:axId val="76382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3502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08402230971129"/>
          <c:y val="0.40520556902705501"/>
          <c:w val="0.29040977690288716"/>
          <c:h val="0.1573397269977930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Preference</a:t>
            </a:r>
            <a:r>
              <a:rPr lang="en-US" altLang="en-US" baseline="0" dirty="0" smtClean="0"/>
              <a:t> p</a:t>
            </a:r>
            <a:r>
              <a:rPr lang="en-US" altLang="en-US" dirty="0" smtClean="0"/>
              <a:t>lace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Place</c:v>
                </c:pt>
              </c:strCache>
            </c:strRef>
          </c:tx>
          <c:dLbls>
            <c:dLbl>
              <c:idx val="0"/>
              <c:layout>
                <c:manualLayout>
                  <c:x val="-0.13005019685039371"/>
                  <c:y val="7.2424212598425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39%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8.4026164698162736E-2"/>
                  <c:y val="-0.17340132874015748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37%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043307906824147"/>
                  <c:y val="0.14095841535433071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22%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7158792650918634E-3"/>
                  <c:y val="-4.5046751968503933E-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2%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Party</c:v>
                </c:pt>
                <c:pt idx="1">
                  <c:v>House</c:v>
                </c:pt>
                <c:pt idx="2">
                  <c:v>Pub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37</c:v>
                </c:pt>
                <c:pt idx="2">
                  <c:v>22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80907363068644"/>
          <c:y val="0.21231202717307393"/>
          <c:w val="0.60547922888949224"/>
          <c:h val="0.63598270804384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19 years</c:v>
                </c:pt>
                <c:pt idx="1">
                  <c:v>20~24 years</c:v>
                </c:pt>
                <c:pt idx="2">
                  <c:v>25~29 years</c:v>
                </c:pt>
                <c:pt idx="3">
                  <c:v>30~34 years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28</c:v>
                </c:pt>
                <c:pt idx="2">
                  <c:v>21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19 years</c:v>
                </c:pt>
                <c:pt idx="1">
                  <c:v>20~24 years</c:v>
                </c:pt>
                <c:pt idx="2">
                  <c:v>25~29 years</c:v>
                </c:pt>
                <c:pt idx="3">
                  <c:v>30~34 years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</c:v>
                </c:pt>
                <c:pt idx="1">
                  <c:v>23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959424"/>
        <c:axId val="48195072"/>
      </c:barChart>
      <c:catAx>
        <c:axId val="479594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48195072"/>
        <c:crosses val="autoZero"/>
        <c:auto val="1"/>
        <c:lblAlgn val="ctr"/>
        <c:lblOffset val="100"/>
        <c:noMultiLvlLbl val="0"/>
      </c:catAx>
      <c:valAx>
        <c:axId val="48195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9594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362967210534052E-2"/>
          <c:y val="2.0134222867879616E-2"/>
          <c:w val="0.79427344647883735"/>
          <c:h val="0.80975431756214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Sheet1!$C$39</c:f>
              <c:strCache>
                <c:ptCount val="1"/>
                <c:pt idx="0">
                  <c:v>Men</c:v>
                </c:pt>
              </c:strCache>
            </c:strRef>
          </c:tx>
          <c:invertIfNegative val="0"/>
          <c:cat>
            <c:multiLvlStrRef>
              <c:f>Sheet1!$A$40:$B$43</c:f>
              <c:multiLvlStrCache>
                <c:ptCount val="4"/>
                <c:lvl>
                  <c:pt idx="0">
                    <c:v>1~2 days</c:v>
                  </c:pt>
                  <c:pt idx="1">
                    <c:v>3~4 days</c:v>
                  </c:pt>
                  <c:pt idx="2">
                    <c:v>5~6 days</c:v>
                  </c:pt>
                  <c:pt idx="3">
                    <c:v>Everyday</c:v>
                  </c:pt>
                </c:lvl>
                <c:lvl>
                  <c:pt idx="0">
                    <c:v>How many days a week do you consume alcohol?</c:v>
                  </c:pt>
                </c:lvl>
              </c:multiLvlStrCache>
            </c:multiLvlStrRef>
          </c:cat>
          <c:val>
            <c:numRef>
              <c:f>Sheet1!$C$40:$C$43</c:f>
              <c:numCache>
                <c:formatCode>General</c:formatCode>
                <c:ptCount val="4"/>
                <c:pt idx="0">
                  <c:v>13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Sheet1!$D$39</c:f>
              <c:strCache>
                <c:ptCount val="1"/>
                <c:pt idx="0">
                  <c:v>women </c:v>
                </c:pt>
              </c:strCache>
            </c:strRef>
          </c:tx>
          <c:invertIfNegative val="0"/>
          <c:cat>
            <c:multiLvlStrRef>
              <c:f>Sheet1!$A$40:$B$43</c:f>
              <c:multiLvlStrCache>
                <c:ptCount val="4"/>
                <c:lvl>
                  <c:pt idx="0">
                    <c:v>1~2 days</c:v>
                  </c:pt>
                  <c:pt idx="1">
                    <c:v>3~4 days</c:v>
                  </c:pt>
                  <c:pt idx="2">
                    <c:v>5~6 days</c:v>
                  </c:pt>
                  <c:pt idx="3">
                    <c:v>Everyday</c:v>
                  </c:pt>
                </c:lvl>
                <c:lvl>
                  <c:pt idx="0">
                    <c:v>How many days a week do you consume alcohol?</c:v>
                  </c:pt>
                </c:lvl>
              </c:multiLvlStrCache>
            </c:multiLvlStrRef>
          </c:cat>
          <c:val>
            <c:numRef>
              <c:f>Sheet1!$D$40:$D$43</c:f>
              <c:numCache>
                <c:formatCode>General</c:formatCode>
                <c:ptCount val="4"/>
                <c:pt idx="0">
                  <c:v>16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205760"/>
        <c:axId val="47207552"/>
      </c:barChart>
      <c:catAx>
        <c:axId val="472057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US" sz="1400"/>
            </a:pPr>
            <a:endParaRPr lang="ko-KR"/>
          </a:p>
        </c:txPr>
        <c:crossAx val="47207552"/>
        <c:crosses val="autoZero"/>
        <c:auto val="1"/>
        <c:lblAlgn val="ctr"/>
        <c:lblOffset val="100"/>
        <c:noMultiLvlLbl val="0"/>
      </c:catAx>
      <c:valAx>
        <c:axId val="47207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ko-KR"/>
          </a:p>
        </c:txPr>
        <c:crossAx val="47205760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lang="en-US" sz="1600"/>
            </a:pPr>
            <a:endParaRPr lang="ko-KR"/>
          </a:p>
        </c:txPr>
      </c:legendEntry>
      <c:layout>
        <c:manualLayout>
          <c:xMode val="edge"/>
          <c:yMode val="edge"/>
          <c:x val="0.86078373566309396"/>
          <c:y val="0.39760158436028264"/>
          <c:w val="0.12743615901781746"/>
          <c:h val="0.14815467688925937"/>
        </c:manualLayout>
      </c:layout>
      <c:overlay val="0"/>
      <c:txPr>
        <a:bodyPr/>
        <a:lstStyle/>
        <a:p>
          <a:pPr>
            <a:defRPr lang="en-US" sz="16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676749247807406E-2"/>
          <c:y val="1.5773908960946499E-2"/>
          <c:w val="0.80710085781960228"/>
          <c:h val="0.85309232787705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[1]Sheet1!$C$2</c:f>
              <c:strCache>
                <c:ptCount val="1"/>
                <c:pt idx="0">
                  <c:v>Men</c:v>
                </c:pt>
              </c:strCache>
            </c:strRef>
          </c:tx>
          <c:invertIfNegative val="0"/>
          <c:cat>
            <c:multiLvlStrRef>
              <c:f>[1]Sheet1!$A$3:$B$5</c:f>
              <c:multiLvlStrCache>
                <c:ptCount val="3"/>
                <c:lvl>
                  <c:pt idx="0">
                    <c:v>Cheap</c:v>
                  </c:pt>
                  <c:pt idx="1">
                    <c:v>Expensive</c:v>
                  </c:pt>
                  <c:pt idx="2">
                    <c:v>It seems suitable</c:v>
                  </c:pt>
                </c:lvl>
                <c:lvl>
                  <c:pt idx="0">
                    <c:v>What do you think about Canadian alcohol prices?</c:v>
                  </c:pt>
                </c:lvl>
              </c:multiLvlStrCache>
            </c:multiLvlStrRef>
          </c:cat>
          <c:val>
            <c:numRef>
              <c:f>[1]Sheet1!$C$3:$C$5</c:f>
              <c:numCache>
                <c:formatCode>General</c:formatCode>
                <c:ptCount val="3"/>
                <c:pt idx="0">
                  <c:v>6</c:v>
                </c:pt>
                <c:pt idx="1">
                  <c:v>11</c:v>
                </c:pt>
                <c:pt idx="2">
                  <c:v>12</c:v>
                </c:pt>
              </c:numCache>
            </c:numRef>
          </c:val>
        </c:ser>
        <c:ser>
          <c:idx val="1"/>
          <c:order val="1"/>
          <c:tx>
            <c:strRef>
              <c:f>[1]Sheet1!$D$2</c:f>
              <c:strCache>
                <c:ptCount val="1"/>
                <c:pt idx="0">
                  <c:v>women</c:v>
                </c:pt>
              </c:strCache>
            </c:strRef>
          </c:tx>
          <c:invertIfNegative val="0"/>
          <c:cat>
            <c:multiLvlStrRef>
              <c:f>[1]Sheet1!$A$3:$B$5</c:f>
              <c:multiLvlStrCache>
                <c:ptCount val="3"/>
                <c:lvl>
                  <c:pt idx="0">
                    <c:v>Cheap</c:v>
                  </c:pt>
                  <c:pt idx="1">
                    <c:v>Expensive</c:v>
                  </c:pt>
                  <c:pt idx="2">
                    <c:v>It seems suitable</c:v>
                  </c:pt>
                </c:lvl>
                <c:lvl>
                  <c:pt idx="0">
                    <c:v>What do you think about Canadian alcohol prices?</c:v>
                  </c:pt>
                </c:lvl>
              </c:multiLvlStrCache>
            </c:multiLvlStrRef>
          </c:cat>
          <c:val>
            <c:numRef>
              <c:f>[1]Sheet1!$D$3:$D$5</c:f>
              <c:numCache>
                <c:formatCode>General</c:formatCode>
                <c:ptCount val="3"/>
                <c:pt idx="0">
                  <c:v>0</c:v>
                </c:pt>
                <c:pt idx="1">
                  <c:v>12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245952"/>
        <c:axId val="47247744"/>
      </c:barChart>
      <c:catAx>
        <c:axId val="472459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US" sz="1400"/>
            </a:pPr>
            <a:endParaRPr lang="ko-KR"/>
          </a:p>
        </c:txPr>
        <c:crossAx val="47247744"/>
        <c:crosses val="autoZero"/>
        <c:auto val="1"/>
        <c:lblAlgn val="ctr"/>
        <c:lblOffset val="100"/>
        <c:noMultiLvlLbl val="0"/>
      </c:catAx>
      <c:valAx>
        <c:axId val="47247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ko-KR"/>
          </a:p>
        </c:txPr>
        <c:crossAx val="472459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US" sz="14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Sheet1!$H$22</c:f>
              <c:strCache>
                <c:ptCount val="1"/>
                <c:pt idx="0">
                  <c:v>Men</c:v>
                </c:pt>
              </c:strCache>
            </c:strRef>
          </c:tx>
          <c:invertIfNegative val="0"/>
          <c:cat>
            <c:multiLvlStrRef>
              <c:f>Sheet1!$F$23:$G$29</c:f>
              <c:multiLvlStrCache>
                <c:ptCount val="7"/>
                <c:lvl>
                  <c:pt idx="0">
                    <c:v>Just curiosity</c:v>
                  </c:pt>
                  <c:pt idx="2">
                    <c:v>Just in taste</c:v>
                  </c:pt>
                  <c:pt idx="4">
                    <c:v>To relieve stress</c:v>
                  </c:pt>
                  <c:pt idx="6">
                    <c:v>To make friends </c:v>
                  </c:pt>
                </c:lvl>
                <c:lvl>
                  <c:pt idx="0">
                    <c:v>why did you start consuming alcohol?</c:v>
                  </c:pt>
                </c:lvl>
              </c:multiLvlStrCache>
            </c:multiLvlStrRef>
          </c:cat>
          <c:val>
            <c:numRef>
              <c:f>Sheet1!$H$23:$H$29</c:f>
              <c:numCache>
                <c:formatCode>General</c:formatCode>
                <c:ptCount val="7"/>
                <c:pt idx="0">
                  <c:v>5</c:v>
                </c:pt>
                <c:pt idx="2">
                  <c:v>2</c:v>
                </c:pt>
                <c:pt idx="4">
                  <c:v>5</c:v>
                </c:pt>
                <c:pt idx="6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Sheet1!$I$22</c:f>
              <c:strCache>
                <c:ptCount val="1"/>
                <c:pt idx="0">
                  <c:v>Women</c:v>
                </c:pt>
              </c:strCache>
            </c:strRef>
          </c:tx>
          <c:invertIfNegative val="0"/>
          <c:cat>
            <c:multiLvlStrRef>
              <c:f>Sheet1!$F$23:$G$29</c:f>
              <c:multiLvlStrCache>
                <c:ptCount val="7"/>
                <c:lvl>
                  <c:pt idx="0">
                    <c:v>Just curiosity</c:v>
                  </c:pt>
                  <c:pt idx="2">
                    <c:v>Just in taste</c:v>
                  </c:pt>
                  <c:pt idx="4">
                    <c:v>To relieve stress</c:v>
                  </c:pt>
                  <c:pt idx="6">
                    <c:v>To make friends </c:v>
                  </c:pt>
                </c:lvl>
                <c:lvl>
                  <c:pt idx="0">
                    <c:v>why did you start consuming alcohol?</c:v>
                  </c:pt>
                </c:lvl>
              </c:multiLvlStrCache>
            </c:multiLvlStrRef>
          </c:cat>
          <c:val>
            <c:numRef>
              <c:f>Sheet1!$I$23:$I$29</c:f>
              <c:numCache>
                <c:formatCode>General</c:formatCode>
                <c:ptCount val="7"/>
                <c:pt idx="0">
                  <c:v>10</c:v>
                </c:pt>
                <c:pt idx="2">
                  <c:v>4</c:v>
                </c:pt>
                <c:pt idx="4">
                  <c:v>4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26720"/>
        <c:axId val="47328256"/>
      </c:barChart>
      <c:catAx>
        <c:axId val="473267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US" sz="1400"/>
            </a:pPr>
            <a:endParaRPr lang="ko-KR"/>
          </a:p>
        </c:txPr>
        <c:crossAx val="47328256"/>
        <c:crosses val="autoZero"/>
        <c:auto val="1"/>
        <c:lblAlgn val="ctr"/>
        <c:lblOffset val="100"/>
        <c:noMultiLvlLbl val="0"/>
      </c:catAx>
      <c:valAx>
        <c:axId val="47328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ko-KR"/>
          </a:p>
        </c:txPr>
        <c:crossAx val="473267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US" sz="14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Men</c:v>
                </c:pt>
              </c:strCache>
            </c:strRef>
          </c:tx>
          <c:invertIfNegative val="0"/>
          <c:cat>
            <c:multiLvlStrRef>
              <c:f>Sheet1!$E$6:$F$8</c:f>
              <c:multiLvlStrCache>
                <c:ptCount val="3"/>
                <c:lvl>
                  <c:pt idx="0">
                    <c:v>Family</c:v>
                  </c:pt>
                  <c:pt idx="1">
                    <c:v>Friends</c:v>
                  </c:pt>
                  <c:pt idx="2">
                    <c:v>New friends</c:v>
                  </c:pt>
                </c:lvl>
                <c:lvl>
                  <c:pt idx="0">
                    <c:v>who do you prefer to drink with?why?</c:v>
                  </c:pt>
                </c:lvl>
              </c:multiLvlStrCache>
            </c:multiLvlStrRef>
          </c:cat>
          <c:val>
            <c:numRef>
              <c:f>Sheet1!$G$6:$G$8</c:f>
              <c:numCache>
                <c:formatCode>General</c:formatCode>
                <c:ptCount val="3"/>
                <c:pt idx="0">
                  <c:v>1</c:v>
                </c:pt>
                <c:pt idx="1">
                  <c:v>22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Sheet1!$H$5</c:f>
              <c:strCache>
                <c:ptCount val="1"/>
                <c:pt idx="0">
                  <c:v>Women</c:v>
                </c:pt>
              </c:strCache>
            </c:strRef>
          </c:tx>
          <c:invertIfNegative val="0"/>
          <c:cat>
            <c:multiLvlStrRef>
              <c:f>Sheet1!$E$6:$F$8</c:f>
              <c:multiLvlStrCache>
                <c:ptCount val="3"/>
                <c:lvl>
                  <c:pt idx="0">
                    <c:v>Family</c:v>
                  </c:pt>
                  <c:pt idx="1">
                    <c:v>Friends</c:v>
                  </c:pt>
                  <c:pt idx="2">
                    <c:v>New friends</c:v>
                  </c:pt>
                </c:lvl>
                <c:lvl>
                  <c:pt idx="0">
                    <c:v>who do you prefer to drink with?why?</c:v>
                  </c:pt>
                </c:lvl>
              </c:multiLvlStrCache>
            </c:multiLvlStrRef>
          </c:cat>
          <c:val>
            <c:numRef>
              <c:f>Sheet1!$H$6:$H$8</c:f>
              <c:numCache>
                <c:formatCode>General</c:formatCode>
                <c:ptCount val="3"/>
                <c:pt idx="0">
                  <c:v>2</c:v>
                </c:pt>
                <c:pt idx="1">
                  <c:v>15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51680"/>
        <c:axId val="47353216"/>
      </c:barChart>
      <c:catAx>
        <c:axId val="473516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US" sz="1400"/>
            </a:pPr>
            <a:endParaRPr lang="ko-KR"/>
          </a:p>
        </c:txPr>
        <c:crossAx val="47353216"/>
        <c:crosses val="autoZero"/>
        <c:auto val="1"/>
        <c:lblAlgn val="ctr"/>
        <c:lblOffset val="100"/>
        <c:noMultiLvlLbl val="0"/>
      </c:catAx>
      <c:valAx>
        <c:axId val="47353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ko-KR"/>
          </a:p>
        </c:txPr>
        <c:crossAx val="473516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US" sz="14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Sheet1!$I$46</c:f>
              <c:strCache>
                <c:ptCount val="1"/>
                <c:pt idx="0">
                  <c:v>Men</c:v>
                </c:pt>
              </c:strCache>
            </c:strRef>
          </c:tx>
          <c:invertIfNegative val="0"/>
          <c:cat>
            <c:multiLvlStrRef>
              <c:f>Sheet1!$G$47:$H$52</c:f>
              <c:multiLvlStrCache>
                <c:ptCount val="5"/>
                <c:lvl>
                  <c:pt idx="0">
                    <c:v>Pub</c:v>
                  </c:pt>
                  <c:pt idx="1">
                    <c:v> </c:v>
                  </c:pt>
                  <c:pt idx="2">
                    <c:v>Party</c:v>
                  </c:pt>
                  <c:pt idx="4">
                    <c:v>House</c:v>
                  </c:pt>
                </c:lvl>
                <c:lvl>
                  <c:pt idx="0">
                    <c:v>where do you like to drink?</c:v>
                  </c:pt>
                </c:lvl>
              </c:multiLvlStrCache>
            </c:multiLvlStrRef>
          </c:cat>
          <c:val>
            <c:numRef>
              <c:f>Sheet1!$I$47:$I$52</c:f>
              <c:numCache>
                <c:formatCode>General</c:formatCode>
                <c:ptCount val="6"/>
                <c:pt idx="0">
                  <c:v>7</c:v>
                </c:pt>
                <c:pt idx="2">
                  <c:v>4</c:v>
                </c:pt>
                <c:pt idx="4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Sheet1!$J$46</c:f>
              <c:strCache>
                <c:ptCount val="1"/>
                <c:pt idx="0">
                  <c:v>Women</c:v>
                </c:pt>
              </c:strCache>
            </c:strRef>
          </c:tx>
          <c:invertIfNegative val="0"/>
          <c:cat>
            <c:multiLvlStrRef>
              <c:f>Sheet1!$G$47:$H$52</c:f>
              <c:multiLvlStrCache>
                <c:ptCount val="5"/>
                <c:lvl>
                  <c:pt idx="0">
                    <c:v>Pub</c:v>
                  </c:pt>
                  <c:pt idx="1">
                    <c:v> </c:v>
                  </c:pt>
                  <c:pt idx="2">
                    <c:v>Party</c:v>
                  </c:pt>
                  <c:pt idx="4">
                    <c:v>House</c:v>
                  </c:pt>
                </c:lvl>
                <c:lvl>
                  <c:pt idx="0">
                    <c:v>where do you like to drink?</c:v>
                  </c:pt>
                </c:lvl>
              </c:multiLvlStrCache>
            </c:multiLvlStrRef>
          </c:cat>
          <c:val>
            <c:numRef>
              <c:f>Sheet1!$J$47:$J$52</c:f>
              <c:numCache>
                <c:formatCode>General</c:formatCode>
                <c:ptCount val="6"/>
                <c:pt idx="0">
                  <c:v>3</c:v>
                </c:pt>
                <c:pt idx="2">
                  <c:v>10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451136"/>
        <c:axId val="47461120"/>
      </c:barChart>
      <c:catAx>
        <c:axId val="474511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US" sz="1400"/>
            </a:pPr>
            <a:endParaRPr lang="ko-KR"/>
          </a:p>
        </c:txPr>
        <c:crossAx val="47461120"/>
        <c:crosses val="autoZero"/>
        <c:auto val="1"/>
        <c:lblAlgn val="ctr"/>
        <c:lblOffset val="100"/>
        <c:noMultiLvlLbl val="0"/>
      </c:catAx>
      <c:valAx>
        <c:axId val="47461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ko-KR"/>
          </a:p>
        </c:txPr>
        <c:crossAx val="474511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US" sz="14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Sheet1!$F$134:$G$134</c:f>
              <c:strCache>
                <c:ptCount val="1"/>
                <c:pt idx="0">
                  <c:v>have you ever become violent because of drinking too much? Yes</c:v>
                </c:pt>
              </c:strCache>
            </c:strRef>
          </c:tx>
          <c:invertIfNegative val="0"/>
          <c:cat>
            <c:strRef>
              <c:f>Sheet1!$H$133:$I$133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Sheet1!$H$134:$I$134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Sheet1!$F$135:$G$135</c:f>
              <c:strCache>
                <c:ptCount val="1"/>
                <c:pt idx="0">
                  <c:v>have you ever become violent because of drinking too much? No</c:v>
                </c:pt>
              </c:strCache>
            </c:strRef>
          </c:tx>
          <c:invertIfNegative val="0"/>
          <c:cat>
            <c:strRef>
              <c:f>Sheet1!$H$133:$I$133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Sheet1!$H$135:$I$135</c:f>
              <c:numCache>
                <c:formatCode>General</c:formatCode>
                <c:ptCount val="2"/>
                <c:pt idx="0">
                  <c:v>4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500672"/>
        <c:axId val="47506560"/>
      </c:barChart>
      <c:catAx>
        <c:axId val="47500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GB" sz="1400"/>
            </a:pPr>
            <a:endParaRPr lang="ko-KR"/>
          </a:p>
        </c:txPr>
        <c:crossAx val="47506560"/>
        <c:crosses val="autoZero"/>
        <c:auto val="1"/>
        <c:lblAlgn val="ctr"/>
        <c:lblOffset val="100"/>
        <c:noMultiLvlLbl val="0"/>
      </c:catAx>
      <c:valAx>
        <c:axId val="47506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ko-KR"/>
          </a:p>
        </c:txPr>
        <c:crossAx val="475006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GB" sz="18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Sheet1!$L$160:$M$160</c:f>
              <c:strCache>
                <c:ptCount val="1"/>
                <c:pt idx="0">
                  <c:v>would you be able to give up alcohol completely? Yes</c:v>
                </c:pt>
              </c:strCache>
            </c:strRef>
          </c:tx>
          <c:invertIfNegative val="0"/>
          <c:cat>
            <c:strRef>
              <c:f>Sheet1!$N$159:$O$159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Sheet1!$N$160:$O$160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Sheet1!$L$161:$M$161</c:f>
              <c:strCache>
                <c:ptCount val="1"/>
                <c:pt idx="0">
                  <c:v>would you be able to give up alcohol completely? No</c:v>
                </c:pt>
              </c:strCache>
            </c:strRef>
          </c:tx>
          <c:invertIfNegative val="0"/>
          <c:cat>
            <c:strRef>
              <c:f>Sheet1!$N$159:$O$159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Sheet1!$N$161:$O$161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914880"/>
        <c:axId val="79916416"/>
      </c:barChart>
      <c:catAx>
        <c:axId val="79914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GB" sz="1400"/>
            </a:pPr>
            <a:endParaRPr lang="ko-KR"/>
          </a:p>
        </c:txPr>
        <c:crossAx val="79916416"/>
        <c:crosses val="autoZero"/>
        <c:auto val="1"/>
        <c:lblAlgn val="ctr"/>
        <c:lblOffset val="100"/>
        <c:noMultiLvlLbl val="0"/>
      </c:catAx>
      <c:valAx>
        <c:axId val="79916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ko-KR"/>
          </a:p>
        </c:txPr>
        <c:crossAx val="799148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GB" sz="18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내용 개체 틀 2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0" y="0"/>
          <a:ext cx="8229600" cy="45259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342900" indent="-342900" algn="l" defTabSz="914400" rtl="0" eaLnBrk="1" latinLnBrk="1" hangingPunct="1">
            <a:spcBef>
              <a:spcPct val="20000"/>
            </a:spcBef>
            <a:buFont typeface="Arial" pitchFamily="34" charset="0"/>
            <a:buChar char="•"/>
            <a:defRPr sz="3200" kern="1200">
              <a:solidFill>
                <a:sysClr val="windowText" lastClr="000000"/>
              </a:solidFill>
              <a:latin typeface="맑은 고딕"/>
            </a:defRPr>
          </a:lvl1pPr>
          <a:lvl2pPr marL="742950" indent="-285750" algn="l" defTabSz="914400" rtl="0" eaLnBrk="1" latinLnBrk="1" hangingPunct="1">
            <a:spcBef>
              <a:spcPct val="20000"/>
            </a:spcBef>
            <a:buFont typeface="Arial" pitchFamily="34" charset="0"/>
            <a:buChar char="–"/>
            <a:defRPr sz="2800" kern="1200">
              <a:solidFill>
                <a:sysClr val="windowText" lastClr="000000"/>
              </a:solidFill>
              <a:latin typeface="맑은 고딕"/>
            </a:defRPr>
          </a:lvl2pPr>
          <a:lvl3pPr marL="11430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•"/>
            <a:defRPr sz="2400" kern="1200">
              <a:solidFill>
                <a:sysClr val="windowText" lastClr="000000"/>
              </a:solidFill>
              <a:latin typeface="맑은 고딕"/>
            </a:defRPr>
          </a:lvl3pPr>
          <a:lvl4pPr marL="16002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–"/>
            <a:defRPr sz="2000" kern="1200">
              <a:solidFill>
                <a:sysClr val="windowText" lastClr="000000"/>
              </a:solidFill>
              <a:latin typeface="맑은 고딕"/>
            </a:defRPr>
          </a:lvl4pPr>
          <a:lvl5pPr marL="20574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»"/>
            <a:defRPr sz="2000" kern="1200">
              <a:solidFill>
                <a:sysClr val="windowText" lastClr="000000"/>
              </a:solidFill>
              <a:latin typeface="맑은 고딕"/>
            </a:defRPr>
          </a:lvl5pPr>
          <a:lvl6pPr marL="25146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•"/>
            <a:defRPr sz="2000" kern="1200">
              <a:solidFill>
                <a:sysClr val="windowText" lastClr="000000"/>
              </a:solidFill>
              <a:latin typeface="맑은 고딕"/>
            </a:defRPr>
          </a:lvl6pPr>
          <a:lvl7pPr marL="29718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•"/>
            <a:defRPr sz="2000" kern="1200">
              <a:solidFill>
                <a:sysClr val="windowText" lastClr="000000"/>
              </a:solidFill>
              <a:latin typeface="맑은 고딕"/>
            </a:defRPr>
          </a:lvl7pPr>
          <a:lvl8pPr marL="34290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•"/>
            <a:defRPr sz="2000" kern="1200">
              <a:solidFill>
                <a:sysClr val="windowText" lastClr="000000"/>
              </a:solidFill>
              <a:latin typeface="맑은 고딕"/>
            </a:defRPr>
          </a:lvl8pPr>
          <a:lvl9pPr marL="38862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•"/>
            <a:defRPr sz="2000" kern="1200">
              <a:solidFill>
                <a:sysClr val="windowText" lastClr="000000"/>
              </a:solidFill>
              <a:latin typeface="맑은 고딕"/>
            </a:defRPr>
          </a:lvl9pPr>
        </a:lstStyle>
        <a:p xmlns:a="http://schemas.openxmlformats.org/drawingml/2006/main">
          <a:endParaRPr lang="ko-KR" alt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3" name="내용 개체 틀 2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0" y="0"/>
          <a:ext cx="4051300" cy="3886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342900" indent="-342900" algn="l" defTabSz="914400" rtl="0" eaLnBrk="1" latinLnBrk="1" hangingPunct="1">
            <a:spcBef>
              <a:spcPct val="20000"/>
            </a:spcBef>
            <a:buFont typeface="Arial" pitchFamily="34" charset="0"/>
            <a:buChar char="•"/>
            <a:defRPr sz="3200" kern="1200">
              <a:solidFill>
                <a:sysClr val="windowText" lastClr="000000"/>
              </a:solidFill>
              <a:latin typeface="맑은 고딕"/>
            </a:defRPr>
          </a:lvl1pPr>
          <a:lvl2pPr marL="742950" indent="-285750" algn="l" defTabSz="914400" rtl="0" eaLnBrk="1" latinLnBrk="1" hangingPunct="1">
            <a:spcBef>
              <a:spcPct val="20000"/>
            </a:spcBef>
            <a:buFont typeface="Arial" pitchFamily="34" charset="0"/>
            <a:buChar char="–"/>
            <a:defRPr sz="2800" kern="1200">
              <a:solidFill>
                <a:sysClr val="windowText" lastClr="000000"/>
              </a:solidFill>
              <a:latin typeface="맑은 고딕"/>
            </a:defRPr>
          </a:lvl2pPr>
          <a:lvl3pPr marL="11430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•"/>
            <a:defRPr sz="2400" kern="1200">
              <a:solidFill>
                <a:sysClr val="windowText" lastClr="000000"/>
              </a:solidFill>
              <a:latin typeface="맑은 고딕"/>
            </a:defRPr>
          </a:lvl3pPr>
          <a:lvl4pPr marL="16002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–"/>
            <a:defRPr sz="2000" kern="1200">
              <a:solidFill>
                <a:sysClr val="windowText" lastClr="000000"/>
              </a:solidFill>
              <a:latin typeface="맑은 고딕"/>
            </a:defRPr>
          </a:lvl4pPr>
          <a:lvl5pPr marL="20574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»"/>
            <a:defRPr sz="2000" kern="1200">
              <a:solidFill>
                <a:sysClr val="windowText" lastClr="000000"/>
              </a:solidFill>
              <a:latin typeface="맑은 고딕"/>
            </a:defRPr>
          </a:lvl5pPr>
          <a:lvl6pPr marL="25146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•"/>
            <a:defRPr sz="2000" kern="1200">
              <a:solidFill>
                <a:sysClr val="windowText" lastClr="000000"/>
              </a:solidFill>
              <a:latin typeface="맑은 고딕"/>
            </a:defRPr>
          </a:lvl6pPr>
          <a:lvl7pPr marL="29718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•"/>
            <a:defRPr sz="2000" kern="1200">
              <a:solidFill>
                <a:sysClr val="windowText" lastClr="000000"/>
              </a:solidFill>
              <a:latin typeface="맑은 고딕"/>
            </a:defRPr>
          </a:lvl7pPr>
          <a:lvl8pPr marL="34290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•"/>
            <a:defRPr sz="2000" kern="1200">
              <a:solidFill>
                <a:sysClr val="windowText" lastClr="000000"/>
              </a:solidFill>
              <a:latin typeface="맑은 고딕"/>
            </a:defRPr>
          </a:lvl8pPr>
          <a:lvl9pPr marL="3886200" indent="-228600" algn="l" defTabSz="914400" rtl="0" eaLnBrk="1" latinLnBrk="1" hangingPunct="1">
            <a:spcBef>
              <a:spcPct val="20000"/>
            </a:spcBef>
            <a:buFont typeface="Arial" pitchFamily="34" charset="0"/>
            <a:buChar char="•"/>
            <a:defRPr sz="2000" kern="1200">
              <a:solidFill>
                <a:sysClr val="windowText" lastClr="000000"/>
              </a:solidFill>
              <a:latin typeface="맑은 고딕"/>
            </a:defRPr>
          </a:lvl9pPr>
        </a:lstStyle>
        <a:p xmlns:a="http://schemas.openxmlformats.org/drawingml/2006/main">
          <a:endParaRPr lang="ko-KR" altLang="en-US" dirty="0"/>
        </a:p>
      </cdr:txBody>
    </cdr:sp>
  </cdr:relSizeAnchor>
  <cdr:relSizeAnchor xmlns:cdr="http://schemas.openxmlformats.org/drawingml/2006/chartDrawing">
    <cdr:from>
      <cdr:x>0.40752</cdr:x>
      <cdr:y>0.04902</cdr:y>
    </cdr:from>
    <cdr:to>
      <cdr:x>0.84953</cdr:x>
      <cdr:y>0.18627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651000" y="190500"/>
          <a:ext cx="17907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/>
        </a:p>
      </cdr:txBody>
    </cdr:sp>
  </cdr:relSizeAnchor>
  <cdr:relSizeAnchor xmlns:cdr="http://schemas.openxmlformats.org/drawingml/2006/chartDrawing">
    <cdr:from>
      <cdr:x>0.1348</cdr:x>
      <cdr:y>0.04902</cdr:y>
    </cdr:from>
    <cdr:to>
      <cdr:x>0.85893</cdr:x>
      <cdr:y>0.14706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546100" y="190500"/>
          <a:ext cx="29337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160" b="1" dirty="0" smtClean="0"/>
            <a:t>Age of participants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92201-946B-4428-B5E7-88D153C948D5}" type="datetimeFigureOut">
              <a:rPr lang="ko-KR" altLang="en-US" smtClean="0"/>
              <a:pPr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EE24A-BDBE-40C4-86E5-1F39994646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2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E24A-BDBE-40C4-86E5-1F39994646F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E24A-BDBE-40C4-86E5-1F39994646F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E24A-BDBE-40C4-86E5-1F39994646F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264CED7-E1D3-724C-AC8E-683A354089A6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Millennial and alcohol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Je</a:t>
            </a:r>
            <a:r>
              <a:rPr lang="en-US" altLang="ko-KR" sz="2800" dirty="0" err="1" smtClean="0"/>
              <a:t>wo</a:t>
            </a:r>
            <a:r>
              <a:rPr lang="en-US" altLang="ko-KR" sz="2800" dirty="0" err="1" smtClean="0"/>
              <a:t>n</a:t>
            </a:r>
            <a:r>
              <a:rPr lang="en-US" altLang="ko-KR" sz="2800" dirty="0" smtClean="0"/>
              <a:t>, Ahmed, </a:t>
            </a:r>
            <a:r>
              <a:rPr lang="en-US" altLang="ko-KR" sz="2800" dirty="0" err="1" smtClean="0"/>
              <a:t>Abdulaziz</a:t>
            </a:r>
            <a:r>
              <a:rPr lang="en-US" altLang="ko-KR" sz="2800" dirty="0" smtClean="0"/>
              <a:t>, Rayan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English School of Canada (UCTP)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:Financial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448506"/>
              </p:ext>
            </p:extLst>
          </p:nvPr>
        </p:nvGraphicFramePr>
        <p:xfrm>
          <a:off x="1075267" y="482600"/>
          <a:ext cx="6468533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08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:Financial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00212916"/>
              </p:ext>
            </p:extLst>
          </p:nvPr>
        </p:nvGraphicFramePr>
        <p:xfrm>
          <a:off x="1219200" y="584200"/>
          <a:ext cx="6248400" cy="4614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51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9866">
            <a:off x="1188055" y="4887729"/>
            <a:ext cx="6781800" cy="790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Enjoyment</a:t>
            </a:r>
            <a:endParaRPr lang="en-US" dirty="0"/>
          </a:p>
        </p:txBody>
      </p:sp>
      <p:pic>
        <p:nvPicPr>
          <p:cNvPr id="5" name="Content Placeholder 4" descr="2D274905752658-man-drinking-socially-awkward-636.today-inline-large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r="13590"/>
          <a:stretch>
            <a:fillRect/>
          </a:stretch>
        </p:blipFill>
        <p:spPr>
          <a:xfrm rot="1778413">
            <a:off x="6373489" y="3927800"/>
            <a:ext cx="2421878" cy="2494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Content Placeholder 5" descr="images.jpe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5" r="15945"/>
          <a:stretch>
            <a:fillRect/>
          </a:stretch>
        </p:blipFill>
        <p:spPr>
          <a:xfrm rot="1857647">
            <a:off x="6557936" y="311671"/>
            <a:ext cx="2671172" cy="27513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tumblr_n6gwwkW5eE1tv34h6o1_5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037"/>
            <a:ext cx="2147384" cy="2181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Barstool-Blackout_1-620x38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7466">
            <a:off x="2677897" y="1158063"/>
            <a:ext cx="4128227" cy="25834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81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3643491"/>
            <a:ext cx="2458623" cy="51401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Wine </a:t>
            </a:r>
            <a:endParaRPr lang="en-US" sz="2800" dirty="0"/>
          </a:p>
        </p:txBody>
      </p:sp>
      <p:pic>
        <p:nvPicPr>
          <p:cNvPr id="5" name="Content Placeholder 4" descr="Heart-heart-wine-red-400x600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6" r="17636"/>
          <a:stretch>
            <a:fillRect/>
          </a:stretch>
        </p:blipFill>
        <p:spPr>
          <a:xfrm>
            <a:off x="762000" y="609601"/>
            <a:ext cx="2710677" cy="27919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Content Placeholder 5" descr="beer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0" r="23030"/>
          <a:stretch>
            <a:fillRect/>
          </a:stretch>
        </p:blipFill>
        <p:spPr>
          <a:xfrm>
            <a:off x="5806194" y="609601"/>
            <a:ext cx="2499606" cy="2574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decanter-skull1023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00" y="3793829"/>
            <a:ext cx="2329677" cy="232967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/>
          <p:cNvSpPr txBox="1"/>
          <p:nvPr/>
        </p:nvSpPr>
        <p:spPr>
          <a:xfrm>
            <a:off x="4279044" y="3703963"/>
            <a:ext cx="152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or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4944336" y="967566"/>
            <a:ext cx="86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80420" y="5094838"/>
            <a:ext cx="112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liquor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63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:Enjoyment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347468"/>
              </p:ext>
            </p:extLst>
          </p:nvPr>
        </p:nvGraphicFramePr>
        <p:xfrm>
          <a:off x="762000" y="1308100"/>
          <a:ext cx="75438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621773"/>
            <a:ext cx="7823200" cy="5720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274320" indent="-274320" defTabSz="9144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/>
              <a:t>Why did you start consuming alcohol?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7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95676"/>
            <a:ext cx="6781800" cy="1076523"/>
          </a:xfrm>
        </p:spPr>
        <p:txBody>
          <a:bodyPr>
            <a:normAutofit/>
          </a:bodyPr>
          <a:lstStyle/>
          <a:p>
            <a:r>
              <a:rPr lang="en-US" dirty="0" smtClean="0"/>
              <a:t>Finding :Enjoyment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909476"/>
              </p:ext>
            </p:extLst>
          </p:nvPr>
        </p:nvGraphicFramePr>
        <p:xfrm>
          <a:off x="762000" y="1435100"/>
          <a:ext cx="7543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621773"/>
            <a:ext cx="7823200" cy="5720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274320" indent="-274320" defTabSz="9144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/>
              <a:t>Who do prefer to drink with?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626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:Enjoyment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65586"/>
              </p:ext>
            </p:extLst>
          </p:nvPr>
        </p:nvGraphicFramePr>
        <p:xfrm>
          <a:off x="762000" y="1193802"/>
          <a:ext cx="7543800" cy="3682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621773"/>
            <a:ext cx="7823200" cy="5720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274320" indent="-274320" defTabSz="9144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/>
              <a:t>Where do you like to drink?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641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Finding :Effect</a:t>
            </a:r>
            <a:endParaRPr lang="ko-KR" altLang="en-US" dirty="0"/>
          </a:p>
        </p:txBody>
      </p:sp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2472057809"/>
              </p:ext>
            </p:extLst>
          </p:nvPr>
        </p:nvGraphicFramePr>
        <p:xfrm>
          <a:off x="762000" y="1193800"/>
          <a:ext cx="7556500" cy="374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621773"/>
            <a:ext cx="7823200" cy="572028"/>
          </a:xfrm>
        </p:spPr>
        <p:txBody>
          <a:bodyPr/>
          <a:lstStyle/>
          <a:p>
            <a:r>
              <a:rPr lang="en-CA" dirty="0" smtClean="0"/>
              <a:t>becoming violence because of drinking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Finding :Effect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55532937"/>
              </p:ext>
            </p:extLst>
          </p:nvPr>
        </p:nvGraphicFramePr>
        <p:xfrm>
          <a:off x="762000" y="1219200"/>
          <a:ext cx="7505700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621773"/>
            <a:ext cx="7823200" cy="572028"/>
          </a:xfrm>
        </p:spPr>
        <p:txBody>
          <a:bodyPr/>
          <a:lstStyle/>
          <a:p>
            <a:r>
              <a:rPr lang="en-CA" dirty="0" smtClean="0"/>
              <a:t>giving up alcohol completely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Finding :Effect</a:t>
            </a:r>
            <a:endParaRPr lang="ko-KR" altLang="en-US" dirty="0"/>
          </a:p>
        </p:txBody>
      </p:sp>
      <p:graphicFrame>
        <p:nvGraphicFramePr>
          <p:cNvPr id="4" name="Chart 1"/>
          <p:cNvGraphicFramePr/>
          <p:nvPr>
            <p:extLst>
              <p:ext uri="{D42A27DB-BD31-4B8C-83A1-F6EECF244321}">
                <p14:modId xmlns:p14="http://schemas.microsoft.com/office/powerpoint/2010/main" val="1302907910"/>
              </p:ext>
            </p:extLst>
          </p:nvPr>
        </p:nvGraphicFramePr>
        <p:xfrm>
          <a:off x="762000" y="1270000"/>
          <a:ext cx="7569200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621773"/>
            <a:ext cx="7823200" cy="572028"/>
          </a:xfrm>
        </p:spPr>
        <p:txBody>
          <a:bodyPr/>
          <a:lstStyle/>
          <a:p>
            <a:r>
              <a:rPr lang="en-CA" dirty="0" smtClean="0"/>
              <a:t>drinking can influence people positively or negatively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Outline</a:t>
            </a:r>
            <a:endParaRPr lang="ar-SA" sz="60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 Introduction </a:t>
            </a:r>
          </a:p>
          <a:p>
            <a:pPr>
              <a:buNone/>
            </a:pPr>
            <a:r>
              <a:rPr lang="en-US" dirty="0" smtClean="0"/>
              <a:t>         background </a:t>
            </a:r>
          </a:p>
          <a:p>
            <a:pPr>
              <a:buNone/>
            </a:pPr>
            <a:r>
              <a:rPr lang="en-US" dirty="0" smtClean="0"/>
              <a:t>- Methodology </a:t>
            </a:r>
          </a:p>
          <a:p>
            <a:pPr>
              <a:buNone/>
            </a:pPr>
            <a:r>
              <a:rPr lang="en-US" dirty="0" smtClean="0"/>
              <a:t>          survey </a:t>
            </a:r>
          </a:p>
          <a:p>
            <a:pPr>
              <a:buNone/>
            </a:pPr>
            <a:r>
              <a:rPr lang="en-US" dirty="0" smtClean="0"/>
              <a:t>           interview</a:t>
            </a:r>
          </a:p>
          <a:p>
            <a:pPr>
              <a:buNone/>
            </a:pPr>
            <a:r>
              <a:rPr lang="en-US" dirty="0" smtClean="0"/>
              <a:t>- Findings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 Conclusion 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762000" y="2247900"/>
          <a:ext cx="7543800" cy="273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내용 개체 틀 5"/>
          <p:cNvGraphicFramePr>
            <a:graphicFrameLocks/>
          </p:cNvGraphicFramePr>
          <p:nvPr/>
        </p:nvGraphicFramePr>
        <p:xfrm>
          <a:off x="762000" y="1087120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1384300"/>
                <a:gridCol w="1790700"/>
                <a:gridCol w="17399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drinker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Nondrinker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r>
                        <a:rPr lang="en-US" altLang="ko-KR" baseline="0" dirty="0" smtClean="0"/>
                        <a:t> of participants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762000" y="685800"/>
            <a:ext cx="7543800" cy="4013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drinker and nondrinker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62000" y="1846580"/>
            <a:ext cx="7543800" cy="4013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How many days they consume alcohol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647700"/>
          </a:xfrm>
        </p:spPr>
        <p:txBody>
          <a:bodyPr/>
          <a:lstStyle/>
          <a:p>
            <a:r>
              <a:rPr lang="en-US" altLang="ko-KR" dirty="0" smtClean="0"/>
              <a:t>Connection between Financial and Enjoyment.</a:t>
            </a:r>
            <a:endParaRPr lang="ko-KR" altLang="en-US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5765800" y="685800"/>
            <a:ext cx="2539999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627639377"/>
              </p:ext>
            </p:extLst>
          </p:nvPr>
        </p:nvGraphicFramePr>
        <p:xfrm>
          <a:off x="939799" y="1333500"/>
          <a:ext cx="6096000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647700"/>
          </a:xfrm>
        </p:spPr>
        <p:txBody>
          <a:bodyPr/>
          <a:lstStyle/>
          <a:p>
            <a:r>
              <a:rPr lang="en-US" altLang="ko-KR" dirty="0" smtClean="0"/>
              <a:t>Connection between Financial and Enjoyment.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7700" y="3378200"/>
            <a:ext cx="7543800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58454099"/>
              </p:ext>
            </p:extLst>
          </p:nvPr>
        </p:nvGraphicFramePr>
        <p:xfrm>
          <a:off x="876300" y="13335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38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747931"/>
              </p:ext>
            </p:extLst>
          </p:nvPr>
        </p:nvGraphicFramePr>
        <p:xfrm>
          <a:off x="762000" y="1800860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1384300"/>
                <a:gridCol w="1790700"/>
                <a:gridCol w="17399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Nondrinker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 religious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r>
                        <a:rPr lang="en-US" altLang="ko-KR" baseline="0" dirty="0" smtClean="0"/>
                        <a:t> of participants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749300" y="8001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Limitation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study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62000" y="2913380"/>
            <a:ext cx="7543800" cy="15875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 - Some participants do not drink.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Main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reason </a:t>
            </a:r>
            <a:r>
              <a:rPr lang="en-US" altLang="ko-KR" sz="2400" dirty="0">
                <a:solidFill>
                  <a:schemeClr val="tx2"/>
                </a:solidFill>
              </a:rPr>
              <a:t>:</a:t>
            </a:r>
            <a:r>
              <a:rPr lang="en-US" altLang="ko-KR" sz="2400" dirty="0" smtClean="0">
                <a:solidFill>
                  <a:schemeClr val="tx2"/>
                </a:solidFill>
              </a:rPr>
              <a:t> religion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6600" b="1" dirty="0" smtClean="0"/>
              <a:t>Thank you</a:t>
            </a:r>
            <a:endParaRPr lang="ko-KR" alt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621772"/>
            <a:ext cx="8229600" cy="4809067"/>
          </a:xfrm>
        </p:spPr>
        <p:txBody>
          <a:bodyPr/>
          <a:lstStyle/>
          <a:p>
            <a:r>
              <a:rPr lang="en-US" dirty="0" smtClean="0"/>
              <a:t>Fruit </a:t>
            </a:r>
            <a:r>
              <a:rPr lang="en-US" dirty="0"/>
              <a:t>juice and honey have been used to make alcohol </a:t>
            </a:r>
            <a:r>
              <a:rPr lang="en-US" dirty="0" smtClean="0"/>
              <a:t>in the past.</a:t>
            </a:r>
          </a:p>
          <a:p>
            <a:endParaRPr lang="en-US" dirty="0" smtClean="0"/>
          </a:p>
          <a:p>
            <a:r>
              <a:rPr lang="en-US" dirty="0" smtClean="0"/>
              <a:t>Alcohol manufacturer started: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China around 7000 B.C</a:t>
            </a:r>
          </a:p>
          <a:p>
            <a:r>
              <a:rPr lang="en-US" dirty="0" smtClean="0"/>
              <a:t>In Egypt around 3000 B.C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Encouraging </a:t>
            </a:r>
            <a:r>
              <a:rPr lang="en-US" dirty="0"/>
              <a:t>the drinking of alcohol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eighteenth </a:t>
            </a:r>
            <a:r>
              <a:rPr lang="en-US" dirty="0" smtClean="0"/>
              <a:t>century in Britain.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consumption of drinking </a:t>
            </a:r>
            <a:r>
              <a:rPr lang="en-US" dirty="0" smtClean="0"/>
              <a:t>alcohol.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Temperance Fountain </a:t>
            </a:r>
            <a:r>
              <a:rPr lang="en-US" dirty="0" smtClean="0"/>
              <a:t>Movement in </a:t>
            </a:r>
            <a:r>
              <a:rPr lang="en-US" dirty="0"/>
              <a:t>20th </a:t>
            </a:r>
            <a:r>
              <a:rPr lang="en-US" dirty="0" smtClean="0"/>
              <a:t>century. </a:t>
            </a:r>
          </a:p>
          <a:p>
            <a:endParaRPr lang="en-US" dirty="0"/>
          </a:p>
          <a:p>
            <a:r>
              <a:rPr lang="en-US" dirty="0" smtClean="0"/>
              <a:t>Temperance means </a:t>
            </a:r>
            <a:r>
              <a:rPr lang="en-US" dirty="0"/>
              <a:t>abstinence from </a:t>
            </a:r>
            <a:r>
              <a:rPr lang="en-US" dirty="0" smtClean="0"/>
              <a:t>alcohol.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9796573-No-alcohol-sign-illustration-design-over-a-white-background-Stock-Vec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3810000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Prohibition in </a:t>
            </a:r>
            <a:r>
              <a:rPr lang="en-US" dirty="0" smtClean="0"/>
              <a:t>America in  20</a:t>
            </a:r>
            <a:r>
              <a:rPr lang="en-US" baseline="30000" dirty="0" smtClean="0"/>
              <a:t>th</a:t>
            </a:r>
            <a:r>
              <a:rPr lang="en-US" dirty="0" smtClean="0"/>
              <a:t> century.</a:t>
            </a:r>
          </a:p>
          <a:p>
            <a:endParaRPr lang="en-US" dirty="0"/>
          </a:p>
          <a:p>
            <a:r>
              <a:rPr lang="en-US" dirty="0" smtClean="0"/>
              <a:t>The American government had to  banned alcohol from all the states.</a:t>
            </a:r>
          </a:p>
          <a:p>
            <a:endParaRPr lang="en-US" dirty="0"/>
          </a:p>
          <a:p>
            <a:r>
              <a:rPr lang="en-US" dirty="0" smtClean="0"/>
              <a:t>How were the leaders?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23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261322"/>
              </p:ext>
            </p:extLst>
          </p:nvPr>
        </p:nvGraphicFramePr>
        <p:xfrm>
          <a:off x="749300" y="1231900"/>
          <a:ext cx="34925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749300" y="406400"/>
            <a:ext cx="7416800" cy="635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120 participants were surveyed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interviewed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45083"/>
              </p:ext>
            </p:extLst>
          </p:nvPr>
        </p:nvGraphicFramePr>
        <p:xfrm>
          <a:off x="4241800" y="1041400"/>
          <a:ext cx="40513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765800" y="685800"/>
            <a:ext cx="2539999" cy="3886200"/>
          </a:xfrm>
        </p:spPr>
        <p:txBody>
          <a:bodyPr/>
          <a:lstStyle/>
          <a:p>
            <a:r>
              <a:rPr lang="en-US" altLang="ko-KR" dirty="0" smtClean="0"/>
              <a:t>Similar rate of both gender in survey.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High rate of women in interview.</a:t>
            </a:r>
            <a:endParaRPr lang="ko-KR" altLang="en-US" dirty="0"/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693373"/>
              </p:ext>
            </p:extLst>
          </p:nvPr>
        </p:nvGraphicFramePr>
        <p:xfrm>
          <a:off x="762001" y="1016000"/>
          <a:ext cx="4749799" cy="305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83"/>
                <a:gridCol w="1205225"/>
                <a:gridCol w="1349596"/>
                <a:gridCol w="1304195"/>
              </a:tblGrid>
              <a:tr h="13081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Survey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(Financial)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Survey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(Enjoyment)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Interview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(Effect)</a:t>
                      </a:r>
                      <a:endParaRPr lang="ko-KR" altLang="en-US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50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50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19</a:t>
                      </a:r>
                      <a:endParaRPr lang="ko-KR" altLang="en-US" sz="24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Male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29(58%)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30(60%)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7(37%)</a:t>
                      </a:r>
                      <a:endParaRPr lang="ko-KR" altLang="en-US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Female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21(42%)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20(40%)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12(63%)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497217"/>
              </p:ext>
            </p:extLst>
          </p:nvPr>
        </p:nvGraphicFramePr>
        <p:xfrm>
          <a:off x="863600" y="927100"/>
          <a:ext cx="4660900" cy="305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1206500"/>
                <a:gridCol w="1270000"/>
                <a:gridCol w="1244600"/>
              </a:tblGrid>
              <a:tr h="13589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Bloor-</a:t>
                      </a:r>
                      <a:r>
                        <a:rPr lang="en-US" altLang="ko-KR" dirty="0" err="1" smtClean="0"/>
                        <a:t>Yonge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College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(Pub)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St.Clair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(ESC)</a:t>
                      </a:r>
                      <a:endParaRPr lang="ko-KR" altLang="en-US" dirty="0"/>
                    </a:p>
                  </a:txBody>
                  <a:tcPr/>
                </a:tc>
              </a:tr>
              <a:tr h="5937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29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70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20</a:t>
                      </a:r>
                      <a:endParaRPr lang="ko-KR" altLang="en-US" sz="24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Male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19(66%)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42(60%)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5(25%)</a:t>
                      </a:r>
                      <a:endParaRPr lang="ko-KR" altLang="en-US" sz="24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Female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10(44%)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28(40%)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15(75%)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4"/>
          <p:cNvSpPr txBox="1">
            <a:spLocks/>
          </p:cNvSpPr>
          <p:nvPr/>
        </p:nvSpPr>
        <p:spPr>
          <a:xfrm>
            <a:off x="5765800" y="685800"/>
            <a:ext cx="2539999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Survey and Interview place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1493</TotalTime>
  <Words>366</Words>
  <Application>Microsoft Office PowerPoint</Application>
  <PresentationFormat>On-screen Show (4:3)</PresentationFormat>
  <Paragraphs>147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NewsPrint</vt:lpstr>
      <vt:lpstr>Millennial and alcohol</vt:lpstr>
      <vt:lpstr>Outline</vt:lpstr>
      <vt:lpstr>Background </vt:lpstr>
      <vt:lpstr>Background</vt:lpstr>
      <vt:lpstr>Background</vt:lpstr>
      <vt:lpstr>Background</vt:lpstr>
      <vt:lpstr>Methodology</vt:lpstr>
      <vt:lpstr>Methodology</vt:lpstr>
      <vt:lpstr>Methodology</vt:lpstr>
      <vt:lpstr>Finding :Financial  </vt:lpstr>
      <vt:lpstr>Finding :Financial</vt:lpstr>
      <vt:lpstr>Enjoyment</vt:lpstr>
      <vt:lpstr>Wine </vt:lpstr>
      <vt:lpstr>Finding :Enjoyment</vt:lpstr>
      <vt:lpstr>Finding :Enjoyment</vt:lpstr>
      <vt:lpstr>Finding :Enjoyment</vt:lpstr>
      <vt:lpstr>Finding :Effect</vt:lpstr>
      <vt:lpstr>Finding :Effect</vt:lpstr>
      <vt:lpstr>Finding :Effect</vt:lpstr>
      <vt:lpstr>Conclusion</vt:lpstr>
      <vt:lpstr>Conclusion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shaibani</dc:creator>
  <cp:lastModifiedBy>user</cp:lastModifiedBy>
  <cp:revision>27</cp:revision>
  <dcterms:created xsi:type="dcterms:W3CDTF">2015-07-19T23:14:09Z</dcterms:created>
  <dcterms:modified xsi:type="dcterms:W3CDTF">2015-07-21T14:02:42Z</dcterms:modified>
</cp:coreProperties>
</file>