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60" r:id="rId1"/>
  </p:sldMasterIdLst>
  <p:notesMasterIdLst>
    <p:notesMasterId r:id="rId11"/>
  </p:notesMasterIdLst>
  <p:sldIdLst>
    <p:sldId id="270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72AB0DA-5DEC-4A01-815C-F0A610C72939}">
          <p14:sldIdLst>
            <p14:sldId id="270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1236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292201-946B-4428-B5E7-88D153C948D5}" type="datetimeFigureOut">
              <a:rPr lang="ko-KR" altLang="en-US" smtClean="0"/>
              <a:pPr/>
              <a:t>2015-08-10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9EE24A-BDBE-40C4-86E5-1F39994646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222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CED7-E1D3-724C-AC8E-683A354089A6}" type="datetimeFigureOut">
              <a:rPr lang="en-US" smtClean="0"/>
              <a:pPr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CED7-E1D3-724C-AC8E-683A354089A6}" type="datetimeFigureOut">
              <a:rPr lang="en-US" smtClean="0"/>
              <a:pPr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4B862-4E6B-B74D-B5C7-5BA1BAA423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CED7-E1D3-724C-AC8E-683A354089A6}" type="datetimeFigureOut">
              <a:rPr lang="en-US" smtClean="0"/>
              <a:pPr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4B862-4E6B-B74D-B5C7-5BA1BAA423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CED7-E1D3-724C-AC8E-683A354089A6}" type="datetimeFigureOut">
              <a:rPr lang="en-US" smtClean="0"/>
              <a:pPr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4B862-4E6B-B74D-B5C7-5BA1BAA423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CED7-E1D3-724C-AC8E-683A354089A6}" type="datetimeFigureOut">
              <a:rPr lang="en-US" smtClean="0"/>
              <a:pPr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CED7-E1D3-724C-AC8E-683A354089A6}" type="datetimeFigureOut">
              <a:rPr lang="en-US" smtClean="0"/>
              <a:pPr/>
              <a:t>8/10/2015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4B862-4E6B-B74D-B5C7-5BA1BAA423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CED7-E1D3-724C-AC8E-683A354089A6}" type="datetimeFigureOut">
              <a:rPr lang="en-US" smtClean="0"/>
              <a:pPr/>
              <a:t>8/10/2015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4B862-4E6B-B74D-B5C7-5BA1BAA4235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CED7-E1D3-724C-AC8E-683A354089A6}" type="datetimeFigureOut">
              <a:rPr lang="en-US" smtClean="0"/>
              <a:pPr/>
              <a:t>8/10/2015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4B862-4E6B-B74D-B5C7-5BA1BAA423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CED7-E1D3-724C-AC8E-683A354089A6}" type="datetimeFigureOut">
              <a:rPr lang="en-US" smtClean="0"/>
              <a:pPr/>
              <a:t>8/10/2015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4B862-4E6B-B74D-B5C7-5BA1BAA423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CED7-E1D3-724C-AC8E-683A354089A6}" type="datetimeFigureOut">
              <a:rPr lang="en-US" smtClean="0"/>
              <a:pPr/>
              <a:t>8/10/2015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4B862-4E6B-B74D-B5C7-5BA1BAA4235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CED7-E1D3-724C-AC8E-683A354089A6}" type="datetimeFigureOut">
              <a:rPr lang="en-US" smtClean="0"/>
              <a:pPr/>
              <a:t>8/10/2015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4B862-4E6B-B74D-B5C7-5BA1BAA423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B264CED7-E1D3-724C-AC8E-683A354089A6}" type="datetimeFigureOut">
              <a:rPr lang="en-US" smtClean="0"/>
              <a:pPr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44F4B862-4E6B-B74D-B5C7-5BA1BAA423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1" r:id="rId1"/>
    <p:sldLayoutId id="2147484162" r:id="rId2"/>
    <p:sldLayoutId id="2147484163" r:id="rId3"/>
    <p:sldLayoutId id="2147484164" r:id="rId4"/>
    <p:sldLayoutId id="2147484165" r:id="rId5"/>
    <p:sldLayoutId id="2147484166" r:id="rId6"/>
    <p:sldLayoutId id="2147484167" r:id="rId7"/>
    <p:sldLayoutId id="2147484168" r:id="rId8"/>
    <p:sldLayoutId id="2147484169" r:id="rId9"/>
    <p:sldLayoutId id="2147484170" r:id="rId10"/>
    <p:sldLayoutId id="21474841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600" dirty="0">
                <a:solidFill>
                  <a:srgbClr val="00B050"/>
                </a:solidFill>
              </a:rPr>
              <a:t>AGREECU</a:t>
            </a:r>
            <a:r>
              <a:rPr lang="en-US" altLang="ko-KR" sz="6600" dirty="0"/>
              <a:t>    </a:t>
            </a:r>
            <a:r>
              <a:rPr lang="en-US" altLang="ko-KR" sz="6600" dirty="0">
                <a:solidFill>
                  <a:srgbClr val="00B050"/>
                </a:solidFill>
              </a:rPr>
              <a:t>TURE</a:t>
            </a:r>
            <a:endParaRPr lang="ko-KR" altLang="ko-KR" sz="6600" dirty="0">
              <a:solidFill>
                <a:srgbClr val="00B05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1049" y="685800"/>
            <a:ext cx="7105652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/>
              <a:t> </a:t>
            </a:r>
            <a:r>
              <a:rPr lang="en-US" altLang="ko-KR" sz="2800" dirty="0" smtClean="0"/>
              <a:t>    </a:t>
            </a:r>
            <a:r>
              <a:rPr lang="en-US" altLang="ko-KR" sz="2800" dirty="0" smtClean="0"/>
              <a:t>Abdullah </a:t>
            </a:r>
            <a:r>
              <a:rPr lang="en-US" altLang="ko-KR" sz="2800" dirty="0" err="1" smtClean="0"/>
              <a:t>Alghamdi</a:t>
            </a:r>
            <a:r>
              <a:rPr lang="en-US" altLang="ko-KR" sz="2800" dirty="0" smtClean="0"/>
              <a:t>, Irene Kim, </a:t>
            </a:r>
            <a:r>
              <a:rPr lang="en-US" altLang="ko-KR" sz="2800" dirty="0" err="1" smtClean="0"/>
              <a:t>Jewon</a:t>
            </a:r>
            <a:r>
              <a:rPr lang="en-US" altLang="ko-KR" sz="2800" dirty="0" smtClean="0"/>
              <a:t> Moon</a:t>
            </a:r>
            <a:endParaRPr lang="en-US" altLang="ko-KR" sz="2800" dirty="0" smtClean="0"/>
          </a:p>
          <a:p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2800" dirty="0"/>
              <a:t> </a:t>
            </a:r>
            <a:r>
              <a:rPr lang="en-US" altLang="ko-KR" sz="2800" dirty="0" smtClean="0"/>
              <a:t>    </a:t>
            </a:r>
            <a:r>
              <a:rPr lang="en-US" altLang="ko-KR" sz="2800" dirty="0" smtClean="0"/>
              <a:t>English </a:t>
            </a:r>
            <a:r>
              <a:rPr lang="en-US" altLang="ko-KR" sz="2800" dirty="0" smtClean="0"/>
              <a:t>School of Canada (UCTP</a:t>
            </a:r>
            <a:r>
              <a:rPr lang="en-US" altLang="ko-KR" sz="2800" dirty="0" smtClean="0"/>
              <a:t>)</a:t>
            </a:r>
          </a:p>
          <a:p>
            <a:pPr marL="0" indent="0">
              <a:buNone/>
            </a:pPr>
            <a:endParaRPr lang="en-US" altLang="ko-KR" sz="2800" dirty="0" smtClean="0"/>
          </a:p>
          <a:p>
            <a:pPr marL="0" indent="0">
              <a:buNone/>
            </a:pPr>
            <a:r>
              <a:rPr lang="en-US" altLang="ko-KR" sz="2800" dirty="0"/>
              <a:t> </a:t>
            </a:r>
            <a:r>
              <a:rPr lang="en-US" altLang="ko-KR" sz="2800" dirty="0" smtClean="0"/>
              <a:t>    </a:t>
            </a:r>
            <a:r>
              <a:rPr lang="en-US" altLang="ko-KR" sz="2800" dirty="0" smtClean="0"/>
              <a:t>Instructor : Edward Newton</a:t>
            </a:r>
          </a:p>
        </p:txBody>
      </p:sp>
      <p:pic>
        <p:nvPicPr>
          <p:cNvPr id="4" name="그림 1" descr="0cdd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22700" y="5283199"/>
            <a:ext cx="533399" cy="72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00B050"/>
                </a:solidFill>
              </a:rPr>
              <a:t>Outline</a:t>
            </a:r>
            <a:endParaRPr lang="ar-SA" sz="6000" dirty="0">
              <a:solidFill>
                <a:srgbClr val="00B050"/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041400" y="685800"/>
            <a:ext cx="7264400" cy="42799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47500" lnSpcReduction="2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800" dirty="0" smtClean="0"/>
          </a:p>
          <a:p>
            <a:r>
              <a:rPr lang="en-US" altLang="ko-KR" sz="5100" dirty="0" smtClean="0"/>
              <a:t>Executive Summary</a:t>
            </a:r>
          </a:p>
          <a:p>
            <a:endParaRPr lang="en-US" altLang="ko-KR" sz="5100" dirty="0" smtClean="0"/>
          </a:p>
          <a:p>
            <a:r>
              <a:rPr lang="en-US" altLang="ko-KR" sz="5100" dirty="0" smtClean="0"/>
              <a:t>Company Summary</a:t>
            </a:r>
          </a:p>
          <a:p>
            <a:endParaRPr lang="en-US" altLang="ko-KR" sz="5100" dirty="0" smtClean="0"/>
          </a:p>
          <a:p>
            <a:r>
              <a:rPr lang="en-US" altLang="ko-KR" sz="5100" dirty="0" smtClean="0"/>
              <a:t>Products and Services</a:t>
            </a:r>
          </a:p>
          <a:p>
            <a:endParaRPr lang="en-US" altLang="ko-KR" sz="5100" dirty="0" smtClean="0"/>
          </a:p>
          <a:p>
            <a:r>
              <a:rPr lang="en-US" altLang="ko-KR" sz="5100" dirty="0" smtClean="0"/>
              <a:t>Market Analysis</a:t>
            </a:r>
          </a:p>
          <a:p>
            <a:endParaRPr lang="en-US" altLang="ko-KR" sz="5100" dirty="0" smtClean="0"/>
          </a:p>
          <a:p>
            <a:r>
              <a:rPr lang="en-US" altLang="ko-KR" sz="5100" dirty="0" smtClean="0"/>
              <a:t>Operational Plan</a:t>
            </a:r>
          </a:p>
          <a:p>
            <a:endParaRPr lang="en-US" altLang="ko-KR" sz="5100" dirty="0" smtClean="0"/>
          </a:p>
          <a:p>
            <a:r>
              <a:rPr lang="en-US" altLang="ko-KR" sz="5100" dirty="0" smtClean="0"/>
              <a:t>Financial Plan</a:t>
            </a:r>
          </a:p>
          <a:p>
            <a:endParaRPr lang="en-US" altLang="ko-KR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B050"/>
                </a:solidFill>
              </a:rPr>
              <a:t>Operational Plan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952500" y="3581400"/>
            <a:ext cx="7302500" cy="1447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77500" lnSpcReduction="2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800" dirty="0" smtClean="0"/>
          </a:p>
          <a:p>
            <a:r>
              <a:rPr lang="en-US" altLang="ko-KR" sz="2800" dirty="0" smtClean="0"/>
              <a:t>Location</a:t>
            </a:r>
          </a:p>
          <a:p>
            <a:pPr marL="0" indent="0">
              <a:buNone/>
            </a:pPr>
            <a:r>
              <a:rPr lang="en-US" altLang="ko-KR" sz="2800" dirty="0"/>
              <a:t> </a:t>
            </a:r>
            <a:r>
              <a:rPr lang="en-US" altLang="ko-KR" sz="2800" dirty="0" smtClean="0"/>
              <a:t>  - located on the </a:t>
            </a:r>
            <a:r>
              <a:rPr lang="en-US" altLang="ko-KR" sz="2800" dirty="0" err="1" smtClean="0"/>
              <a:t>Yonge</a:t>
            </a:r>
            <a:r>
              <a:rPr lang="en-US" altLang="ko-KR" sz="2800" dirty="0" smtClean="0"/>
              <a:t> St</a:t>
            </a:r>
          </a:p>
          <a:p>
            <a:pPr marL="0" indent="0">
              <a:buNone/>
            </a:pPr>
            <a:r>
              <a:rPr lang="en-US" altLang="ko-KR" sz="2800" dirty="0" smtClean="0"/>
              <a:t>   - $700 per month + $5 per person</a:t>
            </a:r>
            <a:endParaRPr lang="en-US" altLang="ko-KR" sz="2800" dirty="0"/>
          </a:p>
          <a:p>
            <a:endParaRPr lang="en-US" altLang="ko-KR" sz="2800" dirty="0" smtClean="0"/>
          </a:p>
        </p:txBody>
      </p:sp>
      <p:pic>
        <p:nvPicPr>
          <p:cNvPr id="1026" name="Picture 2" descr="C:\Users\user\Desktop\Offic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787398"/>
            <a:ext cx="3683000" cy="279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user\Desktop\loc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87398"/>
            <a:ext cx="3841750" cy="279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99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B050"/>
                </a:solidFill>
              </a:rPr>
              <a:t>Operational Plan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100" y="685800"/>
            <a:ext cx="5092700" cy="3886200"/>
          </a:xfrm>
        </p:spPr>
        <p:txBody>
          <a:bodyPr/>
          <a:lstStyle/>
          <a:p>
            <a:r>
              <a:rPr lang="en-US" altLang="ko-KR" dirty="0" smtClean="0"/>
              <a:t>Permits and Licensing</a:t>
            </a:r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- Canadian Organic Standards (COS)</a:t>
            </a:r>
          </a:p>
          <a:p>
            <a:pPr marL="0" indent="0">
              <a:buNone/>
            </a:pPr>
            <a:r>
              <a:rPr lang="en-US" altLang="ko-KR" dirty="0" smtClean="0"/>
              <a:t>    - Ontario Driver License 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- Master Business License</a:t>
            </a:r>
            <a:endParaRPr lang="ko-KR" altLang="en-US" dirty="0"/>
          </a:p>
        </p:txBody>
      </p:sp>
      <p:pic>
        <p:nvPicPr>
          <p:cNvPr id="2050" name="Picture 2" descr="C:\Users\user\Desktop\Organic 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7" y="2335362"/>
            <a:ext cx="2389982" cy="181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user\Desktop\Ontari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7" y="1143000"/>
            <a:ext cx="2392363" cy="101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235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B050"/>
                </a:solidFill>
              </a:rPr>
              <a:t>Operational Plan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685800"/>
            <a:ext cx="7391400" cy="3886200"/>
          </a:xfrm>
        </p:spPr>
        <p:txBody>
          <a:bodyPr/>
          <a:lstStyle/>
          <a:p>
            <a:r>
              <a:rPr lang="en-US" altLang="ko-KR" dirty="0" smtClean="0"/>
              <a:t>Risk management</a:t>
            </a:r>
          </a:p>
          <a:p>
            <a:pPr marL="0" indent="0">
              <a:buNone/>
            </a:pPr>
            <a:r>
              <a:rPr lang="en-US" altLang="ko-KR" dirty="0" smtClean="0"/>
              <a:t>    - decreasing volume of orders in winter.</a:t>
            </a:r>
          </a:p>
          <a:p>
            <a:pPr marL="0" indent="0">
              <a:buNone/>
            </a:pPr>
            <a:r>
              <a:rPr lang="en-US" altLang="ko-KR" dirty="0" smtClean="0"/>
              <a:t>    - selling organic eggs, milk, and meat in winter.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Supply chain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- co-operation with United Parcel Service.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- contract with certificated organic farms.</a:t>
            </a:r>
            <a:endParaRPr lang="ko-KR" altLang="en-US" dirty="0"/>
          </a:p>
        </p:txBody>
      </p:sp>
      <p:pic>
        <p:nvPicPr>
          <p:cNvPr id="3074" name="Picture 2" descr="C:\Users\user\Desktop\U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190874"/>
            <a:ext cx="13716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7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B050"/>
                </a:solidFill>
              </a:rPr>
              <a:t>Operational Plan</a:t>
            </a:r>
            <a:endParaRPr lang="ko-KR" altLang="en-US" dirty="0">
              <a:solidFill>
                <a:srgbClr val="00B050"/>
              </a:solidFill>
            </a:endParaRPr>
          </a:p>
        </p:txBody>
      </p:sp>
      <p:pic>
        <p:nvPicPr>
          <p:cNvPr id="4" name="그림 2" descr="https://lh3.googleusercontent.com/BnGX5a4fx3a4CcbnhHKJkb75OgjDvwmX-76uZgBdKZrC3qoxnUtl_HaNkE30wCwrXZ0FW6okl7gmfkmFgJoVyyNpwDxO3gziiGpdnoadRcUo_l_-p7j6jsSXYk8XhggXycElm9k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685800"/>
            <a:ext cx="7442200" cy="273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927100" y="3416300"/>
            <a:ext cx="7277100" cy="15875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Personnel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- 5 parts of team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- 4 experts and 2 drivers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59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B050"/>
                </a:solidFill>
              </a:rPr>
              <a:t>Financial Plan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101" y="3530600"/>
            <a:ext cx="7277098" cy="1511300"/>
          </a:xfrm>
        </p:spPr>
        <p:txBody>
          <a:bodyPr/>
          <a:lstStyle/>
          <a:p>
            <a:r>
              <a:rPr lang="en-US" altLang="ko-KR" dirty="0" smtClean="0"/>
              <a:t>Sales forecast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- increase number of farms every year.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- volume of orders also increase.</a:t>
            </a:r>
            <a:endParaRPr lang="ko-KR" altLang="en-US" dirty="0"/>
          </a:p>
        </p:txBody>
      </p:sp>
      <p:pic>
        <p:nvPicPr>
          <p:cNvPr id="6" name="그림 3" descr="https://lh3.googleusercontent.com/G8YCgog1OVtLD3bTfozhYTbYdlyf-jLz-UBcRAMGmvNJ_vFo0BMvB58P1juQ9MAsh5PnE3y3xknhmFmi6CHCWk3fLdqd9IUxcXvLlQjytN2YDRQYlVU8WMVYz1NXOZ9TpbVuPBQ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1999" y="774700"/>
            <a:ext cx="7442199" cy="275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6879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B050"/>
                </a:solidFill>
              </a:rPr>
              <a:t>Financial Plan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0" y="3340102"/>
            <a:ext cx="7264400" cy="1612898"/>
          </a:xfrm>
        </p:spPr>
        <p:txBody>
          <a:bodyPr/>
          <a:lstStyle/>
          <a:p>
            <a:r>
              <a:rPr lang="en-US" altLang="ko-KR" dirty="0" smtClean="0"/>
              <a:t>Cash flow statement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- starting with little capital stock.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- pay back a loan to bank after 5 month.</a:t>
            </a:r>
          </a:p>
        </p:txBody>
      </p:sp>
      <p:pic>
        <p:nvPicPr>
          <p:cNvPr id="4" name="그림 4" descr="https://lh6.googleusercontent.com/TYCZOx6Rzj6tNZqnttkCDw3y0TiDa2jvYOnckS73ThkQSFTik98ZerKrEdnrW_kWnON4IR-phMu9kNp-PfyUSNGTbmLDtuSQheJGAjlqtclx1wzExtrkaRNIcYFpF9eIDm5AnM0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800735"/>
            <a:ext cx="7391400" cy="2539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4132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B050"/>
                </a:solidFill>
              </a:rPr>
              <a:t>Financial Plan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300" y="3517902"/>
            <a:ext cx="7137400" cy="1460496"/>
          </a:xfrm>
        </p:spPr>
        <p:txBody>
          <a:bodyPr/>
          <a:lstStyle/>
          <a:p>
            <a:r>
              <a:rPr lang="en-US" altLang="ko-KR" dirty="0" smtClean="0"/>
              <a:t>Break even analysis</a:t>
            </a:r>
          </a:p>
          <a:p>
            <a:pPr marL="0" indent="0">
              <a:buNone/>
            </a:pPr>
            <a:r>
              <a:rPr lang="en-US" altLang="ko-KR" dirty="0" smtClean="0"/>
              <a:t>    - reach the break-even point after 7 months</a:t>
            </a:r>
            <a:endParaRPr lang="ko-KR" altLang="en-US" dirty="0"/>
          </a:p>
        </p:txBody>
      </p:sp>
      <p:pic>
        <p:nvPicPr>
          <p:cNvPr id="4" name="그림 5" descr="https://lh4.googleusercontent.com/BapJjxGwUePPP5eSqwleF0JIXAioIMpUuFkD6F_MDzFoVDkZbIBeBbDAhewjUu2hCTFWRF5Pxpdd5WZwuYX2A3pGn6wgpchc8pOxa7dA6xJcMwJ8IDoGhuxOYsRy05Vf40VSlGo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787399"/>
            <a:ext cx="7378700" cy="2730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4132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Newsprint.thmx</Template>
  <TotalTime>1699</TotalTime>
  <Words>202</Words>
  <Application>Microsoft Office PowerPoint</Application>
  <PresentationFormat>On-screen Show (4:3)</PresentationFormat>
  <Paragraphs>53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NewsPrint</vt:lpstr>
      <vt:lpstr>AGREECU    TURE</vt:lpstr>
      <vt:lpstr>Outline</vt:lpstr>
      <vt:lpstr>Operational Plan</vt:lpstr>
      <vt:lpstr>Operational Plan</vt:lpstr>
      <vt:lpstr>Operational Plan</vt:lpstr>
      <vt:lpstr>Operational Plan</vt:lpstr>
      <vt:lpstr>Financial Plan</vt:lpstr>
      <vt:lpstr>Financial Plan</vt:lpstr>
      <vt:lpstr>Financial Plan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shaibani</dc:creator>
  <cp:lastModifiedBy>user</cp:lastModifiedBy>
  <cp:revision>41</cp:revision>
  <dcterms:created xsi:type="dcterms:W3CDTF">2015-07-19T23:14:09Z</dcterms:created>
  <dcterms:modified xsi:type="dcterms:W3CDTF">2015-08-11T05:17:28Z</dcterms:modified>
</cp:coreProperties>
</file>