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3" autoAdjust="0"/>
    <p:restoredTop sz="94647" autoAdjust="0"/>
  </p:normalViewPr>
  <p:slideViewPr>
    <p:cSldViewPr snapToGrid="0">
      <p:cViewPr varScale="1">
        <p:scale>
          <a:sx n="86" d="100"/>
          <a:sy n="86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7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4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0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8BE7-8C0D-49BE-A1F1-FF65C95CD0F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8BE7-8C0D-49BE-A1F1-FF65C95CD0F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9E6C-2989-4F14-B3B5-8A3143C1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1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8478"/>
          </a:xfrm>
        </p:spPr>
        <p:txBody>
          <a:bodyPr>
            <a:normAutofit fontScale="90000"/>
          </a:bodyPr>
          <a:lstStyle/>
          <a:p>
            <a:r>
              <a:rPr lang="en-US" dirty="0"/>
              <a:t>Comcast Trove Design Proposal</a:t>
            </a:r>
            <a:br>
              <a:rPr lang="en-US" dirty="0"/>
            </a:br>
            <a:r>
              <a:rPr lang="en-US" dirty="0"/>
              <a:t>(draft)</a:t>
            </a:r>
          </a:p>
        </p:txBody>
      </p:sp>
    </p:spTree>
    <p:extLst>
      <p:ext uri="{BB962C8B-B14F-4D97-AF65-F5344CB8AC3E}">
        <p14:creationId xmlns:p14="http://schemas.microsoft.com/office/powerpoint/2010/main" val="319112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4146307" y="1748627"/>
            <a:ext cx="3042755" cy="495022"/>
            <a:chOff x="1098332" y="1035272"/>
            <a:chExt cx="3042755" cy="536028"/>
          </a:xfrm>
        </p:grpSpPr>
        <p:sp>
          <p:nvSpPr>
            <p:cNvPr id="102" name="Rectangle: Rounded Corners 65"/>
            <p:cNvSpPr/>
            <p:nvPr/>
          </p:nvSpPr>
          <p:spPr>
            <a:xfrm>
              <a:off x="1098332" y="1035272"/>
              <a:ext cx="3042755" cy="53602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OpenStack Compute</a:t>
              </a:r>
            </a:p>
          </p:txBody>
        </p:sp>
        <p:sp>
          <p:nvSpPr>
            <p:cNvPr id="105" name="Rectangle: Rounded Corners 69"/>
            <p:cNvSpPr/>
            <p:nvPr/>
          </p:nvSpPr>
          <p:spPr>
            <a:xfrm>
              <a:off x="3468428" y="1054921"/>
              <a:ext cx="656889" cy="36785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Trove VM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023" y="405364"/>
            <a:ext cx="6169573" cy="538765"/>
          </a:xfrm>
        </p:spPr>
        <p:txBody>
          <a:bodyPr>
            <a:noAutofit/>
          </a:bodyPr>
          <a:lstStyle/>
          <a:p>
            <a:r>
              <a:rPr lang="en-US" sz="1800" b="1" dirty="0"/>
              <a:t>0.96 PB Ceph + </a:t>
            </a:r>
            <a:r>
              <a:rPr lang="en-US" sz="1800" b="1" dirty="0" smtClean="0"/>
              <a:t>2.1 </a:t>
            </a:r>
            <a:r>
              <a:rPr lang="en-US" sz="1800" b="1" dirty="0"/>
              <a:t>PB Swift backup*  (2 Racks)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4159262" y="861011"/>
            <a:ext cx="3042755" cy="495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OpenStack Controller</a:t>
            </a:r>
          </a:p>
          <a:p>
            <a:pPr algn="ctr"/>
            <a:r>
              <a:rPr lang="en-US" sz="1200" dirty="0"/>
              <a:t>(OpenStack services &amp; Ceph monitor)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238089" y="950342"/>
            <a:ext cx="3053258" cy="495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OpenStack Controller</a:t>
            </a:r>
          </a:p>
          <a:p>
            <a:pPr algn="ctr"/>
            <a:r>
              <a:rPr lang="en-US" sz="1200" dirty="0"/>
              <a:t>(OpenStack services &amp; Ceph monitor)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316916" y="1029182"/>
            <a:ext cx="3079534" cy="495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OpenStack Controller</a:t>
            </a:r>
          </a:p>
          <a:p>
            <a:pPr algn="ctr"/>
            <a:r>
              <a:rPr lang="en-US" sz="1200" dirty="0"/>
              <a:t>(OpenStack </a:t>
            </a:r>
            <a:r>
              <a:rPr lang="en-US" sz="1200" dirty="0" err="1"/>
              <a:t>Svcs</a:t>
            </a:r>
            <a:r>
              <a:rPr lang="en-US" sz="1200" dirty="0"/>
              <a:t> &amp; Ceph monitor + Op Mgmt)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4159261" y="2835558"/>
            <a:ext cx="3042755" cy="63089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4232833" y="2922861"/>
            <a:ext cx="3058513" cy="6697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4301160" y="3010440"/>
            <a:ext cx="3095289" cy="7120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Swift Proxy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159262" y="3948960"/>
            <a:ext cx="3090032" cy="709562"/>
            <a:chOff x="1072052" y="3950805"/>
            <a:chExt cx="3090032" cy="768340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1072052" y="3950805"/>
              <a:ext cx="3090032" cy="53602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Swift Object</a:t>
              </a:r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1072052" y="4486833"/>
              <a:ext cx="3090032" cy="23231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48604" y="4048035"/>
            <a:ext cx="3090032" cy="709562"/>
            <a:chOff x="1072052" y="3950805"/>
            <a:chExt cx="3090032" cy="768340"/>
          </a:xfrm>
        </p:grpSpPr>
        <p:sp>
          <p:nvSpPr>
            <p:cNvPr id="30" name="Rectangle: Rounded Corners 29"/>
            <p:cNvSpPr/>
            <p:nvPr/>
          </p:nvSpPr>
          <p:spPr>
            <a:xfrm>
              <a:off x="1072052" y="3950805"/>
              <a:ext cx="3090032" cy="53602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Swift Object</a:t>
              </a:r>
            </a:p>
          </p:txBody>
        </p:sp>
        <p:sp>
          <p:nvSpPr>
            <p:cNvPr id="31" name="Rectangle: Rounded Corners 30"/>
            <p:cNvSpPr/>
            <p:nvPr/>
          </p:nvSpPr>
          <p:spPr>
            <a:xfrm>
              <a:off x="1072052" y="4486833"/>
              <a:ext cx="3090032" cy="23231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42" name="Rectangle: Rounded Corners 41"/>
          <p:cNvSpPr/>
          <p:nvPr/>
        </p:nvSpPr>
        <p:spPr>
          <a:xfrm>
            <a:off x="4164522" y="5117091"/>
            <a:ext cx="3042755" cy="7097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248604" y="5200370"/>
            <a:ext cx="3058513" cy="7000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4353706" y="5293427"/>
            <a:ext cx="3095289" cy="71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Ceph  block</a:t>
            </a:r>
          </a:p>
          <a:p>
            <a:pPr algn="ctr"/>
            <a:r>
              <a:rPr lang="en-US" sz="1200" dirty="0"/>
              <a:t>(OSD)</a:t>
            </a:r>
          </a:p>
        </p:txBody>
      </p:sp>
      <p:sp>
        <p:nvSpPr>
          <p:cNvPr id="57" name="Rectangle: Rounded Corners 56"/>
          <p:cNvSpPr/>
          <p:nvPr/>
        </p:nvSpPr>
        <p:spPr>
          <a:xfrm>
            <a:off x="4443042" y="5374591"/>
            <a:ext cx="3042755" cy="7097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Rectangle: Rounded Corners 57"/>
          <p:cNvSpPr/>
          <p:nvPr/>
        </p:nvSpPr>
        <p:spPr>
          <a:xfrm>
            <a:off x="4527124" y="5457870"/>
            <a:ext cx="3058513" cy="7000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9" name="Rectangle: Rounded Corners 58"/>
          <p:cNvSpPr/>
          <p:nvPr/>
        </p:nvSpPr>
        <p:spPr>
          <a:xfrm>
            <a:off x="4632226" y="5550927"/>
            <a:ext cx="3095289" cy="71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Ceph  block</a:t>
            </a:r>
          </a:p>
          <a:p>
            <a:pPr algn="ctr"/>
            <a:r>
              <a:rPr lang="en-US" sz="1200" dirty="0"/>
              <a:t>(OSD)</a:t>
            </a:r>
          </a:p>
        </p:txBody>
      </p:sp>
      <p:sp>
        <p:nvSpPr>
          <p:cNvPr id="60" name="Rectangle: Rounded Corners 59"/>
          <p:cNvSpPr/>
          <p:nvPr/>
        </p:nvSpPr>
        <p:spPr>
          <a:xfrm>
            <a:off x="4595442" y="5526991"/>
            <a:ext cx="3042755" cy="7097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1" name="Rectangle: Rounded Corners 60"/>
          <p:cNvSpPr/>
          <p:nvPr/>
        </p:nvSpPr>
        <p:spPr>
          <a:xfrm>
            <a:off x="4679524" y="5610270"/>
            <a:ext cx="3058513" cy="7000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2" name="Rectangle: Rounded Corners 61"/>
          <p:cNvSpPr/>
          <p:nvPr/>
        </p:nvSpPr>
        <p:spPr>
          <a:xfrm>
            <a:off x="4784626" y="5703327"/>
            <a:ext cx="3095289" cy="71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Ceph  block</a:t>
            </a:r>
          </a:p>
          <a:p>
            <a:pPr algn="ctr"/>
            <a:r>
              <a:rPr lang="en-US" sz="1200" dirty="0"/>
              <a:t>(OSD)</a:t>
            </a:r>
          </a:p>
        </p:txBody>
      </p:sp>
      <p:sp>
        <p:nvSpPr>
          <p:cNvPr id="63" name="Rectangle: Rounded Corners 62"/>
          <p:cNvSpPr/>
          <p:nvPr/>
        </p:nvSpPr>
        <p:spPr>
          <a:xfrm>
            <a:off x="4747842" y="5679391"/>
            <a:ext cx="3042755" cy="7097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ectangle: Rounded Corners 63"/>
          <p:cNvSpPr/>
          <p:nvPr/>
        </p:nvSpPr>
        <p:spPr>
          <a:xfrm>
            <a:off x="4831924" y="5762670"/>
            <a:ext cx="3058513" cy="7000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4185541" y="1838848"/>
            <a:ext cx="3042755" cy="495022"/>
            <a:chOff x="1098332" y="1035272"/>
            <a:chExt cx="3042755" cy="536028"/>
          </a:xfrm>
        </p:grpSpPr>
        <p:sp>
          <p:nvSpPr>
            <p:cNvPr id="66" name="Rectangle: Rounded Corners 65"/>
            <p:cNvSpPr/>
            <p:nvPr/>
          </p:nvSpPr>
          <p:spPr>
            <a:xfrm>
              <a:off x="1098332" y="1035272"/>
              <a:ext cx="3042755" cy="53602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OpenStack Compute</a:t>
              </a:r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3468428" y="1054921"/>
              <a:ext cx="656889" cy="36785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Trove VM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253859" y="1949208"/>
            <a:ext cx="3042755" cy="495022"/>
            <a:chOff x="1098332" y="1035272"/>
            <a:chExt cx="3042755" cy="536028"/>
          </a:xfrm>
        </p:grpSpPr>
        <p:sp>
          <p:nvSpPr>
            <p:cNvPr id="74" name="Rectangle: Rounded Corners 73"/>
            <p:cNvSpPr/>
            <p:nvPr/>
          </p:nvSpPr>
          <p:spPr>
            <a:xfrm>
              <a:off x="1098332" y="1035272"/>
              <a:ext cx="3042755" cy="53602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OpenStack Compute</a:t>
              </a:r>
            </a:p>
          </p:txBody>
        </p:sp>
        <p:sp>
          <p:nvSpPr>
            <p:cNvPr id="75" name="Rectangle: Rounded Corners 74"/>
            <p:cNvSpPr/>
            <p:nvPr/>
          </p:nvSpPr>
          <p:spPr>
            <a:xfrm>
              <a:off x="3468428" y="1054921"/>
              <a:ext cx="656889" cy="36785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Trove VM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322177" y="2059568"/>
            <a:ext cx="3042755" cy="495022"/>
            <a:chOff x="1098332" y="1035272"/>
            <a:chExt cx="3042755" cy="536028"/>
          </a:xfrm>
        </p:grpSpPr>
        <p:sp>
          <p:nvSpPr>
            <p:cNvPr id="77" name="Rectangle: Rounded Corners 76"/>
            <p:cNvSpPr/>
            <p:nvPr/>
          </p:nvSpPr>
          <p:spPr>
            <a:xfrm>
              <a:off x="1098332" y="1035272"/>
              <a:ext cx="3042755" cy="53602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OpenStack Compute</a:t>
              </a:r>
            </a:p>
          </p:txBody>
        </p:sp>
        <p:sp>
          <p:nvSpPr>
            <p:cNvPr id="78" name="Rectangle: Rounded Corners 77"/>
            <p:cNvSpPr/>
            <p:nvPr/>
          </p:nvSpPr>
          <p:spPr>
            <a:xfrm>
              <a:off x="3468428" y="1054921"/>
              <a:ext cx="656889" cy="367857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Trove VM</a:t>
              </a:r>
            </a:p>
          </p:txBody>
        </p:sp>
      </p:grpSp>
      <p:sp>
        <p:nvSpPr>
          <p:cNvPr id="81" name="Rectangle: Rounded Corners 80"/>
          <p:cNvSpPr/>
          <p:nvPr/>
        </p:nvSpPr>
        <p:spPr>
          <a:xfrm>
            <a:off x="8663003" y="687236"/>
            <a:ext cx="542056" cy="55977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Gb</a:t>
            </a:r>
          </a:p>
        </p:txBody>
      </p:sp>
      <p:sp>
        <p:nvSpPr>
          <p:cNvPr id="82" name="Rectangle: Rounded Corners 81"/>
          <p:cNvSpPr/>
          <p:nvPr/>
        </p:nvSpPr>
        <p:spPr>
          <a:xfrm>
            <a:off x="8806776" y="776576"/>
            <a:ext cx="533373" cy="55977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Gb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304036" y="6320329"/>
            <a:ext cx="21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Mellanox SX1410, </a:t>
            </a:r>
            <a:r>
              <a:rPr lang="en-US" sz="1600" dirty="0" err="1"/>
              <a:t>Qty</a:t>
            </a:r>
            <a:r>
              <a:rPr lang="en-US" sz="1600" dirty="0"/>
              <a:t> </a:t>
            </a:r>
            <a:r>
              <a:rPr lang="en-US" sz="1600" dirty="0" smtClean="0"/>
              <a:t>2</a:t>
            </a:r>
          </a:p>
          <a:p>
            <a:endParaRPr lang="en-US" sz="1600" dirty="0"/>
          </a:p>
        </p:txBody>
      </p:sp>
      <p:sp>
        <p:nvSpPr>
          <p:cNvPr id="84" name="Rectangle: Rounded Corners 83"/>
          <p:cNvSpPr/>
          <p:nvPr/>
        </p:nvSpPr>
        <p:spPr>
          <a:xfrm>
            <a:off x="2188953" y="724018"/>
            <a:ext cx="624956" cy="559773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Gb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002658" y="6261875"/>
            <a:ext cx="2330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Mellanox 8891-S52, </a:t>
            </a:r>
            <a:r>
              <a:rPr lang="en-US" sz="1600" dirty="0" err="1"/>
              <a:t>Qty</a:t>
            </a:r>
            <a:r>
              <a:rPr lang="en-US" sz="1600" dirty="0"/>
              <a:t> </a:t>
            </a:r>
            <a:r>
              <a:rPr lang="en-US" sz="1600" dirty="0" smtClean="0"/>
              <a:t>2</a:t>
            </a:r>
          </a:p>
          <a:p>
            <a:r>
              <a:rPr lang="en-US" sz="1600" dirty="0" smtClean="0"/>
              <a:t>       One Per Rack</a:t>
            </a:r>
            <a:endParaRPr lang="en-US" sz="1600" dirty="0"/>
          </a:p>
        </p:txBody>
      </p:sp>
      <p:cxnSp>
        <p:nvCxnSpPr>
          <p:cNvPr id="5" name="Straight Connector 4"/>
          <p:cNvCxnSpPr>
            <a:endCxn id="4" idx="1"/>
          </p:cNvCxnSpPr>
          <p:nvPr/>
        </p:nvCxnSpPr>
        <p:spPr>
          <a:xfrm flipV="1">
            <a:off x="2813909" y="1108522"/>
            <a:ext cx="1345353" cy="33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2808643" y="1194479"/>
            <a:ext cx="1345353" cy="33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840457" y="2094727"/>
            <a:ext cx="1345353" cy="33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835191" y="2180684"/>
            <a:ext cx="1345353" cy="33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2813909" y="3110174"/>
            <a:ext cx="1345353" cy="33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808643" y="3196131"/>
            <a:ext cx="1345353" cy="33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825691" y="4169309"/>
            <a:ext cx="1345353" cy="33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2820425" y="4255266"/>
            <a:ext cx="1345353" cy="33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2811859" y="5469385"/>
            <a:ext cx="1345353" cy="33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806593" y="5555342"/>
            <a:ext cx="1345353" cy="337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7399971" y="1244961"/>
            <a:ext cx="1257438" cy="337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94705" y="1328661"/>
            <a:ext cx="1415454" cy="56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7399971" y="2237888"/>
            <a:ext cx="1257438" cy="337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7394705" y="2321588"/>
            <a:ext cx="1415454" cy="56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7407309" y="3340886"/>
            <a:ext cx="1257438" cy="337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7402043" y="3424586"/>
            <a:ext cx="1415454" cy="56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390182" y="4382968"/>
            <a:ext cx="1257438" cy="337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384916" y="4466668"/>
            <a:ext cx="1415454" cy="56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412867" y="5973947"/>
            <a:ext cx="1257438" cy="337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407601" y="6057647"/>
            <a:ext cx="1415454" cy="56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/>
          <p:cNvSpPr/>
          <p:nvPr/>
        </p:nvSpPr>
        <p:spPr>
          <a:xfrm>
            <a:off x="4937026" y="5855727"/>
            <a:ext cx="3095289" cy="71204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Ceph  block</a:t>
            </a:r>
          </a:p>
          <a:p>
            <a:pPr algn="ctr"/>
            <a:r>
              <a:rPr lang="en-US" sz="1200" dirty="0"/>
              <a:t>(OSD)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4366551" y="4196947"/>
            <a:ext cx="3090032" cy="709562"/>
            <a:chOff x="1072052" y="3950805"/>
            <a:chExt cx="3090032" cy="768340"/>
          </a:xfrm>
        </p:grpSpPr>
        <p:sp>
          <p:nvSpPr>
            <p:cNvPr id="68" name="Rectangle: Rounded Corners 22"/>
            <p:cNvSpPr/>
            <p:nvPr/>
          </p:nvSpPr>
          <p:spPr>
            <a:xfrm>
              <a:off x="1072052" y="3950805"/>
              <a:ext cx="3090032" cy="53602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Swift Object</a:t>
              </a:r>
            </a:p>
          </p:txBody>
        </p:sp>
        <p:sp>
          <p:nvSpPr>
            <p:cNvPr id="71" name="Rectangle: Rounded Corners 26"/>
            <p:cNvSpPr/>
            <p:nvPr/>
          </p:nvSpPr>
          <p:spPr>
            <a:xfrm>
              <a:off x="1072052" y="4486833"/>
              <a:ext cx="3090032" cy="23231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7" name="Rectangle: Rounded Corners 16"/>
          <p:cNvSpPr/>
          <p:nvPr/>
        </p:nvSpPr>
        <p:spPr>
          <a:xfrm>
            <a:off x="6561169" y="4234651"/>
            <a:ext cx="898580" cy="41737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Swift Metadata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8248" y="41466"/>
            <a:ext cx="635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High Level Network Architecture Diagram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550467" y="2692034"/>
            <a:ext cx="1870961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Per Server Node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2x10G DAC Cables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2x 1G Cat5e Cables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808435" y="90559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2x10G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2958528" y="78486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2x1G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967478" y="4309297"/>
            <a:ext cx="16554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/>
              <a:t>** Possible Configure 2x40G per node for Controller, Proxy &amp; Object</a:t>
            </a:r>
            <a:endParaRPr lang="en-US" sz="1050" i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762839" y="12568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8790443" y="3110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734783" y="42024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57193" y="5229455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OS provisioning</a:t>
            </a:r>
            <a:endParaRPr lang="en-US" sz="1000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2772419" y="5523056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IPMI</a:t>
            </a:r>
            <a:endParaRPr lang="en-US" sz="10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8032315" y="5694702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Data</a:t>
            </a:r>
            <a:endParaRPr lang="en-US" sz="1000" i="1" dirty="0"/>
          </a:p>
        </p:txBody>
      </p:sp>
      <p:sp>
        <p:nvSpPr>
          <p:cNvPr id="6" name="Oval 5"/>
          <p:cNvSpPr/>
          <p:nvPr/>
        </p:nvSpPr>
        <p:spPr>
          <a:xfrm>
            <a:off x="8470255" y="5900373"/>
            <a:ext cx="82995" cy="183930"/>
          </a:xfrm>
          <a:prstGeom prst="ellipse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405594" y="4323901"/>
            <a:ext cx="82995" cy="183930"/>
          </a:xfrm>
          <a:prstGeom prst="ellipse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8364364" y="3263661"/>
            <a:ext cx="82995" cy="183930"/>
          </a:xfrm>
          <a:prstGeom prst="ellipse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358210" y="2178203"/>
            <a:ext cx="82995" cy="183930"/>
          </a:xfrm>
          <a:prstGeom prst="ellipse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358210" y="1189472"/>
            <a:ext cx="82995" cy="183930"/>
          </a:xfrm>
          <a:prstGeom prst="ellipse">
            <a:avLst/>
          </a:prstGeom>
          <a:solidFill>
            <a:schemeClr val="bg1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81" idx="0"/>
          </p:cNvCxnSpPr>
          <p:nvPr/>
        </p:nvCxnSpPr>
        <p:spPr>
          <a:xfrm rot="16200000" flipH="1">
            <a:off x="9057707" y="563559"/>
            <a:ext cx="91339" cy="338692"/>
          </a:xfrm>
          <a:prstGeom prst="bentConnector4">
            <a:avLst>
              <a:gd name="adj1" fmla="val -250276"/>
              <a:gd name="adj2" fmla="val 9001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6200000" flipH="1">
            <a:off x="8974138" y="525051"/>
            <a:ext cx="97624" cy="406118"/>
          </a:xfrm>
          <a:prstGeom prst="bentConnector4">
            <a:avLst>
              <a:gd name="adj1" fmla="val -309431"/>
              <a:gd name="adj2" fmla="val 8336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31121" y="243065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2x 56G ISL</a:t>
            </a:r>
            <a:endParaRPr lang="en-US" sz="12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9073462" y="944129"/>
            <a:ext cx="199261" cy="252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endCxn id="51" idx="1"/>
          </p:cNvCxnSpPr>
          <p:nvPr/>
        </p:nvCxnSpPr>
        <p:spPr>
          <a:xfrm flipV="1">
            <a:off x="9340149" y="784431"/>
            <a:ext cx="1318959" cy="3058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10130025" y="367554"/>
            <a:ext cx="1058166" cy="430887"/>
            <a:chOff x="10130025" y="367554"/>
            <a:chExt cx="1058166" cy="430887"/>
          </a:xfrm>
        </p:grpSpPr>
        <p:sp>
          <p:nvSpPr>
            <p:cNvPr id="51" name="Cloud 50"/>
            <p:cNvSpPr/>
            <p:nvPr/>
          </p:nvSpPr>
          <p:spPr>
            <a:xfrm>
              <a:off x="10130025" y="381564"/>
              <a:ext cx="1058166" cy="40329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259290" y="367554"/>
              <a:ext cx="85733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Customer Up-Links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5268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94" y="43302"/>
            <a:ext cx="10515600" cy="5186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Racking /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871714"/>
            <a:ext cx="2801938" cy="624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</a:rPr>
              <a:t>Rack</a:t>
            </a:r>
            <a:r>
              <a:rPr lang="en-US" sz="1000" b="1" dirty="0" smtClean="0">
                <a:solidFill>
                  <a:schemeClr val="tx1"/>
                </a:solidFill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b="1" dirty="0" smtClean="0">
                <a:solidFill>
                  <a:srgbClr val="FF0000"/>
                </a:solidFill>
              </a:rPr>
              <a:t>:  2</a:t>
            </a:r>
            <a:endParaRPr lang="en-US" sz="1000" b="1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>
                <a:solidFill>
                  <a:schemeClr val="tx1"/>
                </a:solidFill>
              </a:rPr>
              <a:t>SlimRack</a:t>
            </a:r>
            <a:r>
              <a:rPr lang="en-US" sz="1000" dirty="0">
                <a:solidFill>
                  <a:schemeClr val="tx1"/>
                </a:solidFill>
              </a:rPr>
              <a:t> 7965-94Y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PDUs</a:t>
            </a:r>
          </a:p>
        </p:txBody>
      </p:sp>
      <p:sp>
        <p:nvSpPr>
          <p:cNvPr id="6" name="Rectangle 5"/>
          <p:cNvSpPr/>
          <p:nvPr/>
        </p:nvSpPr>
        <p:spPr>
          <a:xfrm>
            <a:off x="9036443" y="262429"/>
            <a:ext cx="2801938" cy="624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</a:rPr>
              <a:t>Network Option 1: (HA)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 x </a:t>
            </a:r>
            <a:r>
              <a:rPr lang="en-US" sz="1000" dirty="0" err="1">
                <a:solidFill>
                  <a:schemeClr val="tx1"/>
                </a:solidFill>
              </a:rPr>
              <a:t>Mellanox</a:t>
            </a:r>
            <a:r>
              <a:rPr lang="en-US" sz="1000" dirty="0">
                <a:solidFill>
                  <a:schemeClr val="tx1"/>
                </a:solidFill>
              </a:rPr>
              <a:t> SX1410  (8831-S48)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1*x </a:t>
            </a:r>
            <a:r>
              <a:rPr lang="en-US" sz="1000" dirty="0" err="1">
                <a:solidFill>
                  <a:schemeClr val="tx1"/>
                </a:solidFill>
              </a:rPr>
              <a:t>Mellanox</a:t>
            </a:r>
            <a:r>
              <a:rPr lang="en-US" sz="1000" dirty="0">
                <a:solidFill>
                  <a:schemeClr val="tx1"/>
                </a:solidFill>
              </a:rPr>
              <a:t>  (8891-S52</a:t>
            </a:r>
            <a:r>
              <a:rPr lang="en-US" sz="1000" dirty="0" smtClean="0">
                <a:solidFill>
                  <a:schemeClr val="tx1"/>
                </a:solidFill>
              </a:rPr>
              <a:t>) (* per rack)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36443" y="1009246"/>
            <a:ext cx="2801938" cy="624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</a:rPr>
              <a:t>Network Option 2: (non HA)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1 x </a:t>
            </a:r>
            <a:r>
              <a:rPr lang="en-US" sz="1000" dirty="0" err="1">
                <a:solidFill>
                  <a:schemeClr val="tx1"/>
                </a:solidFill>
              </a:rPr>
              <a:t>Mellanox</a:t>
            </a:r>
            <a:r>
              <a:rPr lang="en-US" sz="1000" dirty="0">
                <a:solidFill>
                  <a:schemeClr val="tx1"/>
                </a:solidFill>
              </a:rPr>
              <a:t> SX1410  (8831-S48)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2* x </a:t>
            </a:r>
            <a:r>
              <a:rPr lang="en-US" sz="1000" dirty="0" err="1">
                <a:solidFill>
                  <a:schemeClr val="tx1"/>
                </a:solidFill>
              </a:rPr>
              <a:t>Mellanox</a:t>
            </a:r>
            <a:r>
              <a:rPr lang="en-US" sz="1000" dirty="0">
                <a:solidFill>
                  <a:schemeClr val="tx1"/>
                </a:solidFill>
              </a:rPr>
              <a:t>    (8891-S52) (* per rack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36443" y="4491798"/>
            <a:ext cx="2801938" cy="2155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Swift Object /</a:t>
            </a:r>
            <a:r>
              <a:rPr lang="en-US" sz="1000" b="1" dirty="0" err="1" smtClean="0">
                <a:solidFill>
                  <a:schemeClr val="tx1"/>
                </a:solidFill>
              </a:rPr>
              <a:t>MetaData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</a:rPr>
              <a:t>Per Server </a:t>
            </a:r>
            <a:r>
              <a:rPr lang="en-US" sz="1000" b="1" dirty="0" err="1">
                <a:solidFill>
                  <a:schemeClr val="tx1"/>
                </a:solidFill>
              </a:rPr>
              <a:t>Config</a:t>
            </a:r>
            <a:r>
              <a:rPr lang="en-US" sz="1000" dirty="0">
                <a:solidFill>
                  <a:schemeClr val="tx1"/>
                </a:solidFill>
              </a:rPr>
              <a:t>: (Briggs </a:t>
            </a:r>
            <a:r>
              <a:rPr lang="en-US" sz="1000" dirty="0" smtClean="0">
                <a:solidFill>
                  <a:schemeClr val="tx1"/>
                </a:solidFill>
              </a:rPr>
              <a:t>8001-21C) (2U)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20 Cores ( </a:t>
            </a:r>
            <a:r>
              <a:rPr lang="en-US" sz="1000" dirty="0" smtClean="0">
                <a:solidFill>
                  <a:schemeClr val="tx1"/>
                </a:solidFill>
              </a:rPr>
              <a:t>2.0Ghz</a:t>
            </a:r>
            <a:r>
              <a:rPr lang="en-US" sz="1000" dirty="0">
                <a:solidFill>
                  <a:schemeClr val="tx1"/>
                </a:solidFill>
              </a:rPr>
              <a:t>),  256GB ,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</a:rPr>
              <a:t>(OS) 2+ </a:t>
            </a:r>
            <a:r>
              <a:rPr lang="en-US" sz="1000" dirty="0" smtClean="0">
                <a:solidFill>
                  <a:schemeClr val="tx1"/>
                </a:solidFill>
              </a:rPr>
              <a:t>128</a:t>
            </a:r>
            <a:r>
              <a:rPr lang="en-US" sz="1000" dirty="0" smtClean="0">
                <a:solidFill>
                  <a:schemeClr val="tx1"/>
                </a:solidFill>
              </a:rPr>
              <a:t>GB </a:t>
            </a:r>
            <a:r>
              <a:rPr lang="en-US" sz="1000" dirty="0">
                <a:solidFill>
                  <a:schemeClr val="tx1"/>
                </a:solidFill>
              </a:rPr>
              <a:t>DOM  + (Meta) </a:t>
            </a:r>
            <a:r>
              <a:rPr lang="en-US" sz="1000" b="1" dirty="0">
                <a:solidFill>
                  <a:schemeClr val="tx1"/>
                </a:solidFill>
              </a:rPr>
              <a:t>2</a:t>
            </a:r>
            <a:r>
              <a:rPr lang="en-US" sz="1000" dirty="0">
                <a:solidFill>
                  <a:schemeClr val="tx1"/>
                </a:solidFill>
              </a:rPr>
              <a:t>/</a:t>
            </a:r>
            <a:r>
              <a:rPr lang="en-US" sz="1000" b="1" dirty="0">
                <a:solidFill>
                  <a:schemeClr val="tx1"/>
                </a:solidFill>
              </a:rPr>
              <a:t>4</a:t>
            </a:r>
            <a:r>
              <a:rPr lang="en-US" sz="1000" dirty="0">
                <a:solidFill>
                  <a:schemeClr val="tx1"/>
                </a:solidFill>
              </a:rPr>
              <a:t> x </a:t>
            </a:r>
            <a:r>
              <a:rPr lang="en-US" sz="1000" dirty="0" err="1">
                <a:solidFill>
                  <a:schemeClr val="tx1"/>
                </a:solidFill>
              </a:rPr>
              <a:t>NvMe</a:t>
            </a:r>
            <a:r>
              <a:rPr lang="en-US" sz="1000" dirty="0">
                <a:solidFill>
                  <a:schemeClr val="tx1"/>
                </a:solidFill>
              </a:rPr>
              <a:t> 800GB (cache) (</a:t>
            </a:r>
            <a:r>
              <a:rPr lang="en-US" sz="1000" b="1" dirty="0">
                <a:solidFill>
                  <a:schemeClr val="tx1"/>
                </a:solidFill>
              </a:rPr>
              <a:t>3 &amp; </a:t>
            </a:r>
            <a:r>
              <a:rPr lang="en-US" sz="1000" b="1">
                <a:solidFill>
                  <a:schemeClr val="tx1"/>
                </a:solidFill>
              </a:rPr>
              <a:t>5 </a:t>
            </a:r>
            <a:r>
              <a:rPr lang="en-US" sz="1000" smtClean="0">
                <a:solidFill>
                  <a:schemeClr val="tx1"/>
                </a:solidFill>
              </a:rPr>
              <a:t>DWPD or SSDs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x  2-Port 10G NIC ( Intel/</a:t>
            </a:r>
            <a:r>
              <a:rPr lang="en-US" sz="1000" dirty="0" err="1">
                <a:solidFill>
                  <a:schemeClr val="tx1"/>
                </a:solidFill>
              </a:rPr>
              <a:t>Mellanox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</a:rPr>
              <a:t>Expansion Drawer </a:t>
            </a:r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dirty="0" smtClean="0">
                <a:solidFill>
                  <a:schemeClr val="tx1"/>
                </a:solidFill>
              </a:rPr>
              <a:t>4U</a:t>
            </a:r>
            <a:r>
              <a:rPr lang="en-US" sz="1000" dirty="0">
                <a:solidFill>
                  <a:schemeClr val="tx1"/>
                </a:solidFill>
              </a:rPr>
              <a:t>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90 </a:t>
            </a:r>
            <a:r>
              <a:rPr lang="en-US" sz="1000" dirty="0">
                <a:solidFill>
                  <a:schemeClr val="tx1"/>
                </a:solidFill>
              </a:rPr>
              <a:t>LFF – 8TB SATA HDDs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4903518"/>
            <a:ext cx="2800350" cy="17438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CEPH </a:t>
            </a:r>
            <a:r>
              <a:rPr lang="en-US" sz="1000" b="1" dirty="0" err="1" smtClean="0">
                <a:solidFill>
                  <a:schemeClr val="tx1"/>
                </a:solidFill>
              </a:rPr>
              <a:t>Config</a:t>
            </a:r>
            <a:r>
              <a:rPr lang="en-US" sz="1000" b="1" dirty="0" smtClean="0">
                <a:solidFill>
                  <a:schemeClr val="tx1"/>
                </a:solidFill>
              </a:rPr>
              <a:t> 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b="1" dirty="0" smtClean="0">
                <a:solidFill>
                  <a:srgbClr val="FF0000"/>
                </a:solidFill>
              </a:rPr>
              <a:t>12</a:t>
            </a:r>
            <a:endParaRPr lang="en-US" sz="1000" b="1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</a:rPr>
              <a:t>Per Server </a:t>
            </a:r>
            <a:r>
              <a:rPr lang="en-US" sz="1000" b="1" dirty="0" err="1">
                <a:solidFill>
                  <a:schemeClr val="tx1"/>
                </a:solidFill>
              </a:rPr>
              <a:t>Config</a:t>
            </a:r>
            <a:r>
              <a:rPr lang="en-US" sz="1000" dirty="0">
                <a:solidFill>
                  <a:schemeClr val="tx1"/>
                </a:solidFill>
              </a:rPr>
              <a:t>: (Briggs 8001-22C</a:t>
            </a:r>
            <a:r>
              <a:rPr lang="en-US" sz="1000" dirty="0" smtClean="0">
                <a:solidFill>
                  <a:schemeClr val="tx1"/>
                </a:solidFill>
              </a:rPr>
              <a:t>) (2U)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20 Cores ( 2.92Ghz),  256GB ,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</a:rPr>
              <a:t>(OS) 2+ </a:t>
            </a:r>
            <a:r>
              <a:rPr lang="en-US" sz="1000" dirty="0" smtClean="0">
                <a:solidFill>
                  <a:schemeClr val="tx1"/>
                </a:solidFill>
              </a:rPr>
              <a:t>128GB </a:t>
            </a:r>
            <a:r>
              <a:rPr lang="en-US" sz="1000" dirty="0">
                <a:solidFill>
                  <a:schemeClr val="tx1"/>
                </a:solidFill>
              </a:rPr>
              <a:t>DOM  + (Meta) 2x SSD 800GB (cache) (</a:t>
            </a:r>
            <a:r>
              <a:rPr lang="en-US" sz="1000" b="1" dirty="0">
                <a:solidFill>
                  <a:schemeClr val="tx1"/>
                </a:solidFill>
              </a:rPr>
              <a:t>1.2 </a:t>
            </a:r>
            <a:r>
              <a:rPr lang="en-US" sz="1000" dirty="0">
                <a:solidFill>
                  <a:schemeClr val="tx1"/>
                </a:solidFill>
              </a:rPr>
              <a:t> DWPD) + (Storage)10 x 8TB HDDs  (~80TB)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x  2-Port 10G NIC ( Intel/</a:t>
            </a:r>
            <a:r>
              <a:rPr lang="en-US" sz="1000" dirty="0" err="1">
                <a:solidFill>
                  <a:schemeClr val="tx1"/>
                </a:solidFill>
              </a:rPr>
              <a:t>Mellanox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3474733"/>
            <a:ext cx="2800350" cy="1312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OpenStack Compute: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b="1" dirty="0" smtClean="0">
                <a:solidFill>
                  <a:srgbClr val="FF0000"/>
                </a:solidFill>
              </a:rPr>
              <a:t>12</a:t>
            </a:r>
            <a:endParaRPr lang="en-US" sz="1000" b="1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Server </a:t>
            </a:r>
            <a:r>
              <a:rPr lang="en-US" sz="1000" dirty="0" err="1">
                <a:solidFill>
                  <a:schemeClr val="tx1"/>
                </a:solidFill>
              </a:rPr>
              <a:t>Config</a:t>
            </a:r>
            <a:r>
              <a:rPr lang="en-US" sz="1000" dirty="0">
                <a:solidFill>
                  <a:schemeClr val="tx1"/>
                </a:solidFill>
              </a:rPr>
              <a:t>: (Stratton 8001-12C) </a:t>
            </a:r>
            <a:r>
              <a:rPr lang="en-US" sz="1000" dirty="0" smtClean="0">
                <a:solidFill>
                  <a:schemeClr val="tx1"/>
                </a:solidFill>
              </a:rPr>
              <a:t> (1U)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16 Cores ( </a:t>
            </a:r>
            <a:r>
              <a:rPr lang="en-US" sz="1000" dirty="0" smtClean="0">
                <a:solidFill>
                  <a:schemeClr val="tx1"/>
                </a:solidFill>
              </a:rPr>
              <a:t>2.3Ghz</a:t>
            </a:r>
            <a:r>
              <a:rPr lang="en-US" sz="1000" dirty="0">
                <a:solidFill>
                  <a:schemeClr val="tx1"/>
                </a:solidFill>
              </a:rPr>
              <a:t>),  128GB 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 x 4TB </a:t>
            </a:r>
            <a:r>
              <a:rPr lang="en-US" sz="1000" dirty="0" err="1">
                <a:solidFill>
                  <a:schemeClr val="tx1"/>
                </a:solidFill>
              </a:rPr>
              <a:t>Sata</a:t>
            </a:r>
            <a:r>
              <a:rPr lang="en-US" sz="1000" dirty="0">
                <a:solidFill>
                  <a:schemeClr val="tx1"/>
                </a:solidFill>
              </a:rPr>
              <a:t> HDDs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 x  2-Port 10G NIC ( Intel 10G/</a:t>
            </a:r>
            <a:r>
              <a:rPr lang="en-US" sz="1000" dirty="0" err="1">
                <a:solidFill>
                  <a:schemeClr val="tx1"/>
                </a:solidFill>
              </a:rPr>
              <a:t>Mellanox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0" y="2002453"/>
            <a:ext cx="2800350" cy="1389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OpenStack Controller: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r>
              <a:rPr lang="en-US" sz="1000" b="1" dirty="0">
                <a:solidFill>
                  <a:srgbClr val="FF0000"/>
                </a:solidFill>
              </a:rPr>
              <a:t> 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Server </a:t>
            </a:r>
            <a:r>
              <a:rPr lang="en-US" sz="1000" dirty="0" err="1">
                <a:solidFill>
                  <a:schemeClr val="tx1"/>
                </a:solidFill>
              </a:rPr>
              <a:t>Config</a:t>
            </a:r>
            <a:r>
              <a:rPr lang="en-US" sz="1000" dirty="0">
                <a:solidFill>
                  <a:schemeClr val="tx1"/>
                </a:solidFill>
              </a:rPr>
              <a:t>: (Stratton 8001-12C)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16 </a:t>
            </a:r>
            <a:r>
              <a:rPr lang="en-US" sz="1000" dirty="0">
                <a:solidFill>
                  <a:schemeClr val="tx1"/>
                </a:solidFill>
              </a:rPr>
              <a:t>Cores ( </a:t>
            </a:r>
            <a:r>
              <a:rPr lang="en-US" sz="1000" dirty="0" smtClean="0">
                <a:solidFill>
                  <a:schemeClr val="tx1"/>
                </a:solidFill>
              </a:rPr>
              <a:t>2.3Ghz</a:t>
            </a:r>
            <a:r>
              <a:rPr lang="en-US" sz="1000" dirty="0">
                <a:solidFill>
                  <a:schemeClr val="tx1"/>
                </a:solidFill>
              </a:rPr>
              <a:t>),  </a:t>
            </a:r>
            <a:r>
              <a:rPr lang="en-US" sz="1000" dirty="0" smtClean="0">
                <a:solidFill>
                  <a:schemeClr val="tx1"/>
                </a:solidFill>
              </a:rPr>
              <a:t>128GB 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 x 4TB </a:t>
            </a:r>
            <a:r>
              <a:rPr lang="en-US" sz="1000" dirty="0" err="1">
                <a:solidFill>
                  <a:schemeClr val="tx1"/>
                </a:solidFill>
              </a:rPr>
              <a:t>Sata</a:t>
            </a:r>
            <a:r>
              <a:rPr lang="en-US" sz="1000" dirty="0">
                <a:solidFill>
                  <a:schemeClr val="tx1"/>
                </a:solidFill>
              </a:rPr>
              <a:t> HDDs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 x  2-Port 10G NIC ( Intel 10G/</a:t>
            </a:r>
            <a:r>
              <a:rPr lang="en-US" sz="1000" dirty="0" err="1">
                <a:solidFill>
                  <a:schemeClr val="tx1"/>
                </a:solidFill>
              </a:rPr>
              <a:t>Mellanox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54526" y="3002437"/>
            <a:ext cx="2800350" cy="1312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b="1" dirty="0" smtClean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Swift Proxy:</a:t>
            </a:r>
            <a:endParaRPr lang="en-US" sz="1000" b="1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</a:rPr>
              <a:t>QTY</a:t>
            </a:r>
            <a:r>
              <a:rPr lang="en-US" sz="1000" dirty="0">
                <a:solidFill>
                  <a:schemeClr val="tx1"/>
                </a:solidFill>
              </a:rPr>
              <a:t>: </a:t>
            </a:r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Server </a:t>
            </a:r>
            <a:r>
              <a:rPr lang="en-US" sz="1000" dirty="0" err="1">
                <a:solidFill>
                  <a:schemeClr val="tx1"/>
                </a:solidFill>
              </a:rPr>
              <a:t>Config</a:t>
            </a:r>
            <a:r>
              <a:rPr lang="en-US" sz="1000" dirty="0">
                <a:solidFill>
                  <a:schemeClr val="tx1"/>
                </a:solidFill>
              </a:rPr>
              <a:t>: (Stratton 8001-12C) </a:t>
            </a:r>
            <a:r>
              <a:rPr lang="en-US" sz="1000" dirty="0" smtClean="0">
                <a:solidFill>
                  <a:schemeClr val="tx1"/>
                </a:solidFill>
              </a:rPr>
              <a:t>(1U)</a:t>
            </a:r>
            <a:endParaRPr lang="en-US" sz="1000" dirty="0">
              <a:solidFill>
                <a:schemeClr val="tx1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20 </a:t>
            </a:r>
            <a:r>
              <a:rPr lang="en-US" sz="1000" dirty="0">
                <a:solidFill>
                  <a:schemeClr val="tx1"/>
                </a:solidFill>
              </a:rPr>
              <a:t>Cores ( </a:t>
            </a:r>
            <a:r>
              <a:rPr lang="en-US" sz="1000" dirty="0" smtClean="0">
                <a:solidFill>
                  <a:schemeClr val="tx1"/>
                </a:solidFill>
              </a:rPr>
              <a:t>2.922Ghz</a:t>
            </a:r>
            <a:r>
              <a:rPr lang="en-US" sz="1000" dirty="0">
                <a:solidFill>
                  <a:schemeClr val="tx1"/>
                </a:solidFill>
              </a:rPr>
              <a:t>),  </a:t>
            </a:r>
            <a:r>
              <a:rPr lang="en-US" sz="1000" dirty="0" smtClean="0">
                <a:solidFill>
                  <a:schemeClr val="tx1"/>
                </a:solidFill>
              </a:rPr>
              <a:t>256GB 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 x 4TB </a:t>
            </a:r>
            <a:r>
              <a:rPr lang="en-US" sz="1000" dirty="0" err="1">
                <a:solidFill>
                  <a:schemeClr val="tx1"/>
                </a:solidFill>
              </a:rPr>
              <a:t>Sata</a:t>
            </a:r>
            <a:r>
              <a:rPr lang="en-US" sz="1000" dirty="0">
                <a:solidFill>
                  <a:schemeClr val="tx1"/>
                </a:solidFill>
              </a:rPr>
              <a:t> HDDs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2 x  2-Port 10G NIC ( Intel 10G/</a:t>
            </a:r>
            <a:r>
              <a:rPr lang="en-US" sz="1000" dirty="0" err="1">
                <a:solidFill>
                  <a:schemeClr val="tx1"/>
                </a:solidFill>
              </a:rPr>
              <a:t>Mellanox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3" idx="3"/>
            <a:endCxn id="15" idx="0"/>
          </p:cNvCxnSpPr>
          <p:nvPr/>
        </p:nvCxnSpPr>
        <p:spPr>
          <a:xfrm>
            <a:off x="8896350" y="2697359"/>
            <a:ext cx="1558351" cy="30507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17" y="715467"/>
            <a:ext cx="4160881" cy="47324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414" y="5569605"/>
            <a:ext cx="4686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**Notes: </a:t>
            </a:r>
          </a:p>
          <a:p>
            <a:pPr marL="228600" indent="-228600">
              <a:buAutoNum type="alphaLcParenR"/>
            </a:pPr>
            <a:r>
              <a:rPr lang="en-US" sz="1000" dirty="0" err="1" smtClean="0"/>
              <a:t>Openstack</a:t>
            </a:r>
            <a:r>
              <a:rPr lang="en-US" sz="1000" dirty="0" smtClean="0"/>
              <a:t> &amp; Proxy Node can be combined (if requires lesser than 24 SWIFT Objects)</a:t>
            </a:r>
          </a:p>
          <a:p>
            <a:pPr marL="228600" indent="-228600">
              <a:buAutoNum type="alphaLcParenR"/>
            </a:pPr>
            <a:r>
              <a:rPr lang="en-US" sz="1000" dirty="0" smtClean="0"/>
              <a:t>Compute </a:t>
            </a:r>
            <a:r>
              <a:rPr lang="en-US" sz="1000" dirty="0" err="1" smtClean="0"/>
              <a:t>qty</a:t>
            </a:r>
            <a:r>
              <a:rPr lang="en-US" sz="1000" dirty="0" smtClean="0"/>
              <a:t> + Memory </a:t>
            </a:r>
            <a:r>
              <a:rPr lang="en-US" sz="1000" dirty="0" err="1" smtClean="0"/>
              <a:t>config</a:t>
            </a:r>
            <a:r>
              <a:rPr lang="en-US" sz="1000" dirty="0" smtClean="0"/>
              <a:t> change is required base on actual Database Performance requirement</a:t>
            </a:r>
          </a:p>
          <a:p>
            <a:pPr marL="228600" indent="-228600">
              <a:buAutoNum type="alphaLcParenR"/>
            </a:pPr>
            <a:r>
              <a:rPr lang="en-US" sz="1000" dirty="0" smtClean="0"/>
              <a:t>Dedicated Swift Meta Data Server maybe required</a:t>
            </a:r>
          </a:p>
          <a:p>
            <a:pPr marL="228600" indent="-228600">
              <a:buAutoNum type="alphaLcParenR"/>
            </a:pP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9223961" y="2528494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See Notes: **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236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497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Comcast Trove Design Proposal (draft)</vt:lpstr>
      <vt:lpstr>0.96 PB Ceph + 2.1 PB Swift backup*  (2 Racks)</vt:lpstr>
      <vt:lpstr>Racking / Config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Comcast Trove Design Proposal</dc:title>
  <dc:creator>Raymond Harrington</dc:creator>
  <cp:lastModifiedBy>ADMINIBM</cp:lastModifiedBy>
  <cp:revision>36</cp:revision>
  <dcterms:created xsi:type="dcterms:W3CDTF">2016-11-03T19:57:48Z</dcterms:created>
  <dcterms:modified xsi:type="dcterms:W3CDTF">2016-11-07T22:14:44Z</dcterms:modified>
</cp:coreProperties>
</file>