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7" autoAdjust="0"/>
    <p:restoredTop sz="94674" autoAdjust="0"/>
  </p:normalViewPr>
  <p:slideViewPr>
    <p:cSldViewPr snapToGrid="0">
      <p:cViewPr>
        <p:scale>
          <a:sx n="124" d="100"/>
          <a:sy n="124" d="100"/>
        </p:scale>
        <p:origin x="4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8BE7-8C0D-49BE-A1F1-FF65C95CD0FD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9E6C-2989-4F14-B3B5-8A3143C17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73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8BE7-8C0D-49BE-A1F1-FF65C95CD0FD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9E6C-2989-4F14-B3B5-8A3143C17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86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8BE7-8C0D-49BE-A1F1-FF65C95CD0FD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9E6C-2989-4F14-B3B5-8A3143C17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12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8BE7-8C0D-49BE-A1F1-FF65C95CD0FD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9E6C-2989-4F14-B3B5-8A3143C17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8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8BE7-8C0D-49BE-A1F1-FF65C95CD0FD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9E6C-2989-4F14-B3B5-8A3143C17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88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8BE7-8C0D-49BE-A1F1-FF65C95CD0FD}" type="datetimeFigureOut">
              <a:rPr lang="en-US" smtClean="0"/>
              <a:t>12/6/16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9E6C-2989-4F14-B3B5-8A3143C17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40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8BE7-8C0D-49BE-A1F1-FF65C95CD0FD}" type="datetimeFigureOut">
              <a:rPr lang="en-US" smtClean="0"/>
              <a:t>12/6/16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9E6C-2989-4F14-B3B5-8A3143C17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3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8BE7-8C0D-49BE-A1F1-FF65C95CD0FD}" type="datetimeFigureOut">
              <a:rPr lang="en-US" smtClean="0"/>
              <a:t>12/6/16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9E6C-2989-4F14-B3B5-8A3143C17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7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8BE7-8C0D-49BE-A1F1-FF65C95CD0FD}" type="datetimeFigureOut">
              <a:rPr lang="en-US" smtClean="0"/>
              <a:t>12/6/16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9E6C-2989-4F14-B3B5-8A3143C17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09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8BE7-8C0D-49BE-A1F1-FF65C95CD0FD}" type="datetimeFigureOut">
              <a:rPr lang="en-US" smtClean="0"/>
              <a:t>12/6/16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9E6C-2989-4F14-B3B5-8A3143C17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8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8BE7-8C0D-49BE-A1F1-FF65C95CD0FD}" type="datetimeFigureOut">
              <a:rPr lang="en-US" smtClean="0"/>
              <a:t>12/6/16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9E6C-2989-4F14-B3B5-8A3143C17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365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38BE7-8C0D-49BE-A1F1-FF65C95CD0FD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C9E6C-2989-4F14-B3B5-8A3143C17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719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0" y="2373331"/>
            <a:ext cx="12192000" cy="121235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Accelerated DB</a:t>
            </a:r>
            <a:br>
              <a:rPr lang="en-US" sz="4000" b="1" dirty="0" smtClean="0">
                <a:latin typeface="+mn-lt"/>
              </a:rPr>
            </a:br>
            <a:r>
              <a:rPr lang="en-US" sz="4000" b="1" dirty="0" smtClean="0">
                <a:latin typeface="+mn-lt"/>
              </a:rPr>
              <a:t>Design proposal</a:t>
            </a:r>
            <a:endParaRPr lang="en-US" sz="4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91128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/>
          <p:cNvSpPr/>
          <p:nvPr/>
        </p:nvSpPr>
        <p:spPr>
          <a:xfrm>
            <a:off x="4286093" y="1600052"/>
            <a:ext cx="3079534" cy="5856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Deployer</a:t>
            </a:r>
            <a:r>
              <a:rPr lang="en-US" sz="1200" dirty="0" smtClean="0"/>
              <a:t> (Power8-LC or x86)</a:t>
            </a:r>
            <a:endParaRPr lang="en-US" sz="1200" dirty="0"/>
          </a:p>
        </p:txBody>
      </p:sp>
      <p:sp>
        <p:nvSpPr>
          <p:cNvPr id="59" name="Rectangle: Rounded Corners 58"/>
          <p:cNvSpPr/>
          <p:nvPr/>
        </p:nvSpPr>
        <p:spPr>
          <a:xfrm>
            <a:off x="4028111" y="3450704"/>
            <a:ext cx="3095289" cy="71204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Ceph  block</a:t>
            </a:r>
          </a:p>
          <a:p>
            <a:pPr algn="ctr"/>
            <a:r>
              <a:rPr lang="en-US" sz="1200" dirty="0"/>
              <a:t>(OSD)</a:t>
            </a:r>
          </a:p>
        </p:txBody>
      </p:sp>
      <p:sp>
        <p:nvSpPr>
          <p:cNvPr id="61" name="Rectangle: Rounded Corners 60"/>
          <p:cNvSpPr/>
          <p:nvPr/>
        </p:nvSpPr>
        <p:spPr>
          <a:xfrm>
            <a:off x="4075409" y="3510047"/>
            <a:ext cx="3058513" cy="7000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2" name="Rectangle: Rounded Corners 61"/>
          <p:cNvSpPr/>
          <p:nvPr/>
        </p:nvSpPr>
        <p:spPr>
          <a:xfrm>
            <a:off x="4180511" y="3603104"/>
            <a:ext cx="3095289" cy="71204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Ceph  block</a:t>
            </a:r>
          </a:p>
          <a:p>
            <a:pPr algn="ctr"/>
            <a:r>
              <a:rPr lang="en-US" sz="1200" dirty="0"/>
              <a:t>(OSD)</a:t>
            </a:r>
          </a:p>
        </p:txBody>
      </p:sp>
      <p:sp>
        <p:nvSpPr>
          <p:cNvPr id="63" name="Rectangle: Rounded Corners 62"/>
          <p:cNvSpPr/>
          <p:nvPr/>
        </p:nvSpPr>
        <p:spPr>
          <a:xfrm>
            <a:off x="4143727" y="3579168"/>
            <a:ext cx="3042755" cy="70971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ectangle: Rounded Corners 63"/>
          <p:cNvSpPr/>
          <p:nvPr/>
        </p:nvSpPr>
        <p:spPr>
          <a:xfrm>
            <a:off x="4227809" y="3662447"/>
            <a:ext cx="3058513" cy="7000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2" name="Rectangle: Rounded Corners 81"/>
          <p:cNvSpPr/>
          <p:nvPr/>
        </p:nvSpPr>
        <p:spPr>
          <a:xfrm>
            <a:off x="8775953" y="1347447"/>
            <a:ext cx="533373" cy="41098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 Gb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249537" y="5482276"/>
            <a:ext cx="15862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Lenovo G8264CS</a:t>
            </a:r>
          </a:p>
          <a:p>
            <a:endParaRPr lang="en-US" sz="1600" dirty="0"/>
          </a:p>
        </p:txBody>
      </p:sp>
      <p:sp>
        <p:nvSpPr>
          <p:cNvPr id="84" name="Rectangle: Rounded Corners 83"/>
          <p:cNvSpPr/>
          <p:nvPr/>
        </p:nvSpPr>
        <p:spPr>
          <a:xfrm>
            <a:off x="2158130" y="1294889"/>
            <a:ext cx="624956" cy="416236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Gb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610781" y="5486374"/>
            <a:ext cx="1382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Lenovo G8052</a:t>
            </a:r>
            <a:endParaRPr lang="en-US" sz="16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793012" y="1818846"/>
            <a:ext cx="1503007" cy="2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802938" y="1920942"/>
            <a:ext cx="1483153" cy="427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2253212" y="3826755"/>
            <a:ext cx="1774899" cy="3397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2751783" y="3953784"/>
            <a:ext cx="1826498" cy="3353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7369148" y="1804937"/>
            <a:ext cx="1416618" cy="14268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7363882" y="1899531"/>
            <a:ext cx="1415454" cy="56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7351280" y="3855353"/>
            <a:ext cx="1408340" cy="10358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V="1">
            <a:off x="7366263" y="3976912"/>
            <a:ext cx="1415454" cy="56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/>
          <p:cNvSpPr/>
          <p:nvPr/>
        </p:nvSpPr>
        <p:spPr>
          <a:xfrm>
            <a:off x="4332911" y="3755504"/>
            <a:ext cx="3095289" cy="71204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8335-GTB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0" y="4146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High</a:t>
            </a:r>
            <a:r>
              <a:rPr lang="en-US" sz="2800" b="1" dirty="0" smtClean="0"/>
              <a:t> Level Network Architecture Diagram</a:t>
            </a:r>
            <a:endParaRPr lang="en-US" sz="28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9519644" y="3262904"/>
            <a:ext cx="1870961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Per Server Node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2x10G DAC Cables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2x 1G Cat5e Cables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7777612" y="1476469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2x10G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2927705" y="1355730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2x1G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75060" y="3546111"/>
            <a:ext cx="9941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/>
              <a:t>OS provisioning</a:t>
            </a:r>
            <a:endParaRPr lang="en-US" sz="1000" i="1" dirty="0"/>
          </a:p>
        </p:txBody>
      </p:sp>
      <p:sp>
        <p:nvSpPr>
          <p:cNvPr id="86" name="TextBox 85"/>
          <p:cNvSpPr txBox="1"/>
          <p:nvPr/>
        </p:nvSpPr>
        <p:spPr>
          <a:xfrm>
            <a:off x="2781647" y="3936019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/>
              <a:t>IPMI</a:t>
            </a:r>
            <a:endParaRPr lang="en-US" sz="1000" i="1" dirty="0"/>
          </a:p>
        </p:txBody>
      </p:sp>
      <p:sp>
        <p:nvSpPr>
          <p:cNvPr id="89" name="TextBox 88"/>
          <p:cNvSpPr txBox="1"/>
          <p:nvPr/>
        </p:nvSpPr>
        <p:spPr>
          <a:xfrm>
            <a:off x="7990977" y="3613967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/>
              <a:t>Data</a:t>
            </a:r>
            <a:endParaRPr lang="en-US" sz="1000" i="1" dirty="0"/>
          </a:p>
        </p:txBody>
      </p:sp>
      <p:sp>
        <p:nvSpPr>
          <p:cNvPr id="6" name="Oval 5"/>
          <p:cNvSpPr/>
          <p:nvPr/>
        </p:nvSpPr>
        <p:spPr>
          <a:xfrm>
            <a:off x="8428917" y="3819638"/>
            <a:ext cx="82995" cy="183930"/>
          </a:xfrm>
          <a:prstGeom prst="ellipse">
            <a:avLst/>
          </a:prstGeom>
          <a:solidFill>
            <a:schemeClr val="bg1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8327387" y="1760342"/>
            <a:ext cx="82995" cy="183930"/>
          </a:xfrm>
          <a:prstGeom prst="ellipse">
            <a:avLst/>
          </a:prstGeom>
          <a:solidFill>
            <a:schemeClr val="bg1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9042639" y="1514999"/>
            <a:ext cx="199261" cy="252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Elbow Connector 25"/>
          <p:cNvCxnSpPr>
            <a:endCxn id="51" idx="1"/>
          </p:cNvCxnSpPr>
          <p:nvPr/>
        </p:nvCxnSpPr>
        <p:spPr>
          <a:xfrm flipV="1">
            <a:off x="9309326" y="1355301"/>
            <a:ext cx="1318959" cy="30583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10099202" y="938424"/>
            <a:ext cx="1058166" cy="430887"/>
            <a:chOff x="10130025" y="367554"/>
            <a:chExt cx="1058166" cy="430887"/>
          </a:xfrm>
        </p:grpSpPr>
        <p:sp>
          <p:nvSpPr>
            <p:cNvPr id="51" name="Cloud 50"/>
            <p:cNvSpPr/>
            <p:nvPr/>
          </p:nvSpPr>
          <p:spPr>
            <a:xfrm>
              <a:off x="10130025" y="381564"/>
              <a:ext cx="1058166" cy="403296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259290" y="367554"/>
              <a:ext cx="85733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Customer Up-Links</a:t>
              </a:r>
              <a:endParaRPr lang="en-US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52684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3302"/>
            <a:ext cx="12192000" cy="51863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latin typeface="+mn-lt"/>
              </a:rPr>
              <a:t>Racking / </a:t>
            </a:r>
            <a:r>
              <a:rPr lang="en-US" sz="3200" b="1" dirty="0" smtClean="0">
                <a:latin typeface="+mn-lt"/>
              </a:rPr>
              <a:t>Configuration</a:t>
            </a:r>
            <a:endParaRPr lang="en-US" sz="32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91006" y="894753"/>
            <a:ext cx="2801938" cy="73333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tx1"/>
                </a:solidFill>
              </a:rPr>
              <a:t>Rack</a:t>
            </a:r>
            <a:r>
              <a:rPr lang="en-US" sz="1000" b="1" dirty="0" smtClean="0">
                <a:solidFill>
                  <a:schemeClr val="tx1"/>
                </a:solidFill>
              </a:rPr>
              <a:t>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tx1"/>
                </a:solidFill>
              </a:rPr>
              <a:t>QTY</a:t>
            </a:r>
            <a:r>
              <a:rPr lang="en-US" sz="1000" b="1" dirty="0" smtClean="0">
                <a:solidFill>
                  <a:srgbClr val="FF0000"/>
                </a:solidFill>
              </a:rPr>
              <a:t>:  1</a:t>
            </a:r>
            <a:endParaRPr lang="en-US" sz="1000" b="1" dirty="0">
              <a:solidFill>
                <a:srgbClr val="FF0000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err="1">
                <a:solidFill>
                  <a:schemeClr val="tx1"/>
                </a:solidFill>
              </a:rPr>
              <a:t>SlimRack</a:t>
            </a:r>
            <a:r>
              <a:rPr lang="en-US" sz="1000" dirty="0">
                <a:solidFill>
                  <a:schemeClr val="tx1"/>
                </a:solidFill>
              </a:rPr>
              <a:t> 7965-94Y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/>
                </a:solidFill>
              </a:rPr>
              <a:t>PDUs</a:t>
            </a:r>
          </a:p>
        </p:txBody>
      </p:sp>
      <p:sp>
        <p:nvSpPr>
          <p:cNvPr id="6" name="Rectangle 5"/>
          <p:cNvSpPr/>
          <p:nvPr/>
        </p:nvSpPr>
        <p:spPr>
          <a:xfrm>
            <a:off x="8688710" y="2277380"/>
            <a:ext cx="2801938" cy="71386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tx1"/>
                </a:solidFill>
              </a:rPr>
              <a:t>Network:</a:t>
            </a:r>
            <a:endParaRPr lang="en-US" sz="1000" b="1" dirty="0">
              <a:solidFill>
                <a:schemeClr val="tx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/>
                </a:solidFill>
              </a:rPr>
              <a:t>1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>
                <a:solidFill>
                  <a:schemeClr val="tx1"/>
                </a:solidFill>
              </a:rPr>
              <a:t>x </a:t>
            </a:r>
            <a:r>
              <a:rPr lang="en-US" sz="1000" dirty="0" smtClean="0">
                <a:solidFill>
                  <a:schemeClr val="tx1"/>
                </a:solidFill>
              </a:rPr>
              <a:t>Lenovo G8264CS (10G data network)</a:t>
            </a:r>
            <a:endParaRPr lang="en-US" sz="1000" dirty="0">
              <a:solidFill>
                <a:schemeClr val="tx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solidFill>
                  <a:schemeClr val="tx1"/>
                </a:solidFill>
              </a:rPr>
              <a:t>1*x Lenovo G8052 (1G management network)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688710" y="3324067"/>
            <a:ext cx="2800350" cy="2076063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b="1" dirty="0" smtClean="0">
              <a:solidFill>
                <a:schemeClr val="tx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tx1"/>
                </a:solidFill>
              </a:rPr>
              <a:t>Compute Node:</a:t>
            </a:r>
            <a:endParaRPr lang="en-US" sz="1000" b="1" dirty="0">
              <a:solidFill>
                <a:schemeClr val="tx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tx1"/>
                </a:solidFill>
              </a:rPr>
              <a:t>QTY</a:t>
            </a:r>
            <a:r>
              <a:rPr lang="en-US" sz="1000" dirty="0">
                <a:solidFill>
                  <a:schemeClr val="tx1"/>
                </a:solidFill>
              </a:rPr>
              <a:t>: </a:t>
            </a:r>
            <a:r>
              <a:rPr lang="en-US" sz="1000" b="1" dirty="0">
                <a:solidFill>
                  <a:srgbClr val="FF0000"/>
                </a:solidFill>
              </a:rPr>
              <a:t>4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chemeClr val="tx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/>
                </a:solidFill>
              </a:rPr>
              <a:t>Server </a:t>
            </a:r>
            <a:r>
              <a:rPr lang="en-US" sz="1000" dirty="0" err="1">
                <a:solidFill>
                  <a:schemeClr val="tx1"/>
                </a:solidFill>
              </a:rPr>
              <a:t>Config</a:t>
            </a:r>
            <a:r>
              <a:rPr lang="en-US" sz="1000" dirty="0">
                <a:solidFill>
                  <a:schemeClr val="tx1"/>
                </a:solidFill>
              </a:rPr>
              <a:t>: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solidFill>
                  <a:schemeClr val="tx1"/>
                </a:solidFill>
              </a:rPr>
              <a:t>Minsky 8335GTB  (2U)</a:t>
            </a:r>
            <a:endParaRPr lang="en-US" sz="1000" dirty="0">
              <a:solidFill>
                <a:schemeClr val="tx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solidFill>
                  <a:schemeClr val="tx1"/>
                </a:solidFill>
              </a:rPr>
              <a:t>Processor </a:t>
            </a:r>
            <a:r>
              <a:rPr lang="mr-IN" sz="1000" dirty="0" smtClean="0">
                <a:solidFill>
                  <a:schemeClr val="tx1"/>
                </a:solidFill>
              </a:rPr>
              <a:t>–</a:t>
            </a:r>
            <a:r>
              <a:rPr lang="en-US" sz="1000" dirty="0" smtClean="0">
                <a:solidFill>
                  <a:schemeClr val="tx1"/>
                </a:solidFill>
              </a:rPr>
              <a:t> POWER8 10 </a:t>
            </a:r>
            <a:r>
              <a:rPr lang="en-US" sz="1000" dirty="0">
                <a:solidFill>
                  <a:schemeClr val="tx1"/>
                </a:solidFill>
              </a:rPr>
              <a:t>Cores ( </a:t>
            </a:r>
            <a:r>
              <a:rPr lang="en-US" sz="1000" dirty="0" smtClean="0">
                <a:solidFill>
                  <a:schemeClr val="tx1"/>
                </a:solidFill>
              </a:rPr>
              <a:t>3.492Ghz)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solidFill>
                  <a:schemeClr val="tx1"/>
                </a:solidFill>
              </a:rPr>
              <a:t>GPU </a:t>
            </a:r>
            <a:r>
              <a:rPr lang="mr-IN" sz="1000" dirty="0" smtClean="0">
                <a:solidFill>
                  <a:schemeClr val="tx1"/>
                </a:solidFill>
              </a:rPr>
              <a:t>–</a:t>
            </a:r>
            <a:r>
              <a:rPr lang="en-US" sz="1000" dirty="0" smtClean="0">
                <a:solidFill>
                  <a:schemeClr val="tx1"/>
                </a:solidFill>
              </a:rPr>
              <a:t> 4 x </a:t>
            </a:r>
            <a:r>
              <a:rPr lang="en-US" sz="1000" dirty="0" err="1" smtClean="0">
                <a:solidFill>
                  <a:schemeClr val="tx1"/>
                </a:solidFill>
              </a:rPr>
              <a:t>Nvidia</a:t>
            </a:r>
            <a:r>
              <a:rPr lang="en-US" sz="1000" dirty="0" smtClean="0">
                <a:solidFill>
                  <a:schemeClr val="tx1"/>
                </a:solidFill>
              </a:rPr>
              <a:t> GP100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solidFill>
                  <a:schemeClr val="tx1"/>
                </a:solidFill>
              </a:rPr>
              <a:t>Memory -  1 TB ,</a:t>
            </a:r>
            <a:endParaRPr lang="en-US" sz="1000" dirty="0">
              <a:solidFill>
                <a:schemeClr val="tx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/>
                </a:solidFill>
              </a:rPr>
              <a:t>2 x </a:t>
            </a:r>
            <a:r>
              <a:rPr lang="en-US" sz="1000" dirty="0" smtClean="0">
                <a:solidFill>
                  <a:schemeClr val="tx1"/>
                </a:solidFill>
              </a:rPr>
              <a:t>3.8TB </a:t>
            </a:r>
            <a:r>
              <a:rPr lang="en-US" sz="1000" dirty="0" err="1">
                <a:solidFill>
                  <a:schemeClr val="tx1"/>
                </a:solidFill>
              </a:rPr>
              <a:t>Sata</a:t>
            </a:r>
            <a:r>
              <a:rPr lang="en-US" sz="1000" dirty="0">
                <a:solidFill>
                  <a:schemeClr val="tx1"/>
                </a:solidFill>
              </a:rPr>
              <a:t> HDDs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/>
                </a:solidFill>
              </a:rPr>
              <a:t>1</a:t>
            </a:r>
            <a:r>
              <a:rPr lang="en-US" sz="1000" dirty="0" smtClean="0">
                <a:solidFill>
                  <a:schemeClr val="tx1"/>
                </a:solidFill>
              </a:rPr>
              <a:t> x PCIe2 10GbE SFP+ CU 4-port converged  network adapter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74361" y="2277380"/>
            <a:ext cx="2800350" cy="138981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tx1"/>
                </a:solidFill>
              </a:rPr>
              <a:t>Deployment Node (Power8 </a:t>
            </a:r>
            <a:r>
              <a:rPr lang="mr-IN" sz="1000" b="1" dirty="0" smtClean="0">
                <a:solidFill>
                  <a:schemeClr val="tx1"/>
                </a:solidFill>
              </a:rPr>
              <a:t>–</a:t>
            </a:r>
            <a:r>
              <a:rPr lang="en-US" sz="1000" b="1" dirty="0" smtClean="0">
                <a:solidFill>
                  <a:schemeClr val="tx1"/>
                </a:solidFill>
              </a:rPr>
              <a:t> LC Option ):</a:t>
            </a:r>
            <a:endParaRPr lang="en-US" sz="1000" b="1" dirty="0">
              <a:solidFill>
                <a:schemeClr val="tx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tx1"/>
                </a:solidFill>
              </a:rPr>
              <a:t>QTY</a:t>
            </a:r>
            <a:r>
              <a:rPr lang="en-US" sz="1000" dirty="0">
                <a:solidFill>
                  <a:schemeClr val="tx1"/>
                </a:solidFill>
              </a:rPr>
              <a:t>:</a:t>
            </a:r>
            <a:r>
              <a:rPr lang="en-US" sz="1000" b="1" dirty="0">
                <a:solidFill>
                  <a:srgbClr val="FF0000"/>
                </a:solidFill>
              </a:rPr>
              <a:t> </a:t>
            </a:r>
            <a:r>
              <a:rPr lang="en-US" sz="1000" b="1" dirty="0" smtClean="0">
                <a:solidFill>
                  <a:srgbClr val="FF0000"/>
                </a:solidFill>
              </a:rPr>
              <a:t>1</a:t>
            </a:r>
            <a:endParaRPr lang="en-US" sz="1000" b="1" dirty="0">
              <a:solidFill>
                <a:srgbClr val="FF0000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chemeClr val="tx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solidFill>
                  <a:schemeClr val="tx1"/>
                </a:solidFill>
              </a:rPr>
              <a:t>Habanero S812LC(8348-21C) tested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solidFill>
                  <a:schemeClr val="tx1"/>
                </a:solidFill>
              </a:rPr>
              <a:t>Should support any Power8-LC system</a:t>
            </a:r>
            <a:endParaRPr lang="en-US" sz="1000" dirty="0">
              <a:solidFill>
                <a:schemeClr val="tx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074361" y="3791164"/>
            <a:ext cx="2800350" cy="160896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tx1"/>
                </a:solidFill>
              </a:rPr>
              <a:t>Deployment Node (x86 </a:t>
            </a:r>
            <a:r>
              <a:rPr lang="en-US" sz="1000" b="1" dirty="0" smtClean="0">
                <a:solidFill>
                  <a:schemeClr val="tx1"/>
                </a:solidFill>
              </a:rPr>
              <a:t>option):</a:t>
            </a:r>
            <a:endParaRPr lang="en-US" sz="1000" b="1" dirty="0">
              <a:solidFill>
                <a:schemeClr val="tx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tx1"/>
                </a:solidFill>
              </a:rPr>
              <a:t>QTY</a:t>
            </a:r>
            <a:r>
              <a:rPr lang="en-US" sz="1000" dirty="0">
                <a:solidFill>
                  <a:schemeClr val="tx1"/>
                </a:solidFill>
              </a:rPr>
              <a:t>:</a:t>
            </a:r>
            <a:r>
              <a:rPr lang="en-US" sz="1000" b="1" dirty="0">
                <a:solidFill>
                  <a:srgbClr val="FF0000"/>
                </a:solidFill>
              </a:rPr>
              <a:t> </a:t>
            </a:r>
            <a:r>
              <a:rPr lang="en-US" sz="1000" b="1" dirty="0" smtClean="0">
                <a:solidFill>
                  <a:srgbClr val="FF0000"/>
                </a:solidFill>
              </a:rPr>
              <a:t>1</a:t>
            </a:r>
            <a:endParaRPr lang="en-US" sz="1000" b="1" dirty="0">
              <a:solidFill>
                <a:srgbClr val="FF0000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chemeClr val="tx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/>
                </a:solidFill>
              </a:rPr>
              <a:t>Server </a:t>
            </a:r>
            <a:r>
              <a:rPr lang="en-US" sz="1000" dirty="0" err="1">
                <a:solidFill>
                  <a:schemeClr val="tx1"/>
                </a:solidFill>
              </a:rPr>
              <a:t>Config</a:t>
            </a:r>
            <a:r>
              <a:rPr lang="en-US" sz="1000" dirty="0">
                <a:solidFill>
                  <a:schemeClr val="tx1"/>
                </a:solidFill>
              </a:rPr>
              <a:t>: </a:t>
            </a:r>
            <a:endParaRPr lang="en-US" sz="1000" dirty="0" smtClean="0">
              <a:solidFill>
                <a:schemeClr val="tx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solidFill>
                  <a:schemeClr val="tx1"/>
                </a:solidFill>
              </a:rPr>
              <a:t>Lenovo M4</a:t>
            </a:r>
            <a:endParaRPr lang="en-US" sz="1000" dirty="0">
              <a:solidFill>
                <a:schemeClr val="tx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solidFill>
                  <a:schemeClr val="tx1"/>
                </a:solidFill>
              </a:rPr>
              <a:t>Processor - 2 </a:t>
            </a:r>
            <a:r>
              <a:rPr lang="en-US" sz="1000" dirty="0">
                <a:solidFill>
                  <a:schemeClr val="tx1"/>
                </a:solidFill>
              </a:rPr>
              <a:t>Cores </a:t>
            </a:r>
            <a:endParaRPr lang="en-US" sz="1000" dirty="0" smtClean="0">
              <a:solidFill>
                <a:schemeClr val="tx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solidFill>
                  <a:schemeClr val="tx1"/>
                </a:solidFill>
              </a:rPr>
              <a:t>Memory </a:t>
            </a:r>
            <a:r>
              <a:rPr lang="mr-IN" sz="1000" dirty="0" smtClean="0">
                <a:solidFill>
                  <a:schemeClr val="tx1"/>
                </a:solidFill>
              </a:rPr>
              <a:t>–</a:t>
            </a:r>
            <a:r>
              <a:rPr lang="en-US" sz="1000" dirty="0" smtClean="0">
                <a:solidFill>
                  <a:schemeClr val="tx1"/>
                </a:solidFill>
              </a:rPr>
              <a:t> 32GB </a:t>
            </a:r>
            <a:endParaRPr lang="en-US" sz="1000" dirty="0">
              <a:solidFill>
                <a:schemeClr val="tx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/>
                </a:solidFill>
              </a:rPr>
              <a:t>1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>
                <a:solidFill>
                  <a:schemeClr val="tx1"/>
                </a:solidFill>
              </a:rPr>
              <a:t>x </a:t>
            </a:r>
            <a:r>
              <a:rPr lang="en-US" sz="1000" dirty="0" smtClean="0">
                <a:solidFill>
                  <a:schemeClr val="tx1"/>
                </a:solidFill>
              </a:rPr>
              <a:t>1 TB </a:t>
            </a:r>
            <a:r>
              <a:rPr lang="en-US" sz="1000" dirty="0" err="1">
                <a:solidFill>
                  <a:schemeClr val="tx1"/>
                </a:solidFill>
              </a:rPr>
              <a:t>Sata</a:t>
            </a:r>
            <a:r>
              <a:rPr lang="en-US" sz="1000" dirty="0">
                <a:solidFill>
                  <a:schemeClr val="tx1"/>
                </a:solidFill>
              </a:rPr>
              <a:t> HDDs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/>
                </a:solidFill>
              </a:rPr>
              <a:t>2 x  2-Port 10G NIC ( Intel 10G/</a:t>
            </a:r>
            <a:r>
              <a:rPr lang="en-US" sz="1000" dirty="0" err="1">
                <a:solidFill>
                  <a:schemeClr val="tx1"/>
                </a:solidFill>
              </a:rPr>
              <a:t>Mellanox</a:t>
            </a:r>
            <a:r>
              <a:rPr lang="en-US" sz="1000" dirty="0">
                <a:solidFill>
                  <a:schemeClr val="tx1"/>
                </a:solidFill>
              </a:rPr>
              <a:t>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72" y="0"/>
            <a:ext cx="27928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60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185</Words>
  <Application>Microsoft Macintosh PowerPoint</Application>
  <PresentationFormat>Widescreen</PresentationFormat>
  <Paragraphs>54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Mangal</vt:lpstr>
      <vt:lpstr>Arial</vt:lpstr>
      <vt:lpstr>Office Theme</vt:lpstr>
      <vt:lpstr>Accelerated DB Design proposal</vt:lpstr>
      <vt:lpstr>PowerPoint Presentation</vt:lpstr>
      <vt:lpstr>Racking / Configuration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Comcast Trove Design Proposal</dc:title>
  <dc:creator>Raymond Harrington</dc:creator>
  <cp:lastModifiedBy>Jorge Yanez</cp:lastModifiedBy>
  <cp:revision>60</cp:revision>
  <dcterms:created xsi:type="dcterms:W3CDTF">2016-11-03T19:57:48Z</dcterms:created>
  <dcterms:modified xsi:type="dcterms:W3CDTF">2016-12-07T03:26:53Z</dcterms:modified>
</cp:coreProperties>
</file>