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82" r:id="rId5"/>
    <p:sldId id="278" r:id="rId6"/>
    <p:sldId id="283" r:id="rId7"/>
    <p:sldId id="284" r:id="rId8"/>
    <p:sldId id="279" r:id="rId9"/>
    <p:sldId id="287" r:id="rId10"/>
    <p:sldId id="280" r:id="rId11"/>
    <p:sldId id="285" r:id="rId12"/>
    <p:sldId id="288" r:id="rId13"/>
    <p:sldId id="28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욱 안" initials="제안" lastIdx="1" clrIdx="0">
    <p:extLst>
      <p:ext uri="{19B8F6BF-5375-455C-9EA6-DF929625EA0E}">
        <p15:presenceInfo xmlns:p15="http://schemas.microsoft.com/office/powerpoint/2012/main" userId="83bc4618403564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12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5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59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7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6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5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0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4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6271-17F2-4B73-A065-6DFF6BC03A5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A00D2B-0127-40F0-923B-1975503459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influxdata.com/influxdb/v2/inst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fluxdata.com/telegraf/v1/plugins/#input-win_services" TargetMode="External"/><Relationship Id="rId2" Type="http://schemas.openxmlformats.org/officeDocument/2006/relationships/hyperlink" Target="https://github.com/influxdata/telegraf/blob/release-1.33/docs/CONFIGURATION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6CBDB-6149-446E-B2D6-0E991C42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024466"/>
          </a:xfrm>
        </p:spPr>
        <p:txBody>
          <a:bodyPr/>
          <a:lstStyle/>
          <a:p>
            <a:r>
              <a:rPr lang="ko-KR" altLang="en-US" u="sng" dirty="0">
                <a:solidFill>
                  <a:schemeClr val="tx1"/>
                </a:solidFill>
              </a:rPr>
              <a:t>성능테스트 모니터링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0BC3-4203-4B21-9538-05291215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66039" cy="439020"/>
          </a:xfrm>
        </p:spPr>
        <p:txBody>
          <a:bodyPr/>
          <a:lstStyle/>
          <a:p>
            <a:pPr algn="r"/>
            <a:r>
              <a:rPr lang="en-US" altLang="ko-KR" dirty="0"/>
              <a:t>2025.03.31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6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Grafana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및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확인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(1/3)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D8464-5350-445E-AC53-103C3EB28C59}"/>
              </a:ext>
            </a:extLst>
          </p:cNvPr>
          <p:cNvSpPr txBox="1"/>
          <p:nvPr/>
        </p:nvSpPr>
        <p:spPr>
          <a:xfrm>
            <a:off x="586932" y="1091080"/>
            <a:ext cx="6837128" cy="54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개요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모든 데이터베이스에 대한 오픈 소스 분석 및 모니터링 솔루션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상위 </a:t>
            </a:r>
            <a:r>
              <a:rPr lang="en-US" altLang="ko-KR" sz="1400" dirty="0">
                <a:latin typeface="+mj-ea"/>
                <a:ea typeface="+mj-ea"/>
              </a:rPr>
              <a:t>DB </a:t>
            </a:r>
            <a:r>
              <a:rPr lang="ko-KR" altLang="en-US" sz="1400" dirty="0">
                <a:latin typeface="+mj-ea"/>
                <a:ea typeface="+mj-ea"/>
              </a:rPr>
              <a:t>연동해 실시간 데이터의 시각적 표현이 가능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Download &amp; </a:t>
            </a:r>
            <a:r>
              <a:rPr lang="ko-KR" altLang="en-US" sz="1600" dirty="0">
                <a:latin typeface="+mj-ea"/>
                <a:ea typeface="+mj-ea"/>
              </a:rPr>
              <a:t>설치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https://grafana.com/grafana/download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설치 가능 </a:t>
            </a:r>
            <a:r>
              <a:rPr lang="en-US" altLang="ko-KR" sz="1400" dirty="0">
                <a:latin typeface="+mj-ea"/>
                <a:ea typeface="+mj-ea"/>
              </a:rPr>
              <a:t>OS : Linux / Windows / Mac / Docker / Linux on ARM64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설정</a:t>
            </a:r>
            <a:endParaRPr lang="en-US" altLang="ko-KR" sz="1600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j-ea"/>
                <a:ea typeface="+mj-ea"/>
              </a:rPr>
              <a:t>Grafana </a:t>
            </a:r>
            <a:r>
              <a:rPr lang="ko-KR" altLang="en-US" sz="1400" dirty="0">
                <a:latin typeface="+mj-ea"/>
                <a:ea typeface="+mj-ea"/>
              </a:rPr>
              <a:t>접속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기본 포트</a:t>
            </a:r>
            <a:r>
              <a:rPr lang="en-US" altLang="ko-KR" sz="1400" dirty="0">
                <a:latin typeface="+mj-ea"/>
                <a:ea typeface="+mj-ea"/>
              </a:rPr>
              <a:t>: 3000)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초기 접속 </a:t>
            </a:r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기본 계정 로그인 </a:t>
            </a:r>
            <a:r>
              <a:rPr lang="en-US" altLang="ko-KR" sz="1300" dirty="0">
                <a:latin typeface="+mj-ea"/>
                <a:ea typeface="+mj-ea"/>
              </a:rPr>
              <a:t>: admin/admin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ko-KR" altLang="en-US" sz="1300" dirty="0">
                <a:latin typeface="+mj-ea"/>
                <a:ea typeface="+mj-ea"/>
              </a:rPr>
              <a:t>로그인 시 신규 계정 </a:t>
            </a:r>
            <a:r>
              <a:rPr lang="en-US" altLang="ko-KR" sz="1300" dirty="0">
                <a:latin typeface="+mj-ea"/>
                <a:ea typeface="+mj-ea"/>
              </a:rPr>
              <a:t>&amp; Password </a:t>
            </a:r>
            <a:r>
              <a:rPr lang="ko-KR" altLang="en-US" sz="1300" dirty="0">
                <a:latin typeface="+mj-ea"/>
                <a:ea typeface="+mj-ea"/>
              </a:rPr>
              <a:t>설정</a:t>
            </a:r>
            <a:endParaRPr lang="en-US" altLang="ko-KR" sz="1300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latin typeface="+mj-ea"/>
                <a:ea typeface="+mj-ea"/>
              </a:rPr>
              <a:t>Main -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InfluxDB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데이터 소스 추가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Connections → Data Sources → Add new data source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Search &gt;&gt; </a:t>
            </a:r>
            <a:r>
              <a:rPr lang="en-US" altLang="ko-KR" sz="1300" dirty="0" err="1">
                <a:latin typeface="+mj-ea"/>
                <a:ea typeface="+mj-ea"/>
              </a:rPr>
              <a:t>InfluxDB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선택</a:t>
            </a:r>
            <a:endParaRPr lang="en-US" altLang="ko-KR" sz="1300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Query language : Flux (</a:t>
            </a:r>
            <a:r>
              <a:rPr lang="en-US" altLang="ko-KR" sz="1300" dirty="0" err="1">
                <a:latin typeface="+mj-ea"/>
                <a:ea typeface="+mj-ea"/>
              </a:rPr>
              <a:t>influxdb</a:t>
            </a:r>
            <a:r>
              <a:rPr lang="en-US" altLang="ko-KR" sz="1300" dirty="0">
                <a:latin typeface="+mj-ea"/>
                <a:ea typeface="+mj-ea"/>
              </a:rPr>
              <a:t> 2.x </a:t>
            </a:r>
            <a:r>
              <a:rPr lang="ko-KR" altLang="en-US" sz="1300" dirty="0">
                <a:latin typeface="+mj-ea"/>
                <a:ea typeface="+mj-ea"/>
              </a:rPr>
              <a:t>와 호환성 좋음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HTTP (URL) : http://localhost:8086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Auth : Basic, With Credentials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Basic Auth Details : </a:t>
            </a:r>
            <a:r>
              <a:rPr lang="en-US" altLang="ko-KR" sz="1300" dirty="0" err="1">
                <a:latin typeface="+mj-ea"/>
                <a:ea typeface="+mj-ea"/>
              </a:rPr>
              <a:t>influxdb</a:t>
            </a:r>
            <a:r>
              <a:rPr lang="ko-KR" altLang="en-US" sz="1300" dirty="0">
                <a:latin typeface="+mj-ea"/>
                <a:ea typeface="+mj-ea"/>
              </a:rPr>
              <a:t>의 </a:t>
            </a:r>
            <a:r>
              <a:rPr lang="en-US" altLang="ko-KR" sz="1300" dirty="0">
                <a:latin typeface="+mj-ea"/>
                <a:ea typeface="+mj-ea"/>
              </a:rPr>
              <a:t>User/Password </a:t>
            </a:r>
            <a:r>
              <a:rPr lang="ko-KR" altLang="en-US" sz="1300" dirty="0">
                <a:latin typeface="+mj-ea"/>
                <a:ea typeface="+mj-ea"/>
              </a:rPr>
              <a:t>작성</a:t>
            </a:r>
            <a:endParaRPr lang="en-US" altLang="ko-KR" sz="1300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</a:t>
            </a:r>
            <a:r>
              <a:rPr lang="en-US" altLang="ko-KR" sz="1300" dirty="0" err="1">
                <a:latin typeface="+mj-ea"/>
                <a:ea typeface="+mj-ea"/>
              </a:rPr>
              <a:t>InfluxDB</a:t>
            </a:r>
            <a:r>
              <a:rPr lang="en-US" altLang="ko-KR" sz="1300" dirty="0">
                <a:latin typeface="+mj-ea"/>
                <a:ea typeface="+mj-ea"/>
              </a:rPr>
              <a:t> Details : Organization, Token, Default Bucket </a:t>
            </a:r>
            <a:r>
              <a:rPr lang="ko-KR" altLang="en-US" sz="1300" dirty="0">
                <a:latin typeface="+mj-ea"/>
                <a:ea typeface="+mj-ea"/>
              </a:rPr>
              <a:t>입력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0C8B20-D9FF-4D24-9090-ED61E575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9" y="485775"/>
            <a:ext cx="3468026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323A48-1DAA-4AD4-8324-9D206797B35C}"/>
              </a:ext>
            </a:extLst>
          </p:cNvPr>
          <p:cNvSpPr/>
          <p:nvPr/>
        </p:nvSpPr>
        <p:spPr>
          <a:xfrm>
            <a:off x="8096250" y="869400"/>
            <a:ext cx="3270693" cy="492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FAE1A-FC7E-4D14-B200-7C3F99B92654}"/>
              </a:ext>
            </a:extLst>
          </p:cNvPr>
          <p:cNvSpPr/>
          <p:nvPr/>
        </p:nvSpPr>
        <p:spPr>
          <a:xfrm>
            <a:off x="8096250" y="2241000"/>
            <a:ext cx="3270693" cy="46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FA24F-7E43-4CD4-B152-F806980FE06B}"/>
              </a:ext>
            </a:extLst>
          </p:cNvPr>
          <p:cNvSpPr/>
          <p:nvPr/>
        </p:nvSpPr>
        <p:spPr>
          <a:xfrm>
            <a:off x="8096249" y="3219850"/>
            <a:ext cx="3270693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FD26D4-F5EC-4D41-BF5F-99BEC1EE8F3D}"/>
              </a:ext>
            </a:extLst>
          </p:cNvPr>
          <p:cNvSpPr/>
          <p:nvPr/>
        </p:nvSpPr>
        <p:spPr>
          <a:xfrm>
            <a:off x="8098080" y="4424337"/>
            <a:ext cx="3270693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BD1C52-9780-4CB0-8CE9-41AA3EC0B3AA}"/>
              </a:ext>
            </a:extLst>
          </p:cNvPr>
          <p:cNvSpPr/>
          <p:nvPr/>
        </p:nvSpPr>
        <p:spPr>
          <a:xfrm>
            <a:off x="8094664" y="5898875"/>
            <a:ext cx="3270693" cy="5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1CA7106-EA14-47D5-BDC3-2A89CEFC8B88}"/>
              </a:ext>
            </a:extLst>
          </p:cNvPr>
          <p:cNvSpPr/>
          <p:nvPr/>
        </p:nvSpPr>
        <p:spPr>
          <a:xfrm>
            <a:off x="7375549" y="5519825"/>
            <a:ext cx="360000" cy="468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59143A-50D7-4B30-8835-374A8E5AA63D}"/>
              </a:ext>
            </a:extLst>
          </p:cNvPr>
          <p:cNvSpPr/>
          <p:nvPr/>
        </p:nvSpPr>
        <p:spPr>
          <a:xfrm>
            <a:off x="1536234" y="5032099"/>
            <a:ext cx="5527825" cy="1537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52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Grafana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및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확인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(2/3)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01D7C-D5B5-4ECB-B333-02070A56837E}"/>
              </a:ext>
            </a:extLst>
          </p:cNvPr>
          <p:cNvSpPr txBox="1"/>
          <p:nvPr/>
        </p:nvSpPr>
        <p:spPr>
          <a:xfrm>
            <a:off x="586932" y="1091080"/>
            <a:ext cx="6154806" cy="12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400" dirty="0">
                <a:latin typeface="+mj-ea"/>
                <a:ea typeface="+mj-ea"/>
              </a:rPr>
              <a:t>대시보드 생성</a:t>
            </a:r>
            <a:endParaRPr lang="en-US" altLang="ko-KR" sz="1400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Create(New) → Dashboard</a:t>
            </a: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Add visualization &gt; Select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data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Source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en-US" altLang="ko-KR" sz="1300" dirty="0">
                <a:latin typeface="+mj-ea"/>
                <a:ea typeface="+mj-ea"/>
              </a:rPr>
              <a:t>&gt;</a:t>
            </a:r>
            <a:r>
              <a:rPr lang="ko-KR" altLang="en-US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1300" dirty="0">
                <a:latin typeface="+mj-ea"/>
                <a:ea typeface="+mj-ea"/>
              </a:rPr>
              <a:t>번 생성 </a:t>
            </a:r>
            <a:r>
              <a:rPr lang="en-US" altLang="ko-KR" sz="1300" dirty="0" err="1">
                <a:latin typeface="+mj-ea"/>
                <a:ea typeface="+mj-ea"/>
              </a:rPr>
              <a:t>influxdb</a:t>
            </a:r>
            <a:r>
              <a:rPr lang="en-US" altLang="ko-KR" sz="1300" dirty="0">
                <a:latin typeface="+mj-ea"/>
                <a:ea typeface="+mj-ea"/>
              </a:rPr>
              <a:t> </a:t>
            </a:r>
            <a:r>
              <a:rPr lang="ko-KR" altLang="en-US" sz="1300" dirty="0">
                <a:latin typeface="+mj-ea"/>
                <a:ea typeface="+mj-ea"/>
              </a:rPr>
              <a:t>선택</a:t>
            </a:r>
            <a:endParaRPr lang="en-US" altLang="ko-KR" sz="1300" dirty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300" dirty="0">
                <a:latin typeface="+mj-ea"/>
                <a:ea typeface="+mj-ea"/>
              </a:rPr>
              <a:t>- Dashboard </a:t>
            </a:r>
            <a:r>
              <a:rPr lang="ko-KR" altLang="en-US" sz="1300" dirty="0">
                <a:latin typeface="+mj-ea"/>
                <a:ea typeface="+mj-ea"/>
              </a:rPr>
              <a:t>레이아웃 페이지</a:t>
            </a:r>
            <a:endParaRPr lang="en-US" altLang="ko-KR" sz="1300" dirty="0">
              <a:latin typeface="+mj-ea"/>
              <a:ea typeface="+mj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BF1AC73-262A-4406-9671-95FEBC01B8D4}"/>
              </a:ext>
            </a:extLst>
          </p:cNvPr>
          <p:cNvSpPr/>
          <p:nvPr/>
        </p:nvSpPr>
        <p:spPr>
          <a:xfrm>
            <a:off x="8500769" y="3696221"/>
            <a:ext cx="1296000" cy="252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F6C14AA-229E-4360-A408-2CE0723D5CA7}"/>
              </a:ext>
            </a:extLst>
          </p:cNvPr>
          <p:cNvGrpSpPr/>
          <p:nvPr/>
        </p:nvGrpSpPr>
        <p:grpSpPr>
          <a:xfrm>
            <a:off x="1183431" y="2368160"/>
            <a:ext cx="5074494" cy="4261239"/>
            <a:chOff x="6295216" y="1091080"/>
            <a:chExt cx="5412340" cy="47919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2AE42D-F1E8-406E-B7F5-0534C25C2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216" y="1091080"/>
              <a:ext cx="5412340" cy="479190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6656DD-9B68-4822-BE6B-75BED9E149B9}"/>
                </a:ext>
              </a:extLst>
            </p:cNvPr>
            <p:cNvSpPr/>
            <p:nvPr/>
          </p:nvSpPr>
          <p:spPr>
            <a:xfrm>
              <a:off x="6381749" y="2048275"/>
              <a:ext cx="4162426" cy="1275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A0060A-4013-468C-B1BE-A2DCD6F49B4F}"/>
                </a:ext>
              </a:extLst>
            </p:cNvPr>
            <p:cNvSpPr/>
            <p:nvPr/>
          </p:nvSpPr>
          <p:spPr>
            <a:xfrm>
              <a:off x="6381749" y="4313704"/>
              <a:ext cx="4162426" cy="14532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D7907B-4CA9-4186-AB40-2A25799EBA4C}"/>
                </a:ext>
              </a:extLst>
            </p:cNvPr>
            <p:cNvSpPr/>
            <p:nvPr/>
          </p:nvSpPr>
          <p:spPr>
            <a:xfrm>
              <a:off x="7060303" y="2326450"/>
              <a:ext cx="2880000" cy="364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latin typeface="+mj-ea"/>
                  <a:ea typeface="+mj-ea"/>
                </a:rPr>
                <a:t>선택된 </a:t>
              </a:r>
              <a:r>
                <a:rPr lang="en-US" altLang="ko-KR" sz="1050" b="1" dirty="0">
                  <a:latin typeface="+mj-ea"/>
                  <a:ea typeface="+mj-ea"/>
                </a:rPr>
                <a:t>Visualization </a:t>
              </a:r>
              <a:r>
                <a:rPr lang="ko-KR" altLang="en-US" sz="1050" b="1" dirty="0">
                  <a:latin typeface="+mj-ea"/>
                  <a:ea typeface="+mj-ea"/>
                </a:rPr>
                <a:t>에 맞는 그래프 생성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8D4E9C-E2D0-44DA-B6F6-7A9A83F9E543}"/>
                </a:ext>
              </a:extLst>
            </p:cNvPr>
            <p:cNvSpPr/>
            <p:nvPr/>
          </p:nvSpPr>
          <p:spPr>
            <a:xfrm>
              <a:off x="6788813" y="4803629"/>
              <a:ext cx="3298161" cy="5684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+mj-ea"/>
                  <a:ea typeface="+mj-ea"/>
                </a:rPr>
                <a:t> </a:t>
              </a:r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latin typeface="+mj-ea"/>
                  <a:ea typeface="+mj-ea"/>
                </a:rPr>
                <a:t>Influx DB</a:t>
              </a:r>
              <a:r>
                <a:rPr lang="ko-KR" altLang="en-US" sz="1050" b="1" dirty="0">
                  <a:latin typeface="+mj-ea"/>
                  <a:ea typeface="+mj-ea"/>
                </a:rPr>
                <a:t>의</a:t>
              </a:r>
              <a:r>
                <a:rPr lang="en-US" altLang="ko-KR" sz="1050" b="1" dirty="0">
                  <a:latin typeface="+mj-ea"/>
                  <a:ea typeface="+mj-ea"/>
                </a:rPr>
                <a:t> Data Explorer </a:t>
              </a:r>
              <a:r>
                <a:rPr lang="ko-KR" altLang="en-US" sz="1050" b="1" dirty="0">
                  <a:latin typeface="+mj-ea"/>
                  <a:ea typeface="+mj-ea"/>
                </a:rPr>
                <a:t>에서 </a:t>
              </a:r>
              <a:r>
                <a:rPr lang="en-US" altLang="ko-KR" sz="1050" b="1" dirty="0">
                  <a:latin typeface="+mj-ea"/>
                  <a:ea typeface="+mj-ea"/>
                </a:rPr>
                <a:t>Copy </a:t>
              </a:r>
              <a:r>
                <a:rPr lang="ko-KR" altLang="en-US" sz="1050" b="1" dirty="0">
                  <a:latin typeface="+mj-ea"/>
                  <a:ea typeface="+mj-ea"/>
                </a:rPr>
                <a:t>한 </a:t>
              </a:r>
              <a:r>
                <a:rPr lang="en-US" altLang="ko-KR" sz="1050" b="1" dirty="0">
                  <a:latin typeface="+mj-ea"/>
                  <a:ea typeface="+mj-ea"/>
                </a:rPr>
                <a:t>Query Paste</a:t>
              </a:r>
              <a:r>
                <a:rPr lang="ko-KR" altLang="en-US" sz="1050" b="1" dirty="0">
                  <a:latin typeface="+mj-ea"/>
                  <a:ea typeface="+mj-ea"/>
                </a:rPr>
                <a:t> 후 </a:t>
              </a:r>
              <a:r>
                <a:rPr lang="en-US" altLang="ko-KR" sz="1050" b="1" dirty="0">
                  <a:latin typeface="+mj-ea"/>
                  <a:ea typeface="+mj-ea"/>
                </a:rPr>
                <a:t>Query Inspector </a:t>
              </a:r>
              <a:r>
                <a:rPr lang="ko-KR" altLang="en-US" sz="1050" b="1" dirty="0">
                  <a:latin typeface="+mj-ea"/>
                  <a:ea typeface="+mj-ea"/>
                </a:rPr>
                <a:t>클릭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477DC3C1-49F6-4814-B30B-A6D7E45282D0}"/>
                </a:ext>
              </a:extLst>
            </p:cNvPr>
            <p:cNvSpPr/>
            <p:nvPr/>
          </p:nvSpPr>
          <p:spPr>
            <a:xfrm rot="17973850">
              <a:off x="8952379" y="4344869"/>
              <a:ext cx="684000" cy="21600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47CFF4F-318D-40A2-8397-2F3C0BEA55D5}"/>
                </a:ext>
              </a:extLst>
            </p:cNvPr>
            <p:cNvSpPr/>
            <p:nvPr/>
          </p:nvSpPr>
          <p:spPr>
            <a:xfrm>
              <a:off x="9182098" y="3818404"/>
              <a:ext cx="1152000" cy="264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400" b="1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A54CA41-A231-4D9C-9AAB-FFD2E0770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51" y="1071816"/>
            <a:ext cx="4217187" cy="5429724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D40B9AF-4BCA-4EF8-9965-5A4C84F0FABF}"/>
              </a:ext>
            </a:extLst>
          </p:cNvPr>
          <p:cNvSpPr/>
          <p:nvPr/>
        </p:nvSpPr>
        <p:spPr>
          <a:xfrm>
            <a:off x="5053651" y="4826286"/>
            <a:ext cx="608253" cy="2025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18A2EC-C914-4819-9457-8E4B1BB039DA}"/>
              </a:ext>
            </a:extLst>
          </p:cNvPr>
          <p:cNvSpPr/>
          <p:nvPr/>
        </p:nvSpPr>
        <p:spPr>
          <a:xfrm>
            <a:off x="7600950" y="2368160"/>
            <a:ext cx="4068000" cy="23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C86B2AF-3CA2-4DE8-BA5C-9F56331E8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9" y="3862375"/>
            <a:ext cx="2162886" cy="1884194"/>
          </a:xfrm>
          <a:prstGeom prst="rect">
            <a:avLst/>
          </a:prstGeom>
          <a:ln w="4445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FB5180-194A-4A8F-852D-D7AFCF3FAFE3}"/>
              </a:ext>
            </a:extLst>
          </p:cNvPr>
          <p:cNvSpPr/>
          <p:nvPr/>
        </p:nvSpPr>
        <p:spPr>
          <a:xfrm>
            <a:off x="5951324" y="4941615"/>
            <a:ext cx="1008000" cy="235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3177DA2E-668B-413F-8DF1-33DCE163A0D4}"/>
              </a:ext>
            </a:extLst>
          </p:cNvPr>
          <p:cNvSpPr/>
          <p:nvPr/>
        </p:nvSpPr>
        <p:spPr>
          <a:xfrm rot="20125526">
            <a:off x="7007155" y="4660813"/>
            <a:ext cx="1404000" cy="20251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655B5A4C-F9B6-400B-8D4E-B5E631543AE9}"/>
              </a:ext>
            </a:extLst>
          </p:cNvPr>
          <p:cNvSpPr/>
          <p:nvPr/>
        </p:nvSpPr>
        <p:spPr>
          <a:xfrm>
            <a:off x="9637986" y="1564179"/>
            <a:ext cx="2340000" cy="792000"/>
          </a:xfrm>
          <a:prstGeom prst="wedgeRectCallout">
            <a:avLst>
              <a:gd name="adj1" fmla="val -102527"/>
              <a:gd name="adj2" fmla="val 71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400" dirty="0"/>
              <a:t>해당 </a:t>
            </a:r>
            <a:r>
              <a:rPr lang="en-US" altLang="ko-KR" sz="1400" dirty="0"/>
              <a:t>query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필터링된</a:t>
            </a:r>
            <a:r>
              <a:rPr lang="ko-KR" altLang="en-US" sz="1400" dirty="0"/>
              <a:t> </a:t>
            </a:r>
            <a:r>
              <a:rPr lang="en-US" altLang="ko-KR" sz="1400" dirty="0"/>
              <a:t>Data rows Count </a:t>
            </a:r>
            <a:r>
              <a:rPr lang="ko-KR" altLang="en-US" sz="1400" dirty="0"/>
              <a:t>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5588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Grafana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및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확인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(3/3)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D8464-5350-445E-AC53-103C3EB28C59}"/>
              </a:ext>
            </a:extLst>
          </p:cNvPr>
          <p:cNvSpPr txBox="1"/>
          <p:nvPr/>
        </p:nvSpPr>
        <p:spPr>
          <a:xfrm>
            <a:off x="586932" y="1091080"/>
            <a:ext cx="5235729" cy="1066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4"/>
            </a:pPr>
            <a:r>
              <a:rPr lang="en-US" altLang="ko-KR" sz="1600" dirty="0">
                <a:latin typeface="+mj-ea"/>
                <a:ea typeface="+mj-ea"/>
              </a:rPr>
              <a:t>Dashboard</a:t>
            </a:r>
            <a:r>
              <a:rPr lang="ko-KR" altLang="en-US" sz="1600" dirty="0">
                <a:latin typeface="+mj-ea"/>
                <a:ea typeface="+mj-ea"/>
              </a:rPr>
              <a:t>에 표현될 다양한 </a:t>
            </a:r>
            <a:r>
              <a:rPr lang="en-US" altLang="ko-KR" sz="1600" dirty="0">
                <a:latin typeface="+mj-ea"/>
                <a:ea typeface="+mj-ea"/>
              </a:rPr>
              <a:t>Graph </a:t>
            </a:r>
            <a:r>
              <a:rPr lang="ko-KR" altLang="en-US" sz="1600" dirty="0">
                <a:latin typeface="+mj-ea"/>
                <a:ea typeface="+mj-ea"/>
              </a:rPr>
              <a:t>확인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그래프 유형 확인 및 추가 가능한 </a:t>
            </a:r>
            <a:r>
              <a:rPr lang="en-US" altLang="ko-KR" sz="1400" dirty="0">
                <a:latin typeface="+mj-ea"/>
                <a:ea typeface="+mj-ea"/>
              </a:rPr>
              <a:t>Chart </a:t>
            </a:r>
            <a:r>
              <a:rPr lang="ko-KR" altLang="en-US" sz="1400" dirty="0">
                <a:latin typeface="+mj-ea"/>
                <a:ea typeface="+mj-ea"/>
              </a:rPr>
              <a:t>확인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 Suggestions </a:t>
            </a:r>
            <a:r>
              <a:rPr lang="ko-KR" altLang="en-US" sz="1400" dirty="0" err="1">
                <a:latin typeface="+mj-ea"/>
                <a:ea typeface="+mj-ea"/>
              </a:rPr>
              <a:t>클릭시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Data </a:t>
            </a:r>
            <a:r>
              <a:rPr lang="ko-KR" altLang="en-US" sz="1400" dirty="0">
                <a:latin typeface="+mj-ea"/>
                <a:ea typeface="+mj-ea"/>
              </a:rPr>
              <a:t>반영된 전체 </a:t>
            </a:r>
            <a:r>
              <a:rPr lang="en-US" altLang="ko-KR" sz="1400" dirty="0">
                <a:latin typeface="+mj-ea"/>
                <a:ea typeface="+mj-ea"/>
              </a:rPr>
              <a:t>Graph </a:t>
            </a:r>
            <a:r>
              <a:rPr lang="ko-KR" altLang="en-US" sz="1400" dirty="0">
                <a:latin typeface="+mj-ea"/>
                <a:ea typeface="+mj-ea"/>
              </a:rPr>
              <a:t>확인 가능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1CA7106-EA14-47D5-BDC3-2A89CEFC8B88}"/>
              </a:ext>
            </a:extLst>
          </p:cNvPr>
          <p:cNvSpPr/>
          <p:nvPr/>
        </p:nvSpPr>
        <p:spPr>
          <a:xfrm>
            <a:off x="3302135" y="2733858"/>
            <a:ext cx="216000" cy="36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66AA66-C99F-46D2-857E-F88B3CEC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3" y="2319144"/>
            <a:ext cx="2794859" cy="24624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323A48-1DAA-4AD4-8324-9D206797B35C}"/>
              </a:ext>
            </a:extLst>
          </p:cNvPr>
          <p:cNvSpPr/>
          <p:nvPr/>
        </p:nvSpPr>
        <p:spPr>
          <a:xfrm>
            <a:off x="1523632" y="2756619"/>
            <a:ext cx="1713456" cy="2952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EB617B15-86FD-406E-A311-DA97B23DB114}"/>
              </a:ext>
            </a:extLst>
          </p:cNvPr>
          <p:cNvSpPr/>
          <p:nvPr/>
        </p:nvSpPr>
        <p:spPr>
          <a:xfrm>
            <a:off x="368404" y="3931962"/>
            <a:ext cx="2020593" cy="442617"/>
          </a:xfrm>
          <a:prstGeom prst="wedgeRectCallout">
            <a:avLst>
              <a:gd name="adj1" fmla="val 47341"/>
              <a:gd name="adj2" fmla="val -228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표현되는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 Click</a:t>
            </a:r>
            <a:endParaRPr lang="ko-KR" altLang="en-US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46CE70-0F08-4B30-B9B1-298D1300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09" y="2300304"/>
            <a:ext cx="1863923" cy="41295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3271C7-DF6C-4AB8-A674-12B56CE332F7}"/>
              </a:ext>
            </a:extLst>
          </p:cNvPr>
          <p:cNvSpPr/>
          <p:nvPr/>
        </p:nvSpPr>
        <p:spPr>
          <a:xfrm>
            <a:off x="4487782" y="2733876"/>
            <a:ext cx="939525" cy="2894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3DA943-510C-4303-8313-D648111BD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0"/>
          <a:stretch/>
        </p:blipFill>
        <p:spPr>
          <a:xfrm>
            <a:off x="5570794" y="2300304"/>
            <a:ext cx="642990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2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JMeter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활용 시나리오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Test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18E6A-4FFE-4563-8381-7D1864CA9A58}"/>
              </a:ext>
            </a:extLst>
          </p:cNvPr>
          <p:cNvSpPr txBox="1"/>
          <p:nvPr/>
        </p:nvSpPr>
        <p:spPr>
          <a:xfrm>
            <a:off x="586932" y="1091080"/>
            <a:ext cx="4174541" cy="2999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TEST </a:t>
            </a:r>
            <a:r>
              <a:rPr lang="ko-KR" altLang="en-US" sz="1600" dirty="0">
                <a:latin typeface="+mj-ea"/>
                <a:ea typeface="+mj-ea"/>
              </a:rPr>
              <a:t>시나리오 작성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Test User </a:t>
            </a:r>
            <a:r>
              <a:rPr lang="ko-KR" altLang="en-US" sz="1600" dirty="0">
                <a:latin typeface="+mj-ea"/>
                <a:ea typeface="+mj-ea"/>
              </a:rPr>
              <a:t>산정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로그인 및 별도 체크 포인트 확인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TEST</a:t>
            </a:r>
            <a:r>
              <a:rPr lang="ko-KR" altLang="en-US" sz="1600" dirty="0">
                <a:latin typeface="+mj-ea"/>
                <a:ea typeface="+mj-ea"/>
              </a:rPr>
              <a:t> 시나리오에 따른 </a:t>
            </a:r>
            <a:r>
              <a:rPr lang="en-US" altLang="ko-KR" sz="1600" dirty="0">
                <a:latin typeface="+mj-ea"/>
                <a:ea typeface="+mj-ea"/>
              </a:rPr>
              <a:t>JMeter </a:t>
            </a:r>
            <a:r>
              <a:rPr lang="ko-KR" altLang="en-US" sz="1600" dirty="0">
                <a:latin typeface="+mj-ea"/>
                <a:ea typeface="+mj-ea"/>
              </a:rPr>
              <a:t>설정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TEST </a:t>
            </a:r>
            <a:r>
              <a:rPr lang="ko-KR" altLang="en-US" sz="1600" dirty="0">
                <a:latin typeface="+mj-ea"/>
                <a:ea typeface="+mj-ea"/>
              </a:rPr>
              <a:t>진행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서버 부하 모니터링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성능 테스트 모니터링 결과 리포트 작성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600" dirty="0" err="1">
                <a:latin typeface="+mj-ea"/>
                <a:ea typeface="+mj-ea"/>
              </a:rPr>
              <a:t>Telegraf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InfluxDB</a:t>
            </a:r>
            <a:r>
              <a:rPr lang="en-US" altLang="ko-KR" sz="1600" dirty="0">
                <a:latin typeface="+mj-ea"/>
                <a:ea typeface="+mj-ea"/>
              </a:rPr>
              <a:t>, Grafana </a:t>
            </a:r>
            <a:r>
              <a:rPr lang="ko-KR" altLang="en-US" sz="1600" dirty="0">
                <a:latin typeface="+mj-ea"/>
                <a:ea typeface="+mj-ea"/>
              </a:rPr>
              <a:t>활용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27B47D-C5B4-40F6-8A10-696E5571868A}"/>
              </a:ext>
            </a:extLst>
          </p:cNvPr>
          <p:cNvGrpSpPr/>
          <p:nvPr/>
        </p:nvGrpSpPr>
        <p:grpSpPr>
          <a:xfrm>
            <a:off x="5570794" y="434067"/>
            <a:ext cx="6034274" cy="5989866"/>
            <a:chOff x="5570794" y="434067"/>
            <a:chExt cx="6034274" cy="59898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6D2CB92-7411-48D5-98CA-C0687709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9892" y="950795"/>
              <a:ext cx="5798499" cy="4941822"/>
            </a:xfrm>
            <a:prstGeom prst="rect">
              <a:avLst/>
            </a:prstGeom>
          </p:spPr>
        </p:pic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BC3083-A7DB-4752-B88A-39DE0E7AFA0D}"/>
                </a:ext>
              </a:extLst>
            </p:cNvPr>
            <p:cNvSpPr txBox="1">
              <a:spLocks/>
            </p:cNvSpPr>
            <p:nvPr/>
          </p:nvSpPr>
          <p:spPr>
            <a:xfrm>
              <a:off x="6861258" y="715486"/>
              <a:ext cx="3552718" cy="47061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/>
            </a:bodyPr>
            <a:lstStyle>
              <a:lvl1pPr algn="l" defTabSz="457200" rtl="0" eaLnBrk="1" latinLnBrk="1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latinLnBrk="1" hangingPunct="1">
                <a:defRPr>
                  <a:solidFill>
                    <a:schemeClr val="tx2"/>
                  </a:solidFill>
                </a:defRPr>
              </a:lvl2pPr>
              <a:lvl3pPr eaLnBrk="1" latinLnBrk="1" hangingPunct="1">
                <a:defRPr>
                  <a:solidFill>
                    <a:schemeClr val="tx2"/>
                  </a:solidFill>
                </a:defRPr>
              </a:lvl3pPr>
              <a:lvl4pPr eaLnBrk="1" latinLnBrk="1" hangingPunct="1">
                <a:defRPr>
                  <a:solidFill>
                    <a:schemeClr val="tx2"/>
                  </a:solidFill>
                </a:defRPr>
              </a:lvl4pPr>
              <a:lvl5pPr eaLnBrk="1" latinLnBrk="1" hangingPunct="1">
                <a:defRPr>
                  <a:solidFill>
                    <a:schemeClr val="tx2"/>
                  </a:solidFill>
                </a:defRPr>
              </a:lvl5pPr>
              <a:lvl6pPr eaLnBrk="1" latinLnBrk="1" hangingPunct="1">
                <a:defRPr>
                  <a:solidFill>
                    <a:schemeClr val="tx2"/>
                  </a:solidFill>
                </a:defRPr>
              </a:lvl6pPr>
              <a:lvl7pPr eaLnBrk="1" latinLnBrk="1" hangingPunct="1">
                <a:defRPr>
                  <a:solidFill>
                    <a:schemeClr val="tx2"/>
                  </a:solidFill>
                </a:defRPr>
              </a:lvl7pPr>
              <a:lvl8pPr eaLnBrk="1" latinLnBrk="1" hangingPunct="1">
                <a:defRPr>
                  <a:solidFill>
                    <a:schemeClr val="tx2"/>
                  </a:solidFill>
                </a:defRPr>
              </a:lvl8pPr>
              <a:lvl9pPr eaLnBrk="1" latin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altLang="ko-KR" sz="2000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Jmeter</a:t>
              </a:r>
              <a:r>
                <a:rPr lang="en-US" altLang="ko-KR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테스트 아키텍처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82607A-25C4-4D9F-B038-A52542F2CDC3}"/>
                </a:ext>
              </a:extLst>
            </p:cNvPr>
            <p:cNvSpPr/>
            <p:nvPr/>
          </p:nvSpPr>
          <p:spPr>
            <a:xfrm>
              <a:off x="5570794" y="434067"/>
              <a:ext cx="6034274" cy="598986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429879-EB99-4F49-A4B2-590587DD6AF1}"/>
              </a:ext>
            </a:extLst>
          </p:cNvPr>
          <p:cNvSpPr txBox="1"/>
          <p:nvPr/>
        </p:nvSpPr>
        <p:spPr>
          <a:xfrm>
            <a:off x="5699892" y="3354452"/>
            <a:ext cx="11280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j-ea"/>
                <a:ea typeface="+mj-ea"/>
              </a:rPr>
              <a:t>테스트 </a:t>
            </a:r>
            <a:r>
              <a:rPr lang="ko-KR" altLang="en-US" sz="900" b="1" dirty="0" err="1">
                <a:latin typeface="+mj-ea"/>
                <a:ea typeface="+mj-ea"/>
              </a:rPr>
              <a:t>메트릭</a:t>
            </a:r>
            <a:endParaRPr lang="en-US" altLang="ko-KR" sz="1000" b="1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j-ea"/>
                <a:ea typeface="+mj-ea"/>
              </a:rPr>
              <a:t>응답시간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latin typeface="+mj-ea"/>
                <a:ea typeface="+mj-ea"/>
              </a:rPr>
              <a:t>TPS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latin typeface="+mj-ea"/>
                <a:ea typeface="+mj-ea"/>
              </a:rPr>
              <a:t>에러율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EC10D-21E3-4DDD-8C9C-C9C503F36EE1}"/>
              </a:ext>
            </a:extLst>
          </p:cNvPr>
          <p:cNvSpPr txBox="1"/>
          <p:nvPr/>
        </p:nvSpPr>
        <p:spPr>
          <a:xfrm>
            <a:off x="9888179" y="3354452"/>
            <a:ext cx="8814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j-ea"/>
                <a:ea typeface="+mj-ea"/>
              </a:rPr>
              <a:t>서버 </a:t>
            </a:r>
            <a:r>
              <a:rPr lang="ko-KR" altLang="en-US" sz="900" b="1" dirty="0" err="1">
                <a:latin typeface="+mj-ea"/>
                <a:ea typeface="+mj-ea"/>
              </a:rPr>
              <a:t>메트릭</a:t>
            </a:r>
            <a:endParaRPr lang="en-US" altLang="ko-KR" sz="900" b="1" dirty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latin typeface="+mj-ea"/>
                <a:ea typeface="+mj-ea"/>
              </a:rPr>
              <a:t>CPU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latin typeface="+mj-ea"/>
                <a:ea typeface="+mj-ea"/>
              </a:rPr>
              <a:t>Memory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latin typeface="+mj-ea"/>
                <a:ea typeface="+mj-ea"/>
              </a:rPr>
              <a:t>Disk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latin typeface="+mj-ea"/>
                <a:ea typeface="+mj-ea"/>
              </a:rPr>
              <a:t>Network</a:t>
            </a:r>
            <a:endParaRPr lang="ko-KR" altLang="en-US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678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64BE1D3-45AE-40FB-B8AE-DAFAD761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467" y="2896129"/>
            <a:ext cx="3242733" cy="1065742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0213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66" y="1340977"/>
            <a:ext cx="5257800" cy="470617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   차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C51097E-3677-4C84-8FE3-1D8264F41261}"/>
              </a:ext>
            </a:extLst>
          </p:cNvPr>
          <p:cNvSpPr txBox="1">
            <a:spLocks/>
          </p:cNvSpPr>
          <p:nvPr/>
        </p:nvSpPr>
        <p:spPr>
          <a:xfrm>
            <a:off x="3467100" y="2204576"/>
            <a:ext cx="5257800" cy="2587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Influxdb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 및 실행</a:t>
            </a:r>
            <a:endParaRPr lang="en-US" altLang="ko-KR" sz="2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Telegraf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 및 실행</a:t>
            </a:r>
            <a:endParaRPr lang="en-US" altLang="ko-KR" sz="2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Influxdb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– Data Explorer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Grafana </a:t>
            </a:r>
            <a:r>
              <a:rPr lang="ko-KR" altLang="en-US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접속 및 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Data </a:t>
            </a:r>
            <a:r>
              <a:rPr lang="ko-KR" altLang="en-US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확인</a:t>
            </a:r>
            <a:endParaRPr lang="en-US" altLang="ko-KR" sz="24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JMeter </a:t>
            </a:r>
            <a:r>
              <a:rPr lang="ko-KR" altLang="en-US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활용 시나리오 </a:t>
            </a:r>
            <a:r>
              <a:rPr lang="en-US" altLang="ko-KR" sz="2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Test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indent="-457200">
              <a:buAutoNum type="arabicPeriod"/>
            </a:pPr>
            <a:endParaRPr lang="ko-KR" altLang="en-US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58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Influxdb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 및 실행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(1/2)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71B8B-53B1-4CDC-831D-B78C9935D7A6}"/>
              </a:ext>
            </a:extLst>
          </p:cNvPr>
          <p:cNvSpPr txBox="1"/>
          <p:nvPr/>
        </p:nvSpPr>
        <p:spPr>
          <a:xfrm>
            <a:off x="586932" y="1091080"/>
            <a:ext cx="6786730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설치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>
                <a:latin typeface="+mj-ea"/>
                <a:ea typeface="+mj-ea"/>
                <a:hlinkClick r:id="rId2"/>
              </a:rPr>
              <a:t>https://docs.influxdata.com/influxdb/v2/install/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macOS, Linux, Windows, Docker, </a:t>
            </a:r>
            <a:r>
              <a:rPr lang="en-US" altLang="ko-KR" sz="1600" dirty="0" err="1">
                <a:latin typeface="+mj-ea"/>
                <a:ea typeface="+mj-ea"/>
              </a:rPr>
              <a:t>Kubernates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Rasberry</a:t>
            </a:r>
            <a:r>
              <a:rPr lang="en-US" altLang="ko-KR" sz="1600" dirty="0">
                <a:latin typeface="+mj-ea"/>
                <a:ea typeface="+mj-ea"/>
              </a:rPr>
              <a:t> PI </a:t>
            </a:r>
            <a:r>
              <a:rPr lang="ko-KR" altLang="en-US" sz="1600" dirty="0">
                <a:latin typeface="+mj-ea"/>
                <a:ea typeface="+mj-ea"/>
              </a:rPr>
              <a:t>지원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CMD </a:t>
            </a:r>
            <a:r>
              <a:rPr lang="ko-KR" altLang="en-US" sz="1600" dirty="0">
                <a:latin typeface="+mj-ea"/>
                <a:ea typeface="+mj-ea"/>
              </a:rPr>
              <a:t>관리자 실행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설치 </a:t>
            </a:r>
            <a:r>
              <a:rPr lang="en-US" altLang="ko-KR" sz="1600" dirty="0">
                <a:latin typeface="+mj-ea"/>
                <a:ea typeface="+mj-ea"/>
              </a:rPr>
              <a:t>Path </a:t>
            </a:r>
            <a:r>
              <a:rPr lang="ko-KR" altLang="en-US" sz="1600" dirty="0">
                <a:latin typeface="+mj-ea"/>
                <a:ea typeface="+mj-ea"/>
              </a:rPr>
              <a:t>진입 </a:t>
            </a:r>
            <a:r>
              <a:rPr lang="en-US" altLang="ko-KR" sz="1600" dirty="0">
                <a:latin typeface="+mj-ea"/>
                <a:ea typeface="+mj-ea"/>
              </a:rPr>
              <a:t>exe </a:t>
            </a:r>
            <a:r>
              <a:rPr lang="ko-KR" altLang="en-US" sz="1600" dirty="0">
                <a:latin typeface="+mj-ea"/>
                <a:ea typeface="+mj-ea"/>
              </a:rPr>
              <a:t>실행 </a:t>
            </a:r>
            <a:r>
              <a:rPr lang="en-US" altLang="ko-KR" sz="1600" dirty="0">
                <a:latin typeface="+mj-ea"/>
                <a:ea typeface="+mj-ea"/>
              </a:rPr>
              <a:t>(ex. </a:t>
            </a:r>
            <a:r>
              <a:rPr lang="en-US" altLang="ko-KR" sz="1600" dirty="0" err="1">
                <a:latin typeface="+mj-ea"/>
                <a:ea typeface="+mj-ea"/>
              </a:rPr>
              <a:t>powersell</a:t>
            </a:r>
            <a:r>
              <a:rPr lang="en-US" altLang="ko-KR" sz="1600" dirty="0">
                <a:latin typeface="+mj-ea"/>
                <a:ea typeface="+mj-ea"/>
              </a:rPr>
              <a:t> : PS C:\influxdb&gt; .\</a:t>
            </a:r>
            <a:r>
              <a:rPr lang="en-US" altLang="ko-KR" sz="1600" dirty="0" err="1">
                <a:latin typeface="+mj-ea"/>
                <a:ea typeface="+mj-ea"/>
              </a:rPr>
              <a:t>influxd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접속 </a:t>
            </a:r>
            <a:r>
              <a:rPr lang="en-US" altLang="ko-KR" sz="1600" dirty="0">
                <a:latin typeface="+mj-ea"/>
                <a:ea typeface="+mj-ea"/>
              </a:rPr>
              <a:t>: http://localhost:8086/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7562786" y="3145351"/>
            <a:ext cx="4211581" cy="132343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- ID / PW : </a:t>
            </a:r>
            <a:r>
              <a:rPr lang="ko-KR" altLang="en-US" sz="1600" dirty="0">
                <a:latin typeface="+mj-ea"/>
                <a:ea typeface="+mj-ea"/>
              </a:rPr>
              <a:t>초기 </a:t>
            </a:r>
            <a:r>
              <a:rPr lang="ko-KR" altLang="en-US" sz="1600" dirty="0" err="1">
                <a:latin typeface="+mj-ea"/>
                <a:ea typeface="+mj-ea"/>
              </a:rPr>
              <a:t>접속시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Setting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접속 후 기본 정보 확인 </a:t>
            </a:r>
            <a:r>
              <a:rPr lang="en-US" altLang="ko-KR" sz="1600" dirty="0">
                <a:latin typeface="+mj-ea"/>
                <a:ea typeface="+mj-ea"/>
              </a:rPr>
              <a:t>: Token </a:t>
            </a:r>
            <a:r>
              <a:rPr lang="ko-KR" altLang="en-US" sz="1600" dirty="0">
                <a:latin typeface="+mj-ea"/>
                <a:ea typeface="+mj-ea"/>
              </a:rPr>
              <a:t>확인 필요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필수 저장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BDFDAF-2AF2-4DF5-9AF8-D0056D12F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3"/>
          <a:stretch/>
        </p:blipFill>
        <p:spPr bwMode="auto">
          <a:xfrm>
            <a:off x="1017183" y="3137979"/>
            <a:ext cx="6169895" cy="28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CAB7E-757A-4EEE-A123-840E41EDF2D5}"/>
              </a:ext>
            </a:extLst>
          </p:cNvPr>
          <p:cNvSpPr/>
          <p:nvPr/>
        </p:nvSpPr>
        <p:spPr>
          <a:xfrm>
            <a:off x="1595847" y="5472447"/>
            <a:ext cx="301870" cy="1581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3AAE43-8386-4408-97D7-5209E69806FE}"/>
              </a:ext>
            </a:extLst>
          </p:cNvPr>
          <p:cNvSpPr/>
          <p:nvPr/>
        </p:nvSpPr>
        <p:spPr>
          <a:xfrm>
            <a:off x="1820333" y="4993667"/>
            <a:ext cx="4614334" cy="32323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Influxdb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 및 실행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(2/2)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CAE52-25D6-47D9-A1FD-5BFEEE51FB04}"/>
              </a:ext>
            </a:extLst>
          </p:cNvPr>
          <p:cNvSpPr txBox="1"/>
          <p:nvPr/>
        </p:nvSpPr>
        <p:spPr>
          <a:xfrm>
            <a:off x="682767" y="4559848"/>
            <a:ext cx="5196085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Sources : </a:t>
            </a:r>
            <a:r>
              <a:rPr lang="ko-KR" altLang="en-US" sz="1400" b="1" dirty="0">
                <a:latin typeface="+mj-ea"/>
                <a:ea typeface="+mj-ea"/>
              </a:rPr>
              <a:t>데이터 소스 및 소스 플러그인 설정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- File Upload  : </a:t>
            </a:r>
            <a:r>
              <a:rPr lang="ko-KR" altLang="en-US" sz="1400" dirty="0">
                <a:latin typeface="+mj-ea"/>
                <a:ea typeface="+mj-ea"/>
              </a:rPr>
              <a:t>파일을 업로드 한 후 설정 진행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- Client </a:t>
            </a:r>
            <a:r>
              <a:rPr lang="en-US" altLang="ko-KR" sz="1400" dirty="0" err="1">
                <a:latin typeface="+mj-ea"/>
                <a:ea typeface="+mj-ea"/>
              </a:rPr>
              <a:t>Libraray</a:t>
            </a:r>
            <a:r>
              <a:rPr lang="en-US" altLang="ko-KR" sz="1400" dirty="0">
                <a:latin typeface="+mj-ea"/>
                <a:ea typeface="+mj-ea"/>
              </a:rPr>
              <a:t> : Program </a:t>
            </a:r>
            <a:r>
              <a:rPr lang="ko-KR" altLang="en-US" sz="1400" dirty="0">
                <a:latin typeface="+mj-ea"/>
                <a:ea typeface="+mj-ea"/>
              </a:rPr>
              <a:t>개발을 통한 </a:t>
            </a:r>
            <a:r>
              <a:rPr lang="en-US" altLang="ko-KR" sz="1400" dirty="0" err="1">
                <a:latin typeface="+mj-ea"/>
                <a:ea typeface="+mj-ea"/>
              </a:rPr>
              <a:t>Datasource</a:t>
            </a:r>
            <a:r>
              <a:rPr lang="en-US" altLang="ko-KR" sz="1400" dirty="0">
                <a:latin typeface="+mj-ea"/>
                <a:ea typeface="+mj-ea"/>
              </a:rPr>
              <a:t> Control </a:t>
            </a:r>
            <a:r>
              <a:rPr lang="ko-KR" altLang="en-US" sz="1400" dirty="0">
                <a:latin typeface="+mj-ea"/>
                <a:ea typeface="+mj-ea"/>
              </a:rPr>
              <a:t>방법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- </a:t>
            </a:r>
            <a:r>
              <a:rPr lang="en-US" altLang="ko-KR" sz="1400" dirty="0" err="1">
                <a:latin typeface="+mj-ea"/>
                <a:ea typeface="+mj-ea"/>
              </a:rPr>
              <a:t>Telegraf</a:t>
            </a:r>
            <a:r>
              <a:rPr lang="en-US" altLang="ko-KR" sz="1400" dirty="0">
                <a:latin typeface="+mj-ea"/>
                <a:ea typeface="+mj-ea"/>
              </a:rPr>
              <a:t> Plugins : </a:t>
            </a:r>
            <a:r>
              <a:rPr lang="en-US" altLang="ko-KR" sz="1400" dirty="0" err="1">
                <a:latin typeface="+mj-ea"/>
                <a:ea typeface="+mj-ea"/>
              </a:rPr>
              <a:t>Telegraf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사용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소스를 </a:t>
            </a:r>
            <a:r>
              <a:rPr lang="en-US" altLang="ko-KR" sz="1400" dirty="0">
                <a:latin typeface="+mj-ea"/>
                <a:ea typeface="+mj-ea"/>
              </a:rPr>
              <a:t>Control </a:t>
            </a:r>
            <a:r>
              <a:rPr lang="ko-KR" altLang="en-US" sz="1400" dirty="0">
                <a:latin typeface="+mj-ea"/>
                <a:ea typeface="+mj-ea"/>
              </a:rPr>
              <a:t>하여 사용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57BCFB-D15B-4E2E-BFCF-C4B5B87A3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3"/>
          <a:stretch/>
        </p:blipFill>
        <p:spPr bwMode="auto">
          <a:xfrm>
            <a:off x="682767" y="1505104"/>
            <a:ext cx="5066809" cy="288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D785CE-E855-40A5-9044-8C318ACC9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1"/>
          <a:stretch/>
        </p:blipFill>
        <p:spPr>
          <a:xfrm>
            <a:off x="7676529" y="1091080"/>
            <a:ext cx="3129275" cy="3297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D12A3D-D991-41B4-A93A-39B2BBE48C58}"/>
              </a:ext>
            </a:extLst>
          </p:cNvPr>
          <p:cNvSpPr txBox="1"/>
          <p:nvPr/>
        </p:nvSpPr>
        <p:spPr>
          <a:xfrm>
            <a:off x="586932" y="1091080"/>
            <a:ext cx="369716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1600" dirty="0">
                <a:latin typeface="+mj-ea"/>
                <a:ea typeface="+mj-ea"/>
              </a:rPr>
              <a:t>초기 화면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기본 설정 </a:t>
            </a:r>
            <a:r>
              <a:rPr lang="en-US" altLang="ko-KR" sz="1600" dirty="0">
                <a:latin typeface="+mj-ea"/>
                <a:ea typeface="+mj-ea"/>
              </a:rPr>
              <a:t>(Load Data)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82D26-E56C-4F0A-9902-1B56657F0050}"/>
              </a:ext>
            </a:extLst>
          </p:cNvPr>
          <p:cNvSpPr txBox="1"/>
          <p:nvPr/>
        </p:nvSpPr>
        <p:spPr>
          <a:xfrm>
            <a:off x="6654853" y="4559848"/>
            <a:ext cx="5196085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Buckets : </a:t>
            </a:r>
            <a:r>
              <a:rPr lang="ko-KR" altLang="en-US" sz="1400" b="1" dirty="0">
                <a:latin typeface="+mj-ea"/>
                <a:ea typeface="+mj-ea"/>
              </a:rPr>
              <a:t>데이터 저장소 설정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- Bucket Name </a:t>
            </a:r>
            <a:r>
              <a:rPr lang="ko-KR" altLang="en-US" sz="1400" dirty="0">
                <a:latin typeface="+mj-ea"/>
                <a:ea typeface="+mj-ea"/>
              </a:rPr>
              <a:t>입력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- Delete Data : Data </a:t>
            </a:r>
            <a:r>
              <a:rPr lang="ko-KR" altLang="en-US" sz="1400" dirty="0">
                <a:latin typeface="+mj-ea"/>
                <a:ea typeface="+mj-ea"/>
              </a:rPr>
              <a:t>저장 주기 관련 선택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   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Never – </a:t>
            </a:r>
            <a:r>
              <a:rPr lang="ko-KR" altLang="en-US" sz="1400" dirty="0">
                <a:latin typeface="+mj-ea"/>
                <a:ea typeface="+mj-ea"/>
              </a:rPr>
              <a:t>영구보관</a:t>
            </a:r>
            <a:r>
              <a:rPr lang="en-US" altLang="ko-KR" sz="1400" dirty="0">
                <a:latin typeface="+mj-ea"/>
                <a:ea typeface="+mj-ea"/>
              </a:rPr>
              <a:t> | Order Then - 30</a:t>
            </a:r>
            <a:r>
              <a:rPr lang="ko-KR" altLang="en-US" sz="1400" dirty="0">
                <a:latin typeface="+mj-ea"/>
                <a:ea typeface="+mj-ea"/>
              </a:rPr>
              <a:t>일 외 선택 가능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- </a:t>
            </a:r>
            <a:r>
              <a:rPr lang="ko-KR" altLang="en-US" sz="1400" dirty="0">
                <a:latin typeface="+mj-ea"/>
                <a:ea typeface="+mj-ea"/>
              </a:rPr>
              <a:t>참고 </a:t>
            </a:r>
            <a:r>
              <a:rPr lang="en-US" altLang="ko-KR" sz="1400" dirty="0">
                <a:latin typeface="+mj-ea"/>
                <a:ea typeface="+mj-ea"/>
              </a:rPr>
              <a:t>Document https://docs.influxdata.com/influxdb/v2/reference/internals/data-retention/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547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Telegraf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 및 실행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(1/2)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EF1CB-8BBE-43DA-AB9D-540FCEC778C4}"/>
              </a:ext>
            </a:extLst>
          </p:cNvPr>
          <p:cNvSpPr txBox="1"/>
          <p:nvPr/>
        </p:nvSpPr>
        <p:spPr>
          <a:xfrm>
            <a:off x="586932" y="1091080"/>
            <a:ext cx="6468694" cy="5286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400"/>
              </a:lnSpc>
              <a:buAutoNum type="arabicParenR"/>
            </a:pPr>
            <a:r>
              <a:rPr lang="en-US" altLang="ko-KR" sz="1600" dirty="0">
                <a:latin typeface="+mj-ea"/>
                <a:ea typeface="+mj-ea"/>
              </a:rPr>
              <a:t>Download &amp; </a:t>
            </a:r>
            <a:r>
              <a:rPr lang="ko-KR" altLang="en-US" sz="1600" dirty="0">
                <a:latin typeface="+mj-ea"/>
                <a:ea typeface="+mj-ea"/>
              </a:rPr>
              <a:t>설치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Windows : https://docs.influxdata.com/telegraf/v1/install/?t=Windows</a:t>
            </a: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여러 다양한 </a:t>
            </a:r>
            <a:r>
              <a:rPr lang="en-US" altLang="ko-KR" sz="1400" dirty="0">
                <a:latin typeface="+mj-ea"/>
                <a:ea typeface="+mj-ea"/>
              </a:rPr>
              <a:t>OS </a:t>
            </a:r>
            <a:r>
              <a:rPr lang="ko-KR" altLang="en-US" sz="1400" dirty="0">
                <a:latin typeface="+mj-ea"/>
                <a:ea typeface="+mj-ea"/>
              </a:rPr>
              <a:t>지원</a:t>
            </a: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en-US" altLang="ko-KR" sz="1400" dirty="0" err="1">
                <a:latin typeface="+mj-ea"/>
                <a:ea typeface="+mj-ea"/>
              </a:rPr>
              <a:t>Powershell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관리자 권한 실행</a:t>
            </a: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en-US" altLang="ko-KR" sz="1400" dirty="0" err="1">
                <a:latin typeface="+mj-ea"/>
                <a:ea typeface="+mj-ea"/>
              </a:rPr>
              <a:t>Telegraf</a:t>
            </a:r>
            <a:r>
              <a:rPr lang="en-US" altLang="ko-KR" sz="1400" dirty="0">
                <a:latin typeface="+mj-ea"/>
                <a:ea typeface="+mj-ea"/>
              </a:rPr>
              <a:t> Windows </a:t>
            </a:r>
            <a:r>
              <a:rPr lang="ko-KR" altLang="en-US" sz="1400" dirty="0">
                <a:latin typeface="+mj-ea"/>
                <a:ea typeface="+mj-ea"/>
              </a:rPr>
              <a:t>바이너리 다운로드 및 해당 내용 추출</a:t>
            </a: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압축 해제 후 지정 </a:t>
            </a:r>
            <a:r>
              <a:rPr lang="en-US" altLang="ko-KR" sz="1400" dirty="0">
                <a:latin typeface="+mj-ea"/>
                <a:ea typeface="+mj-ea"/>
              </a:rPr>
              <a:t>Path </a:t>
            </a:r>
            <a:r>
              <a:rPr lang="ko-KR" altLang="en-US" sz="1400" dirty="0">
                <a:latin typeface="+mj-ea"/>
                <a:ea typeface="+mj-ea"/>
              </a:rPr>
              <a:t>이동 </a:t>
            </a:r>
            <a:r>
              <a:rPr lang="en-US" altLang="ko-KR" sz="1400" dirty="0">
                <a:latin typeface="+mj-ea"/>
                <a:ea typeface="+mj-ea"/>
              </a:rPr>
              <a:t>: C:\Program Files\</a:t>
            </a:r>
            <a:r>
              <a:rPr lang="en-US" altLang="ko-KR" sz="1400" dirty="0" err="1">
                <a:latin typeface="+mj-ea"/>
                <a:ea typeface="+mj-ea"/>
              </a:rPr>
              <a:t>InfluxData</a:t>
            </a:r>
            <a:r>
              <a:rPr lang="en-US" altLang="ko-KR" sz="1400" dirty="0">
                <a:latin typeface="+mj-ea"/>
                <a:ea typeface="+mj-ea"/>
              </a:rPr>
              <a:t>\</a:t>
            </a:r>
            <a:r>
              <a:rPr lang="en-US" altLang="ko-KR" sz="1400" dirty="0" err="1">
                <a:latin typeface="+mj-ea"/>
                <a:ea typeface="+mj-ea"/>
              </a:rPr>
              <a:t>telegraf</a:t>
            </a:r>
            <a:r>
              <a:rPr lang="en-US" altLang="ko-KR" sz="1400" dirty="0">
                <a:latin typeface="+mj-ea"/>
                <a:ea typeface="+mj-ea"/>
              </a:rPr>
              <a:t>\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3AD506-B008-4E8E-8816-C846C6DA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33" y="2051003"/>
            <a:ext cx="5144252" cy="6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CE1341-A5A5-4BCE-B04E-2D5A3032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33" y="3304252"/>
            <a:ext cx="5389167" cy="1122469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AEF9E6-E01B-4171-AA13-5FEC5C227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60"/>
          <a:stretch/>
        </p:blipFill>
        <p:spPr bwMode="auto">
          <a:xfrm>
            <a:off x="1107032" y="4464492"/>
            <a:ext cx="5389167" cy="152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Telegraf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설치 및 실행 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(2/2)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EF1CB-8BBE-43DA-AB9D-540FCEC778C4}"/>
              </a:ext>
            </a:extLst>
          </p:cNvPr>
          <p:cNvSpPr txBox="1"/>
          <p:nvPr/>
        </p:nvSpPr>
        <p:spPr>
          <a:xfrm>
            <a:off x="586932" y="1091080"/>
            <a:ext cx="6360652" cy="4055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400"/>
              </a:lnSpc>
              <a:buFont typeface="+mj-lt"/>
              <a:buAutoNum type="arabicParenR" startAt="2"/>
            </a:pPr>
            <a:r>
              <a:rPr lang="ko-KR" altLang="en-US" sz="1600" dirty="0">
                <a:latin typeface="+mj-ea"/>
                <a:ea typeface="+mj-ea"/>
              </a:rPr>
              <a:t>설정 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설정 파일 시스템 변수 편집</a:t>
            </a: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TELEGRAF_CONFIG_PATH :  C:\Program Files\</a:t>
            </a:r>
            <a:r>
              <a:rPr lang="en-US" altLang="ko-KR" sz="1400" dirty="0" err="1">
                <a:latin typeface="+mj-ea"/>
                <a:ea typeface="+mj-ea"/>
              </a:rPr>
              <a:t>Telegraf</a:t>
            </a:r>
            <a:r>
              <a:rPr lang="en-US" altLang="ko-KR" sz="1400" dirty="0">
                <a:latin typeface="+mj-ea"/>
                <a:ea typeface="+mj-ea"/>
              </a:rPr>
              <a:t>\</a:t>
            </a:r>
            <a:r>
              <a:rPr lang="en-US" altLang="ko-KR" sz="1400" dirty="0" err="1">
                <a:latin typeface="+mj-ea"/>
                <a:ea typeface="+mj-ea"/>
              </a:rPr>
              <a:t>telegraf.conf</a:t>
            </a:r>
            <a:endParaRPr lang="en-US" altLang="ko-KR" sz="1400" dirty="0">
              <a:latin typeface="+mj-ea"/>
              <a:ea typeface="+mj-ea"/>
            </a:endParaRPr>
          </a:p>
          <a:p>
            <a:pPr marL="342900" indent="-342900">
              <a:lnSpc>
                <a:spcPts val="2400"/>
              </a:lnSpc>
              <a:buFont typeface="+mj-lt"/>
              <a:buAutoNum type="arabicParenR" startAt="2"/>
            </a:pP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ts val="2400"/>
              </a:lnSpc>
              <a:buFont typeface="+mj-lt"/>
              <a:buAutoNum type="arabicParenR" startAt="2"/>
            </a:pPr>
            <a:r>
              <a:rPr lang="ko-KR" altLang="en-US" sz="1600" dirty="0">
                <a:latin typeface="+mj-ea"/>
                <a:ea typeface="+mj-ea"/>
              </a:rPr>
              <a:t>실행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설치 </a:t>
            </a:r>
            <a:r>
              <a:rPr lang="en-US" altLang="ko-KR" sz="1400" dirty="0">
                <a:latin typeface="+mj-ea"/>
                <a:ea typeface="+mj-ea"/>
              </a:rPr>
              <a:t>Path </a:t>
            </a:r>
            <a:r>
              <a:rPr lang="ko-KR" altLang="en-US" sz="1400" dirty="0">
                <a:latin typeface="+mj-ea"/>
                <a:ea typeface="+mj-ea"/>
              </a:rPr>
              <a:t>내 </a:t>
            </a:r>
            <a:r>
              <a:rPr lang="en-US" altLang="ko-KR" sz="1400" dirty="0">
                <a:latin typeface="+mj-ea"/>
                <a:ea typeface="+mj-ea"/>
              </a:rPr>
              <a:t>telegraf.exe </a:t>
            </a:r>
            <a:r>
              <a:rPr lang="ko-KR" altLang="en-US" sz="1400" dirty="0">
                <a:latin typeface="+mj-ea"/>
                <a:ea typeface="+mj-ea"/>
              </a:rPr>
              <a:t>실행</a:t>
            </a: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lvl="1">
              <a:lnSpc>
                <a:spcPts val="2400"/>
              </a:lnSpc>
            </a:pPr>
            <a:r>
              <a:rPr lang="en-US" altLang="ko-KR" sz="1400" dirty="0">
                <a:latin typeface="+mj-ea"/>
                <a:ea typeface="+mj-ea"/>
              </a:rPr>
              <a:t>- Windows </a:t>
            </a:r>
            <a:r>
              <a:rPr lang="ko-KR" altLang="en-US" sz="1400" dirty="0">
                <a:latin typeface="+mj-ea"/>
                <a:ea typeface="+mj-ea"/>
              </a:rPr>
              <a:t>서비스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78F63-7C12-4E6D-B0B5-47A587CE2B54}"/>
              </a:ext>
            </a:extLst>
          </p:cNvPr>
          <p:cNvSpPr txBox="1"/>
          <p:nvPr/>
        </p:nvSpPr>
        <p:spPr>
          <a:xfrm>
            <a:off x="7063340" y="4975357"/>
            <a:ext cx="4885903" cy="15831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  <a:ea typeface="+mj-ea"/>
              </a:rPr>
              <a:t>* Config </a:t>
            </a:r>
            <a:r>
              <a:rPr lang="ko-KR" altLang="en-US" sz="1100" b="1" dirty="0">
                <a:latin typeface="+mj-ea"/>
                <a:ea typeface="+mj-ea"/>
              </a:rPr>
              <a:t>참조</a:t>
            </a:r>
            <a:r>
              <a:rPr lang="en-US" altLang="ko-KR" sz="1100" b="1" dirty="0">
                <a:latin typeface="+mj-ea"/>
                <a:ea typeface="+mj-ea"/>
              </a:rPr>
              <a:t>(influx </a:t>
            </a:r>
            <a:r>
              <a:rPr lang="ko-KR" altLang="en-US" sz="1100" b="1" dirty="0">
                <a:latin typeface="+mj-ea"/>
                <a:ea typeface="+mj-ea"/>
              </a:rPr>
              <a:t>정식 </a:t>
            </a:r>
            <a:r>
              <a:rPr lang="en-US" altLang="ko-KR" sz="1100" b="1" dirty="0" err="1">
                <a:latin typeface="+mj-ea"/>
                <a:ea typeface="+mj-ea"/>
              </a:rPr>
              <a:t>Github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  <a:hlinkClick r:id="rId2"/>
              </a:rPr>
              <a:t>https://github.com/influxdata/telegraf/blob/release-1.33/docs/CONFIGURATION.md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  <a:ea typeface="+mj-ea"/>
              </a:rPr>
              <a:t>* Windows Service Plugin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  <a:hlinkClick r:id="rId3"/>
              </a:rPr>
              <a:t>https://docs.influxdata.com/telegraf/v1/plugins/#input-win_services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  <a:ea typeface="+mj-ea"/>
              </a:rPr>
              <a:t>* </a:t>
            </a:r>
            <a:r>
              <a:rPr lang="en-US" altLang="ko-KR" sz="1100" b="1" dirty="0" err="1">
                <a:latin typeface="+mj-ea"/>
                <a:ea typeface="+mj-ea"/>
              </a:rPr>
              <a:t>telegraf.conf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예제 </a:t>
            </a:r>
            <a:r>
              <a:rPr lang="en-US" altLang="ko-KR" sz="1100" b="1" dirty="0">
                <a:latin typeface="+mj-ea"/>
                <a:ea typeface="+mj-ea"/>
              </a:rPr>
              <a:t>&gt; </a:t>
            </a:r>
            <a:r>
              <a:rPr lang="ko-KR" altLang="en-US" sz="1100" b="1" dirty="0">
                <a:latin typeface="+mj-ea"/>
                <a:ea typeface="+mj-ea"/>
              </a:rPr>
              <a:t>다음 페이지</a:t>
            </a:r>
            <a:endParaRPr lang="en-US" altLang="ko-KR" sz="1100" dirty="0">
              <a:latin typeface="+mj-ea"/>
              <a:ea typeface="+mj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F1DD9A-B91F-47A4-A7E5-CA510872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930" y="1091080"/>
            <a:ext cx="3936138" cy="32029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192DEBF-6C5E-4C47-942E-640788DA8A17}"/>
              </a:ext>
            </a:extLst>
          </p:cNvPr>
          <p:cNvSpPr/>
          <p:nvPr/>
        </p:nvSpPr>
        <p:spPr>
          <a:xfrm>
            <a:off x="7100793" y="1746479"/>
            <a:ext cx="360000" cy="36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8107362-7E24-4914-B744-61B71FB67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7"/>
          <a:stretch/>
        </p:blipFill>
        <p:spPr bwMode="auto">
          <a:xfrm>
            <a:off x="1154694" y="2981104"/>
            <a:ext cx="4292436" cy="17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E5CD052-A30D-4C71-9506-3AF34C065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85"/>
          <a:stretch/>
        </p:blipFill>
        <p:spPr bwMode="auto">
          <a:xfrm>
            <a:off x="1154694" y="5172517"/>
            <a:ext cx="3434398" cy="139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4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78F63-7C12-4E6D-B0B5-47A587CE2B54}"/>
              </a:ext>
            </a:extLst>
          </p:cNvPr>
          <p:cNvSpPr txBox="1"/>
          <p:nvPr/>
        </p:nvSpPr>
        <p:spPr>
          <a:xfrm>
            <a:off x="771415" y="340799"/>
            <a:ext cx="4885903" cy="31354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j-ea"/>
                <a:ea typeface="+mj-ea"/>
              </a:rPr>
              <a:t>* </a:t>
            </a:r>
            <a:r>
              <a:rPr lang="en-US" altLang="ko-KR" sz="1100" b="1" dirty="0" err="1">
                <a:latin typeface="+mj-ea"/>
                <a:ea typeface="+mj-ea"/>
              </a:rPr>
              <a:t>telegraf.conf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설정 참고</a:t>
            </a:r>
            <a:endParaRPr lang="en-US" altLang="ko-KR" sz="11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BE87B-16A7-470D-8903-78CB349542CA}"/>
              </a:ext>
            </a:extLst>
          </p:cNvPr>
          <p:cNvSpPr txBox="1"/>
          <p:nvPr/>
        </p:nvSpPr>
        <p:spPr>
          <a:xfrm>
            <a:off x="771414" y="893545"/>
            <a:ext cx="4885903" cy="22815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####################################################</a:t>
            </a:r>
          </a:p>
          <a:p>
            <a:r>
              <a:rPr lang="en-US" altLang="ko-KR" sz="1100" dirty="0">
                <a:latin typeface="+mj-ea"/>
                <a:ea typeface="+mj-ea"/>
              </a:rPr>
              <a:t>#                        OUTPUTS (Influx </a:t>
            </a:r>
            <a:r>
              <a:rPr lang="en-US" altLang="ko-KR" sz="1100" dirty="0" err="1">
                <a:latin typeface="+mj-ea"/>
                <a:ea typeface="+mj-ea"/>
              </a:rPr>
              <a:t>db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설정</a:t>
            </a:r>
            <a:r>
              <a:rPr lang="en-US" altLang="ko-KR" sz="1100" dirty="0">
                <a:latin typeface="+mj-ea"/>
                <a:ea typeface="+mj-ea"/>
              </a:rPr>
              <a:t>)                            #</a:t>
            </a:r>
          </a:p>
          <a:p>
            <a:r>
              <a:rPr lang="en-US" altLang="ko-KR" sz="1100" dirty="0">
                <a:latin typeface="+mj-ea"/>
                <a:ea typeface="+mj-ea"/>
              </a:rPr>
              <a:t>####################################################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# Configuration for sending metrics to </a:t>
            </a:r>
            <a:r>
              <a:rPr lang="en-US" altLang="ko-KR" sz="1100" dirty="0" err="1">
                <a:latin typeface="+mj-ea"/>
                <a:ea typeface="+mj-ea"/>
              </a:rPr>
              <a:t>InfluxDB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[[outputs.influxdb_v2]]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</a:t>
            </a:r>
            <a:r>
              <a:rPr lang="en-US" altLang="ko-KR" sz="900" b="1" dirty="0" err="1">
                <a:latin typeface="+mj-ea"/>
                <a:ea typeface="+mj-ea"/>
              </a:rPr>
              <a:t>urls</a:t>
            </a:r>
            <a:r>
              <a:rPr lang="en-US" altLang="ko-KR" sz="900" dirty="0">
                <a:latin typeface="+mj-ea"/>
                <a:ea typeface="+mj-ea"/>
              </a:rPr>
              <a:t> = ["http://127.0.0.1:8086"]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# token = "Influx </a:t>
            </a:r>
            <a:r>
              <a:rPr lang="ko-KR" altLang="en-US" sz="900" dirty="0">
                <a:latin typeface="+mj-ea"/>
                <a:ea typeface="+mj-ea"/>
              </a:rPr>
              <a:t>초기설정 토큰입력</a:t>
            </a:r>
            <a:r>
              <a:rPr lang="en-US" altLang="ko-KR" sz="900" dirty="0"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</a:t>
            </a:r>
            <a:r>
              <a:rPr lang="en-US" altLang="ko-KR" sz="900" b="1" dirty="0">
                <a:latin typeface="+mj-ea"/>
                <a:ea typeface="+mj-ea"/>
              </a:rPr>
              <a:t>token</a:t>
            </a:r>
            <a:r>
              <a:rPr lang="en-US" altLang="ko-KR" sz="900" dirty="0">
                <a:latin typeface="+mj-ea"/>
                <a:ea typeface="+mj-ea"/>
              </a:rPr>
              <a:t> = "tHBto7vKX2tdPTYN-I1f3-fZItxXof-rLfm8RoSzYuLYVGgm6hVqe_fI_zfsozQtafSWO4Q-Zlx8MXwY3XZGHw=="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organization = “</a:t>
            </a:r>
            <a:r>
              <a:rPr lang="en-US" altLang="ko-KR" sz="900" dirty="0" err="1">
                <a:latin typeface="+mj-ea"/>
                <a:ea typeface="+mj-ea"/>
              </a:rPr>
              <a:t>xxxxxx</a:t>
            </a:r>
            <a:r>
              <a:rPr lang="en-US" altLang="ko-KR" sz="900">
                <a:latin typeface="+mj-ea"/>
                <a:ea typeface="+mj-ea"/>
              </a:rPr>
              <a:t>"</a:t>
            </a:r>
            <a:endParaRPr lang="en-US" altLang="ko-KR" sz="9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</a:t>
            </a:r>
            <a:r>
              <a:rPr lang="en-US" altLang="ko-KR" sz="900" b="1" dirty="0">
                <a:latin typeface="+mj-ea"/>
                <a:ea typeface="+mj-ea"/>
              </a:rPr>
              <a:t>bucket</a:t>
            </a:r>
            <a:r>
              <a:rPr lang="en-US" altLang="ko-KR" sz="900" dirty="0">
                <a:latin typeface="+mj-ea"/>
                <a:ea typeface="+mj-ea"/>
              </a:rPr>
              <a:t> = "bucket1"  #</a:t>
            </a:r>
            <a:r>
              <a:rPr lang="ko-KR" altLang="en-US" sz="900" dirty="0">
                <a:latin typeface="+mj-ea"/>
                <a:ea typeface="+mj-ea"/>
              </a:rPr>
              <a:t>생성된 </a:t>
            </a:r>
            <a:r>
              <a:rPr lang="ko-KR" altLang="en-US" sz="900" dirty="0" err="1">
                <a:latin typeface="+mj-ea"/>
                <a:ea typeface="+mj-ea"/>
              </a:rPr>
              <a:t>버킷명</a:t>
            </a: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4F667-0577-4327-A829-70B2F80A24F7}"/>
              </a:ext>
            </a:extLst>
          </p:cNvPr>
          <p:cNvSpPr txBox="1"/>
          <p:nvPr/>
        </p:nvSpPr>
        <p:spPr>
          <a:xfrm>
            <a:off x="771414" y="3269276"/>
            <a:ext cx="4885903" cy="31125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ea"/>
                <a:ea typeface="+mj-ea"/>
              </a:rPr>
              <a:t>####################################################</a:t>
            </a:r>
          </a:p>
          <a:p>
            <a:r>
              <a:rPr lang="en-US" altLang="ko-KR" sz="1100" dirty="0">
                <a:latin typeface="+mj-ea"/>
                <a:ea typeface="+mj-ea"/>
              </a:rPr>
              <a:t>#                                     INPUTS                                       #</a:t>
            </a:r>
          </a:p>
          <a:p>
            <a:r>
              <a:rPr lang="en-US" altLang="ko-KR" sz="1100" dirty="0">
                <a:latin typeface="+mj-ea"/>
                <a:ea typeface="+mj-ea"/>
              </a:rPr>
              <a:t>####################################################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# Configuration for sending metrics to </a:t>
            </a:r>
            <a:r>
              <a:rPr lang="en-US" altLang="ko-KR" sz="1100" dirty="0" err="1">
                <a:latin typeface="+mj-ea"/>
                <a:ea typeface="+mj-ea"/>
              </a:rPr>
              <a:t>InfluxDB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[[</a:t>
            </a:r>
            <a:r>
              <a:rPr lang="en-US" altLang="ko-KR" sz="900" b="1" dirty="0" err="1">
                <a:latin typeface="+mj-ea"/>
                <a:ea typeface="+mj-ea"/>
              </a:rPr>
              <a:t>inputs.win_perf_counters</a:t>
            </a:r>
            <a:r>
              <a:rPr lang="en-US" altLang="ko-KR" sz="900" b="1" dirty="0">
                <a:latin typeface="+mj-ea"/>
                <a:ea typeface="+mj-ea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.... </a:t>
            </a:r>
            <a:r>
              <a:rPr lang="ko-KR" altLang="en-US" sz="900" dirty="0">
                <a:latin typeface="+mj-ea"/>
                <a:ea typeface="+mj-ea"/>
              </a:rPr>
              <a:t>하위 </a:t>
            </a:r>
            <a:r>
              <a:rPr lang="en-US" altLang="ko-KR" sz="900" dirty="0">
                <a:latin typeface="+mj-ea"/>
                <a:ea typeface="+mj-ea"/>
              </a:rPr>
              <a:t>Object </a:t>
            </a:r>
            <a:r>
              <a:rPr lang="ko-KR" altLang="en-US" sz="900" dirty="0">
                <a:latin typeface="+mj-ea"/>
                <a:ea typeface="+mj-ea"/>
              </a:rPr>
              <a:t>참고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# CPU </a:t>
            </a:r>
            <a:r>
              <a:rPr lang="ko-KR" altLang="en-US" sz="900" dirty="0">
                <a:latin typeface="+mj-ea"/>
                <a:ea typeface="+mj-ea"/>
              </a:rPr>
              <a:t>예제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latin typeface="+mj-ea"/>
                <a:ea typeface="+mj-ea"/>
              </a:rPr>
              <a:t>  </a:t>
            </a:r>
            <a:r>
              <a:rPr lang="en-US" altLang="ko-KR" sz="900" b="1" dirty="0">
                <a:latin typeface="+mj-ea"/>
                <a:ea typeface="+mj-ea"/>
              </a:rPr>
              <a:t>[[</a:t>
            </a:r>
            <a:r>
              <a:rPr lang="en-US" altLang="ko-KR" sz="900" b="1" dirty="0" err="1">
                <a:latin typeface="+mj-ea"/>
                <a:ea typeface="+mj-ea"/>
              </a:rPr>
              <a:t>inputs.win_perf_counters.object</a:t>
            </a:r>
            <a:r>
              <a:rPr lang="en-US" altLang="ko-KR" sz="900" b="1" dirty="0">
                <a:latin typeface="+mj-ea"/>
                <a:ea typeface="+mj-ea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# Processor usage, alternative to native, reports on a per core.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</a:t>
            </a:r>
            <a:r>
              <a:rPr lang="en-US" altLang="ko-KR" sz="900" b="1" dirty="0" err="1">
                <a:latin typeface="+mj-ea"/>
                <a:ea typeface="+mj-ea"/>
              </a:rPr>
              <a:t>ObjectName</a:t>
            </a:r>
            <a:r>
              <a:rPr lang="en-US" altLang="ko-KR" sz="900" dirty="0">
                <a:latin typeface="+mj-ea"/>
                <a:ea typeface="+mj-ea"/>
              </a:rPr>
              <a:t> = </a:t>
            </a:r>
            <a:r>
              <a:rPr lang="en-US" altLang="ko-KR" sz="900" b="1" dirty="0">
                <a:latin typeface="+mj-ea"/>
                <a:ea typeface="+mj-ea"/>
              </a:rPr>
              <a:t>"Processor"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Instances = ["*"]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Counters = [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 </a:t>
            </a:r>
            <a:r>
              <a:rPr lang="en-US" altLang="ko-KR" sz="900" b="1" dirty="0">
                <a:latin typeface="+mj-ea"/>
                <a:ea typeface="+mj-ea"/>
              </a:rPr>
              <a:t> "% Idle Time",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j-ea"/>
                <a:ea typeface="+mj-ea"/>
              </a:rPr>
              <a:t>※ </a:t>
            </a:r>
            <a:r>
              <a:rPr lang="ko-KR" altLang="en-US" sz="900" b="1" dirty="0">
                <a:solidFill>
                  <a:srgbClr val="FF0000"/>
                </a:solidFill>
                <a:latin typeface="+mj-ea"/>
                <a:ea typeface="+mj-ea"/>
              </a:rPr>
              <a:t>우측 계속</a:t>
            </a:r>
            <a:r>
              <a:rPr lang="en-US" altLang="ko-KR" sz="900" b="1" dirty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8A22C-92B8-4C1C-A268-F5CBAAD910E1}"/>
              </a:ext>
            </a:extLst>
          </p:cNvPr>
          <p:cNvSpPr txBox="1"/>
          <p:nvPr/>
        </p:nvSpPr>
        <p:spPr>
          <a:xfrm>
            <a:off x="6430704" y="243030"/>
            <a:ext cx="4885903" cy="64667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  </a:t>
            </a:r>
            <a:r>
              <a:rPr lang="en-US" altLang="ko-KR" sz="900" b="1" dirty="0">
                <a:latin typeface="+mj-ea"/>
                <a:ea typeface="+mj-ea"/>
              </a:rPr>
              <a:t>"% Interrupt Time",</a:t>
            </a:r>
          </a:p>
          <a:p>
            <a:r>
              <a:rPr lang="en-US" altLang="ko-KR" sz="900" b="1" dirty="0">
                <a:latin typeface="+mj-ea"/>
                <a:ea typeface="+mj-ea"/>
              </a:rPr>
              <a:t>      "% Privileged Time",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"% User Time",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"% Processor Time",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"% DPC Time",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</a:t>
            </a:r>
            <a:r>
              <a:rPr lang="en-US" altLang="ko-KR" sz="900" b="1" dirty="0">
                <a:solidFill>
                  <a:srgbClr val="FF0000"/>
                </a:solidFill>
                <a:latin typeface="+mj-ea"/>
                <a:ea typeface="+mj-ea"/>
              </a:rPr>
              <a:t>Measurement = "</a:t>
            </a:r>
            <a:r>
              <a:rPr lang="en-US" altLang="ko-KR" sz="900" b="1" dirty="0" err="1">
                <a:solidFill>
                  <a:srgbClr val="FF0000"/>
                </a:solidFill>
                <a:latin typeface="+mj-ea"/>
                <a:ea typeface="+mj-ea"/>
              </a:rPr>
              <a:t>win_cpu</a:t>
            </a:r>
            <a:r>
              <a:rPr lang="en-US" altLang="ko-KR" sz="900" b="1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# </a:t>
            </a:r>
            <a:r>
              <a:rPr lang="ko-KR" altLang="en-US" sz="900" dirty="0">
                <a:latin typeface="+mj-ea"/>
                <a:ea typeface="+mj-ea"/>
              </a:rPr>
              <a:t>메모리 예제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j-ea"/>
                <a:ea typeface="+mj-ea"/>
              </a:rPr>
              <a:t>  </a:t>
            </a:r>
            <a:r>
              <a:rPr lang="en-US" altLang="ko-KR" sz="900" b="1" dirty="0">
                <a:latin typeface="+mj-ea"/>
                <a:ea typeface="+mj-ea"/>
              </a:rPr>
              <a:t>[[</a:t>
            </a:r>
            <a:r>
              <a:rPr lang="en-US" altLang="ko-KR" sz="900" b="1" dirty="0" err="1">
                <a:latin typeface="+mj-ea"/>
                <a:ea typeface="+mj-ea"/>
              </a:rPr>
              <a:t>inputs.win_perf_counters.object</a:t>
            </a:r>
            <a:r>
              <a:rPr lang="en-US" altLang="ko-KR" sz="900" b="1" dirty="0">
                <a:latin typeface="+mj-ea"/>
                <a:ea typeface="+mj-ea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# Example query where the Instance portion must be removed to get data back,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# such as from the Memory object.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</a:t>
            </a:r>
            <a:r>
              <a:rPr lang="en-US" altLang="ko-KR" sz="900" b="1" dirty="0" err="1">
                <a:latin typeface="+mj-ea"/>
                <a:ea typeface="+mj-ea"/>
              </a:rPr>
              <a:t>ObjectName</a:t>
            </a:r>
            <a:r>
              <a:rPr lang="en-US" altLang="ko-KR" sz="900" dirty="0">
                <a:latin typeface="+mj-ea"/>
                <a:ea typeface="+mj-ea"/>
              </a:rPr>
              <a:t> = </a:t>
            </a:r>
            <a:r>
              <a:rPr lang="en-US" altLang="ko-KR" sz="900" b="1" dirty="0">
                <a:latin typeface="+mj-ea"/>
                <a:ea typeface="+mj-ea"/>
              </a:rPr>
              <a:t>"Memory"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Counters = [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 </a:t>
            </a:r>
            <a:r>
              <a:rPr lang="en-US" altLang="ko-KR" sz="900" b="1" dirty="0">
                <a:latin typeface="+mj-ea"/>
                <a:ea typeface="+mj-ea"/>
              </a:rPr>
              <a:t> "Available Bytes",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"Cache Faults/sec",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"Demand Zero Faults/sec",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"Page Faults/sec",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"Pages/sec",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"Transition Faults/sec",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"Pool Nonpaged Bytes",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"Pool Paged Bytes",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"Standby Cache Reserve Bytes",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"Standby Cache Normal Priority Bytes",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latin typeface="+mj-ea"/>
                <a:ea typeface="+mj-ea"/>
              </a:rPr>
              <a:t>      "Standby Cache Core Bytes",</a:t>
            </a:r>
            <a:endParaRPr lang="en-US" altLang="ko-KR" sz="9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# Use 6 x - to remove the Instance bit from the query.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Instances = ["------"]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    </a:t>
            </a:r>
            <a:r>
              <a:rPr lang="en-US" altLang="ko-KR" sz="900" b="1" dirty="0">
                <a:solidFill>
                  <a:srgbClr val="FF0000"/>
                </a:solidFill>
                <a:latin typeface="+mj-ea"/>
                <a:ea typeface="+mj-ea"/>
              </a:rPr>
              <a:t>Measurement = "</a:t>
            </a:r>
            <a:r>
              <a:rPr lang="en-US" altLang="ko-KR" sz="900" b="1" dirty="0" err="1">
                <a:solidFill>
                  <a:srgbClr val="FF0000"/>
                </a:solidFill>
                <a:latin typeface="+mj-ea"/>
                <a:ea typeface="+mj-ea"/>
              </a:rPr>
              <a:t>win_mem</a:t>
            </a:r>
            <a:r>
              <a:rPr lang="en-US" altLang="ko-KR" sz="900" b="1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+mj-ea"/>
                <a:ea typeface="+mj-ea"/>
              </a:rPr>
              <a:t>※ </a:t>
            </a:r>
            <a:r>
              <a:rPr lang="ko-KR" altLang="en-US" sz="900" b="1" dirty="0">
                <a:solidFill>
                  <a:srgbClr val="FF0000"/>
                </a:solidFill>
                <a:latin typeface="+mj-ea"/>
                <a:ea typeface="+mj-ea"/>
              </a:rPr>
              <a:t>필요시 추가</a:t>
            </a:r>
            <a:endParaRPr lang="en-US" altLang="ko-KR" sz="11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294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Influxdb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– Data Explorer (1/2)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97F00-89DE-4174-83FE-2419C917D755}"/>
              </a:ext>
            </a:extLst>
          </p:cNvPr>
          <p:cNvSpPr txBox="1"/>
          <p:nvPr/>
        </p:nvSpPr>
        <p:spPr>
          <a:xfrm>
            <a:off x="586932" y="1091080"/>
            <a:ext cx="7637412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+mj-ea"/>
                <a:ea typeface="+mj-ea"/>
              </a:rPr>
              <a:t>데이터 저장소인 </a:t>
            </a:r>
            <a:r>
              <a:rPr lang="en-US" altLang="ko-KR" sz="1600" dirty="0">
                <a:latin typeface="+mj-ea"/>
                <a:ea typeface="+mj-ea"/>
              </a:rPr>
              <a:t>Bucket </a:t>
            </a:r>
            <a:r>
              <a:rPr lang="ko-KR" altLang="en-US" sz="1600" dirty="0">
                <a:latin typeface="+mj-ea"/>
                <a:ea typeface="+mj-ea"/>
              </a:rPr>
              <a:t>를 선택하여 해당 </a:t>
            </a:r>
            <a:r>
              <a:rPr lang="en-US" altLang="ko-KR" sz="1600" dirty="0">
                <a:latin typeface="+mj-ea"/>
                <a:ea typeface="+mj-ea"/>
              </a:rPr>
              <a:t>Data</a:t>
            </a:r>
            <a:r>
              <a:rPr lang="ko-KR" altLang="en-US" sz="1600" dirty="0">
                <a:latin typeface="+mj-ea"/>
                <a:ea typeface="+mj-ea"/>
              </a:rPr>
              <a:t>를 필터링 하여 정보를 시각화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Buckets </a:t>
            </a:r>
            <a:r>
              <a:rPr lang="ko-KR" altLang="en-US" sz="1600" dirty="0">
                <a:latin typeface="+mj-ea"/>
                <a:ea typeface="+mj-ea"/>
              </a:rPr>
              <a:t>선택 후 데이터 소스를 필터링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데이터 시각화를 위한 그래프 선택 </a:t>
            </a:r>
            <a:r>
              <a:rPr lang="en-US" altLang="ko-KR" sz="1600" dirty="0">
                <a:latin typeface="+mj-ea"/>
                <a:ea typeface="+mj-ea"/>
              </a:rPr>
              <a:t>&gt; View</a:t>
            </a:r>
            <a:r>
              <a:rPr lang="ko-KR" altLang="en-US" sz="1600" dirty="0">
                <a:latin typeface="+mj-ea"/>
                <a:ea typeface="+mj-ea"/>
              </a:rPr>
              <a:t> 확인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948998-1274-4CD2-8F52-446B184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7" y="2430164"/>
            <a:ext cx="4163132" cy="41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34ED3E-13AF-456F-A19E-4980D8AA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80" y="2430164"/>
            <a:ext cx="6390903" cy="415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8BD7FC-431D-48A6-92F1-38BCC9B2D25E}"/>
              </a:ext>
            </a:extLst>
          </p:cNvPr>
          <p:cNvSpPr/>
          <p:nvPr/>
        </p:nvSpPr>
        <p:spPr>
          <a:xfrm>
            <a:off x="4976519" y="4326443"/>
            <a:ext cx="360000" cy="36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42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B7D33F-F918-4DE1-BEF6-48D795072DF6}"/>
              </a:ext>
            </a:extLst>
          </p:cNvPr>
          <p:cNvSpPr/>
          <p:nvPr/>
        </p:nvSpPr>
        <p:spPr>
          <a:xfrm>
            <a:off x="118533" y="101600"/>
            <a:ext cx="11946467" cy="664633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5">
                    <a:lumMod val="75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D5722C-B7FE-44B8-9342-3F45C3A1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94" y="434067"/>
            <a:ext cx="5257800" cy="470617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Influxdb</a:t>
            </a:r>
            <a:r>
              <a: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– Data Explorer (2/2)</a:t>
            </a:r>
            <a:endParaRPr lang="ko-KR" altLang="en-US" sz="2000" b="1" dirty="0">
              <a:solidFill>
                <a:schemeClr val="tx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97F00-89DE-4174-83FE-2419C917D755}"/>
              </a:ext>
            </a:extLst>
          </p:cNvPr>
          <p:cNvSpPr txBox="1"/>
          <p:nvPr/>
        </p:nvSpPr>
        <p:spPr>
          <a:xfrm>
            <a:off x="586932" y="1091080"/>
            <a:ext cx="7931915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sz="1600" dirty="0">
                <a:latin typeface="+mj-ea"/>
                <a:ea typeface="+mj-ea"/>
              </a:rPr>
              <a:t>Data Explorer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SAVE AS </a:t>
            </a:r>
            <a:r>
              <a:rPr lang="ko-KR" altLang="en-US" sz="1600" dirty="0">
                <a:latin typeface="+mj-ea"/>
                <a:ea typeface="+mj-ea"/>
              </a:rPr>
              <a:t>선택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해당 </a:t>
            </a:r>
            <a:r>
              <a:rPr lang="en-US" altLang="ko-KR" sz="1600" dirty="0">
                <a:latin typeface="+mj-ea"/>
                <a:ea typeface="+mj-ea"/>
              </a:rPr>
              <a:t>Bucket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>
                <a:latin typeface="+mj-ea"/>
                <a:ea typeface="+mj-ea"/>
              </a:rPr>
              <a:t>Data Source </a:t>
            </a:r>
            <a:r>
              <a:rPr lang="ko-KR" altLang="en-US" sz="1600" dirty="0">
                <a:latin typeface="+mj-ea"/>
                <a:ea typeface="+mj-ea"/>
              </a:rPr>
              <a:t>필터링한 </a:t>
            </a:r>
            <a:r>
              <a:rPr lang="en-US" altLang="ko-KR" sz="1600" dirty="0">
                <a:latin typeface="+mj-ea"/>
                <a:ea typeface="+mj-ea"/>
              </a:rPr>
              <a:t>Query </a:t>
            </a:r>
            <a:r>
              <a:rPr lang="ko-KR" altLang="en-US" sz="1600" dirty="0">
                <a:latin typeface="+mj-ea"/>
                <a:ea typeface="+mj-ea"/>
              </a:rPr>
              <a:t>확인 가능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- 4</a:t>
            </a:r>
            <a:r>
              <a:rPr lang="ko-KR" altLang="en-US" sz="1600" dirty="0">
                <a:latin typeface="+mj-ea"/>
                <a:ea typeface="+mj-ea"/>
              </a:rPr>
              <a:t>개의 </a:t>
            </a:r>
            <a:r>
              <a:rPr lang="en-US" altLang="ko-KR" sz="1600" dirty="0">
                <a:latin typeface="+mj-ea"/>
                <a:ea typeface="+mj-ea"/>
              </a:rPr>
              <a:t>Tab </a:t>
            </a:r>
            <a:r>
              <a:rPr lang="ko-KR" altLang="en-US" sz="1600" dirty="0">
                <a:latin typeface="+mj-ea"/>
                <a:ea typeface="+mj-ea"/>
              </a:rPr>
              <a:t>중 </a:t>
            </a:r>
            <a:r>
              <a:rPr lang="en-US" altLang="ko-KR" sz="1600" dirty="0">
                <a:latin typeface="+mj-ea"/>
                <a:ea typeface="+mj-ea"/>
              </a:rPr>
              <a:t>VARIABLE </a:t>
            </a:r>
            <a:r>
              <a:rPr lang="ko-KR" altLang="en-US" sz="1600" dirty="0">
                <a:latin typeface="+mj-ea"/>
                <a:ea typeface="+mj-ea"/>
              </a:rPr>
              <a:t>선택하면 </a:t>
            </a:r>
            <a:r>
              <a:rPr lang="en-US" altLang="ko-KR" sz="1600" dirty="0">
                <a:latin typeface="+mj-ea"/>
                <a:ea typeface="+mj-ea"/>
              </a:rPr>
              <a:t>Filtering </a:t>
            </a:r>
            <a:r>
              <a:rPr lang="ko-KR" altLang="en-US" sz="1600" dirty="0">
                <a:latin typeface="+mj-ea"/>
                <a:ea typeface="+mj-ea"/>
              </a:rPr>
              <a:t>결과 도출을 위한 </a:t>
            </a:r>
            <a:r>
              <a:rPr lang="en-US" altLang="ko-KR" sz="1600" dirty="0">
                <a:latin typeface="+mj-ea"/>
                <a:ea typeface="+mj-ea"/>
              </a:rPr>
              <a:t>Query </a:t>
            </a:r>
            <a:r>
              <a:rPr lang="ko-KR" altLang="en-US" sz="1600" dirty="0">
                <a:latin typeface="+mj-ea"/>
                <a:ea typeface="+mj-ea"/>
              </a:rPr>
              <a:t>확인 가능</a:t>
            </a:r>
            <a:endParaRPr lang="en-US" altLang="ko-KR" sz="16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Type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Query</a:t>
            </a:r>
            <a:r>
              <a:rPr lang="ko-KR" altLang="en-US" sz="1600" dirty="0">
                <a:latin typeface="+mj-ea"/>
                <a:ea typeface="+mj-ea"/>
              </a:rPr>
              <a:t> 선택 </a:t>
            </a:r>
            <a:r>
              <a:rPr lang="en-US" altLang="ko-KR" sz="1600" dirty="0">
                <a:latin typeface="+mj-ea"/>
                <a:ea typeface="+mj-ea"/>
              </a:rPr>
              <a:t>&gt; Script Copy (</a:t>
            </a:r>
            <a:r>
              <a:rPr lang="en-US" altLang="ko-KR" sz="1400" dirty="0">
                <a:latin typeface="+mj-ea"/>
                <a:ea typeface="+mj-ea"/>
              </a:rPr>
              <a:t>Grafana query </a:t>
            </a:r>
            <a:r>
              <a:rPr lang="ko-KR" altLang="en-US" sz="1400" dirty="0">
                <a:latin typeface="+mj-ea"/>
                <a:ea typeface="+mj-ea"/>
              </a:rPr>
              <a:t>활용을 위한 </a:t>
            </a:r>
            <a:r>
              <a:rPr lang="en-US" altLang="ko-KR" sz="1400" dirty="0">
                <a:latin typeface="+mj-ea"/>
                <a:ea typeface="+mj-ea"/>
              </a:rPr>
              <a:t>Query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8BD7FC-431D-48A6-92F1-38BCC9B2D25E}"/>
              </a:ext>
            </a:extLst>
          </p:cNvPr>
          <p:cNvSpPr/>
          <p:nvPr/>
        </p:nvSpPr>
        <p:spPr>
          <a:xfrm>
            <a:off x="4976519" y="4326443"/>
            <a:ext cx="360000" cy="36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B5DE7-20E1-4C27-8941-99E92D51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8" y="2649130"/>
            <a:ext cx="6129086" cy="38267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408C2B-A194-432C-B4AB-C403F62B71FE}"/>
              </a:ext>
            </a:extLst>
          </p:cNvPr>
          <p:cNvSpPr/>
          <p:nvPr/>
        </p:nvSpPr>
        <p:spPr>
          <a:xfrm>
            <a:off x="6367992" y="3181750"/>
            <a:ext cx="720000" cy="23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83AB80E-F1C6-4757-B19F-68C12C5DD26B}"/>
              </a:ext>
            </a:extLst>
          </p:cNvPr>
          <p:cNvSpPr/>
          <p:nvPr/>
        </p:nvSpPr>
        <p:spPr>
          <a:xfrm rot="9215543">
            <a:off x="5796552" y="3457273"/>
            <a:ext cx="504000" cy="21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791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10790</TotalTime>
  <Words>1180</Words>
  <Application>Microsoft Office PowerPoint</Application>
  <PresentationFormat>와이드스크린</PresentationFormat>
  <Paragraphs>184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맑은 고딕 Semilight</vt:lpstr>
      <vt:lpstr>Arial</vt:lpstr>
      <vt:lpstr>Trebuchet MS</vt:lpstr>
      <vt:lpstr>Wingdings 3</vt:lpstr>
      <vt:lpstr>패싯</vt:lpstr>
      <vt:lpstr>성능테스트 모니터링</vt:lpstr>
      <vt:lpstr>목   차</vt:lpstr>
      <vt:lpstr>1. Influxdb 설치 및 실행 (1/2)</vt:lpstr>
      <vt:lpstr>1. Influxdb 설치 및 실행 (2/2)</vt:lpstr>
      <vt:lpstr>2. Telegraf 설치 및 실행 (1/2)</vt:lpstr>
      <vt:lpstr>2. Telegraf 설치 및 실행 (2/2)</vt:lpstr>
      <vt:lpstr>PowerPoint 프레젠테이션</vt:lpstr>
      <vt:lpstr>3. Influxdb – Data Explorer (1/2)</vt:lpstr>
      <vt:lpstr>3. Influxdb – Data Explorer (2/2)</vt:lpstr>
      <vt:lpstr>4. Grafana 설치, 접속 및 Data 확인 (1/3)</vt:lpstr>
      <vt:lpstr>4. Grafana 설치, 접속 및 Data 확인 (2/3)</vt:lpstr>
      <vt:lpstr>4. Grafana 설치, 접속 및 Data 확인 (3/3)</vt:lpstr>
      <vt:lpstr>5. JMeter 활용 시나리오 Test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 교육자료</dc:title>
  <dc:creator>admin</dc:creator>
  <cp:lastModifiedBy>제욱 안</cp:lastModifiedBy>
  <cp:revision>100</cp:revision>
  <dcterms:created xsi:type="dcterms:W3CDTF">2024-01-24T06:47:35Z</dcterms:created>
  <dcterms:modified xsi:type="dcterms:W3CDTF">2025-04-08T07:07:45Z</dcterms:modified>
</cp:coreProperties>
</file>