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78" r:id="rId10"/>
    <p:sldId id="281" r:id="rId11"/>
    <p:sldId id="279" r:id="rId12"/>
    <p:sldId id="267" r:id="rId13"/>
    <p:sldId id="280" r:id="rId14"/>
    <p:sldId id="269" r:id="rId15"/>
    <p:sldId id="270" r:id="rId16"/>
    <p:sldId id="271" r:id="rId17"/>
    <p:sldId id="272" r:id="rId18"/>
    <p:sldId id="273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욱 안" initials="제안" lastIdx="1" clrIdx="0">
    <p:extLst>
      <p:ext uri="{19B8F6BF-5375-455C-9EA6-DF929625EA0E}">
        <p15:presenceInfo xmlns:p15="http://schemas.microsoft.com/office/powerpoint/2012/main" userId="83bc4618403564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>
        <p:scale>
          <a:sx n="100" d="100"/>
          <a:sy n="100" d="100"/>
        </p:scale>
        <p:origin x="13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12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5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9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7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6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6271-17F2-4B73-A065-6DFF6BC03A5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CBDB-6149-446E-B2D6-0E991C42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r>
              <a:rPr lang="en-US" altLang="ko-KR" u="sng" dirty="0" err="1">
                <a:solidFill>
                  <a:schemeClr val="tx1"/>
                </a:solidFill>
              </a:rPr>
              <a:t>Jmeter</a:t>
            </a:r>
            <a:r>
              <a:rPr lang="en-US" altLang="ko-KR" u="sng" dirty="0">
                <a:solidFill>
                  <a:schemeClr val="tx1"/>
                </a:solidFill>
              </a:rPr>
              <a:t> </a:t>
            </a:r>
            <a:r>
              <a:rPr lang="ko-KR" altLang="en-US" u="sng" dirty="0">
                <a:solidFill>
                  <a:schemeClr val="tx1"/>
                </a:solidFill>
              </a:rPr>
              <a:t>교육자료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0BC3-4203-4B21-9538-05291215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66039" cy="439020"/>
          </a:xfrm>
        </p:spPr>
        <p:txBody>
          <a:bodyPr/>
          <a:lstStyle/>
          <a:p>
            <a:pPr algn="r"/>
            <a:r>
              <a:rPr lang="en-US" altLang="ko-KR" dirty="0"/>
              <a:t>2025.03.31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6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C169A00-398A-439E-9581-546FDA8A7C6C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099A28-ADC3-4F4B-832B-4FAC9434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9" y="1688739"/>
            <a:ext cx="7573673" cy="389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A3329-0B1F-40C4-A017-45E45FB5F55C}"/>
              </a:ext>
            </a:extLst>
          </p:cNvPr>
          <p:cNvSpPr txBox="1"/>
          <p:nvPr/>
        </p:nvSpPr>
        <p:spPr>
          <a:xfrm>
            <a:off x="8080861" y="884379"/>
            <a:ext cx="3600000" cy="321350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# Backend Listener </a:t>
            </a:r>
            <a:r>
              <a:rPr lang="ko-KR" altLang="en-US" b="1" dirty="0"/>
              <a:t>선택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InfluxDBrawBackendListenerClient</a:t>
            </a:r>
            <a:r>
              <a:rPr lang="en-US" altLang="ko-KR" sz="1400" dirty="0"/>
              <a:t> 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모든 샘플 결과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InfluxDB</a:t>
            </a:r>
            <a:r>
              <a:rPr lang="ko-KR" altLang="en-US" sz="1400" dirty="0"/>
              <a:t>에 반영</a:t>
            </a:r>
            <a:r>
              <a:rPr lang="en-US" altLang="ko-KR" sz="1400" dirty="0"/>
              <a:t>(JMeter v5.4 </a:t>
            </a:r>
            <a:r>
              <a:rPr lang="ko-KR" altLang="en-US" sz="1400" dirty="0"/>
              <a:t>이후</a:t>
            </a:r>
            <a:r>
              <a:rPr lang="en-US" altLang="ko-KR" sz="1400" dirty="0"/>
              <a:t>)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Jmeter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InfluxDB</a:t>
            </a:r>
            <a:r>
              <a:rPr lang="en-US" altLang="ko-KR" sz="1400" dirty="0"/>
              <a:t> </a:t>
            </a:r>
            <a:r>
              <a:rPr lang="ko-KR" altLang="en-US" sz="1400" dirty="0"/>
              <a:t>모두에서 </a:t>
            </a:r>
            <a:r>
              <a:rPr lang="en-US" altLang="ko-KR" sz="1400" dirty="0" err="1"/>
              <a:t>InfluxdbBackendListenerClient</a:t>
            </a:r>
            <a:r>
              <a:rPr lang="en-US" altLang="ko-KR" sz="1400" dirty="0"/>
              <a:t> </a:t>
            </a:r>
            <a:r>
              <a:rPr lang="ko-KR" altLang="en-US" sz="1400" dirty="0"/>
              <a:t>보다 더 많은 리소스를 사용</a:t>
            </a:r>
            <a:r>
              <a:rPr lang="en-US" altLang="ko-KR" sz="1400" dirty="0"/>
              <a:t>.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- Matric </a:t>
            </a:r>
            <a:r>
              <a:rPr lang="ko-KR" altLang="en-US" dirty="0"/>
              <a:t>정보를 전달 </a:t>
            </a:r>
            <a:r>
              <a:rPr lang="en-US" altLang="ko-KR" dirty="0"/>
              <a:t>(</a:t>
            </a:r>
            <a:r>
              <a:rPr lang="ko-KR" altLang="en-US" dirty="0"/>
              <a:t>응답시간</a:t>
            </a:r>
            <a:r>
              <a:rPr lang="en-US" altLang="ko-KR" dirty="0"/>
              <a:t>, TPS, </a:t>
            </a:r>
            <a:r>
              <a:rPr lang="ko-KR" altLang="en-US" dirty="0" err="1"/>
              <a:t>에러율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DDB42-24B6-4F8E-B6AB-FABECF1AB524}"/>
              </a:ext>
            </a:extLst>
          </p:cNvPr>
          <p:cNvSpPr txBox="1"/>
          <p:nvPr/>
        </p:nvSpPr>
        <p:spPr>
          <a:xfrm>
            <a:off x="586932" y="1279013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Backend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55FCB75-D524-479E-BDD5-7B449CCB8A3F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7F4BEB-89A6-4E94-A75E-923EADE3870B}"/>
              </a:ext>
            </a:extLst>
          </p:cNvPr>
          <p:cNvSpPr/>
          <p:nvPr/>
        </p:nvSpPr>
        <p:spPr>
          <a:xfrm>
            <a:off x="2681548" y="3015651"/>
            <a:ext cx="5256000" cy="2406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984479-6463-4BE2-83D1-E2BBA7C7B0FB}"/>
              </a:ext>
            </a:extLst>
          </p:cNvPr>
          <p:cNvSpPr/>
          <p:nvPr/>
        </p:nvSpPr>
        <p:spPr>
          <a:xfrm>
            <a:off x="7694385" y="2952276"/>
            <a:ext cx="432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4A226-5285-4CAF-BB12-FA01A98DD043}"/>
              </a:ext>
            </a:extLst>
          </p:cNvPr>
          <p:cNvSpPr txBox="1"/>
          <p:nvPr/>
        </p:nvSpPr>
        <p:spPr>
          <a:xfrm>
            <a:off x="8087981" y="4120250"/>
            <a:ext cx="3600000" cy="1538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# </a:t>
            </a:r>
            <a:r>
              <a:rPr lang="ko-KR" altLang="en-US" b="1" dirty="0"/>
              <a:t>기본 설정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sz="1300" dirty="0"/>
              <a:t>- </a:t>
            </a:r>
            <a:r>
              <a:rPr lang="en-US" altLang="ko-KR" sz="1300" dirty="0" err="1"/>
              <a:t>InfluxdbUrl</a:t>
            </a:r>
            <a:r>
              <a:rPr lang="en-US" altLang="ko-KR" sz="1300" dirty="0"/>
              <a:t> : </a:t>
            </a:r>
            <a:r>
              <a:rPr lang="ko-KR" altLang="en-US" sz="1300" dirty="0"/>
              <a:t>기본 </a:t>
            </a:r>
            <a:r>
              <a:rPr lang="en-US" altLang="ko-KR" sz="1300" dirty="0"/>
              <a:t>Url (http:localhost:8086)</a:t>
            </a:r>
          </a:p>
          <a:p>
            <a:pPr>
              <a:lnSpc>
                <a:spcPts val="2600"/>
              </a:lnSpc>
            </a:pPr>
            <a:r>
              <a:rPr lang="en-US" altLang="ko-KR" sz="1300" dirty="0"/>
              <a:t>- </a:t>
            </a:r>
            <a:r>
              <a:rPr lang="en-US" altLang="ko-KR" sz="1300" dirty="0" err="1"/>
              <a:t>InfluxdbToken</a:t>
            </a:r>
            <a:r>
              <a:rPr lang="en-US" altLang="ko-KR" sz="1300" dirty="0"/>
              <a:t> : </a:t>
            </a:r>
            <a:r>
              <a:rPr lang="ko-KR" altLang="en-US" sz="1300" dirty="0"/>
              <a:t>초기 </a:t>
            </a:r>
            <a:r>
              <a:rPr lang="ko-KR" altLang="en-US" sz="1300" dirty="0" err="1"/>
              <a:t>접속시</a:t>
            </a:r>
            <a:r>
              <a:rPr lang="ko-KR" altLang="en-US" sz="1300" dirty="0"/>
              <a:t> 생성 </a:t>
            </a:r>
            <a:r>
              <a:rPr lang="en-US" altLang="ko-KR" sz="1300" dirty="0"/>
              <a:t>Token </a:t>
            </a:r>
            <a:r>
              <a:rPr lang="ko-KR" altLang="en-US" sz="1300" dirty="0"/>
              <a:t>값</a:t>
            </a:r>
            <a:endParaRPr lang="en-US" altLang="ko-KR" sz="1300" dirty="0"/>
          </a:p>
          <a:p>
            <a:pPr>
              <a:lnSpc>
                <a:spcPts val="26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그 외 고정 및 기본값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E28872-0415-4013-A65C-BFC338B52D64}"/>
              </a:ext>
            </a:extLst>
          </p:cNvPr>
          <p:cNvSpPr/>
          <p:nvPr/>
        </p:nvSpPr>
        <p:spPr>
          <a:xfrm>
            <a:off x="2696788" y="4158651"/>
            <a:ext cx="5256000" cy="323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14BEE-BE6D-4508-89F8-895D6172E5FF}"/>
              </a:ext>
            </a:extLst>
          </p:cNvPr>
          <p:cNvSpPr txBox="1"/>
          <p:nvPr/>
        </p:nvSpPr>
        <p:spPr>
          <a:xfrm>
            <a:off x="7591425" y="5728288"/>
            <a:ext cx="4089436" cy="8771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050" b="1" dirty="0"/>
              <a:t># URL </a:t>
            </a:r>
            <a:r>
              <a:rPr lang="ko-KR" altLang="en-US" sz="1050" b="1" dirty="0"/>
              <a:t>예시</a:t>
            </a:r>
            <a:r>
              <a:rPr lang="en-US" altLang="ko-KR" sz="1000" b="1" dirty="0"/>
              <a:t> </a:t>
            </a:r>
          </a:p>
          <a:p>
            <a:r>
              <a:rPr lang="en-US" altLang="ko-KR" sz="1000" dirty="0"/>
              <a:t>- http://localhost:8086/api/v2/write?</a:t>
            </a:r>
            <a:r>
              <a:rPr lang="en-US" altLang="ko-KR" sz="1000" b="1" dirty="0"/>
              <a:t>org=iteyes&amp;bucket=bucket1</a:t>
            </a:r>
          </a:p>
          <a:p>
            <a:r>
              <a:rPr lang="en-US" altLang="ko-KR" sz="1000" dirty="0"/>
              <a:t>- org : </a:t>
            </a:r>
            <a:r>
              <a:rPr lang="ko-KR" altLang="en-US" sz="1000" dirty="0" err="1"/>
              <a:t>조직명</a:t>
            </a:r>
            <a:r>
              <a:rPr lang="ko-KR" altLang="en-US" sz="1000" dirty="0"/>
              <a:t> </a:t>
            </a:r>
            <a:r>
              <a:rPr lang="en-US" altLang="ko-KR" sz="1000" dirty="0"/>
              <a:t>/ bucket : </a:t>
            </a:r>
            <a:r>
              <a:rPr lang="ko-KR" altLang="en-US" sz="1000" dirty="0" err="1"/>
              <a:t>버킷명</a:t>
            </a:r>
            <a:endParaRPr lang="en-US" altLang="ko-KR" sz="1000" dirty="0"/>
          </a:p>
          <a:p>
            <a:r>
              <a:rPr lang="en-US" altLang="ko-KR" sz="1050" b="1" dirty="0"/>
              <a:t># Reference Site</a:t>
            </a:r>
            <a:r>
              <a:rPr lang="en-US" altLang="ko-KR" sz="1000" b="1" dirty="0"/>
              <a:t> </a:t>
            </a:r>
          </a:p>
          <a:p>
            <a:r>
              <a:rPr lang="en-US" altLang="ko-KR" sz="1000" dirty="0"/>
              <a:t>- https://qainsights.com/jmeter-integration-with-influxdb-2-0/</a:t>
            </a:r>
          </a:p>
        </p:txBody>
      </p:sp>
    </p:spTree>
    <p:extLst>
      <p:ext uri="{BB962C8B-B14F-4D97-AF65-F5344CB8AC3E}">
        <p14:creationId xmlns:p14="http://schemas.microsoft.com/office/powerpoint/2010/main" val="5482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4CF4F-0FF0-40A5-B2C4-DF3E0BB7CC0F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6299971-2379-416E-9252-BF1EBB56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1" y="1673679"/>
            <a:ext cx="5798938" cy="4153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73" y="393598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7E05-36ED-4783-98C3-F41369B5D218}"/>
              </a:ext>
            </a:extLst>
          </p:cNvPr>
          <p:cNvSpPr txBox="1"/>
          <p:nvPr/>
        </p:nvSpPr>
        <p:spPr>
          <a:xfrm>
            <a:off x="586932" y="1279013"/>
            <a:ext cx="247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E008E-D24C-4D82-9C71-56647D63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37" y="3850843"/>
            <a:ext cx="3924951" cy="1686551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45A746-F962-4009-813D-886BF0A79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2" y="3372277"/>
            <a:ext cx="3802303" cy="1291348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C3392-3BA6-4FC8-80BE-5B61FC2E26E4}"/>
              </a:ext>
            </a:extLst>
          </p:cNvPr>
          <p:cNvSpPr/>
          <p:nvPr/>
        </p:nvSpPr>
        <p:spPr>
          <a:xfrm>
            <a:off x="4589092" y="2657742"/>
            <a:ext cx="504202" cy="2136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D27ABA-28E7-4D2F-BC06-C833AF09363F}"/>
              </a:ext>
            </a:extLst>
          </p:cNvPr>
          <p:cNvGrpSpPr/>
          <p:nvPr/>
        </p:nvGrpSpPr>
        <p:grpSpPr>
          <a:xfrm>
            <a:off x="6835928" y="1007099"/>
            <a:ext cx="4680000" cy="3108543"/>
            <a:chOff x="6835928" y="1007099"/>
            <a:chExt cx="4680000" cy="3108543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54108E1-A7F7-4FAD-85FD-289F1F8AA8D2}"/>
                </a:ext>
              </a:extLst>
            </p:cNvPr>
            <p:cNvSpPr/>
            <p:nvPr/>
          </p:nvSpPr>
          <p:spPr>
            <a:xfrm>
              <a:off x="9413589" y="1118431"/>
              <a:ext cx="301870" cy="158159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476DD5-BBD7-4A1A-9B52-7B58E1E173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35928" y="1007099"/>
              <a:ext cx="4680000" cy="310854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ko-KR" b="1" dirty="0">
                  <a:latin typeface="+mj-ea"/>
                  <a:ea typeface="+mj-ea"/>
                </a:rPr>
                <a:t># HTTP      / # HTTPS</a:t>
              </a:r>
            </a:p>
            <a:p>
              <a:pPr>
                <a:lnSpc>
                  <a:spcPts val="2400"/>
                </a:lnSpc>
              </a:pPr>
              <a:endParaRPr lang="en-US" altLang="ko-KR" sz="1600" dirty="0">
                <a:latin typeface="+mj-ea"/>
                <a:ea typeface="+mj-ea"/>
              </a:endParaRPr>
            </a:p>
            <a:p>
              <a:pPr>
                <a:lnSpc>
                  <a:spcPts val="2400"/>
                </a:lnSpc>
              </a:pPr>
              <a:r>
                <a:rPr lang="en-US" altLang="ko-KR" sz="1600" dirty="0">
                  <a:latin typeface="+mj-ea"/>
                  <a:ea typeface="+mj-ea"/>
                </a:rPr>
                <a:t>- HTTP(S) Test Script Recorder </a:t>
              </a:r>
              <a:r>
                <a:rPr lang="ko-KR" altLang="en-US" sz="1600" dirty="0">
                  <a:latin typeface="+mj-ea"/>
                  <a:ea typeface="+mj-ea"/>
                </a:rPr>
                <a:t>에서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프록시 포트 설정확인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>
                <a:lnSpc>
                  <a:spcPts val="2400"/>
                </a:lnSpc>
              </a:pPr>
              <a:r>
                <a:rPr lang="en-US" altLang="ko-KR" sz="1600" dirty="0">
                  <a:latin typeface="+mj-ea"/>
                  <a:ea typeface="+mj-ea"/>
                </a:rPr>
                <a:t>- Start</a:t>
              </a:r>
              <a:r>
                <a:rPr lang="ko-KR" altLang="en-US" sz="1600" dirty="0">
                  <a:latin typeface="+mj-ea"/>
                  <a:ea typeface="+mj-ea"/>
                </a:rPr>
                <a:t> 클릭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>
                <a:lnSpc>
                  <a:spcPts val="2400"/>
                </a:lnSpc>
              </a:pPr>
              <a:r>
                <a:rPr lang="en-US" altLang="ko-KR" sz="1600" dirty="0">
                  <a:latin typeface="+mj-ea"/>
                  <a:ea typeface="+mj-ea"/>
                </a:rPr>
                <a:t>- HTTPS &gt;&gt; OK</a:t>
              </a:r>
              <a:r>
                <a:rPr lang="ko-KR" altLang="en-US" sz="1600" dirty="0">
                  <a:latin typeface="+mj-ea"/>
                  <a:ea typeface="+mj-ea"/>
                </a:rPr>
                <a:t> 클릭 </a:t>
              </a:r>
              <a:r>
                <a:rPr lang="en-US" altLang="ko-KR" sz="1600" dirty="0">
                  <a:latin typeface="+mj-ea"/>
                  <a:ea typeface="+mj-ea"/>
                </a:rPr>
                <a:t>&gt;&gt; SSL</a:t>
              </a:r>
              <a:r>
                <a:rPr lang="ko-KR" altLang="en-US" sz="1600" dirty="0">
                  <a:latin typeface="+mj-ea"/>
                  <a:ea typeface="+mj-ea"/>
                </a:rPr>
                <a:t> 인증서 생성</a:t>
              </a:r>
              <a:r>
                <a:rPr lang="en-US" altLang="ko-KR" sz="1600" dirty="0">
                  <a:latin typeface="+mj-ea"/>
                  <a:ea typeface="+mj-ea"/>
                </a:rPr>
                <a:t>(bin </a:t>
              </a:r>
              <a:r>
                <a:rPr lang="ko-KR" altLang="en-US" sz="1600" dirty="0">
                  <a:latin typeface="+mj-ea"/>
                  <a:ea typeface="+mj-ea"/>
                </a:rPr>
                <a:t>폴더</a:t>
              </a:r>
              <a:r>
                <a:rPr lang="en-US" altLang="ko-KR" sz="1600" dirty="0">
                  <a:latin typeface="+mj-ea"/>
                  <a:ea typeface="+mj-ea"/>
                </a:rPr>
                <a:t>)</a:t>
              </a:r>
            </a:p>
            <a:p>
              <a:pPr>
                <a:lnSpc>
                  <a:spcPts val="2400"/>
                </a:lnSpc>
              </a:pPr>
              <a:r>
                <a:rPr lang="en-US" altLang="ko-KR" sz="1600" dirty="0">
                  <a:latin typeface="+mj-ea"/>
                  <a:ea typeface="+mj-ea"/>
                </a:rPr>
                <a:t>- HTTP &gt;&gt; Recorder Transactions </a:t>
              </a:r>
              <a:r>
                <a:rPr lang="en-US" altLang="ko-KR" sz="1600" dirty="0" err="1">
                  <a:latin typeface="+mj-ea"/>
                  <a:ea typeface="+mj-ea"/>
                </a:rPr>
                <a:t>Controll</a:t>
              </a:r>
              <a:r>
                <a:rPr lang="en-US" altLang="ko-KR" sz="1600" dirty="0">
                  <a:latin typeface="+mj-ea"/>
                  <a:ea typeface="+mj-ea"/>
                </a:rPr>
                <a:t> (recorder </a:t>
              </a:r>
              <a:r>
                <a:rPr lang="ko-KR" altLang="en-US" sz="1600" dirty="0">
                  <a:latin typeface="+mj-ea"/>
                  <a:ea typeface="+mj-ea"/>
                </a:rPr>
                <a:t>준비</a:t>
              </a:r>
              <a:r>
                <a:rPr lang="en-US" altLang="ko-KR" sz="1600" dirty="0">
                  <a:latin typeface="+mj-ea"/>
                  <a:ea typeface="+mj-ea"/>
                </a:rPr>
                <a:t>)</a:t>
              </a:r>
            </a:p>
            <a:p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306101E-02A6-453C-A8C6-EF581B4BE294}"/>
                </a:ext>
              </a:extLst>
            </p:cNvPr>
            <p:cNvSpPr/>
            <p:nvPr/>
          </p:nvSpPr>
          <p:spPr>
            <a:xfrm>
              <a:off x="7792448" y="1118431"/>
              <a:ext cx="301870" cy="158159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C526274-BA99-4DFC-9F2B-573115CB2466}"/>
              </a:ext>
            </a:extLst>
          </p:cNvPr>
          <p:cNvSpPr/>
          <p:nvPr/>
        </p:nvSpPr>
        <p:spPr>
          <a:xfrm rot="8475549">
            <a:off x="3990211" y="2929007"/>
            <a:ext cx="432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B06252C-3425-4C8C-871C-96A6412F32FA}"/>
              </a:ext>
            </a:extLst>
          </p:cNvPr>
          <p:cNvSpPr/>
          <p:nvPr/>
        </p:nvSpPr>
        <p:spPr>
          <a:xfrm rot="3867754">
            <a:off x="4889331" y="3150972"/>
            <a:ext cx="587320" cy="360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2383DAF-22FD-444D-A8E7-B17503E6E47F}"/>
              </a:ext>
            </a:extLst>
          </p:cNvPr>
          <p:cNvSpPr/>
          <p:nvPr/>
        </p:nvSpPr>
        <p:spPr>
          <a:xfrm rot="13564450">
            <a:off x="4487332" y="4759723"/>
            <a:ext cx="504202" cy="360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5AB52-4141-453F-BB7A-913337782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233" y="4392303"/>
            <a:ext cx="3872453" cy="1900503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2EB82-0C4A-4780-A8C8-4F9444D08A67}"/>
              </a:ext>
            </a:extLst>
          </p:cNvPr>
          <p:cNvSpPr/>
          <p:nvPr/>
        </p:nvSpPr>
        <p:spPr>
          <a:xfrm>
            <a:off x="7665035" y="5769005"/>
            <a:ext cx="3808651" cy="4096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F9878AC-4321-4ADC-B87D-9C2C2760D313}"/>
              </a:ext>
            </a:extLst>
          </p:cNvPr>
          <p:cNvSpPr/>
          <p:nvPr/>
        </p:nvSpPr>
        <p:spPr>
          <a:xfrm rot="1797545">
            <a:off x="7104630" y="5589005"/>
            <a:ext cx="504202" cy="360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4CF4F-0FF0-40A5-B2C4-DF3E0BB7CC0F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73" y="393598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7E05-36ED-4783-98C3-F41369B5D218}"/>
              </a:ext>
            </a:extLst>
          </p:cNvPr>
          <p:cNvSpPr txBox="1"/>
          <p:nvPr/>
        </p:nvSpPr>
        <p:spPr>
          <a:xfrm>
            <a:off x="586932" y="127901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76DD5-BBD7-4A1A-9B52-7B58E1E1731F}"/>
              </a:ext>
            </a:extLst>
          </p:cNvPr>
          <p:cNvSpPr txBox="1">
            <a:spLocks/>
          </p:cNvSpPr>
          <p:nvPr/>
        </p:nvSpPr>
        <p:spPr>
          <a:xfrm>
            <a:off x="6835928" y="1682221"/>
            <a:ext cx="4680000" cy="4392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b="1" dirty="0">
                <a:latin typeface="+mj-ea"/>
                <a:ea typeface="+mj-ea"/>
              </a:rPr>
              <a:t># </a:t>
            </a:r>
            <a:r>
              <a:rPr lang="ko-KR" altLang="en-US" b="1" dirty="0">
                <a:latin typeface="+mj-ea"/>
                <a:ea typeface="+mj-ea"/>
              </a:rPr>
              <a:t>설정 </a:t>
            </a:r>
            <a:r>
              <a:rPr lang="en-US" altLang="ko-KR" b="1" dirty="0">
                <a:latin typeface="+mj-ea"/>
                <a:ea typeface="+mj-ea"/>
              </a:rPr>
              <a:t>&gt; </a:t>
            </a:r>
            <a:r>
              <a:rPr lang="ko-KR" altLang="en-US" b="1" dirty="0">
                <a:latin typeface="+mj-ea"/>
                <a:ea typeface="+mj-ea"/>
              </a:rPr>
              <a:t>네트워크 및 인터넷 </a:t>
            </a:r>
            <a:r>
              <a:rPr lang="en-US" altLang="ko-KR" b="1" dirty="0">
                <a:latin typeface="+mj-ea"/>
                <a:ea typeface="+mj-ea"/>
              </a:rPr>
              <a:t>&gt; </a:t>
            </a:r>
            <a:r>
              <a:rPr lang="ko-KR" altLang="en-US" b="1" dirty="0">
                <a:latin typeface="+mj-ea"/>
                <a:ea typeface="+mj-ea"/>
              </a:rPr>
              <a:t>프록시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프록시 서버 사용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프록시 </a:t>
            </a:r>
            <a:r>
              <a:rPr lang="en-US" altLang="ko-KR" dirty="0">
                <a:latin typeface="+mj-ea"/>
                <a:ea typeface="+mj-ea"/>
              </a:rPr>
              <a:t>IP </a:t>
            </a:r>
            <a:r>
              <a:rPr lang="ko-KR" altLang="en-US" dirty="0">
                <a:latin typeface="+mj-ea"/>
                <a:ea typeface="+mj-ea"/>
              </a:rPr>
              <a:t>주소 </a:t>
            </a:r>
            <a:r>
              <a:rPr lang="en-US" altLang="ko-KR" dirty="0">
                <a:latin typeface="+mj-ea"/>
                <a:ea typeface="+mj-ea"/>
              </a:rPr>
              <a:t>: 127.0.0.1 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포트 </a:t>
            </a:r>
            <a:r>
              <a:rPr lang="en-US" altLang="ko-KR" dirty="0">
                <a:latin typeface="+mj-ea"/>
                <a:ea typeface="+mj-ea"/>
              </a:rPr>
              <a:t>: 8888 ( </a:t>
            </a:r>
            <a:r>
              <a:rPr lang="en-US" altLang="ko-KR" dirty="0" err="1">
                <a:latin typeface="+mj-ea"/>
                <a:ea typeface="+mj-ea"/>
              </a:rPr>
              <a:t>Jmeter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설정 포트 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9BE063B-042C-4BD3-A61F-9C742819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33" y="1734797"/>
            <a:ext cx="5754463" cy="43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4CF4F-0FF0-40A5-B2C4-DF3E0BB7CC0F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73" y="393598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7E05-36ED-4783-98C3-F41369B5D218}"/>
              </a:ext>
            </a:extLst>
          </p:cNvPr>
          <p:cNvSpPr txBox="1"/>
          <p:nvPr/>
        </p:nvSpPr>
        <p:spPr>
          <a:xfrm>
            <a:off x="586932" y="127901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인증서 설정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76DD5-BBD7-4A1A-9B52-7B58E1E1731F}"/>
              </a:ext>
            </a:extLst>
          </p:cNvPr>
          <p:cNvSpPr txBox="1">
            <a:spLocks/>
          </p:cNvSpPr>
          <p:nvPr/>
        </p:nvSpPr>
        <p:spPr>
          <a:xfrm>
            <a:off x="6894540" y="540349"/>
            <a:ext cx="4680000" cy="221599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b="1" dirty="0">
                <a:latin typeface="+mj-ea"/>
                <a:ea typeface="+mj-ea"/>
              </a:rPr>
              <a:t># </a:t>
            </a:r>
            <a:r>
              <a:rPr lang="ko-KR" altLang="en-US" b="1" dirty="0">
                <a:latin typeface="+mj-ea"/>
                <a:ea typeface="+mj-ea"/>
              </a:rPr>
              <a:t>설정 </a:t>
            </a:r>
            <a:r>
              <a:rPr lang="en-US" altLang="ko-KR" b="1" dirty="0">
                <a:latin typeface="+mj-ea"/>
                <a:ea typeface="+mj-ea"/>
              </a:rPr>
              <a:t>&gt; </a:t>
            </a:r>
            <a:r>
              <a:rPr lang="ko-KR" altLang="en-US" b="1" dirty="0">
                <a:latin typeface="+mj-ea"/>
                <a:ea typeface="+mj-ea"/>
              </a:rPr>
              <a:t>개인정보 및 보안 </a:t>
            </a:r>
            <a:r>
              <a:rPr lang="en-US" altLang="ko-KR" b="1" dirty="0">
                <a:latin typeface="+mj-ea"/>
                <a:ea typeface="+mj-ea"/>
              </a:rPr>
              <a:t>&gt; </a:t>
            </a:r>
            <a:r>
              <a:rPr lang="ko-KR" altLang="en-US" b="1" dirty="0">
                <a:latin typeface="+mj-ea"/>
                <a:ea typeface="+mj-ea"/>
              </a:rPr>
              <a:t>인증서 관리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인증서 관리자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+mj-ea"/>
                <a:ea typeface="+mj-ea"/>
              </a:rPr>
              <a:t>- Windows</a:t>
            </a:r>
            <a:r>
              <a:rPr lang="ko-KR" altLang="en-US" sz="1600" dirty="0">
                <a:latin typeface="+mj-ea"/>
                <a:ea typeface="+mj-ea"/>
              </a:rPr>
              <a:t>에서 가져온 인증서 관리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인증서 </a:t>
            </a:r>
            <a:r>
              <a:rPr lang="en-US" altLang="ko-KR" sz="1600" dirty="0">
                <a:latin typeface="+mj-ea"/>
                <a:ea typeface="+mj-ea"/>
              </a:rPr>
              <a:t>&gt; </a:t>
            </a:r>
            <a:r>
              <a:rPr lang="ko-KR" altLang="en-US" sz="1600" dirty="0">
                <a:latin typeface="+mj-ea"/>
                <a:ea typeface="+mj-ea"/>
              </a:rPr>
              <a:t>가져오기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200" dirty="0" err="1">
                <a:latin typeface="+mj-ea"/>
                <a:ea typeface="+mj-ea"/>
              </a:rPr>
              <a:t>Jmeter</a:t>
            </a:r>
            <a:r>
              <a:rPr lang="en-US" altLang="ko-KR" sz="1200" dirty="0">
                <a:latin typeface="+mj-ea"/>
                <a:ea typeface="+mj-ea"/>
              </a:rPr>
              <a:t> Path + bin\</a:t>
            </a:r>
            <a:r>
              <a:rPr lang="en-US" altLang="ko-KR" sz="1200" b="1" dirty="0">
                <a:latin typeface="+mj-ea"/>
                <a:ea typeface="+mj-ea"/>
              </a:rPr>
              <a:t>ApacheJMeterTemporaryRootCA.crt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F9943-4604-4F53-B9EA-FBE5DE2B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0" y="1721298"/>
            <a:ext cx="5453140" cy="38512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CD4A05-C5D8-44D2-B30B-9850FF86FD73}"/>
              </a:ext>
            </a:extLst>
          </p:cNvPr>
          <p:cNvSpPr/>
          <p:nvPr/>
        </p:nvSpPr>
        <p:spPr>
          <a:xfrm>
            <a:off x="617460" y="2167877"/>
            <a:ext cx="1467714" cy="2905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E1CF62-FA57-444F-BC8B-EF205F64E2AA}"/>
              </a:ext>
            </a:extLst>
          </p:cNvPr>
          <p:cNvSpPr/>
          <p:nvPr/>
        </p:nvSpPr>
        <p:spPr>
          <a:xfrm>
            <a:off x="2205553" y="3832883"/>
            <a:ext cx="1657145" cy="311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1A054-AEFE-4DE6-A14C-6332CB430DA4}"/>
              </a:ext>
            </a:extLst>
          </p:cNvPr>
          <p:cNvSpPr/>
          <p:nvPr/>
        </p:nvSpPr>
        <p:spPr>
          <a:xfrm>
            <a:off x="3896882" y="1907229"/>
            <a:ext cx="2173718" cy="2972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5003A4-850B-4423-9379-4A472798B038}"/>
              </a:ext>
            </a:extLst>
          </p:cNvPr>
          <p:cNvSpPr/>
          <p:nvPr/>
        </p:nvSpPr>
        <p:spPr>
          <a:xfrm rot="19567393">
            <a:off x="3309019" y="3438628"/>
            <a:ext cx="522268" cy="271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D05F-D601-43AC-8A05-1323C6C5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51" y="3646938"/>
            <a:ext cx="2748996" cy="25855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0ED2B16-E52B-4E93-AA86-C0F8298C3878}"/>
              </a:ext>
            </a:extLst>
          </p:cNvPr>
          <p:cNvSpPr/>
          <p:nvPr/>
        </p:nvSpPr>
        <p:spPr>
          <a:xfrm rot="1287986">
            <a:off x="4860307" y="4563402"/>
            <a:ext cx="381286" cy="299600"/>
          </a:xfrm>
          <a:prstGeom prst="rightArrow">
            <a:avLst>
              <a:gd name="adj1" fmla="val 5304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F287B0-45DE-4871-9E90-A57479529B45}"/>
              </a:ext>
            </a:extLst>
          </p:cNvPr>
          <p:cNvSpPr/>
          <p:nvPr/>
        </p:nvSpPr>
        <p:spPr>
          <a:xfrm>
            <a:off x="3964156" y="4277316"/>
            <a:ext cx="828573" cy="2588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68B377-EC28-488B-9250-83A92A46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48" y="3646938"/>
            <a:ext cx="3002148" cy="262841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9B03B95-224B-44BD-939A-B9296A94E1DF}"/>
              </a:ext>
            </a:extLst>
          </p:cNvPr>
          <p:cNvSpPr/>
          <p:nvPr/>
        </p:nvSpPr>
        <p:spPr>
          <a:xfrm>
            <a:off x="7647236" y="4738394"/>
            <a:ext cx="381286" cy="299600"/>
          </a:xfrm>
          <a:prstGeom prst="rightArrow">
            <a:avLst>
              <a:gd name="adj1" fmla="val 5304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B846EFC3-DCC0-4AA8-B1CB-97CD828A55D2}"/>
              </a:ext>
            </a:extLst>
          </p:cNvPr>
          <p:cNvSpPr/>
          <p:nvPr/>
        </p:nvSpPr>
        <p:spPr>
          <a:xfrm>
            <a:off x="9291883" y="3098948"/>
            <a:ext cx="2173718" cy="5138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/>
              <a:t>* </a:t>
            </a:r>
            <a:r>
              <a:rPr lang="ko-KR" altLang="en-US" sz="1100" b="1" dirty="0"/>
              <a:t>등록 위치 </a:t>
            </a:r>
            <a:r>
              <a:rPr lang="en-US" altLang="ko-KR" sz="1100" b="1" dirty="0"/>
              <a:t>: </a:t>
            </a:r>
          </a:p>
          <a:p>
            <a:r>
              <a:rPr lang="en-US" altLang="ko-KR" sz="1100" b="1" dirty="0"/>
              <a:t>* </a:t>
            </a:r>
            <a:r>
              <a:rPr lang="ko-KR" altLang="en-US" sz="1100" b="1" dirty="0"/>
              <a:t>신뢰 할 수 있는 루트 인증기관</a:t>
            </a:r>
          </a:p>
        </p:txBody>
      </p:sp>
    </p:spTree>
    <p:extLst>
      <p:ext uri="{BB962C8B-B14F-4D97-AF65-F5344CB8AC3E}">
        <p14:creationId xmlns:p14="http://schemas.microsoft.com/office/powerpoint/2010/main" val="253796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6DF4F-F6FC-4AA7-ABDD-09CC24C04044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  </a:t>
            </a:r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87" y="488397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832465" y="154148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4</a:t>
            </a:r>
            <a:r>
              <a:rPr lang="en-US" altLang="ko-KR" dirty="0"/>
              <a:t>) </a:t>
            </a:r>
            <a:r>
              <a:rPr lang="ko-KR" altLang="en-US" dirty="0"/>
              <a:t>실행 </a:t>
            </a:r>
            <a:r>
              <a:rPr lang="ko-KR" altLang="en-US"/>
              <a:t>데이터 처리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6407260" y="4670189"/>
            <a:ext cx="449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프록시 시작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카테고리 </a:t>
            </a:r>
            <a:r>
              <a:rPr lang="en-US" altLang="ko-KR" dirty="0"/>
              <a:t>/ </a:t>
            </a:r>
            <a:r>
              <a:rPr lang="ko-KR" altLang="en-US" dirty="0"/>
              <a:t>로그아웃 진행결과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C7293-5190-440C-A29F-F6AA4DCA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1" y="2624920"/>
            <a:ext cx="9933279" cy="1798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DE49E-B20D-46B4-ABA4-30271A8397C8}"/>
              </a:ext>
            </a:extLst>
          </p:cNvPr>
          <p:cNvSpPr txBox="1"/>
          <p:nvPr/>
        </p:nvSpPr>
        <p:spPr>
          <a:xfrm>
            <a:off x="832465" y="2270111"/>
            <a:ext cx="2533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HTTP(S) Test Script Recorder </a:t>
            </a:r>
            <a:r>
              <a:rPr lang="ko-KR" altLang="en-US" sz="12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0537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6DFE1-2F22-4903-BAA5-D81DD5BCDD06}"/>
              </a:ext>
            </a:extLst>
          </p:cNvPr>
          <p:cNvSpPr/>
          <p:nvPr/>
        </p:nvSpPr>
        <p:spPr>
          <a:xfrm>
            <a:off x="127000" y="12615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28885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875071" y="147374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5) </a:t>
            </a:r>
            <a:r>
              <a:rPr lang="ko-KR" altLang="en-US" dirty="0"/>
              <a:t>시나리오 생성 및 실행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5645008" y="437431"/>
            <a:ext cx="5737596" cy="1986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ko-KR" dirty="0"/>
              <a:t>- Thread Group</a:t>
            </a:r>
            <a:r>
              <a:rPr lang="ko-KR" altLang="en-US" dirty="0"/>
              <a:t>에서</a:t>
            </a:r>
            <a:r>
              <a:rPr lang="en-US" altLang="ko-KR" dirty="0"/>
              <a:t> Number</a:t>
            </a:r>
            <a:r>
              <a:rPr lang="ko-KR" altLang="en-US" dirty="0"/>
              <a:t> </a:t>
            </a:r>
            <a:r>
              <a:rPr lang="en-US" altLang="ko-KR" dirty="0"/>
              <a:t>of Threads 50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설정내용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50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초 동안 실행하고 루프한번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ko-KR" sz="1700" dirty="0"/>
              <a:t>- Recording Controller</a:t>
            </a:r>
            <a:r>
              <a:rPr lang="ko-KR" altLang="en-US" sz="1700" dirty="0"/>
              <a:t>의 </a:t>
            </a:r>
            <a:r>
              <a:rPr lang="en-US" altLang="ko-KR" sz="1700" dirty="0"/>
              <a:t>Name</a:t>
            </a:r>
            <a:r>
              <a:rPr lang="ko-KR" altLang="en-US" sz="1700" dirty="0"/>
              <a:t>를 시나리오</a:t>
            </a:r>
            <a:r>
              <a:rPr lang="en-US" altLang="ko-KR" sz="1700" dirty="0"/>
              <a:t>1</a:t>
            </a:r>
            <a:r>
              <a:rPr lang="ko-KR" altLang="en-US" sz="1700" dirty="0"/>
              <a:t>로</a:t>
            </a:r>
            <a:endParaRPr lang="en-US" altLang="ko-KR" sz="1700" dirty="0"/>
          </a:p>
          <a:p>
            <a:pPr>
              <a:lnSpc>
                <a:spcPts val="2500"/>
              </a:lnSpc>
            </a:pPr>
            <a:r>
              <a:rPr lang="ko-KR" altLang="en-US" sz="1700" dirty="0"/>
              <a:t>만들고 실행데이터에서 필요한 데이터 복사</a:t>
            </a:r>
            <a:endParaRPr lang="en-US" altLang="ko-KR" sz="1700" dirty="0"/>
          </a:p>
          <a:p>
            <a:pPr>
              <a:lnSpc>
                <a:spcPts val="2500"/>
              </a:lnSpc>
            </a:pPr>
            <a:r>
              <a:rPr lang="en-US" altLang="ko-KR" sz="1700" dirty="0"/>
              <a:t>- Summary Tree, Graph Results</a:t>
            </a:r>
            <a:r>
              <a:rPr lang="ko-KR" altLang="en-US" sz="1700" dirty="0"/>
              <a:t>를</a:t>
            </a:r>
            <a:r>
              <a:rPr lang="en-US" altLang="ko-KR" sz="1700" dirty="0"/>
              <a:t> </a:t>
            </a:r>
            <a:r>
              <a:rPr lang="ko-KR" altLang="en-US" sz="1700" dirty="0"/>
              <a:t>추가</a:t>
            </a:r>
            <a:endParaRPr lang="en-US" altLang="ko-KR" sz="1700" dirty="0"/>
          </a:p>
          <a:p>
            <a:pPr>
              <a:lnSpc>
                <a:spcPts val="2500"/>
              </a:lnSpc>
            </a:pPr>
            <a:r>
              <a:rPr lang="en-US" altLang="ko-KR" sz="1700" dirty="0"/>
              <a:t>- </a:t>
            </a:r>
            <a:r>
              <a:rPr lang="ko-KR" altLang="en-US" sz="1700" dirty="0"/>
              <a:t>실행 버튼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491C5-0051-45D8-B02B-2D14E68A3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40"/>
          <a:stretch/>
        </p:blipFill>
        <p:spPr>
          <a:xfrm>
            <a:off x="5873608" y="2627293"/>
            <a:ext cx="5037257" cy="366241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4108E1-A7F7-4FAD-85FD-289F1F8AA8D2}"/>
              </a:ext>
            </a:extLst>
          </p:cNvPr>
          <p:cNvSpPr/>
          <p:nvPr/>
        </p:nvSpPr>
        <p:spPr>
          <a:xfrm rot="5400000">
            <a:off x="8028994" y="2325667"/>
            <a:ext cx="432000" cy="54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06FAA5-15FD-462A-8D5A-84DF07F5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1" y="2311095"/>
            <a:ext cx="4572396" cy="318543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FA349F-D934-4F97-91D4-207596543B16}"/>
              </a:ext>
            </a:extLst>
          </p:cNvPr>
          <p:cNvSpPr/>
          <p:nvPr/>
        </p:nvSpPr>
        <p:spPr>
          <a:xfrm rot="5400000">
            <a:off x="2267785" y="3513914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0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781F5C-75AA-4723-9A21-D317FCF7ED5C}"/>
              </a:ext>
            </a:extLst>
          </p:cNvPr>
          <p:cNvSpPr/>
          <p:nvPr/>
        </p:nvSpPr>
        <p:spPr>
          <a:xfrm>
            <a:off x="152400" y="127000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2" y="365477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589678" y="11100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6) </a:t>
            </a:r>
            <a:r>
              <a:rPr lang="ko-KR" altLang="en-US" dirty="0"/>
              <a:t>시나리오 실행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5145885" y="691261"/>
            <a:ext cx="6106672" cy="1024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ko-KR" dirty="0"/>
              <a:t>- View Results Tree</a:t>
            </a:r>
            <a:r>
              <a:rPr lang="ko-KR" altLang="en-US" dirty="0"/>
              <a:t>는</a:t>
            </a:r>
            <a:r>
              <a:rPr lang="en-US" altLang="ko-KR" dirty="0"/>
              <a:t> HTTP</a:t>
            </a:r>
            <a:r>
              <a:rPr lang="ko-KR" altLang="en-US" dirty="0"/>
              <a:t>로 </a:t>
            </a:r>
            <a:r>
              <a:rPr lang="en-US" altLang="ko-KR" dirty="0"/>
              <a:t>Request</a:t>
            </a:r>
            <a:r>
              <a:rPr lang="ko-KR" altLang="en-US" dirty="0"/>
              <a:t> 와 </a:t>
            </a:r>
            <a:r>
              <a:rPr lang="en-US" altLang="ko-KR" dirty="0"/>
              <a:t>Response </a:t>
            </a:r>
            <a:r>
              <a:rPr lang="ko-KR" altLang="en-US" dirty="0"/>
              <a:t>표시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- Graph Results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편차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TPS(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  <a:r>
              <a:rPr lang="ko-KR" altLang="en-US" dirty="0"/>
              <a:t>등 표시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- Summary Report</a:t>
            </a:r>
            <a:r>
              <a:rPr lang="ko-KR" altLang="en-US" dirty="0"/>
              <a:t>는 </a:t>
            </a:r>
            <a:r>
              <a:rPr lang="en-US" altLang="ko-KR" dirty="0"/>
              <a:t>TPS, Samples, Error</a:t>
            </a:r>
            <a:r>
              <a:rPr lang="ko-KR" altLang="en-US" dirty="0"/>
              <a:t> 등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DE7223-D766-4021-99A1-A5E3E460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7" y="2158974"/>
            <a:ext cx="5145099" cy="1532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E262CD-10B1-40B0-93BA-A2176DA3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7" y="4866180"/>
            <a:ext cx="11545300" cy="15012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896BAA-83FF-4342-B64F-60084D711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67" y="2158974"/>
            <a:ext cx="4884844" cy="23319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394563-62D2-44CD-A902-F11383A1ACCA}"/>
              </a:ext>
            </a:extLst>
          </p:cNvPr>
          <p:cNvSpPr txBox="1"/>
          <p:nvPr/>
        </p:nvSpPr>
        <p:spPr>
          <a:xfrm>
            <a:off x="262077" y="1881975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View Results Tree </a:t>
            </a:r>
            <a:r>
              <a:rPr lang="ko-KR" altLang="en-US" sz="1200" dirty="0"/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D0799-0E3A-4B90-ABA1-98BB3DCA3A79}"/>
              </a:ext>
            </a:extLst>
          </p:cNvPr>
          <p:cNvSpPr txBox="1"/>
          <p:nvPr/>
        </p:nvSpPr>
        <p:spPr>
          <a:xfrm>
            <a:off x="5901267" y="1881974"/>
            <a:ext cx="1459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Graph Results</a:t>
            </a:r>
            <a:r>
              <a:rPr lang="ko-KR" altLang="en-US" sz="1200" dirty="0"/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4C075-949C-4F20-AD93-CF141C01A99C}"/>
              </a:ext>
            </a:extLst>
          </p:cNvPr>
          <p:cNvSpPr txBox="1"/>
          <p:nvPr/>
        </p:nvSpPr>
        <p:spPr>
          <a:xfrm>
            <a:off x="276087" y="4589181"/>
            <a:ext cx="173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Summary Report </a:t>
            </a:r>
            <a:r>
              <a:rPr lang="ko-KR" altLang="en-US" sz="12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634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E2063-BE2E-4458-8CCB-86BA6BB13745}"/>
              </a:ext>
            </a:extLst>
          </p:cNvPr>
          <p:cNvSpPr/>
          <p:nvPr/>
        </p:nvSpPr>
        <p:spPr>
          <a:xfrm>
            <a:off x="152400" y="127000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2" y="392482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측정결과 보고서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595399" y="123432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1) </a:t>
            </a:r>
            <a:r>
              <a:rPr lang="ko-KR" altLang="en-US" dirty="0"/>
              <a:t>결과 보고서 생성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6291518" y="2621710"/>
            <a:ext cx="5425140" cy="1662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25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- Tools</a:t>
            </a:r>
            <a:r>
              <a:rPr lang="ko-KR" altLang="en-US" b="1" dirty="0"/>
              <a:t> </a:t>
            </a:r>
            <a:r>
              <a:rPr lang="en-US" altLang="ko-KR" b="1" dirty="0"/>
              <a:t>&gt;</a:t>
            </a:r>
            <a:r>
              <a:rPr lang="ko-KR" altLang="en-US" b="1" dirty="0"/>
              <a:t> </a:t>
            </a:r>
            <a:r>
              <a:rPr lang="en-US" altLang="ko-KR" b="1" dirty="0"/>
              <a:t>Generate</a:t>
            </a:r>
            <a:r>
              <a:rPr lang="ko-KR" altLang="en-US" b="1" dirty="0"/>
              <a:t> </a:t>
            </a:r>
            <a:r>
              <a:rPr lang="en-US" altLang="ko-KR" b="1" dirty="0"/>
              <a:t>HTML</a:t>
            </a:r>
            <a:r>
              <a:rPr lang="ko-KR" altLang="en-US" b="1" dirty="0"/>
              <a:t> </a:t>
            </a:r>
            <a:r>
              <a:rPr lang="en-US" altLang="ko-KR" b="1" dirty="0"/>
              <a:t>Report</a:t>
            </a:r>
            <a:r>
              <a:rPr lang="ko-KR" altLang="en-US" b="1" dirty="0"/>
              <a:t> 클릭</a:t>
            </a:r>
            <a:endParaRPr lang="en-US" altLang="ko-KR" b="1" dirty="0"/>
          </a:p>
          <a:p>
            <a:r>
              <a:rPr lang="en-US" altLang="ko-KR" sz="1700" dirty="0"/>
              <a:t>- Results file(csv or </a:t>
            </a:r>
            <a:r>
              <a:rPr lang="en-US" altLang="ko-KR" sz="1700" dirty="0" err="1"/>
              <a:t>jtl</a:t>
            </a:r>
            <a:r>
              <a:rPr lang="en-US" altLang="ko-KR" sz="1700" dirty="0"/>
              <a:t>) : FileName.csv</a:t>
            </a:r>
            <a:r>
              <a:rPr lang="ko-KR" altLang="en-US" sz="1700" dirty="0"/>
              <a:t> </a:t>
            </a:r>
          </a:p>
          <a:p>
            <a:r>
              <a:rPr lang="en-US" altLang="ko-KR" sz="1700" dirty="0"/>
              <a:t>- </a:t>
            </a:r>
            <a:r>
              <a:rPr lang="en-US" altLang="ko-KR" sz="1700" b="1" dirty="0" err="1"/>
              <a:t>user.properties</a:t>
            </a:r>
            <a:r>
              <a:rPr lang="en-US" altLang="ko-KR" sz="1700" dirty="0"/>
              <a:t> file : </a:t>
            </a:r>
          </a:p>
          <a:p>
            <a:r>
              <a:rPr lang="en-US" altLang="ko-KR" sz="1700" dirty="0"/>
              <a:t>  C:\apache-jmeter-5.6.3\bin\jmeter.properties</a:t>
            </a:r>
          </a:p>
          <a:p>
            <a:r>
              <a:rPr lang="en-US" altLang="ko-KR" sz="1700" dirty="0"/>
              <a:t>- Output directory : D:\etc\Jmeter\output\report3</a:t>
            </a:r>
            <a:endParaRPr lang="ko-KR" altLang="en-US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BA5DF-C852-4B28-9643-EE806BD9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69" y="4215292"/>
            <a:ext cx="3215919" cy="2339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40EAFD-4B01-44C2-B730-F6FF1CF1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69653"/>
            <a:ext cx="3033023" cy="2347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25A8-E195-4FC8-9A79-3914897474C5}"/>
              </a:ext>
            </a:extLst>
          </p:cNvPr>
          <p:cNvSpPr txBox="1"/>
          <p:nvPr/>
        </p:nvSpPr>
        <p:spPr>
          <a:xfrm>
            <a:off x="762000" y="1862667"/>
            <a:ext cx="3525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25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 Summary Report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Filename</a:t>
            </a:r>
            <a:r>
              <a:rPr lang="ko-KR" altLang="en-US" dirty="0"/>
              <a:t>의 </a:t>
            </a:r>
            <a:r>
              <a:rPr lang="en-US" altLang="ko-KR" dirty="0"/>
              <a:t>CSV </a:t>
            </a:r>
            <a:r>
              <a:rPr lang="ko-KR" altLang="en-US" dirty="0"/>
              <a:t>파일로 입력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실행버튼 클릭해서 보고서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54DE373-91B0-4517-818A-08C6316FD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910" y="1048524"/>
            <a:ext cx="3490356" cy="1275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5DFC2F-6EE1-4D98-B1B8-16EE9A388632}"/>
              </a:ext>
            </a:extLst>
          </p:cNvPr>
          <p:cNvSpPr txBox="1"/>
          <p:nvPr/>
        </p:nvSpPr>
        <p:spPr>
          <a:xfrm>
            <a:off x="4907564" y="665183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25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 FileName.csv</a:t>
            </a:r>
            <a:r>
              <a:rPr lang="ko-KR" altLang="en-US" dirty="0"/>
              <a:t> 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5B6E8-13F0-414F-94EA-38B8B4FBF607}"/>
              </a:ext>
            </a:extLst>
          </p:cNvPr>
          <p:cNvSpPr/>
          <p:nvPr/>
        </p:nvSpPr>
        <p:spPr>
          <a:xfrm>
            <a:off x="776427" y="4096460"/>
            <a:ext cx="2958085" cy="20207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8E0B1EA-472F-4480-91B0-01D87D20547C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734512" y="856742"/>
            <a:ext cx="1173052" cy="334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7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53939A-A666-486D-97B2-8C1E839E2527}"/>
              </a:ext>
            </a:extLst>
          </p:cNvPr>
          <p:cNvSpPr/>
          <p:nvPr/>
        </p:nvSpPr>
        <p:spPr>
          <a:xfrm>
            <a:off x="152400" y="127000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61" y="378774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측정결과 보고서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612332" y="118688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보고서 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BD6295-063D-4712-A264-39254939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6" y="2263039"/>
            <a:ext cx="3177815" cy="233192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4108E1-A7F7-4FAD-85FD-289F1F8AA8D2}"/>
              </a:ext>
            </a:extLst>
          </p:cNvPr>
          <p:cNvSpPr/>
          <p:nvPr/>
        </p:nvSpPr>
        <p:spPr>
          <a:xfrm rot="5400000">
            <a:off x="2326699" y="4130321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C919B-3745-475A-9DCC-A69E22CBAB09}"/>
              </a:ext>
            </a:extLst>
          </p:cNvPr>
          <p:cNvSpPr txBox="1"/>
          <p:nvPr/>
        </p:nvSpPr>
        <p:spPr>
          <a:xfrm>
            <a:off x="731626" y="1843748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 Generate report </a:t>
            </a:r>
            <a:r>
              <a:rPr lang="ko-KR" altLang="en-US" dirty="0"/>
              <a:t>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86492-E07D-44B9-A981-68A297887CF0}"/>
              </a:ext>
            </a:extLst>
          </p:cNvPr>
          <p:cNvSpPr txBox="1"/>
          <p:nvPr/>
        </p:nvSpPr>
        <p:spPr>
          <a:xfrm>
            <a:off x="4488667" y="458290"/>
            <a:ext cx="609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D:\etc\Jmeter\output\report3</a:t>
            </a:r>
            <a:r>
              <a:rPr lang="en-US" altLang="ko-KR" dirty="0"/>
              <a:t>\index.html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D79F37-8E20-4190-AA92-85284879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07" y="1019093"/>
            <a:ext cx="4844707" cy="23224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7B096A-1988-42B9-88E2-F710A4FA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730" y="2737452"/>
            <a:ext cx="4398445" cy="17626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40DD18-208C-4FF0-A7A5-AC4F846FE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421" y="3675553"/>
            <a:ext cx="4268646" cy="17301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4153CFC-A40B-4E9F-B93A-07504F932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14" y="5017409"/>
            <a:ext cx="3488539" cy="151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6C9C609-F114-4DF5-BD63-78FC9E52D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634" y="4788169"/>
            <a:ext cx="3562067" cy="1633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34D00E4-10DB-4974-BE72-4ABDF68E6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151" y="3574851"/>
            <a:ext cx="3101479" cy="15709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43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53939A-A666-486D-97B2-8C1E839E2527}"/>
              </a:ext>
            </a:extLst>
          </p:cNvPr>
          <p:cNvSpPr/>
          <p:nvPr/>
        </p:nvSpPr>
        <p:spPr>
          <a:xfrm>
            <a:off x="152400" y="127000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61" y="378774"/>
            <a:ext cx="5257800" cy="470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Jmeter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아키텍처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89993-EF5B-4F43-A96B-B8E5B270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870968"/>
            <a:ext cx="8715375" cy="58384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DAAFF2-E609-4FE3-9F32-F60A551A0B64}"/>
              </a:ext>
            </a:extLst>
          </p:cNvPr>
          <p:cNvSpPr txBox="1"/>
          <p:nvPr/>
        </p:nvSpPr>
        <p:spPr>
          <a:xfrm>
            <a:off x="1512676" y="140869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테스트 시나리오 기록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B6C72-CFCD-433C-88A3-FCD50CB09207}"/>
              </a:ext>
            </a:extLst>
          </p:cNvPr>
          <p:cNvSpPr txBox="1"/>
          <p:nvPr/>
        </p:nvSpPr>
        <p:spPr>
          <a:xfrm>
            <a:off x="1512676" y="417108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시나리오 부하 발생</a:t>
            </a:r>
          </a:p>
        </p:txBody>
      </p:sp>
    </p:spTree>
    <p:extLst>
      <p:ext uri="{BB962C8B-B14F-4D97-AF65-F5344CB8AC3E}">
        <p14:creationId xmlns:p14="http://schemas.microsoft.com/office/powerpoint/2010/main" val="8212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66" y="1340977"/>
            <a:ext cx="5257800" cy="470617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목   차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C51097E-3677-4C84-8FE3-1D8264F41261}"/>
              </a:ext>
            </a:extLst>
          </p:cNvPr>
          <p:cNvSpPr txBox="1">
            <a:spLocks/>
          </p:cNvSpPr>
          <p:nvPr/>
        </p:nvSpPr>
        <p:spPr>
          <a:xfrm>
            <a:off x="3467100" y="2204576"/>
            <a:ext cx="5257800" cy="2587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템플릿 실행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측정결과 보고서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Jmeter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아키텍처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성능테스트 모니터링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58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4BE1D3-45AE-40FB-B8AE-DAFAD761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467" y="2896129"/>
            <a:ext cx="3242733" cy="1065742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021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79182-1637-4085-8BE8-132BC19740C0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B31A0DE-45EF-4191-B6E3-88E7209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+mj-ea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 설치 및 템플릿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8101D-638E-4AB5-9630-50352D2777B3}"/>
              </a:ext>
            </a:extLst>
          </p:cNvPr>
          <p:cNvSpPr txBox="1"/>
          <p:nvPr/>
        </p:nvSpPr>
        <p:spPr>
          <a:xfrm>
            <a:off x="586932" y="1270546"/>
            <a:ext cx="6650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JDK 1.8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설치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(Java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동작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JDK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Oracle JDK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OpenJDK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8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권장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Jmeter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사이트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https://jmeter.apache.org/download_jmeter.cgi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41A777-516F-4592-AC83-C6743E5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83" y="2583387"/>
            <a:ext cx="6118033" cy="3783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41C1872-9634-488E-B2EF-CF59CDB82417}"/>
              </a:ext>
            </a:extLst>
          </p:cNvPr>
          <p:cNvSpPr/>
          <p:nvPr/>
        </p:nvSpPr>
        <p:spPr>
          <a:xfrm>
            <a:off x="715313" y="3323580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C15CE-A8C3-4445-930B-249456FB455C}"/>
              </a:ext>
            </a:extLst>
          </p:cNvPr>
          <p:cNvSpPr txBox="1"/>
          <p:nvPr/>
        </p:nvSpPr>
        <p:spPr>
          <a:xfrm>
            <a:off x="7513248" y="2552689"/>
            <a:ext cx="421158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 JDK 1.8 </a:t>
            </a:r>
            <a:r>
              <a:rPr lang="ko-KR" altLang="en-US" sz="1600" dirty="0">
                <a:latin typeface="+mj-ea"/>
                <a:ea typeface="+mj-ea"/>
              </a:rPr>
              <a:t>다운로드 후 설치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아파치 다운로드 사이트에서 </a:t>
            </a:r>
            <a:r>
              <a:rPr lang="en-US" altLang="ko-KR" sz="1600" dirty="0">
                <a:latin typeface="+mj-ea"/>
                <a:ea typeface="+mj-ea"/>
              </a:rPr>
              <a:t>5.6.3 </a:t>
            </a:r>
          </a:p>
          <a:p>
            <a:r>
              <a:rPr lang="en-US" altLang="ko-KR" sz="1600" dirty="0">
                <a:latin typeface="+mj-ea"/>
                <a:ea typeface="+mj-ea"/>
              </a:rPr>
              <a:t>Version</a:t>
            </a:r>
            <a:r>
              <a:rPr lang="ko-KR" altLang="en-US" sz="1600" dirty="0">
                <a:latin typeface="+mj-ea"/>
                <a:ea typeface="+mj-ea"/>
              </a:rPr>
              <a:t>을 다운로드</a:t>
            </a:r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63686DF-2163-4FD0-8076-4AB9C608D371}"/>
              </a:ext>
            </a:extLst>
          </p:cNvPr>
          <p:cNvSpPr/>
          <p:nvPr/>
        </p:nvSpPr>
        <p:spPr>
          <a:xfrm>
            <a:off x="3028026" y="6047362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17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C9D446-AE38-4DA3-9349-671F7B2A7E15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CD34A-32EA-4198-95B3-D5A36B7D48E2}"/>
              </a:ext>
            </a:extLst>
          </p:cNvPr>
          <p:cNvSpPr txBox="1"/>
          <p:nvPr/>
        </p:nvSpPr>
        <p:spPr>
          <a:xfrm>
            <a:off x="586932" y="1279013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Jmeter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2382BB-A5D5-4685-8F1E-F6CB15EA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2" y="1764767"/>
            <a:ext cx="5840361" cy="41076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D970F284-9BBB-4480-8B08-2148DBC972FE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D49183-D065-49A7-854E-1576299DC199}"/>
              </a:ext>
            </a:extLst>
          </p:cNvPr>
          <p:cNvSpPr/>
          <p:nvPr/>
        </p:nvSpPr>
        <p:spPr>
          <a:xfrm>
            <a:off x="692209" y="5648770"/>
            <a:ext cx="4674550" cy="22367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F402D-94BF-409C-8EE9-F72E492466D4}"/>
              </a:ext>
            </a:extLst>
          </p:cNvPr>
          <p:cNvSpPr txBox="1"/>
          <p:nvPr/>
        </p:nvSpPr>
        <p:spPr>
          <a:xfrm>
            <a:off x="6803947" y="1764767"/>
            <a:ext cx="4695844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apache-jmeter-5.6.3.zip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C:\apache-jmeter-5.6.3\bin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Jmeter.bat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2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409D4C-C599-4593-B1D2-8BFB27EEA74A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790380-21B9-4B7A-A0C6-05E212E9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3" y="1810028"/>
            <a:ext cx="5742038" cy="4208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2D0E3-6C75-4F8E-AF6C-7CE86885E7EC}"/>
              </a:ext>
            </a:extLst>
          </p:cNvPr>
          <p:cNvSpPr txBox="1"/>
          <p:nvPr/>
        </p:nvSpPr>
        <p:spPr>
          <a:xfrm>
            <a:off x="586932" y="1279013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Jmeter.bat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7067F7-F85E-4CAB-A301-FF37C3EBBAC3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12DA4-3D74-4556-B49D-107F1534C930}"/>
              </a:ext>
            </a:extLst>
          </p:cNvPr>
          <p:cNvSpPr txBox="1"/>
          <p:nvPr/>
        </p:nvSpPr>
        <p:spPr>
          <a:xfrm>
            <a:off x="6803947" y="1764767"/>
            <a:ext cx="4695844" cy="40318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CMD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 &gt; C:\apache-jmeter-5.6.3\bin\jmeter.bat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Jmeter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실행도 가능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5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32AF92-64F3-4B33-9ABD-6829F5958FA7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7399668" y="2005348"/>
            <a:ext cx="3960000" cy="3960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-File &gt; Templates &gt; </a:t>
            </a:r>
            <a:r>
              <a:rPr lang="en-US" altLang="ko-KR"/>
              <a:t>Recording </a:t>
            </a:r>
            <a:r>
              <a:rPr lang="ko-KR" altLang="en-US"/>
              <a:t>선택후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Create </a:t>
            </a:r>
            <a:r>
              <a:rPr lang="ko-KR" altLang="en-US" dirty="0"/>
              <a:t>버튼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E6F2D1-F810-4E51-A5AE-5931E22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2" y="1827213"/>
            <a:ext cx="6384030" cy="42418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E4364BA-D9FE-4727-BDB0-F41A32667FFB}"/>
              </a:ext>
            </a:extLst>
          </p:cNvPr>
          <p:cNvSpPr/>
          <p:nvPr/>
        </p:nvSpPr>
        <p:spPr>
          <a:xfrm rot="10800000">
            <a:off x="5319245" y="2948004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F92DC-2812-413F-9973-7BBE9D25596C}"/>
              </a:ext>
            </a:extLst>
          </p:cNvPr>
          <p:cNvSpPr txBox="1"/>
          <p:nvPr/>
        </p:nvSpPr>
        <p:spPr>
          <a:xfrm>
            <a:off x="586932" y="127901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생성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998955D-B94B-4A9C-B085-3B2F4824838A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</p:spTree>
    <p:extLst>
      <p:ext uri="{BB962C8B-B14F-4D97-AF65-F5344CB8AC3E}">
        <p14:creationId xmlns:p14="http://schemas.microsoft.com/office/powerpoint/2010/main" val="23847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DB554B-F459-4CBE-BFAA-A6D41A1670BD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6696934" y="1648345"/>
            <a:ext cx="4733988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# Http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hostToRecord</a:t>
            </a:r>
            <a:r>
              <a:rPr lang="en-US" altLang="ko-KR" dirty="0"/>
              <a:t> : http://testphp.vulnweb.com/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recodingOutputFile</a:t>
            </a:r>
            <a:r>
              <a:rPr lang="en-US" altLang="ko-KR" dirty="0"/>
              <a:t> : recoding.xml (</a:t>
            </a:r>
            <a:r>
              <a:rPr lang="ko-KR" altLang="en-US" dirty="0"/>
              <a:t>로그파일명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schemeToRecord</a:t>
            </a:r>
            <a:r>
              <a:rPr lang="en-US" altLang="ko-KR" dirty="0"/>
              <a:t> : http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0769E-ABA1-4066-8750-415EEEA1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2" y="1819533"/>
            <a:ext cx="5721880" cy="3218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BBC9B-1192-4703-A767-7F54A3B05C37}"/>
              </a:ext>
            </a:extLst>
          </p:cNvPr>
          <p:cNvSpPr txBox="1"/>
          <p:nvPr/>
        </p:nvSpPr>
        <p:spPr>
          <a:xfrm>
            <a:off x="586932" y="1279013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생성시 정보 입력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5894CAB-621C-44DD-8E59-01393639A49D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76026-76E2-4EA8-97A0-EF5145478B23}"/>
              </a:ext>
            </a:extLst>
          </p:cNvPr>
          <p:cNvSpPr txBox="1"/>
          <p:nvPr/>
        </p:nvSpPr>
        <p:spPr>
          <a:xfrm>
            <a:off x="6730138" y="3544876"/>
            <a:ext cx="4733988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/>
              <a:t># Https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hostToRecord</a:t>
            </a:r>
            <a:r>
              <a:rPr lang="en-US" altLang="ko-KR" dirty="0"/>
              <a:t> : https://www.g2b.go.kr/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테스트 사이트 </a:t>
            </a:r>
            <a:r>
              <a:rPr lang="en-US" altLang="ko-KR" dirty="0"/>
              <a:t>- </a:t>
            </a:r>
            <a:r>
              <a:rPr lang="ko-KR" altLang="en-US" dirty="0"/>
              <a:t>나라장터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recodingOutputFile</a:t>
            </a:r>
            <a:r>
              <a:rPr lang="en-US" altLang="ko-KR" dirty="0"/>
              <a:t> : recoding.xml (</a:t>
            </a:r>
            <a:r>
              <a:rPr lang="ko-KR" altLang="en-US" dirty="0"/>
              <a:t>로그파일명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schemeToRecord</a:t>
            </a:r>
            <a:r>
              <a:rPr lang="en-US" altLang="ko-KR" dirty="0"/>
              <a:t> : https</a:t>
            </a:r>
          </a:p>
        </p:txBody>
      </p:sp>
    </p:spTree>
    <p:extLst>
      <p:ext uri="{BB962C8B-B14F-4D97-AF65-F5344CB8AC3E}">
        <p14:creationId xmlns:p14="http://schemas.microsoft.com/office/powerpoint/2010/main" val="9639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9B9382-2398-4627-88D7-CF5362541158}"/>
              </a:ext>
            </a:extLst>
          </p:cNvPr>
          <p:cNvSpPr/>
          <p:nvPr/>
        </p:nvSpPr>
        <p:spPr>
          <a:xfrm>
            <a:off x="152400" y="84271"/>
            <a:ext cx="11887200" cy="6604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6818839" y="1640013"/>
            <a:ext cx="4788000" cy="4176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-</a:t>
            </a:r>
            <a:r>
              <a:rPr lang="ko-KR" altLang="en-US" sz="1600" dirty="0"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Mouse Action </a:t>
            </a:r>
            <a:r>
              <a:rPr lang="ko-KR" altLang="en-US" sz="1600" dirty="0">
                <a:latin typeface="+mj-ea"/>
                <a:ea typeface="+mj-ea"/>
                <a:cs typeface="맑은 고딕 Semilight" panose="020B0502040204020203" pitchFamily="50" charset="-127"/>
              </a:rPr>
              <a:t>으로 테스트 진행 기록</a:t>
            </a: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800" dirty="0">
                <a:latin typeface="+mj-ea"/>
                <a:ea typeface="+mj-ea"/>
                <a:cs typeface="맑은 고딕 Semilight" panose="020B0502040204020203" pitchFamily="50" charset="-127"/>
              </a:rPr>
              <a:t>- Https Domain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〮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Https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반영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Domain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작업 시 도메인명 기록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- Target Controller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〮 테스트 진행 기록 위치 설정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실행시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데이터들이 밑으로 생성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- Transaction Name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〮 테스트의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Transaction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Naming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설정</a:t>
            </a: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- Start button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〮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start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버튼을 클릭을 하여 테스트 기록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ts val="2500"/>
              </a:lnSpc>
            </a:pP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69617-CE45-4E23-9755-47E17D288AB7}"/>
              </a:ext>
            </a:extLst>
          </p:cNvPr>
          <p:cNvSpPr txBox="1"/>
          <p:nvPr/>
        </p:nvSpPr>
        <p:spPr>
          <a:xfrm>
            <a:off x="586932" y="1110313"/>
            <a:ext cx="66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HTTP(S) Test Script Recorder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5B1D7DB-8566-41A4-A973-ED22517E1394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F9196A-1094-4C94-921E-FC72FA83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1" y="1673679"/>
            <a:ext cx="5798938" cy="4153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175B94-2A17-4C59-A04E-1F8179EB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42" y="5147849"/>
            <a:ext cx="2483391" cy="1049762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7ABE40-0A10-4394-B99C-0F1704828963}"/>
              </a:ext>
            </a:extLst>
          </p:cNvPr>
          <p:cNvSpPr/>
          <p:nvPr/>
        </p:nvSpPr>
        <p:spPr>
          <a:xfrm>
            <a:off x="4408298" y="3546098"/>
            <a:ext cx="1905916" cy="2406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64736B9-CDFA-4C91-87DA-436136B441D6}"/>
              </a:ext>
            </a:extLst>
          </p:cNvPr>
          <p:cNvSpPr/>
          <p:nvPr/>
        </p:nvSpPr>
        <p:spPr>
          <a:xfrm rot="4538192">
            <a:off x="5604262" y="4047115"/>
            <a:ext cx="1888425" cy="252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BCF740-6F19-4E93-AFD3-F01E00FAE0DD}"/>
              </a:ext>
            </a:extLst>
          </p:cNvPr>
          <p:cNvSpPr/>
          <p:nvPr/>
        </p:nvSpPr>
        <p:spPr>
          <a:xfrm>
            <a:off x="4796809" y="4389521"/>
            <a:ext cx="1525951" cy="2137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1099A2-D02B-4904-AE89-3EA3A0D9C70D}"/>
              </a:ext>
            </a:extLst>
          </p:cNvPr>
          <p:cNvSpPr/>
          <p:nvPr/>
        </p:nvSpPr>
        <p:spPr>
          <a:xfrm>
            <a:off x="4570050" y="2648766"/>
            <a:ext cx="540336" cy="2406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AD2AF0-0FA4-409A-B90F-C83C0008818F}"/>
              </a:ext>
            </a:extLst>
          </p:cNvPr>
          <p:cNvSpPr/>
          <p:nvPr/>
        </p:nvSpPr>
        <p:spPr>
          <a:xfrm>
            <a:off x="4138130" y="2978429"/>
            <a:ext cx="2176084" cy="2406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C169A00-398A-439E-9581-546FDA8A7C6C}"/>
              </a:ext>
            </a:extLst>
          </p:cNvPr>
          <p:cNvSpPr/>
          <p:nvPr/>
        </p:nvSpPr>
        <p:spPr>
          <a:xfrm>
            <a:off x="127000" y="118533"/>
            <a:ext cx="11887200" cy="66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3329-0B1F-40C4-A017-45E45FB5F55C}"/>
              </a:ext>
            </a:extLst>
          </p:cNvPr>
          <p:cNvSpPr txBox="1"/>
          <p:nvPr/>
        </p:nvSpPr>
        <p:spPr>
          <a:xfrm>
            <a:off x="7397693" y="1648345"/>
            <a:ext cx="3600000" cy="1800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# Http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 dirty="0"/>
              <a:t>Defined Variables </a:t>
            </a:r>
          </a:p>
          <a:p>
            <a:r>
              <a:rPr lang="en-US" altLang="ko-KR" dirty="0"/>
              <a:t>- </a:t>
            </a:r>
            <a:r>
              <a:rPr lang="en-US" altLang="ko-KR"/>
              <a:t>Scheme </a:t>
            </a:r>
            <a:r>
              <a:rPr lang="ko-KR" altLang="en-US"/>
              <a:t>삭제</a:t>
            </a:r>
            <a:endParaRPr lang="en-US" altLang="ko-KR" dirty="0"/>
          </a:p>
          <a:p>
            <a:r>
              <a:rPr lang="en-US" altLang="ko-KR" dirty="0"/>
              <a:t>- Port : </a:t>
            </a:r>
            <a:r>
              <a:rPr lang="en-US" altLang="ko-KR"/>
              <a:t>80 </a:t>
            </a:r>
            <a:r>
              <a:rPr lang="ko-KR" altLang="en-US"/>
              <a:t>저장</a:t>
            </a:r>
            <a:endParaRPr lang="en-US" altLang="ko-KR" dirty="0"/>
          </a:p>
          <a:p>
            <a:r>
              <a:rPr lang="en-US" altLang="ko-KR" dirty="0"/>
              <a:t>  (Delete </a:t>
            </a:r>
            <a:r>
              <a:rPr lang="ko-KR" altLang="en-US" dirty="0"/>
              <a:t>버튼 </a:t>
            </a:r>
            <a:r>
              <a:rPr lang="ko-KR" altLang="en-US"/>
              <a:t>과 </a:t>
            </a:r>
            <a:r>
              <a:rPr lang="en-US" altLang="ko-KR" dirty="0"/>
              <a:t>Add </a:t>
            </a:r>
            <a:r>
              <a:rPr lang="ko-KR" altLang="en-US"/>
              <a:t>버튼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DDB42-24B6-4F8E-B6AB-FABECF1AB524}"/>
              </a:ext>
            </a:extLst>
          </p:cNvPr>
          <p:cNvSpPr txBox="1"/>
          <p:nvPr/>
        </p:nvSpPr>
        <p:spPr>
          <a:xfrm>
            <a:off x="586932" y="127901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속성저장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F3C0D-5541-4C41-B46E-F0B61773FD95}"/>
              </a:ext>
            </a:extLst>
          </p:cNvPr>
          <p:cNvSpPr txBox="1"/>
          <p:nvPr/>
        </p:nvSpPr>
        <p:spPr>
          <a:xfrm>
            <a:off x="7397692" y="3508508"/>
            <a:ext cx="3600000" cy="1800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# Https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기본 </a:t>
            </a:r>
            <a:r>
              <a:rPr lang="en-US" altLang="ko-KR" dirty="0"/>
              <a:t>Setting </a:t>
            </a:r>
            <a:r>
              <a:rPr lang="ko-KR" altLang="en-US" dirty="0"/>
              <a:t>고정</a:t>
            </a: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55FCB75-D524-479E-BDD5-7B449CCB8A3F}"/>
              </a:ext>
            </a:extLst>
          </p:cNvPr>
          <p:cNvSpPr txBox="1">
            <a:spLocks/>
          </p:cNvSpPr>
          <p:nvPr/>
        </p:nvSpPr>
        <p:spPr>
          <a:xfrm>
            <a:off x="312994" y="434067"/>
            <a:ext cx="5257800" cy="47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Jmeter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템플릿 생성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E44FFB-823D-45E1-9DE7-47D3F12B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6" y="1712687"/>
            <a:ext cx="6523346" cy="369680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7F4BEB-89A6-4E94-A75E-923EADE3870B}"/>
              </a:ext>
            </a:extLst>
          </p:cNvPr>
          <p:cNvSpPr/>
          <p:nvPr/>
        </p:nvSpPr>
        <p:spPr>
          <a:xfrm>
            <a:off x="2881244" y="3320449"/>
            <a:ext cx="4100848" cy="2406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984479-6463-4BE2-83D1-E2BBA7C7B0FB}"/>
              </a:ext>
            </a:extLst>
          </p:cNvPr>
          <p:cNvSpPr/>
          <p:nvPr/>
        </p:nvSpPr>
        <p:spPr>
          <a:xfrm rot="19653664">
            <a:off x="6696948" y="2849490"/>
            <a:ext cx="676012" cy="2888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816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9932</TotalTime>
  <Words>925</Words>
  <Application>Microsoft Office PowerPoint</Application>
  <PresentationFormat>와이드스크린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맑은 고딕 Semilight</vt:lpstr>
      <vt:lpstr>Arial</vt:lpstr>
      <vt:lpstr>Trebuchet MS</vt:lpstr>
      <vt:lpstr>Wingdings 3</vt:lpstr>
      <vt:lpstr>패싯</vt:lpstr>
      <vt:lpstr>Jmeter 교육자료</vt:lpstr>
      <vt:lpstr>목   차</vt:lpstr>
      <vt:lpstr>1. Jmeter 설치 및 템플릿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Jmeter 템플릿 실행</vt:lpstr>
      <vt:lpstr>2. Jmeter 템플릿 실행</vt:lpstr>
      <vt:lpstr>2. Jmeter 템플릿 실행</vt:lpstr>
      <vt:lpstr>2. Jmeter 템플릿 실행</vt:lpstr>
      <vt:lpstr>2. Jmeter 템플릿 실행</vt:lpstr>
      <vt:lpstr>2. Jmeter 템플릿 실행</vt:lpstr>
      <vt:lpstr>3. Jmeter 측정결과 보고서 </vt:lpstr>
      <vt:lpstr>3. Jmeter 측정결과 보고서 </vt:lpstr>
      <vt:lpstr>4. Jmeter 테스트 아키텍처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교육자료</dc:title>
  <dc:creator>admin</dc:creator>
  <cp:lastModifiedBy>제욱 안</cp:lastModifiedBy>
  <cp:revision>85</cp:revision>
  <dcterms:created xsi:type="dcterms:W3CDTF">2024-01-24T06:47:35Z</dcterms:created>
  <dcterms:modified xsi:type="dcterms:W3CDTF">2025-04-04T07:24:21Z</dcterms:modified>
</cp:coreProperties>
</file>