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6266b33c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6266b33c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6266b33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6266b33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6266b33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6266b33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6266b33c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6266b33c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6266b33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6266b33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6266b33c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6266b33c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00525" y="630225"/>
            <a:ext cx="7702800" cy="23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agent for Web search</a:t>
            </a:r>
            <a:br>
              <a:rPr lang="en"/>
            </a:br>
            <a:endParaRPr/>
          </a:p>
          <a:p>
            <a:pPr indent="0" lvl="0" marL="0" rtl="0" algn="l">
              <a:spcBef>
                <a:spcPts val="0"/>
              </a:spcBef>
              <a:spcAft>
                <a:spcPts val="0"/>
              </a:spcAft>
              <a:buNone/>
            </a:pPr>
            <a:r>
              <a:rPr lang="en" sz="1900">
                <a:latin typeface="Arial"/>
                <a:ea typeface="Arial"/>
                <a:cs typeface="Arial"/>
                <a:sym typeface="Arial"/>
              </a:rPr>
              <a:t>A Local LLM-Powered Web Analysis Tool</a:t>
            </a:r>
            <a:endParaRPr sz="1900">
              <a:latin typeface="Arial"/>
              <a:ea typeface="Arial"/>
              <a:cs typeface="Arial"/>
              <a:sym typeface="Arial"/>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6321717" y="34381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jeyaram</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49525" y="980400"/>
            <a:ext cx="57171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rPr>
              <a:t>THANK YOU</a:t>
            </a:r>
            <a:r>
              <a:rPr lang="en" sz="3600">
                <a:solidFill>
                  <a:schemeClr val="dk1"/>
                </a:solidFill>
              </a:rPr>
              <a:t> </a:t>
            </a:r>
            <a:endParaRPr sz="3600">
              <a:solidFill>
                <a:schemeClr val="dk1"/>
              </a:solidFill>
            </a:endParaRPr>
          </a:p>
          <a:p>
            <a:pPr indent="0" lvl="0" marL="0" rtl="0" algn="l">
              <a:spcBef>
                <a:spcPts val="1600"/>
              </a:spcBef>
              <a:spcAft>
                <a:spcPts val="1600"/>
              </a:spcAft>
              <a:buClr>
                <a:schemeClr val="dk2"/>
              </a:buClr>
              <a:buSzPts val="1100"/>
              <a:buFont typeface="Arial"/>
              <a:buNone/>
            </a:pPr>
            <a:r>
              <a:rPr lang="en" sz="2400">
                <a:solidFill>
                  <a:srgbClr val="000000"/>
                </a:solidFill>
              </a:rPr>
              <a:t>Jeyaram k</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401625" y="630225"/>
            <a:ext cx="83016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400" u="sng">
                <a:solidFill>
                  <a:srgbClr val="F5F4EF"/>
                </a:solidFill>
                <a:latin typeface="Georgia"/>
                <a:ea typeface="Georgia"/>
                <a:cs typeface="Georgia"/>
                <a:sym typeface="Georgia"/>
              </a:rPr>
              <a:t>Abstract: AI Agent Development with Ollama and Llama 3.2</a:t>
            </a:r>
            <a:endParaRPr sz="2400" u="sng">
              <a:solidFill>
                <a:srgbClr val="F5F4EF"/>
              </a:solidFill>
              <a:latin typeface="Georgia"/>
              <a:ea typeface="Georgia"/>
              <a:cs typeface="Georgia"/>
              <a:sym typeface="Georgia"/>
            </a:endParaRPr>
          </a:p>
          <a:p>
            <a:pPr indent="0" lvl="0" marL="0" rtl="0" algn="l">
              <a:spcBef>
                <a:spcPts val="0"/>
              </a:spcBef>
              <a:spcAft>
                <a:spcPts val="0"/>
              </a:spcAft>
              <a:buNone/>
            </a:pPr>
            <a:r>
              <a:t/>
            </a:r>
            <a:endParaRPr sz="17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
        <p:nvSpPr>
          <p:cNvPr id="79" name="Google Shape;79;p14"/>
          <p:cNvSpPr txBox="1"/>
          <p:nvPr>
            <p:ph idx="1" type="subTitle"/>
          </p:nvPr>
        </p:nvSpPr>
        <p:spPr>
          <a:xfrm>
            <a:off x="566025" y="2024525"/>
            <a:ext cx="8155500" cy="2455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900"/>
              <a:t>This AI agent represents a significant advancement in automated web content analysis, offering organizations the ability to efficiently process and analyze web content while maintaining control over their data through local deployment. The system's modular design allows for easy updates and improvements as newer models become available.</a:t>
            </a:r>
            <a:endParaRPr b="1" sz="1900"/>
          </a:p>
          <a:p>
            <a:pPr indent="0" lvl="0" marL="0" rtl="0" algn="l">
              <a:spcBef>
                <a:spcPts val="16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542525" y="274800"/>
            <a:ext cx="8032200" cy="106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b="1" lang="en" sz="2700">
                <a:solidFill>
                  <a:srgbClr val="FF9900"/>
                </a:solidFill>
              </a:rPr>
              <a:t>Implementation of WebSearchAgent</a:t>
            </a:r>
            <a:endParaRPr b="1" sz="2700">
              <a:solidFill>
                <a:srgbClr val="FF9900"/>
              </a:solidFill>
            </a:endParaRPr>
          </a:p>
          <a:p>
            <a:pPr indent="0" lvl="0" marL="0" rtl="0" algn="l">
              <a:spcBef>
                <a:spcPts val="600"/>
              </a:spcBef>
              <a:spcAft>
                <a:spcPts val="0"/>
              </a:spcAft>
              <a:buNone/>
            </a:pPr>
            <a:r>
              <a:t/>
            </a:r>
            <a:endParaRPr sz="1800">
              <a:solidFill>
                <a:schemeClr val="dk2"/>
              </a:solidFill>
              <a:latin typeface="Lato"/>
              <a:ea typeface="Lato"/>
              <a:cs typeface="Lato"/>
              <a:sym typeface="Lato"/>
            </a:endParaRPr>
          </a:p>
        </p:txBody>
      </p:sp>
      <p:sp>
        <p:nvSpPr>
          <p:cNvPr id="85" name="Google Shape;85;p15"/>
          <p:cNvSpPr txBox="1"/>
          <p:nvPr/>
        </p:nvSpPr>
        <p:spPr>
          <a:xfrm>
            <a:off x="695200" y="1531300"/>
            <a:ext cx="8032200" cy="30768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2"/>
              </a:buClr>
              <a:buSzPts val="1100"/>
              <a:buFont typeface="Arial"/>
              <a:buNone/>
            </a:pPr>
            <a:r>
              <a:rPr b="1" lang="en" sz="2600">
                <a:solidFill>
                  <a:schemeClr val="lt1"/>
                </a:solidFill>
              </a:rPr>
              <a:t>Step 1: Model Setup &amp; Configuration</a:t>
            </a:r>
            <a:endParaRPr b="1" sz="2600">
              <a:solidFill>
                <a:schemeClr val="lt1"/>
              </a:solidFill>
            </a:endParaRPr>
          </a:p>
          <a:p>
            <a:pPr indent="0" lvl="0" marL="0" rtl="0" algn="l">
              <a:lnSpc>
                <a:spcPct val="115000"/>
              </a:lnSpc>
              <a:spcBef>
                <a:spcPts val="1800"/>
              </a:spcBef>
              <a:spcAft>
                <a:spcPts val="0"/>
              </a:spcAft>
              <a:buClr>
                <a:schemeClr val="dk2"/>
              </a:buClr>
              <a:buSzPts val="1100"/>
              <a:buFont typeface="Arial"/>
              <a:buNone/>
            </a:pPr>
            <a:r>
              <a:rPr b="1" lang="en" sz="2000">
                <a:solidFill>
                  <a:schemeClr val="lt1"/>
                </a:solidFill>
              </a:rPr>
              <a:t>Local LLM Implementation</a:t>
            </a:r>
            <a:endParaRPr b="1" sz="20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Deployed Llama 3.2 </a:t>
            </a:r>
            <a:r>
              <a:rPr lang="en" sz="1500">
                <a:solidFill>
                  <a:schemeClr val="lt1"/>
                </a:solidFill>
              </a:rPr>
              <a:t>3 Billion</a:t>
            </a:r>
            <a:r>
              <a:rPr lang="en" sz="1500">
                <a:solidFill>
                  <a:schemeClr val="lt1"/>
                </a:solidFill>
              </a:rPr>
              <a:t> model locally using Ollama framework</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Created custom </a:t>
            </a:r>
            <a:r>
              <a:rPr lang="en" sz="1500">
                <a:solidFill>
                  <a:schemeClr val="lt1"/>
                </a:solidFill>
              </a:rPr>
              <a:t>Web Search Agent</a:t>
            </a:r>
            <a:r>
              <a:rPr lang="en" sz="1500">
                <a:solidFill>
                  <a:schemeClr val="lt1"/>
                </a:solidFill>
              </a:rPr>
              <a:t> model with specialized system prompts</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Implemented dedicated instruction set for web content analysis</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Optimized for local processing and response generation</a:t>
            </a:r>
            <a:endParaRPr sz="1500">
              <a:solidFill>
                <a:schemeClr val="lt1"/>
              </a:solidFill>
            </a:endParaRPr>
          </a:p>
          <a:p>
            <a:pPr indent="0" lvl="0" marL="0" rtl="0" algn="l">
              <a:spcBef>
                <a:spcPts val="1200"/>
              </a:spcBef>
              <a:spcAft>
                <a:spcPts val="0"/>
              </a:spcAft>
              <a:buNone/>
            </a:pPr>
            <a:r>
              <a:t/>
            </a:r>
            <a:endParaRPr sz="31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a:off x="542525" y="274800"/>
            <a:ext cx="8032200" cy="10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1" name="Google Shape;91;p16"/>
          <p:cNvSpPr txBox="1"/>
          <p:nvPr/>
        </p:nvSpPr>
        <p:spPr>
          <a:xfrm>
            <a:off x="624750" y="850200"/>
            <a:ext cx="8032200" cy="38196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2700">
                <a:solidFill>
                  <a:schemeClr val="lt1"/>
                </a:solidFill>
              </a:rPr>
              <a:t>Step 2: Tool Function Integration</a:t>
            </a:r>
            <a:endParaRPr b="1" sz="2700">
              <a:solidFill>
                <a:schemeClr val="lt1"/>
              </a:solidFill>
            </a:endParaRPr>
          </a:p>
          <a:p>
            <a:pPr indent="0" lvl="0" marL="0" rtl="0" algn="l">
              <a:lnSpc>
                <a:spcPct val="115000"/>
              </a:lnSpc>
              <a:spcBef>
                <a:spcPts val="1800"/>
              </a:spcBef>
              <a:spcAft>
                <a:spcPts val="0"/>
              </a:spcAft>
              <a:buNone/>
            </a:pPr>
            <a:r>
              <a:rPr b="1" lang="en" sz="2100">
                <a:solidFill>
                  <a:schemeClr val="lt1"/>
                </a:solidFill>
              </a:rPr>
              <a:t>Data Processing Pipeline</a:t>
            </a:r>
            <a:endParaRPr b="1" sz="21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Developed URL detection and validation system</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Implemented web scraping functionality to extract content</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Created data injection pipeline to enhance system prompt</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Engineered feedback loop for content analysis and processing</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Built seamless integration between model and scraped data</a:t>
            </a:r>
            <a:endParaRPr sz="1500">
              <a:solidFill>
                <a:schemeClr val="lt1"/>
              </a:solidFill>
            </a:endParaRPr>
          </a:p>
          <a:p>
            <a:pPr indent="0" lvl="0" marL="0" rtl="0" algn="l">
              <a:lnSpc>
                <a:spcPct val="115000"/>
              </a:lnSpc>
              <a:spcBef>
                <a:spcPts val="1200"/>
              </a:spcBef>
              <a:spcAft>
                <a:spcPts val="0"/>
              </a:spcAft>
              <a:buNone/>
            </a:pPr>
            <a:r>
              <a:t/>
            </a:r>
            <a:endParaRPr sz="1800">
              <a:solidFill>
                <a:schemeClr val="lt1"/>
              </a:solidFill>
            </a:endParaRPr>
          </a:p>
          <a:p>
            <a:pPr indent="0" lvl="0" marL="0" rtl="0" algn="l">
              <a:spcBef>
                <a:spcPts val="1200"/>
              </a:spcBef>
              <a:spcAft>
                <a:spcPts val="0"/>
              </a:spcAft>
              <a:buNone/>
            </a:pPr>
            <a:r>
              <a:t/>
            </a:r>
            <a:endParaRPr sz="29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472100" y="509650"/>
            <a:ext cx="8032200" cy="38118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2"/>
              </a:buClr>
              <a:buSzPts val="1100"/>
              <a:buFont typeface="Arial"/>
              <a:buNone/>
            </a:pPr>
            <a:r>
              <a:rPr b="1" lang="en" sz="2500">
                <a:solidFill>
                  <a:schemeClr val="lt1"/>
                </a:solidFill>
              </a:rPr>
              <a:t>Step 3: Query Processing System</a:t>
            </a:r>
            <a:endParaRPr b="1" sz="2500">
              <a:solidFill>
                <a:schemeClr val="lt1"/>
              </a:solidFill>
            </a:endParaRPr>
          </a:p>
          <a:p>
            <a:pPr indent="0" lvl="0" marL="0" rtl="0" algn="l">
              <a:lnSpc>
                <a:spcPct val="115000"/>
              </a:lnSpc>
              <a:spcBef>
                <a:spcPts val="1800"/>
              </a:spcBef>
              <a:spcAft>
                <a:spcPts val="0"/>
              </a:spcAft>
              <a:buClr>
                <a:schemeClr val="dk2"/>
              </a:buClr>
              <a:buSzPts val="1100"/>
              <a:buFont typeface="Arial"/>
              <a:buNone/>
            </a:pPr>
            <a:r>
              <a:rPr b="1" lang="en" sz="2100">
                <a:solidFill>
                  <a:schemeClr val="lt1"/>
                </a:solidFill>
              </a:rPr>
              <a:t>Versatile Content Analysis</a:t>
            </a:r>
            <a:endParaRPr b="1" sz="21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Enabled comprehensive webpage analysis capabilities</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Implemented flexible query handling for:</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Content summarization</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Question answering</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Information extraction</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Designed for natural conversation flow with context retention</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Optimized for accurate and relevant response generation</a:t>
            </a:r>
            <a:endParaRPr sz="1500">
              <a:solidFill>
                <a:schemeClr val="lt1"/>
              </a:solidFill>
            </a:endParaRPr>
          </a:p>
          <a:p>
            <a:pPr indent="0" lvl="0" marL="0" rtl="0" algn="l">
              <a:spcBef>
                <a:spcPts val="1200"/>
              </a:spcBef>
              <a:spcAft>
                <a:spcPts val="0"/>
              </a:spcAft>
              <a:buNone/>
            </a:pPr>
            <a:r>
              <a:t/>
            </a:r>
            <a:endParaRPr b="1" sz="2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577775" y="357000"/>
            <a:ext cx="8220300" cy="43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b="1" lang="en" sz="3000">
                <a:solidFill>
                  <a:schemeClr val="lt1"/>
                </a:solidFill>
              </a:rPr>
              <a:t>Practical Applications</a:t>
            </a:r>
            <a:endParaRPr b="1" sz="3000">
              <a:solidFill>
                <a:schemeClr val="lt1"/>
              </a:solidFill>
            </a:endParaRPr>
          </a:p>
          <a:p>
            <a:pPr indent="-342900" lvl="0" marL="457200" rtl="0" algn="l">
              <a:lnSpc>
                <a:spcPct val="115000"/>
              </a:lnSpc>
              <a:spcBef>
                <a:spcPts val="1200"/>
              </a:spcBef>
              <a:spcAft>
                <a:spcPts val="0"/>
              </a:spcAft>
              <a:buClr>
                <a:schemeClr val="lt1"/>
              </a:buClr>
              <a:buSzPts val="1800"/>
              <a:buChar char="●"/>
            </a:pPr>
            <a:r>
              <a:rPr lang="en" sz="1800">
                <a:solidFill>
                  <a:schemeClr val="lt1"/>
                </a:solidFill>
              </a:rPr>
              <a:t>Real-time webpage analysis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Automated content summarization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Interactive Q&amp;A about web content</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Document analysis and extraction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Custom query processing</a:t>
            </a:r>
            <a:endParaRPr sz="1800">
              <a:solidFill>
                <a:schemeClr val="lt1"/>
              </a:solidFill>
            </a:endParaRPr>
          </a:p>
          <a:p>
            <a:pPr indent="0" lvl="0" marL="0" rtl="0" algn="l">
              <a:spcBef>
                <a:spcPts val="120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Demos</a:t>
            </a:r>
            <a:endParaRPr/>
          </a:p>
        </p:txBody>
      </p:sp>
      <p:sp>
        <p:nvSpPr>
          <p:cNvPr id="107" name="Google Shape;10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46975" y="1846799"/>
            <a:ext cx="9144002" cy="322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Demos</a:t>
            </a:r>
            <a:endParaRPr/>
          </a:p>
        </p:txBody>
      </p:sp>
      <p:sp>
        <p:nvSpPr>
          <p:cNvPr id="114" name="Google Shape;114;p20"/>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0"/>
          <p:cNvPicPr preferRelativeResize="0"/>
          <p:nvPr/>
        </p:nvPicPr>
        <p:blipFill>
          <a:blip r:embed="rId3">
            <a:alphaModFix/>
          </a:blip>
          <a:stretch>
            <a:fillRect/>
          </a:stretch>
        </p:blipFill>
        <p:spPr>
          <a:xfrm>
            <a:off x="96300" y="263050"/>
            <a:ext cx="9047701" cy="4880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Demos</a:t>
            </a:r>
            <a:endParaRPr/>
          </a:p>
        </p:txBody>
      </p:sp>
      <p:sp>
        <p:nvSpPr>
          <p:cNvPr id="121" name="Google Shape;121;p21"/>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1"/>
          <p:cNvPicPr preferRelativeResize="0"/>
          <p:nvPr/>
        </p:nvPicPr>
        <p:blipFill>
          <a:blip r:embed="rId3">
            <a:alphaModFix/>
          </a:blip>
          <a:stretch>
            <a:fillRect/>
          </a:stretch>
        </p:blipFill>
        <p:spPr>
          <a:xfrm>
            <a:off x="319500" y="650575"/>
            <a:ext cx="8824502" cy="4615051"/>
          </a:xfrm>
          <a:prstGeom prst="rect">
            <a:avLst/>
          </a:prstGeom>
          <a:noFill/>
          <a:ln>
            <a:noFill/>
          </a:ln>
        </p:spPr>
      </p:pic>
      <p:sp>
        <p:nvSpPr>
          <p:cNvPr id="123" name="Google Shape;123;p21"/>
          <p:cNvSpPr txBox="1"/>
          <p:nvPr/>
        </p:nvSpPr>
        <p:spPr>
          <a:xfrm>
            <a:off x="1059225" y="216075"/>
            <a:ext cx="78915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Data that was scrapped by tool it then inject to the model to some </a:t>
            </a:r>
            <a:r>
              <a:rPr lang="en" sz="1800">
                <a:solidFill>
                  <a:schemeClr val="dk2"/>
                </a:solidFill>
                <a:latin typeface="Lato"/>
                <a:ea typeface="Lato"/>
                <a:cs typeface="Lato"/>
                <a:sym typeface="Lato"/>
              </a:rPr>
              <a:t>knowledge</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