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13"/>
    <p:sldId id="259" r:id="rId14"/>
    <p:sldId id="260" r:id="rId15"/>
    <p:sldId id="261" r:id="rId16"/>
    <p:sldId id="262" r:id="rId17"/>
    <p:sldId id="263" r:id="rId18"/>
    <p:sldId id="264" r:id="rId19"/>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Corrective efforts during H1 2025 were both tactical and strategic. The CDS system, previously crippled by auto-scaling failures, was upgraded with vertical scaling capabilities within GAP infrastructure. This adjustment was successfully completed by March 2025 and significantly improved throughput during peak load.</a:t>
            </a:r>
          </a:p>
          <a:p/>
          <a:p>
            <a:r>
              <a:t>For the CM connectivity problem, UNIX and application teams introduced TCP dumps and monthly server reboot protocols to proactively manage and detect anomalies during high-failure periods.</a:t>
            </a:r>
          </a:p>
          <a:p/>
          <a:p>
            <a:r>
              <a:t>Lastly, process alerts were reengineered following the MSSQL password lockout incident. Updated alerting ensures that such system signals are now visible and actionable, closing the loop on previous manual oversights.</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outcome of our H1 2025 interventions has been tangible and far-reaching. Incident volume saw a dramatic decline—over 65%—once the root causes were tackled and mitigations enforced. The system became inherently more stable, with the infrastructure scaling delivering resilience under pressure.</a:t>
            </a:r>
          </a:p>
          <a:p/>
          <a:p>
            <a:r>
              <a:t>Operational metrics confirmed this transformation. MTBF rose sharply, and incidents resolved faster—some within a fraction of earlier durations. The impact was not just technical but procedural, with response playbooks, alerting systems, and governance workflows elevated to a new level of maturity.</a:t>
            </a:r>
          </a:p>
          <a:p/>
          <a:p>
            <a:r>
              <a:t>This sustained improvement paves the way for further reliability gains in H2. With foundational issues now addressed, our focus shifts toward resilience engineering and predictive detection.</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incident, though brief, had a high impact on Swiss consumers of CDS. A routine MSSQL password change triggered a lockout across multiple services due to a failure in the alerting system.</a:t>
            </a:r>
          </a:p>
          <a:p/>
          <a:p>
            <a:r>
              <a:t>What made this incident noteworthy was not the password change itself but the fact that no alert was triggered. The alert mechanism, which should have notified teams of the failed authentication sequence, had a configuration flaw that let the issue go undetected until users began to escalate.</a:t>
            </a:r>
          </a:p>
          <a:p/>
          <a:p>
            <a:r>
              <a:t>After manually restarting affected services, engineering teams overhauled the alerting logic. This case highlighted the risks of silent failures and the importance of precise monitoring for routine tasks.</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Analyzing incident trends from H1 2025, we categorized key system disruptions to pinpoint core instability areas. The dominant issue, accounting for 28% of incidents, stemmed from connection-related failures. This includes CM Connection Repository issues and challenges in refreshing connection pools, both of which directly impacted access to critical systems.</a:t>
            </a:r>
          </a:p>
          <a:p/>
          <a:p>
            <a:r>
              <a:t>Infrastructure-related problems followed closely at 19%. These stemmed from low disk space—especially inode exhaustion—alongside memory saturation and server underperformance. These resource constraints were pivotal contributors to service disruptions.</a:t>
            </a:r>
          </a:p>
          <a:p/>
          <a:p>
            <a:r>
              <a:t>Finally, 17% of issues involved data retrieval and analysis. Failures in MIMIR query execution and AAAS tool processing hindered access to essential read-only and validation data, revealing gaps in our data tooling stability. Understanding this issue breakdown allowed teams to target the most impactful areas for resolution.</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One of the most critical incidents in H1 was the CDS Distribution Out of Memory failure. Triggered by a spike in document processing volume—exceeding 2500 items in a single request—the legacy architecture failed to scale, leading to systemic failure.</a:t>
            </a:r>
          </a:p>
          <a:p/>
          <a:p>
            <a:r>
              <a:t>The root cause was clear: CDS's legacy infrastructure did not support auto-scaling, making it vulnerable to bursty traffic loads. This limitation had long been a technical debt that materialized under growing usage pressure.</a:t>
            </a:r>
          </a:p>
          <a:p/>
          <a:p>
            <a:r>
              <a:t>To resolve this, we implemented vertical scaling within the GAP infrastructure by March 2025, enabling CDS to handle such bursts more effectively. In parallel, a long-term strategic re-architecture has been prioritized to eliminate such scaling issues permanently.</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H1 2025 marked a notable shift in our operational performance, as evidenced by key incident metrics. We observed a dramatic 65.38% reduction in incident count, falling from 26 incidents in February to just 9 in May/June. This drop reflects systemic improvements across detection, mitigation, and process execution.</a:t>
            </a:r>
          </a:p>
          <a:p/>
          <a:p>
            <a:r>
              <a:t>Equally impressive was our Mean Time To Resolve (MTTR), which plunged by over 94%, drastically cutting downtime and boosting service continuity. This is a clear indication that teams responded faster and more effectively to incidents. Meanwhile, the Mean Time Between Failures (MTBF) rose by nearly 69%, showcasing enhanced system stability and reliability.</a:t>
            </a:r>
          </a:p>
          <a:p/>
          <a:p>
            <a:r>
              <a:t>Together, these improvements paint a compelling picture: we’ve not only reduced the number of issues but have fundamentally improved how we respond to and recover from them. This sets a strong foundation for scaling further reliability efforts through H2 2025.</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A detailed analysis of major incidents revealed a recurring set of root causes impacting system performance and reliability. Firstly, architectural bottlenecks in legacy infrastructure led to critical breakdowns—most notably, the CDS system could not auto-scale when handling document volumes exceeding 2500 in a single request.</a:t>
            </a:r>
          </a:p>
          <a:p/>
          <a:p>
            <a:r>
              <a:t>Secondly, network diagnostics gaps were evident during the CM intermittent connectivity issue. With no real-time TCP tracing in place, identifying transient failures took longer, increasing recovery times.</a:t>
            </a:r>
          </a:p>
          <a:p/>
          <a:p>
            <a:r>
              <a:t>Finally, human and operational process gaps emerged. A case in point: the MSSQL password update failed to trigger an alert, causing an overlooked manual restart and affecting all Swiss CDS consumers. These root causes have now been prioritized for systemic remediation.</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early February, a six-hour-long intermittent connectivity issue struck the CM platform, disrupting services for IPB and STC teams. These teams rely heavily on continuous connectivity to meet trade SLAs, so the service disruption posed a significant operational risk.</a:t>
            </a:r>
          </a:p>
          <a:p/>
          <a:p>
            <a:r>
              <a:t>Despite a thorough investigation, both the network and UNIX teams found no specific issues or misconfigurations on the system. The absence of real-time TCP diagnostics hindered root cause identification and response speed. This gap highlighted the need for better proactive infrastructure tooling.</a:t>
            </a:r>
          </a:p>
          <a:p/>
          <a:p>
            <a:r>
              <a:t>As a result, engineering implemented tactical countermeasures—TCP dumps are now standard during high-failure periods, and monthly CM application server reboots have been scheduled as a preventive action.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notesSlide" Target="../notesSlides/notes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notesSlide" Target="../notesSlides/notesSlide4.xml"/></Relationships>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H1 2025 Incident Management Overview</a:t>
            </a:r>
          </a:p>
        </p:txBody>
      </p:sp>
      <p:sp>
        <p:nvSpPr>
          <p:cNvPr id="4" name="Subtitle 3"/>
          <p:cNvSpPr>
            <a:spLocks noGrp="1"/>
          </p:cNvSpPr>
          <p:nvPr>
            <p:ph type="subTitle" idx="13"/>
          </p:nvPr>
        </p:nvSpPr>
        <p:spPr/>
        <p:txBody>
          <a:bodyPr>
            <a:normAutofit/>
          </a:bodyPr>
          <a:lstStyle/>
          <a:p>
            <a:r>
              <a:t>Significant Improvements in System Reliability Metrics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552104"/>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Incident Count Reduction:</a:t>
            </a:r>
            <a:r>
              <a:rPr b="0" i="0" sz="1300">
                <a:solidFill>
                  <a:srgbClr val="616161"/>
                </a:solidFill>
                <a:latin typeface="Proxima Nova"/>
              </a:rPr>
              <a:t> Reduced by 65.38% from February’s peak (26 incidents) to May/June (9 incidents), indicating enhanced operational stability.</a:t>
            </a:r>
          </a:p>
          <a:p>
            <a:pPr lvl="1" algn="l" marL="228600" indent="-91440">
              <a:spcBef>
                <a:spcPts val="1200"/>
              </a:spcBef>
              <a:spcAft>
                <a:spcPts val="0"/>
              </a:spcAft>
              <a:buSzPct val="100000"/>
              <a:buFont typeface="Arial"/>
              <a:buChar char="•"/>
            </a:pPr>
            <a:r>
              <a:rPr b="1" i="0" sz="1300">
                <a:solidFill>
                  <a:srgbClr val="616161"/>
                </a:solidFill>
                <a:latin typeface="Proxima Nova"/>
              </a:rPr>
              <a:t>MTTR Improvement:</a:t>
            </a:r>
            <a:r>
              <a:rPr b="0" i="0" sz="1300">
                <a:solidFill>
                  <a:srgbClr val="616161"/>
                </a:solidFill>
                <a:latin typeface="Proxima Nova"/>
              </a:rPr>
              <a:t> Mean Time To Resolve dropped by 94.31%, from January’s 1358.63 hours to February’s 77.28 hours.</a:t>
            </a:r>
          </a:p>
          <a:p>
            <a:pPr lvl="1" algn="l" marL="228600" indent="-91440">
              <a:spcBef>
                <a:spcPts val="1200"/>
              </a:spcBef>
              <a:spcAft>
                <a:spcPts val="0"/>
              </a:spcAft>
              <a:buSzPct val="100000"/>
              <a:buFont typeface="Arial"/>
              <a:buChar char="•"/>
            </a:pPr>
            <a:r>
              <a:rPr b="1" i="0" sz="1300">
                <a:solidFill>
                  <a:srgbClr val="616161"/>
                </a:solidFill>
                <a:latin typeface="Proxima Nova"/>
              </a:rPr>
              <a:t>MTBF Extension:</a:t>
            </a:r>
            <a:r>
              <a:rPr b="0" i="0" sz="1300">
                <a:solidFill>
                  <a:srgbClr val="616161"/>
                </a:solidFill>
                <a:latin typeface="Proxima Nova"/>
              </a:rPr>
              <a:t> Mean Time Between Failures increased by 68.72%, from 25.85 hours in February to 82.67 hours in May.</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1szcnhic.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engin akyurt on Unsplash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Key Issue Categories - H1 2025</a:t>
            </a:r>
          </a:p>
        </p:txBody>
      </p:sp>
      <p:sp>
        <p:nvSpPr>
          <p:cNvPr id="4" name="Subtitle 3"/>
          <p:cNvSpPr>
            <a:spLocks noGrp="1"/>
          </p:cNvSpPr>
          <p:nvPr>
            <p:ph type="subTitle" idx="13"/>
          </p:nvPr>
        </p:nvSpPr>
        <p:spPr/>
        <p:txBody>
          <a:bodyPr>
            <a:normAutofit/>
          </a:bodyPr>
          <a:lstStyle/>
          <a:p>
            <a:r>
              <a:t>Analysis of Major System Disruptions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m6115ucf.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Connection Issues (28%)</a:t>
            </a:r>
          </a:p>
          <a:p>
            <a:pPr algn="ctr">
              <a:spcAft>
                <a:spcPts val="1200"/>
              </a:spcAft>
            </a:pPr>
            <a:r>
              <a:rPr b="0" i="0" sz="1300">
                <a:solidFill>
                  <a:srgbClr val="616161"/>
                </a:solidFill>
                <a:latin typeface="Proxima Nova"/>
              </a:rPr>
              <a:t>Most frequent issue, including repository failures and pool refresh constraints impacting CM access.</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4pku4m7g.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Infrastructure Problems (19%)</a:t>
            </a:r>
          </a:p>
          <a:p>
            <a:pPr algn="ctr">
              <a:spcAft>
                <a:spcPts val="1200"/>
              </a:spcAft>
            </a:pPr>
            <a:r>
              <a:rPr b="0" i="0" sz="1300">
                <a:solidFill>
                  <a:srgbClr val="616161"/>
                </a:solidFill>
                <a:latin typeface="Proxima Nova"/>
              </a:rPr>
              <a:t>Disk space exhaustion, memory saturation, and server performance bottlenecks contributed significantly.</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e1mf_3e_.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Data Retrieval/Analysis (17%)</a:t>
            </a:r>
          </a:p>
          <a:p>
            <a:pPr algn="ctr">
              <a:spcAft>
                <a:spcPts val="1200"/>
              </a:spcAft>
            </a:pPr>
            <a:r>
              <a:rPr b="0" i="0" sz="1300">
                <a:solidFill>
                  <a:srgbClr val="616161"/>
                </a:solidFill>
                <a:latin typeface="Proxima Nova"/>
              </a:rPr>
              <a:t>Failures in MIMIR and AAAS tools limited data extraction and read-only detail availability.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Top Root Causes Identified</a:t>
            </a:r>
          </a:p>
        </p:txBody>
      </p:sp>
      <p:sp>
        <p:nvSpPr>
          <p:cNvPr id="4" name="Subtitle 3"/>
          <p:cNvSpPr>
            <a:spLocks noGrp="1"/>
          </p:cNvSpPr>
          <p:nvPr>
            <p:ph type="subTitle" idx="13"/>
          </p:nvPr>
        </p:nvSpPr>
        <p:spPr/>
        <p:txBody>
          <a:bodyPr>
            <a:normAutofit/>
          </a:bodyPr>
          <a:lstStyle/>
          <a:p>
            <a:r>
              <a:t>Key Technical and Operational Failures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14074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Legacy System Limitations:</a:t>
            </a:r>
            <a:r>
              <a:rPr b="0" i="0" sz="1300">
                <a:solidFill>
                  <a:srgbClr val="616161"/>
                </a:solidFill>
                <a:latin typeface="Proxima Nova"/>
              </a:rPr>
              <a:t> CDS system failed to autoscale for 2500+ documents due to outdated architecture.</a:t>
            </a:r>
          </a:p>
          <a:p>
            <a:pPr lvl="1" algn="l" marL="228600" indent="-91440">
              <a:spcBef>
                <a:spcPts val="1200"/>
              </a:spcBef>
              <a:spcAft>
                <a:spcPts val="0"/>
              </a:spcAft>
              <a:buSzPct val="100000"/>
              <a:buFont typeface="Arial"/>
              <a:buChar char="•"/>
            </a:pPr>
            <a:r>
              <a:rPr b="1" i="0" sz="1300">
                <a:solidFill>
                  <a:srgbClr val="616161"/>
                </a:solidFill>
                <a:latin typeface="Proxima Nova"/>
              </a:rPr>
              <a:t>Network Configuration Gaps:</a:t>
            </a:r>
            <a:r>
              <a:rPr b="0" i="0" sz="1300">
                <a:solidFill>
                  <a:srgbClr val="616161"/>
                </a:solidFill>
                <a:latin typeface="Proxima Nova"/>
              </a:rPr>
              <a:t> TCP-level failures in CM connectivity due to absence of real-time network diagnostics.</a:t>
            </a:r>
          </a:p>
          <a:p>
            <a:pPr lvl="1" algn="l" marL="228600" indent="-91440">
              <a:spcBef>
                <a:spcPts val="1200"/>
              </a:spcBef>
              <a:spcAft>
                <a:spcPts val="0"/>
              </a:spcAft>
              <a:buSzPct val="100000"/>
              <a:buFont typeface="Arial"/>
              <a:buChar char="•"/>
            </a:pPr>
            <a:r>
              <a:rPr b="1" i="0" sz="1300">
                <a:solidFill>
                  <a:srgbClr val="616161"/>
                </a:solidFill>
                <a:latin typeface="Proxima Nova"/>
              </a:rPr>
              <a:t>Operational Oversights:</a:t>
            </a:r>
            <a:r>
              <a:rPr b="0" i="0" sz="1300">
                <a:solidFill>
                  <a:srgbClr val="616161"/>
                </a:solidFill>
                <a:latin typeface="Proxima Nova"/>
              </a:rPr>
              <a:t> Missed alert on MSSQL password change caused manual restart delay.</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l9hki_x7.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ThisisEngineering RAEng on Unsplash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Corrective Actions Taken</a:t>
            </a:r>
          </a:p>
        </p:txBody>
      </p:sp>
      <p:sp>
        <p:nvSpPr>
          <p:cNvPr id="4" name="Subtitle 3"/>
          <p:cNvSpPr>
            <a:spLocks noGrp="1"/>
          </p:cNvSpPr>
          <p:nvPr>
            <p:ph type="subTitle" idx="13"/>
          </p:nvPr>
        </p:nvSpPr>
        <p:spPr/>
        <p:txBody>
          <a:bodyPr>
            <a:normAutofit/>
          </a:bodyPr>
          <a:lstStyle/>
          <a:p>
            <a:r>
              <a:t>Tactical and Strategic Measures Deployed</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cg3wprn_.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GAP Infrastructure Scaling</a:t>
            </a:r>
          </a:p>
          <a:p>
            <a:pPr algn="ctr">
              <a:spcAft>
                <a:spcPts val="1200"/>
              </a:spcAft>
            </a:pPr>
            <a:r>
              <a:rPr b="0" i="0" sz="1300">
                <a:solidFill>
                  <a:srgbClr val="616161"/>
                </a:solidFill>
                <a:latin typeface="Proxima Nova"/>
              </a:rPr>
              <a:t>CDS transitioned to vertical scaling in GAP to handle document volume spikes; completed March 2025.</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0gwlxgci.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CM TCP Diagnostics</a:t>
            </a:r>
          </a:p>
          <a:p>
            <a:pPr algn="ctr">
              <a:spcAft>
                <a:spcPts val="1200"/>
              </a:spcAft>
            </a:pPr>
            <a:r>
              <a:rPr b="0" i="0" sz="1300">
                <a:solidFill>
                  <a:srgbClr val="616161"/>
                </a:solidFill>
                <a:latin typeface="Proxima Nova"/>
              </a:rPr>
              <a:t>Reboot strategy and proactive TCP dump monitoring introduced for intermittent connection issues.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anujfew4.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Alerting Improvements</a:t>
            </a:r>
          </a:p>
          <a:p>
            <a:pPr algn="ctr">
              <a:spcAft>
                <a:spcPts val="1200"/>
              </a:spcAft>
            </a:pPr>
            <a:r>
              <a:rPr b="0" i="0" sz="1300">
                <a:solidFill>
                  <a:srgbClr val="616161"/>
                </a:solidFill>
                <a:latin typeface="Proxima Nova"/>
              </a:rPr>
              <a:t>Password lockout alerts refined after MSSQL oversight to ensure prompt human response.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Resolution Outcomes</a:t>
            </a:r>
          </a:p>
        </p:txBody>
      </p:sp>
      <p:sp>
        <p:nvSpPr>
          <p:cNvPr id="4" name="Subtitle 3"/>
          <p:cNvSpPr>
            <a:spLocks noGrp="1"/>
          </p:cNvSpPr>
          <p:nvPr>
            <p:ph type="subTitle" idx="13"/>
          </p:nvPr>
        </p:nvSpPr>
        <p:spPr/>
        <p:txBody>
          <a:bodyPr>
            <a:normAutofit/>
          </a:bodyPr>
          <a:lstStyle/>
          <a:p>
            <a:r>
              <a:t>Sustained Improvements and System Recovery</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8pk2lmic.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Incident Volume Drop</a:t>
            </a:r>
          </a:p>
          <a:p>
            <a:pPr algn="ctr">
              <a:spcAft>
                <a:spcPts val="1200"/>
              </a:spcAft>
            </a:pPr>
            <a:r>
              <a:rPr b="0" i="0" sz="1300">
                <a:solidFill>
                  <a:srgbClr val="616161"/>
                </a:solidFill>
                <a:latin typeface="Proxima Nova"/>
              </a:rPr>
              <a:t>Key failure points addressed, reducing incident frequency by over 65% from peak levels.</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07slh9im.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Infrastructure Resilience</a:t>
            </a:r>
          </a:p>
          <a:p>
            <a:pPr algn="ctr">
              <a:spcAft>
                <a:spcPts val="1200"/>
              </a:spcAft>
            </a:pPr>
            <a:r>
              <a:rPr b="0" i="0" sz="1300">
                <a:solidFill>
                  <a:srgbClr val="616161"/>
                </a:solidFill>
                <a:latin typeface="Proxima Nova"/>
              </a:rPr>
              <a:t>Post-mitigation metrics show higher MTBF and faster recoveries across services.</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m0060p5k.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Process Maturity</a:t>
            </a:r>
          </a:p>
          <a:p>
            <a:pPr algn="ctr">
              <a:spcAft>
                <a:spcPts val="1200"/>
              </a:spcAft>
            </a:pPr>
            <a:r>
              <a:rPr b="0" i="0" sz="1300">
                <a:solidFill>
                  <a:srgbClr val="616161"/>
                </a:solidFill>
                <a:latin typeface="Proxima Nova"/>
              </a:rPr>
              <a:t>Governance upgrades and proactive remediation improved SLA adherence and response workflows.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Case Study: CDS Out of Memory (OOM) Issue</a:t>
            </a:r>
          </a:p>
        </p:txBody>
      </p:sp>
      <p:sp>
        <p:nvSpPr>
          <p:cNvPr id="4" name="Subtitle 3"/>
          <p:cNvSpPr>
            <a:spLocks noGrp="1"/>
          </p:cNvSpPr>
          <p:nvPr>
            <p:ph type="subTitle" idx="13"/>
          </p:nvPr>
        </p:nvSpPr>
        <p:spPr/>
        <p:txBody>
          <a:bodyPr>
            <a:normAutofit/>
          </a:bodyPr>
          <a:lstStyle/>
          <a:p>
            <a:r>
              <a:t>System Overload During Document Distribution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193506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Trigger: Volume Spike:</a:t>
            </a:r>
            <a:r>
              <a:rPr b="0" i="0" sz="1300">
                <a:solidFill>
                  <a:srgbClr val="616161"/>
                </a:solidFill>
                <a:latin typeface="Proxima Nova"/>
              </a:rPr>
              <a:t> Processing request for 2500+ documents overloaded legacy CDS infrastructure.</a:t>
            </a:r>
          </a:p>
          <a:p>
            <a:pPr lvl="1" algn="l" marL="228600" indent="-91440">
              <a:spcBef>
                <a:spcPts val="1200"/>
              </a:spcBef>
              <a:spcAft>
                <a:spcPts val="0"/>
              </a:spcAft>
              <a:buSzPct val="100000"/>
              <a:buFont typeface="Arial"/>
              <a:buChar char="•"/>
            </a:pPr>
            <a:r>
              <a:rPr b="1" i="0" sz="1300">
                <a:solidFill>
                  <a:srgbClr val="616161"/>
                </a:solidFill>
                <a:latin typeface="Proxima Nova"/>
              </a:rPr>
              <a:t>Root Cause:</a:t>
            </a:r>
            <a:r>
              <a:rPr b="0" i="0" sz="1300">
                <a:solidFill>
                  <a:srgbClr val="616161"/>
                </a:solidFill>
                <a:latin typeface="Proxima Nova"/>
              </a:rPr>
              <a:t> CDS lacked auto-scaling capacity to handle burst demand under legacy architecture.</a:t>
            </a:r>
          </a:p>
          <a:p>
            <a:pPr lvl="1" algn="l" marL="228600" indent="-91440">
              <a:spcBef>
                <a:spcPts val="1200"/>
              </a:spcBef>
              <a:spcAft>
                <a:spcPts val="0"/>
              </a:spcAft>
              <a:buSzPct val="100000"/>
              <a:buFont typeface="Arial"/>
              <a:buChar char="•"/>
            </a:pPr>
            <a:r>
              <a:rPr b="1" i="0" sz="1300">
                <a:solidFill>
                  <a:srgbClr val="616161"/>
                </a:solidFill>
                <a:latin typeface="Proxima Nova"/>
              </a:rPr>
              <a:t>Resolution:</a:t>
            </a:r>
            <a:r>
              <a:rPr b="0" i="0" sz="1300">
                <a:solidFill>
                  <a:srgbClr val="616161"/>
                </a:solidFill>
                <a:latin typeface="Proxima Nova"/>
              </a:rPr>
              <a:t> GAP vertical scaling deployed in March 2025; strategic re-architecture underway.</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qlzqjktx.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Martin Sanchez on Unsplash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Case Study: CM Intermittent Connectivity</a:t>
            </a:r>
          </a:p>
        </p:txBody>
      </p:sp>
      <p:sp>
        <p:nvSpPr>
          <p:cNvPr id="4" name="Subtitle 3"/>
          <p:cNvSpPr>
            <a:spLocks noGrp="1"/>
          </p:cNvSpPr>
          <p:nvPr>
            <p:ph type="subTitle" idx="13"/>
          </p:nvPr>
        </p:nvSpPr>
        <p:spPr/>
        <p:txBody>
          <a:bodyPr>
            <a:normAutofit/>
          </a:bodyPr>
          <a:lstStyle/>
          <a:p>
            <a:r>
              <a:t>Network Diagnostics and Infrastructure Gaps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193506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Failure Event:</a:t>
            </a:r>
            <a:r>
              <a:rPr b="0" i="0" sz="1300">
                <a:solidFill>
                  <a:srgbClr val="616161"/>
                </a:solidFill>
                <a:latin typeface="Proxima Nova"/>
              </a:rPr>
              <a:t> CM experienced six hours of intermittent connectivity affecting IPB and STC teams.</a:t>
            </a:r>
          </a:p>
          <a:p>
            <a:pPr lvl="1" algn="l" marL="228600" indent="-91440">
              <a:spcBef>
                <a:spcPts val="1200"/>
              </a:spcBef>
              <a:spcAft>
                <a:spcPts val="0"/>
              </a:spcAft>
              <a:buSzPct val="100000"/>
              <a:buFont typeface="Arial"/>
              <a:buChar char="•"/>
            </a:pPr>
            <a:r>
              <a:rPr b="1" i="0" sz="1300">
                <a:solidFill>
                  <a:srgbClr val="616161"/>
                </a:solidFill>
                <a:latin typeface="Proxima Nova"/>
              </a:rPr>
              <a:t>Root Cause:</a:t>
            </a:r>
            <a:r>
              <a:rPr b="0" i="0" sz="1300">
                <a:solidFill>
                  <a:srgbClr val="616161"/>
                </a:solidFill>
                <a:latin typeface="Proxima Nova"/>
              </a:rPr>
              <a:t> No clear system-side issues found; lack of real-time diagnostics delayed resolution.</a:t>
            </a:r>
          </a:p>
          <a:p>
            <a:pPr lvl="1" algn="l" marL="228600" indent="-91440">
              <a:spcBef>
                <a:spcPts val="1200"/>
              </a:spcBef>
              <a:spcAft>
                <a:spcPts val="0"/>
              </a:spcAft>
              <a:buSzPct val="100000"/>
              <a:buFont typeface="Arial"/>
              <a:buChar char="•"/>
            </a:pPr>
            <a:r>
              <a:rPr b="1" i="0" sz="1300">
                <a:solidFill>
                  <a:srgbClr val="616161"/>
                </a:solidFill>
                <a:latin typeface="Proxima Nova"/>
              </a:rPr>
              <a:t>Fix &amp; Prevention:</a:t>
            </a:r>
            <a:r>
              <a:rPr b="0" i="0" sz="1300">
                <a:solidFill>
                  <a:srgbClr val="616161"/>
                </a:solidFill>
                <a:latin typeface="Proxima Nova"/>
              </a:rPr>
              <a:t> TCP dumps and scheduled monthly CM server reboots implemented.</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zy686klk.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Joe Murray on Unsplash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Case Study: MSSQL Password Locking</a:t>
            </a:r>
          </a:p>
        </p:txBody>
      </p:sp>
      <p:sp>
        <p:nvSpPr>
          <p:cNvPr id="4" name="Subtitle 3"/>
          <p:cNvSpPr>
            <a:spLocks noGrp="1"/>
          </p:cNvSpPr>
          <p:nvPr>
            <p:ph type="subTitle" idx="13"/>
          </p:nvPr>
        </p:nvSpPr>
        <p:spPr/>
        <p:txBody>
          <a:bodyPr>
            <a:normAutofit/>
          </a:bodyPr>
          <a:lstStyle/>
          <a:p>
            <a:r>
              <a:t>Alert Failure and Manual Recovery Delay</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9okkjay8.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Trigger Event</a:t>
            </a:r>
          </a:p>
          <a:p>
            <a:pPr algn="ctr">
              <a:spcAft>
                <a:spcPts val="1200"/>
              </a:spcAft>
            </a:pPr>
            <a:r>
              <a:rPr b="0" i="0" sz="1300">
                <a:solidFill>
                  <a:srgbClr val="616161"/>
                </a:solidFill>
                <a:latin typeface="Proxima Nova"/>
              </a:rPr>
              <a:t>MSSQL password change failed silently, locking CDS services for Swiss consumers.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x13hr2e9.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Alert Failure</a:t>
            </a:r>
          </a:p>
          <a:p>
            <a:pPr algn="ctr">
              <a:spcAft>
                <a:spcPts val="1200"/>
              </a:spcAft>
            </a:pPr>
            <a:r>
              <a:rPr b="0" i="0" sz="1300">
                <a:solidFill>
                  <a:srgbClr val="616161"/>
                </a:solidFill>
                <a:latin typeface="Proxima Nova"/>
              </a:rPr>
              <a:t>No system alert was triggered due to a misconfigured monitoring rule.</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87sws7fu.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Resolution</a:t>
            </a:r>
          </a:p>
          <a:p>
            <a:pPr algn="ctr">
              <a:spcAft>
                <a:spcPts val="1200"/>
              </a:spcAft>
            </a:pPr>
            <a:r>
              <a:rPr b="0" i="0" sz="1300">
                <a:solidFill>
                  <a:srgbClr val="616161"/>
                </a:solidFill>
                <a:latin typeface="Proxima Nova"/>
              </a:rPr>
              <a:t>Manual restart conducted after delayed detection; alerting mechanisms updated.</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