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y="3930650" cx="6972300"/>
  <p:notesSz cx="6972300" cy="393065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bg object 16"/>
          <p:cNvSpPr/>
          <p:nvPr/>
        </p:nvSpPr>
        <p:spPr>
          <a:xfrm>
            <a:off x="6827761" y="1963707"/>
            <a:ext cx="134620" cy="1949450"/>
          </a:xfrm>
          <a:custGeom>
            <a:avLst/>
            <a:ah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88" name="bg object 17"/>
          <p:cNvSpPr/>
          <p:nvPr/>
        </p:nvSpPr>
        <p:spPr>
          <a:xfrm>
            <a:off x="0" y="3571"/>
            <a:ext cx="133350" cy="1229360"/>
          </a:xfrm>
          <a:custGeom>
            <a:avLst/>
            <a:ah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22445" y="1223097"/>
            <a:ext cx="2509520" cy="9855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267475" y="930928"/>
            <a:ext cx="6443699" cy="19418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ah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85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ah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586" name="object 5"/>
          <p:cNvSpPr txBox="1"/>
          <p:nvPr/>
        </p:nvSpPr>
        <p:spPr>
          <a:xfrm rot="21600000">
            <a:off x="342831" y="543405"/>
            <a:ext cx="6286636" cy="743585"/>
          </a:xfrm>
          <a:prstGeom prst="rect"/>
          <a:solidFill>
            <a:srgbClr val="65FF65"/>
          </a:solidFill>
          <a:ln>
            <a:solidFill>
              <a:srgbClr val="92D04F"/>
            </a:solidFill>
            <a:prstDash val="solid"/>
          </a:ln>
        </p:spPr>
        <p:txBody>
          <a:bodyPr bIns="0" lIns="0" rIns="0" rtlCol="0" tIns="57785" vert="horz" wrap="square">
            <a:spAutoFit/>
          </a:bodyPr>
          <a:p>
            <a:pPr algn="ctr" marL="12700" marR="5080">
              <a:lnSpc>
                <a:spcPts val="1800"/>
              </a:lnSpc>
              <a:spcBef>
                <a:spcPts val="455"/>
              </a:spcBef>
            </a:pPr>
            <a:r>
              <a:rPr b="1" dirty="0" sz="1800" spc="185">
                <a:solidFill>
                  <a:srgbClr val="424242"/>
                </a:solidFill>
                <a:latin typeface="Trebuchet MS"/>
                <a:cs typeface="Trebuchet MS"/>
              </a:rPr>
              <a:t>UNVEILING </a:t>
            </a:r>
            <a:r>
              <a:rPr b="1" dirty="0" sz="1800" spc="140">
                <a:solidFill>
                  <a:srgbClr val="424242"/>
                </a:solidFill>
                <a:latin typeface="Trebuchet MS"/>
                <a:cs typeface="Trebuchet MS"/>
              </a:rPr>
              <a:t>MARKET </a:t>
            </a:r>
            <a:r>
              <a:rPr b="1" dirty="0" sz="1800" spc="14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80">
                <a:solidFill>
                  <a:srgbClr val="424242"/>
                </a:solidFill>
                <a:latin typeface="Trebuchet MS"/>
                <a:cs typeface="Trebuchet MS"/>
              </a:rPr>
              <a:t>INSIGHTS:</a:t>
            </a:r>
            <a:r>
              <a:rPr b="1" dirty="0" sz="1800" spc="-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170">
                <a:solidFill>
                  <a:srgbClr val="424242"/>
                </a:solidFill>
                <a:latin typeface="Trebuchet MS"/>
                <a:cs typeface="Trebuchet MS"/>
              </a:rPr>
              <a:t>ANALYZING </a:t>
            </a:r>
            <a:r>
              <a:rPr b="1" dirty="0" sz="1800" spc="-53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185">
                <a:solidFill>
                  <a:srgbClr val="424242"/>
                </a:solidFill>
                <a:latin typeface="Trebuchet MS"/>
                <a:cs typeface="Trebuchet MS"/>
              </a:rPr>
              <a:t>SPENDING </a:t>
            </a:r>
            <a:r>
              <a:rPr b="1" dirty="0" sz="1800" spc="135">
                <a:solidFill>
                  <a:srgbClr val="424242"/>
                </a:solidFill>
                <a:latin typeface="Trebuchet MS"/>
                <a:cs typeface="Trebuchet MS"/>
              </a:rPr>
              <a:t>BEHAVIOR </a:t>
            </a:r>
            <a:r>
              <a:rPr b="1" dirty="0" sz="1800" spc="-53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220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b="1" dirty="0" sz="1800" spc="150">
                <a:solidFill>
                  <a:srgbClr val="424242"/>
                </a:solidFill>
                <a:latin typeface="Trebuchet MS"/>
                <a:cs typeface="Trebuchet MS"/>
              </a:rPr>
              <a:t>IDENTIFYING </a:t>
            </a:r>
            <a:r>
              <a:rPr b="1" dirty="0" sz="1800" spc="15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125">
                <a:solidFill>
                  <a:srgbClr val="424242"/>
                </a:solidFill>
                <a:latin typeface="Trebuchet MS"/>
                <a:cs typeface="Trebuchet MS"/>
              </a:rPr>
              <a:t>OPPORTUNITIES </a:t>
            </a:r>
            <a:r>
              <a:rPr b="1" dirty="0" sz="1800" spc="135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b="1" dirty="0" sz="1800" spc="14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00" spc="135">
                <a:solidFill>
                  <a:srgbClr val="424242"/>
                </a:solidFill>
                <a:latin typeface="Trebuchet MS"/>
                <a:cs typeface="Trebuchet MS"/>
              </a:rPr>
              <a:t>GROWTH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956726" y="1514314"/>
            <a:ext cx="5058849" cy="2250440"/>
          </a:xfrm>
          <a:prstGeom prst="rect"/>
          <a:noFill/>
          <a:ln>
            <a:solidFill>
              <a:srgbClr val="FFE100"/>
            </a:solidFill>
            <a:prstDash val="solid"/>
          </a:ln>
        </p:spPr>
        <p:txBody>
          <a:bodyPr rtlCol="0" wrap="square">
            <a:spAutoFit/>
          </a:bodyPr>
          <a:p>
            <a:pPr algn="ctr"/>
            <a:r>
              <a:rPr sz="1600" lang="en-US">
                <a:solidFill>
                  <a:srgbClr val="000000"/>
                </a:solidFill>
              </a:rPr>
              <a:t>PROJECT: 1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TEAM ID:NM2023TMID43126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PROJECT NAME:UNVEILING MARKET INSIGHTS:Analysis spending behaviour and Identify opportunities for growth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T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a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 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e</a:t>
            </a:r>
            <a:r>
              <a:rPr sz="1600" lang="en-US">
                <a:solidFill>
                  <a:srgbClr val="000000"/>
                </a:solidFill>
              </a:rPr>
              <a:t>m</a:t>
            </a:r>
            <a:r>
              <a:rPr sz="1600" lang="en-US">
                <a:solidFill>
                  <a:srgbClr val="000000"/>
                </a:solidFill>
              </a:rPr>
              <a:t>bers</a:t>
            </a:r>
            <a:r>
              <a:rPr sz="1600" lang="en-US">
                <a:solidFill>
                  <a:srgbClr val="000000"/>
                </a:solidFill>
              </a:rPr>
              <a:t>: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1.A.KALLALGAR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2.P.MANOJKARTHIK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3.A.ARULJEYANTH</a:t>
            </a:r>
            <a:endParaRPr sz="1400" lang="en-GB">
              <a:solidFill>
                <a:srgbClr val="000000"/>
              </a:solidFill>
            </a:endParaRPr>
          </a:p>
          <a:p>
            <a:pPr algn="ctr"/>
            <a:r>
              <a:rPr sz="1600" lang="en-US">
                <a:solidFill>
                  <a:srgbClr val="000000"/>
                </a:solidFill>
              </a:rPr>
              <a:t>4.A.ALAGUMANI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pic>
          <p:nvPicPr>
            <p:cNvPr id="2097167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3571"/>
              <a:ext cx="6962122" cy="3911202"/>
            </a:xfrm>
            <a:prstGeom prst="rect"/>
          </p:spPr>
        </p:pic>
        <p:sp>
          <p:nvSpPr>
            <p:cNvPr id="1048625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ah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77" y="3911193"/>
                  </a:lnTo>
                  <a:lnTo>
                    <a:pt x="6967677" y="3779151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73" y="0"/>
                  </a:lnTo>
                  <a:lnTo>
                    <a:pt x="6837273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264879" y="264619"/>
            <a:ext cx="3465195" cy="272415"/>
          </a:xfrm>
          <a:prstGeom prst="rect"/>
          <a:solidFill>
            <a:srgbClr val="FFFFFF"/>
          </a:solidFill>
        </p:spPr>
        <p:txBody>
          <a:bodyPr bIns="0" lIns="0" rIns="0" rtlCol="0" tIns="94615" vert="horz" wrap="square">
            <a:spAutoFit/>
          </a:bodyPr>
          <a:p>
            <a:pPr marL="202565">
              <a:lnSpc>
                <a:spcPct val="100000"/>
              </a:lnSpc>
              <a:spcBef>
                <a:spcPts val="745"/>
              </a:spcBef>
            </a:pPr>
            <a:r>
              <a:rPr b="1" dirty="0" sz="1200" spc="135">
                <a:solidFill>
                  <a:srgbClr val="424242"/>
                </a:solidFill>
                <a:latin typeface="Trebuchet MS"/>
                <a:cs typeface="Trebuchet MS"/>
              </a:rPr>
              <a:t>CONSUMER</a:t>
            </a:r>
            <a:r>
              <a:rPr b="1" dirty="0" sz="12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00" spc="45">
                <a:solidFill>
                  <a:srgbClr val="424242"/>
                </a:solidFill>
                <a:latin typeface="Trebuchet MS"/>
                <a:cs typeface="Trebuchet MS"/>
              </a:rPr>
              <a:t>LOYALTY</a:t>
            </a:r>
            <a:r>
              <a:rPr b="1" dirty="0" sz="12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00" spc="145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b="1" dirty="0" sz="12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00" spc="100">
                <a:solidFill>
                  <a:srgbClr val="424242"/>
                </a:solidFill>
                <a:latin typeface="Trebuchet MS"/>
                <a:cs typeface="Trebuchet MS"/>
              </a:rPr>
              <a:t>RETENTION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6"/>
          <p:cNvGrpSpPr/>
          <p:nvPr/>
        </p:nvGrpSpPr>
        <p:grpSpPr>
          <a:xfrm>
            <a:off x="267475" y="930928"/>
            <a:ext cx="3465195" cy="1941830"/>
            <a:chOff x="267475" y="930928"/>
            <a:chExt cx="3465195" cy="1941830"/>
          </a:xfrm>
        </p:grpSpPr>
        <p:sp>
          <p:nvSpPr>
            <p:cNvPr id="1048627" name="object 7"/>
            <p:cNvSpPr/>
            <p:nvPr/>
          </p:nvSpPr>
          <p:spPr>
            <a:xfrm>
              <a:off x="267475" y="930928"/>
              <a:ext cx="3465195" cy="1941830"/>
            </a:xfrm>
            <a:custGeom>
              <a:avLst/>
              <a:ahLst/>
              <a:rect l="l" t="t" r="r" b="b"/>
              <a:pathLst>
                <a:path w="3465195" h="1941830">
                  <a:moveTo>
                    <a:pt x="3464718" y="1941760"/>
                  </a:moveTo>
                  <a:lnTo>
                    <a:pt x="0" y="1941760"/>
                  </a:lnTo>
                  <a:lnTo>
                    <a:pt x="0" y="0"/>
                  </a:lnTo>
                  <a:lnTo>
                    <a:pt x="3464718" y="0"/>
                  </a:lnTo>
                  <a:lnTo>
                    <a:pt x="3464718" y="19417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120032" y="1093357"/>
              <a:ext cx="1078880" cy="147267"/>
            </a:xfrm>
            <a:prstGeom prst="rect"/>
          </p:spPr>
        </p:pic>
      </p:grpSp>
      <p:sp>
        <p:nvSpPr>
          <p:cNvPr id="1048628" name="object 9"/>
          <p:cNvSpPr txBox="1"/>
          <p:nvPr/>
        </p:nvSpPr>
        <p:spPr>
          <a:xfrm>
            <a:off x="267475" y="930928"/>
            <a:ext cx="3465195" cy="1375309"/>
          </a:xfrm>
          <a:prstGeom prst="rect"/>
        </p:spPr>
        <p:txBody>
          <a:bodyPr bIns="0" lIns="0" rIns="0" rtlCol="0" tIns="125730" vert="horz" wrap="square">
            <a:spAutoFit/>
          </a:bodyPr>
          <a:p>
            <a:pPr algn="ctr" marL="148590" marR="215265">
              <a:lnSpc>
                <a:spcPct val="100400"/>
              </a:lnSpc>
              <a:spcBef>
                <a:spcPts val="990"/>
              </a:spcBef>
            </a:pP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Building </a:t>
            </a:r>
            <a:r>
              <a:rPr dirty="0" sz="1200" spc="-25">
                <a:latin typeface="Trebuchet MS"/>
                <a:cs typeface="Trebuchet MS"/>
              </a:rPr>
              <a:t>consumer </a:t>
            </a:r>
            <a:r>
              <a:rPr dirty="0" sz="1200" spc="-70">
                <a:latin typeface="Trebuchet MS"/>
                <a:cs typeface="Trebuchet MS"/>
              </a:rPr>
              <a:t>loyalty </a:t>
            </a:r>
            <a:r>
              <a:rPr dirty="0" sz="1200" spc="20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crucial 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for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long-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1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55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7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50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14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5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6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200" spc="1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20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50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customer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retention, </a:t>
            </a:r>
            <a:r>
              <a:rPr dirty="0" sz="1200" spc="10">
                <a:solidFill>
                  <a:srgbClr val="B65341"/>
                </a:solidFill>
                <a:latin typeface="Trebuchet MS"/>
                <a:cs typeface="Trebuchet MS"/>
              </a:rPr>
              <a:t>businesses 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can </a:t>
            </a:r>
            <a:r>
              <a:rPr dirty="0" sz="1200" spc="-45">
                <a:solidFill>
                  <a:srgbClr val="B65341"/>
                </a:solidFill>
                <a:latin typeface="Trebuchet MS"/>
                <a:cs typeface="Trebuchet MS"/>
              </a:rPr>
              <a:t>maximize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 customer </a:t>
            </a:r>
            <a:r>
              <a:rPr dirty="0" sz="1200" spc="-75">
                <a:solidFill>
                  <a:srgbClr val="B65341"/>
                </a:solidFill>
                <a:latin typeface="Trebuchet MS"/>
                <a:cs typeface="Trebuchet MS"/>
              </a:rPr>
              <a:t>lifetime </a:t>
            </a:r>
            <a:r>
              <a:rPr dirty="0" sz="1200" spc="-40">
                <a:solidFill>
                  <a:srgbClr val="B65341"/>
                </a:solidFill>
                <a:latin typeface="Trebuchet MS"/>
                <a:cs typeface="Trebuchet MS"/>
              </a:rPr>
              <a:t>value </a:t>
            </a:r>
            <a:r>
              <a:rPr dirty="0" sz="120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200" spc="-50">
                <a:solidFill>
                  <a:srgbClr val="B65341"/>
                </a:solidFill>
                <a:latin typeface="Trebuchet MS"/>
                <a:cs typeface="Trebuchet MS"/>
              </a:rPr>
              <a:t>create </a:t>
            </a:r>
            <a:r>
              <a:rPr dirty="0" sz="1200" spc="40">
                <a:solidFill>
                  <a:srgbClr val="B65341"/>
                </a:solidFill>
                <a:latin typeface="Trebuchet MS"/>
                <a:cs typeface="Trebuchet MS"/>
              </a:rPr>
              <a:t>a 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strong 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6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2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9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200" spc="-8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200" spc="-9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1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20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200" spc="-12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20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200" spc="-3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200" spc="-3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200" spc="-200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-2151" y="3782615"/>
            <a:ext cx="3484879" cy="134620"/>
          </a:xfrm>
          <a:custGeom>
            <a:avLst/>
            <a:ah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30" name="object 3"/>
          <p:cNvSpPr txBox="1"/>
          <p:nvPr/>
        </p:nvSpPr>
        <p:spPr>
          <a:xfrm>
            <a:off x="972151" y="1240949"/>
            <a:ext cx="2538095" cy="11341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marL="12065" marR="5080">
              <a:lnSpc>
                <a:spcPct val="100400"/>
              </a:lnSpc>
              <a:spcBef>
                <a:spcPts val="95"/>
              </a:spcBef>
            </a:pP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niche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markets.</a:t>
            </a:r>
            <a:r>
              <a:rPr dirty="0" sz="1050" spc="2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By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proactively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identifying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capitalizing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on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these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opportunities,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631" name="object 4"/>
          <p:cNvSpPr txBox="1">
            <a:spLocks noGrp="1"/>
          </p:cNvSpPr>
          <p:nvPr>
            <p:ph type="title"/>
          </p:nvPr>
        </p:nvSpPr>
        <p:spPr>
          <a:xfrm>
            <a:off x="481987" y="814620"/>
            <a:ext cx="3266440" cy="2025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350" spc="140">
                <a:solidFill>
                  <a:srgbClr val="424242"/>
                </a:solidFill>
                <a:latin typeface="Trebuchet MS"/>
                <a:cs typeface="Trebuchet MS"/>
              </a:rPr>
              <a:t>EMERGING</a:t>
            </a:r>
            <a:r>
              <a:rPr b="1" dirty="0" sz="135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350" spc="105">
                <a:solidFill>
                  <a:srgbClr val="424242"/>
                </a:solidFill>
                <a:latin typeface="Trebuchet MS"/>
                <a:cs typeface="Trebuchet MS"/>
              </a:rPr>
              <a:t>MARKET</a:t>
            </a:r>
            <a:r>
              <a:rPr b="1" dirty="0" sz="135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350" spc="90">
                <a:solidFill>
                  <a:srgbClr val="424242"/>
                </a:solidFill>
                <a:latin typeface="Trebuchet MS"/>
                <a:cs typeface="Trebuchet MS"/>
              </a:rPr>
              <a:t>OPPORTUNITIES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2097169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81461" y="1138513"/>
            <a:ext cx="2938462" cy="2234802"/>
          </a:xfrm>
          <a:prstGeom prst="rect"/>
        </p:spPr>
      </p:pic>
      <p:sp>
        <p:nvSpPr>
          <p:cNvPr id="1048632" name="object 3"/>
          <p:cNvSpPr txBox="1">
            <a:spLocks noGrp="1"/>
          </p:cNvSpPr>
          <p:nvPr>
            <p:ph type="title"/>
          </p:nvPr>
        </p:nvSpPr>
        <p:spPr>
          <a:xfrm>
            <a:off x="608568" y="835749"/>
            <a:ext cx="2338070" cy="2025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350" spc="60">
                <a:solidFill>
                  <a:srgbClr val="424242"/>
                </a:solidFill>
                <a:latin typeface="Trebuchet MS"/>
                <a:cs typeface="Trebuchet MS"/>
              </a:rPr>
              <a:t>STRATEGIES</a:t>
            </a:r>
            <a:r>
              <a:rPr b="1" dirty="0" sz="135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350" spc="100">
                <a:solidFill>
                  <a:srgbClr val="424242"/>
                </a:solidFill>
                <a:latin typeface="Trebuchet MS"/>
                <a:cs typeface="Trebuchet MS"/>
              </a:rPr>
              <a:t>FOR</a:t>
            </a:r>
            <a:r>
              <a:rPr b="1" dirty="0" sz="135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350" spc="100">
                <a:solidFill>
                  <a:srgbClr val="424242"/>
                </a:solidFill>
                <a:latin typeface="Trebuchet MS"/>
                <a:cs typeface="Trebuchet MS"/>
              </a:rPr>
              <a:t>GROWTH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33" name="object 4"/>
          <p:cNvSpPr txBox="1"/>
          <p:nvPr/>
        </p:nvSpPr>
        <p:spPr>
          <a:xfrm>
            <a:off x="491820" y="1227556"/>
            <a:ext cx="2530475" cy="112918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-635" marL="12065" marR="5080">
              <a:lnSpc>
                <a:spcPct val="99900"/>
              </a:lnSpc>
              <a:spcBef>
                <a:spcPts val="100"/>
              </a:spcBef>
            </a:pP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behavior.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explore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product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innovation,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y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h 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6827761" y="1963707"/>
            <a:ext cx="134620" cy="1949450"/>
          </a:xfrm>
          <a:custGeom>
            <a:avLst/>
            <a:ah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35" name="object 3"/>
          <p:cNvSpPr/>
          <p:nvPr/>
        </p:nvSpPr>
        <p:spPr>
          <a:xfrm>
            <a:off x="0" y="3571"/>
            <a:ext cx="133350" cy="1229360"/>
          </a:xfrm>
          <a:custGeom>
            <a:avLst/>
            <a:ah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71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81461" y="1215010"/>
            <a:ext cx="2938462" cy="2043560"/>
          </a:xfrm>
          <a:prstGeom prst="rect"/>
        </p:spPr>
      </p:pic>
      <p:sp>
        <p:nvSpPr>
          <p:cNvPr id="1048636" name="object 5"/>
          <p:cNvSpPr txBox="1"/>
          <p:nvPr/>
        </p:nvSpPr>
        <p:spPr>
          <a:xfrm>
            <a:off x="472390" y="864217"/>
            <a:ext cx="2610485" cy="159641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b="1" dirty="0" sz="800" spc="75">
                <a:solidFill>
                  <a:srgbClr val="424242"/>
                </a:solidFill>
                <a:latin typeface="Trebuchet MS"/>
                <a:cs typeface="Trebuchet MS"/>
              </a:rPr>
              <a:t>CASE</a:t>
            </a:r>
            <a:r>
              <a:rPr b="1" dirty="0" sz="800" spc="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35">
                <a:solidFill>
                  <a:srgbClr val="424242"/>
                </a:solidFill>
                <a:latin typeface="Trebuchet MS"/>
                <a:cs typeface="Trebuchet MS"/>
              </a:rPr>
              <a:t>STUDIES:</a:t>
            </a:r>
            <a:r>
              <a:rPr b="1" dirty="0" sz="800" spc="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70">
                <a:solidFill>
                  <a:srgbClr val="424242"/>
                </a:solidFill>
                <a:latin typeface="Trebuchet MS"/>
                <a:cs typeface="Trebuchet MS"/>
              </a:rPr>
              <a:t>SUCCESSFUL</a:t>
            </a:r>
            <a:r>
              <a:rPr b="1" dirty="0" sz="800" spc="2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80">
                <a:solidFill>
                  <a:srgbClr val="424242"/>
                </a:solidFill>
                <a:latin typeface="Trebuchet MS"/>
                <a:cs typeface="Trebuchet MS"/>
              </a:rPr>
              <a:t>IMPLEMENTATIONS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>
              <a:latin typeface="Trebuchet MS"/>
              <a:cs typeface="Trebuchet MS"/>
            </a:endParaRPr>
          </a:p>
          <a:p>
            <a:pPr algn="ctr" indent="-635" marL="47625" marR="81280">
              <a:lnSpc>
                <a:spcPct val="100400"/>
              </a:lnSpc>
            </a:pP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We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examine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real-world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case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studies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10">
                <a:solidFill>
                  <a:srgbClr val="B65341"/>
                </a:solidFill>
                <a:latin typeface="Trebuchet MS"/>
                <a:cs typeface="Trebuchet MS"/>
              </a:rPr>
              <a:t>t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implementing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effective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growth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strategies.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 txBox="1"/>
          <p:nvPr/>
        </p:nvSpPr>
        <p:spPr>
          <a:xfrm>
            <a:off x="4154956" y="1287001"/>
            <a:ext cx="2526030" cy="112918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y 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y 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pp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understanding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the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importance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analyzing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spending</a:t>
            </a:r>
            <a:r>
              <a:rPr dirty="0" sz="1050" spc="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behavior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identifying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growth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opportunities.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These 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638" name="object 3"/>
          <p:cNvSpPr txBox="1">
            <a:spLocks noGrp="1"/>
          </p:cNvSpPr>
          <p:nvPr>
            <p:ph type="title"/>
          </p:nvPr>
        </p:nvSpPr>
        <p:spPr>
          <a:xfrm>
            <a:off x="4410493" y="778696"/>
            <a:ext cx="2019935" cy="5232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1850" spc="190">
                <a:solidFill>
                  <a:srgbClr val="424242"/>
                </a:solidFill>
                <a:latin typeface="Trebuchet MS"/>
                <a:cs typeface="Trebuchet MS"/>
              </a:rPr>
              <a:t>KEY</a:t>
            </a:r>
            <a:r>
              <a:rPr b="1" dirty="0" sz="18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50" spc="65">
                <a:solidFill>
                  <a:srgbClr val="424242"/>
                </a:solidFill>
                <a:latin typeface="Trebuchet MS"/>
                <a:cs typeface="Trebuchet MS"/>
              </a:rPr>
              <a:t>TAKEAWAYS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48639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72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0019" y="987148"/>
            <a:ext cx="3367385" cy="2110977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/>
          <p:nvPr/>
        </p:nvSpPr>
        <p:spPr>
          <a:xfrm>
            <a:off x="4145134" y="1287001"/>
            <a:ext cx="2545715" cy="7112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ﬂ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050" spc="-190">
                <a:solidFill>
                  <a:srgbClr val="B65341"/>
                </a:solidFill>
                <a:latin typeface="Trebuchet MS"/>
                <a:cs typeface="Trebuchet MS"/>
              </a:rPr>
              <a:t>&amp;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.  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ee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topics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covered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this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presentation.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Our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team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clariﬁcation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help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you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further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understand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641" name="object 3"/>
          <p:cNvSpPr txBox="1">
            <a:spLocks noGrp="1"/>
          </p:cNvSpPr>
          <p:nvPr>
            <p:ph type="title"/>
          </p:nvPr>
        </p:nvSpPr>
        <p:spPr>
          <a:xfrm>
            <a:off x="4562000" y="778696"/>
            <a:ext cx="1716405" cy="5232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1850" spc="185">
                <a:solidFill>
                  <a:srgbClr val="424242"/>
                </a:solidFill>
                <a:latin typeface="Trebuchet MS"/>
                <a:cs typeface="Trebuchet MS"/>
              </a:rPr>
              <a:t>Q&amp;A</a:t>
            </a:r>
            <a:r>
              <a:rPr b="1" dirty="0" sz="1850" spc="-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850" spc="195">
                <a:solidFill>
                  <a:srgbClr val="424242"/>
                </a:solidFill>
                <a:latin typeface="Trebuchet MS"/>
                <a:cs typeface="Trebuchet MS"/>
              </a:rPr>
              <a:t>SESSION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48642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73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ahLst/>
            <a:rect l="l" t="t" r="r" b="b"/>
            <a:pathLst>
              <a:path w="6951980" h="130175">
                <a:moveTo>
                  <a:pt x="0" y="0"/>
                </a:moveTo>
                <a:lnTo>
                  <a:pt x="6951463" y="0"/>
                </a:lnTo>
                <a:lnTo>
                  <a:pt x="6951463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44" name="object 3"/>
          <p:cNvSpPr/>
          <p:nvPr/>
        </p:nvSpPr>
        <p:spPr>
          <a:xfrm>
            <a:off x="0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830617" y="3370571"/>
            <a:ext cx="134620" cy="546735"/>
          </a:xfrm>
          <a:custGeom>
            <a:avLst/>
            <a:ah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 txBox="1">
            <a:spLocks noGrp="1"/>
          </p:cNvSpPr>
          <p:nvPr>
            <p:ph type="title"/>
          </p:nvPr>
        </p:nvSpPr>
        <p:spPr>
          <a:xfrm>
            <a:off x="2756075" y="1041187"/>
            <a:ext cx="1447800" cy="2184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1550" spc="70"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48647" name="object 6"/>
          <p:cNvSpPr txBox="1"/>
          <p:nvPr/>
        </p:nvSpPr>
        <p:spPr>
          <a:xfrm>
            <a:off x="1388139" y="1510718"/>
            <a:ext cx="4187190" cy="850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50" spc="25">
                <a:solidFill>
                  <a:srgbClr val="424242"/>
                </a:solidFill>
                <a:latin typeface="Trebuchet MS"/>
                <a:cs typeface="Trebuchet MS"/>
              </a:rPr>
              <a:t>As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conclude this presentation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on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Unveiling Market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Insights: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Analyzing </a:t>
            </a:r>
            <a:r>
              <a:rPr dirty="0" sz="1050" spc="-30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24242"/>
                </a:solidFill>
                <a:latin typeface="Trebuchet MS"/>
                <a:cs typeface="Trebuchet MS"/>
              </a:rPr>
              <a:t>Spending</a:t>
            </a:r>
            <a:r>
              <a:rPr dirty="0" sz="105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Behavior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Identifying Opportunities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for 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Growth,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we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hope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have </a:t>
            </a:r>
            <a:r>
              <a:rPr dirty="0" sz="1050">
                <a:solidFill>
                  <a:srgbClr val="424242"/>
                </a:solidFill>
                <a:latin typeface="Trebuchet MS"/>
                <a:cs typeface="Trebuchet MS"/>
              </a:rPr>
              <a:t>gained </a:t>
            </a:r>
            <a:r>
              <a:rPr dirty="0" sz="1050" spc="-30">
                <a:solidFill>
                  <a:srgbClr val="424242"/>
                </a:solidFill>
                <a:latin typeface="Trebuchet MS"/>
                <a:cs typeface="Trebuchet MS"/>
              </a:rPr>
              <a:t>valuable knowledge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insights </a:t>
            </a:r>
            <a:r>
              <a:rPr dirty="0" sz="1050" spc="-65">
                <a:solidFill>
                  <a:srgbClr val="424242"/>
                </a:solidFill>
                <a:latin typeface="Trebuchet MS"/>
                <a:cs typeface="Trebuchet MS"/>
              </a:rPr>
              <a:t>that will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empower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your </a:t>
            </a:r>
            <a:r>
              <a:rPr dirty="0" sz="1050" spc="-30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Trebuchet MS"/>
                <a:cs typeface="Trebuchet MS"/>
              </a:rPr>
              <a:t>business.</a:t>
            </a:r>
            <a:r>
              <a:rPr dirty="0" sz="1050" spc="204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By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understanding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consumer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424242"/>
                </a:solidFill>
                <a:latin typeface="Trebuchet MS"/>
                <a:cs typeface="Trebuchet MS"/>
              </a:rPr>
              <a:t>behavior,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leveraging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market </a:t>
            </a:r>
            <a:r>
              <a:rPr dirty="0" sz="1050" spc="-5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trends, </a:t>
            </a:r>
            <a:r>
              <a:rPr dirty="0" sz="1050" spc="5">
                <a:solidFill>
                  <a:srgbClr val="424242"/>
                </a:solidFill>
                <a:latin typeface="Trebuchet MS"/>
                <a:cs typeface="Trebuchet MS"/>
              </a:rPr>
              <a:t>and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implementing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effective </a:t>
            </a:r>
            <a:r>
              <a:rPr dirty="0" sz="1050" spc="-40">
                <a:solidFill>
                  <a:srgbClr val="424242"/>
                </a:solidFill>
                <a:latin typeface="Trebuchet MS"/>
                <a:cs typeface="Trebuchet MS"/>
              </a:rPr>
              <a:t>growth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strategies,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you </a:t>
            </a:r>
            <a:r>
              <a:rPr dirty="0" sz="1050" spc="-5">
                <a:solidFill>
                  <a:srgbClr val="424242"/>
                </a:solidFill>
                <a:latin typeface="Trebuchet MS"/>
                <a:cs typeface="Trebuchet MS"/>
              </a:rPr>
              <a:t>can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position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424242"/>
                </a:solidFill>
                <a:latin typeface="Trebuchet MS"/>
                <a:cs typeface="Trebuchet MS"/>
              </a:rPr>
              <a:t>your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organization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424242"/>
                </a:solidFill>
                <a:latin typeface="Trebuchet MS"/>
                <a:cs typeface="Trebuchet MS"/>
              </a:rPr>
              <a:t>for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Trebuchet MS"/>
                <a:cs typeface="Trebuchet MS"/>
              </a:rPr>
              <a:t>sustainable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24242"/>
                </a:solidFill>
                <a:latin typeface="Trebuchet MS"/>
                <a:cs typeface="Trebuchet MS"/>
              </a:rPr>
              <a:t>success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424242"/>
                </a:solidFill>
                <a:latin typeface="Trebuchet MS"/>
                <a:cs typeface="Trebuchet MS"/>
              </a:rPr>
              <a:t>a</a:t>
            </a:r>
            <a:r>
              <a:rPr dirty="0" sz="1050" spc="-8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Trebuchet MS"/>
                <a:cs typeface="Trebuchet MS"/>
              </a:rPr>
              <a:t>dynamic</a:t>
            </a:r>
            <a:r>
              <a:rPr dirty="0" sz="1050" spc="-8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424242"/>
                </a:solidFill>
                <a:latin typeface="Trebuchet MS"/>
                <a:cs typeface="Trebuchet MS"/>
              </a:rPr>
              <a:t>marketplace.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0" y="3572"/>
            <a:ext cx="133350" cy="985519"/>
          </a:xfrm>
          <a:custGeom>
            <a:avLst/>
            <a:ah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B7562"/>
          </a:solidFill>
        </p:spPr>
        <p:txBody>
          <a:bodyPr bIns="0" lIns="0" rIns="0" rtlCol="0" tIns="0" wrap="square"/>
          <a:p/>
        </p:txBody>
      </p:sp>
      <p:sp>
        <p:nvSpPr>
          <p:cNvPr id="1048649" name="object 3"/>
          <p:cNvSpPr/>
          <p:nvPr/>
        </p:nvSpPr>
        <p:spPr>
          <a:xfrm>
            <a:off x="5414234" y="3782730"/>
            <a:ext cx="1548765" cy="134620"/>
          </a:xfrm>
          <a:custGeom>
            <a:avLst/>
            <a:ahLst/>
            <a:rect l="l" t="t" r="r" b="b"/>
            <a:pathLst>
              <a:path w="1548765" h="134620">
                <a:moveTo>
                  <a:pt x="15485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6" y="0"/>
                </a:lnTo>
                <a:lnTo>
                  <a:pt x="1548556" y="134094"/>
                </a:lnTo>
                <a:close/>
              </a:path>
            </a:pathLst>
          </a:custGeom>
          <a:solidFill>
            <a:srgbClr val="DB7562"/>
          </a:solidFill>
        </p:spPr>
        <p:txBody>
          <a:bodyPr bIns="0" lIns="0" rIns="0" rtlCol="0" tIns="0" wrap="square"/>
          <a:p/>
        </p:txBody>
      </p:sp>
      <p:sp>
        <p:nvSpPr>
          <p:cNvPr id="1048650" name="object 8"/>
          <p:cNvSpPr txBox="1">
            <a:spLocks noGrp="1"/>
          </p:cNvSpPr>
          <p:nvPr>
            <p:ph type="title"/>
          </p:nvPr>
        </p:nvSpPr>
        <p:spPr>
          <a:xfrm>
            <a:off x="3048803" y="1798955"/>
            <a:ext cx="874695" cy="3327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2300" spc="-50">
                <a:solidFill>
                  <a:srgbClr val="434343"/>
                </a:solidFill>
                <a:latin typeface="Arial"/>
                <a:cs typeface="Arial"/>
              </a:rPr>
              <a:t>T</a:t>
            </a:r>
            <a:r>
              <a:rPr b="1" dirty="0" sz="2300" spc="-35">
                <a:solidFill>
                  <a:srgbClr val="434343"/>
                </a:solidFill>
                <a:latin typeface="Arial"/>
                <a:cs typeface="Arial"/>
              </a:rPr>
              <a:t>h</a:t>
            </a:r>
            <a:r>
              <a:rPr b="1" dirty="0" sz="2300" spc="14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b="1" dirty="0" sz="2300" spc="-35">
                <a:solidFill>
                  <a:srgbClr val="434343"/>
                </a:solidFill>
                <a:latin typeface="Arial"/>
                <a:cs typeface="Arial"/>
              </a:rPr>
              <a:t>n</a:t>
            </a:r>
            <a:r>
              <a:rPr b="1" dirty="0" sz="2300" spc="-20">
                <a:solidFill>
                  <a:srgbClr val="434343"/>
                </a:solidFill>
                <a:latin typeface="Arial"/>
                <a:cs typeface="Arial"/>
              </a:rPr>
              <a:t>k</a:t>
            </a:r>
            <a:r>
              <a:rPr b="1" dirty="0" sz="2300" spc="-245">
                <a:solidFill>
                  <a:srgbClr val="434343"/>
                </a:solidFill>
                <a:latin typeface="Arial"/>
                <a:cs typeface="Arial"/>
              </a:rPr>
              <a:t>s</a:t>
            </a:r>
            <a:r>
              <a:rPr b="1" dirty="0" sz="2300" spc="-300">
                <a:solidFill>
                  <a:srgbClr val="434343"/>
                </a:solidFill>
                <a:latin typeface="Arial"/>
                <a:cs typeface="Arial"/>
              </a:rPr>
              <a:t>!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81461" y="1138513"/>
            <a:ext cx="2938462" cy="2234802"/>
          </a:xfrm>
          <a:prstGeom prst="rect"/>
        </p:spPr>
      </p:pic>
      <p:sp>
        <p:nvSpPr>
          <p:cNvPr id="1048594" name="object 3"/>
          <p:cNvSpPr txBox="1">
            <a:spLocks noGrp="1"/>
          </p:cNvSpPr>
          <p:nvPr>
            <p:ph type="title"/>
          </p:nvPr>
        </p:nvSpPr>
        <p:spPr>
          <a:xfrm>
            <a:off x="1068298" y="835749"/>
            <a:ext cx="1418590" cy="2025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350" spc="114">
                <a:solidFill>
                  <a:srgbClr val="424242"/>
                </a:solidFill>
                <a:latin typeface="Trebuchet MS"/>
                <a:cs typeface="Trebuchet MS"/>
              </a:rPr>
              <a:t>INTRODUCTION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595" name="object 4"/>
          <p:cNvSpPr txBox="1"/>
          <p:nvPr/>
        </p:nvSpPr>
        <p:spPr>
          <a:xfrm>
            <a:off x="534087" y="1227556"/>
            <a:ext cx="2445385" cy="112918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indent="-635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 spc="5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45">
                <a:solidFill>
                  <a:srgbClr val="B65341"/>
                </a:solidFill>
                <a:latin typeface="Tahoma"/>
                <a:cs typeface="Tahoma"/>
              </a:rPr>
              <a:t>: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pp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 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Growth. </a:t>
            </a:r>
            <a:r>
              <a:rPr dirty="0" sz="1050" spc="-45">
                <a:solidFill>
                  <a:srgbClr val="B65341"/>
                </a:solidFill>
                <a:latin typeface="Tahoma"/>
                <a:cs typeface="Tahoma"/>
              </a:rPr>
              <a:t>In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this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presentation,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we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delve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o 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capitalize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emerging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market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trends.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Join </a:t>
            </a:r>
            <a:r>
              <a:rPr dirty="0" sz="1050" spc="-3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25">
                <a:solidFill>
                  <a:srgbClr val="B65341"/>
                </a:solidFill>
                <a:latin typeface="Tahoma"/>
                <a:cs typeface="Tahoma"/>
              </a:rPr>
              <a:t>as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we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uncover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valuable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insights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that</a:t>
            </a:r>
            <a:r>
              <a:rPr dirty="0" sz="1050" spc="-9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will </a:t>
            </a:r>
            <a:r>
              <a:rPr dirty="0" sz="1050" spc="-31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177103" y="1492597"/>
            <a:ext cx="1090492" cy="104430"/>
          </a:xfrm>
          <a:prstGeom prst="rect"/>
        </p:spPr>
      </p:pic>
      <p:sp>
        <p:nvSpPr>
          <p:cNvPr id="1048596" name="object 3"/>
          <p:cNvSpPr txBox="1"/>
          <p:nvPr/>
        </p:nvSpPr>
        <p:spPr>
          <a:xfrm>
            <a:off x="4165523" y="1287001"/>
            <a:ext cx="2505075" cy="11341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indent="-635" marL="12065" marR="5080">
              <a:lnSpc>
                <a:spcPct val="100400"/>
              </a:lnSpc>
              <a:spcBef>
                <a:spcPts val="95"/>
              </a:spcBef>
            </a:pP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unlock growth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opportunities,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it </a:t>
            </a:r>
            <a:r>
              <a:rPr dirty="0" sz="1050" spc="15">
                <a:solidFill>
                  <a:srgbClr val="B65341"/>
                </a:solidFill>
                <a:latin typeface="Trebuchet MS"/>
                <a:cs typeface="Trebuchet MS"/>
              </a:rPr>
              <a:t>is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crucial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15">
                <a:latin typeface="Trebuchet MS"/>
                <a:cs typeface="Trebuchet MS"/>
              </a:rPr>
              <a:t>n</a:t>
            </a:r>
            <a:r>
              <a:rPr dirty="0" sz="1050" spc="55">
                <a:latin typeface="Trebuchet MS"/>
                <a:cs typeface="Trebuchet MS"/>
              </a:rPr>
              <a:t>s</a:t>
            </a:r>
            <a:r>
              <a:rPr dirty="0" sz="1050" spc="-15">
                <a:latin typeface="Trebuchet MS"/>
                <a:cs typeface="Trebuchet MS"/>
              </a:rPr>
              <a:t>u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-30">
                <a:latin typeface="Trebuchet MS"/>
                <a:cs typeface="Trebuchet MS"/>
              </a:rPr>
              <a:t>e</a:t>
            </a:r>
            <a:r>
              <a:rPr dirty="0" sz="1050" spc="-55">
                <a:latin typeface="Trebuchet MS"/>
                <a:cs typeface="Trebuchet MS"/>
              </a:rPr>
              <a:t>r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5">
                <a:latin typeface="Trebuchet MS"/>
                <a:cs typeface="Trebuchet MS"/>
              </a:rPr>
              <a:t>b</a:t>
            </a:r>
            <a:r>
              <a:rPr dirty="0" sz="1050" spc="-30">
                <a:latin typeface="Trebuchet MS"/>
                <a:cs typeface="Trebuchet MS"/>
              </a:rPr>
              <a:t>e</a:t>
            </a:r>
            <a:r>
              <a:rPr dirty="0" sz="1050" spc="-20">
                <a:latin typeface="Trebuchet MS"/>
                <a:cs typeface="Trebuchet MS"/>
              </a:rPr>
              <a:t>h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45">
                <a:latin typeface="Trebuchet MS"/>
                <a:cs typeface="Trebuchet MS"/>
              </a:rPr>
              <a:t>v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55">
                <a:latin typeface="Trebuchet MS"/>
                <a:cs typeface="Trebuchet MS"/>
              </a:rPr>
              <a:t>r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y 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analyzing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purchasing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patterns,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preferences,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motivations,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businesses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can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tailor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effectively.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In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this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section,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we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explore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597" name="object 4"/>
          <p:cNvSpPr txBox="1"/>
          <p:nvPr/>
        </p:nvSpPr>
        <p:spPr>
          <a:xfrm>
            <a:off x="4201984" y="807157"/>
            <a:ext cx="2436495" cy="266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900" spc="80">
                <a:solidFill>
                  <a:srgbClr val="424242"/>
                </a:solidFill>
                <a:latin typeface="Trebuchet MS"/>
                <a:cs typeface="Trebuchet MS"/>
              </a:rPr>
              <a:t>UNDERSTANDING</a:t>
            </a:r>
            <a:r>
              <a:rPr b="1" dirty="0" sz="9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100">
                <a:solidFill>
                  <a:srgbClr val="424242"/>
                </a:solidFill>
                <a:latin typeface="Trebuchet MS"/>
                <a:cs typeface="Trebuchet MS"/>
              </a:rPr>
              <a:t>CONSUMER</a:t>
            </a:r>
            <a:r>
              <a:rPr b="1" dirty="0" sz="9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65">
                <a:solidFill>
                  <a:srgbClr val="424242"/>
                </a:solidFill>
                <a:latin typeface="Trebuchet MS"/>
                <a:cs typeface="Trebuchet MS"/>
              </a:rPr>
              <a:t>BEHAVIOR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48598" name="object 5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81461" y="1138513"/>
            <a:ext cx="2938462" cy="2234802"/>
          </a:xfrm>
          <a:prstGeom prst="rect"/>
        </p:spPr>
      </p:pic>
      <p:sp>
        <p:nvSpPr>
          <p:cNvPr id="1048599" name="object 3"/>
          <p:cNvSpPr txBox="1">
            <a:spLocks noGrp="1"/>
          </p:cNvSpPr>
          <p:nvPr>
            <p:ph type="title"/>
          </p:nvPr>
        </p:nvSpPr>
        <p:spPr>
          <a:xfrm>
            <a:off x="453191" y="854793"/>
            <a:ext cx="2648585" cy="3676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00" spc="90">
                <a:solidFill>
                  <a:srgbClr val="424242"/>
                </a:solidFill>
                <a:latin typeface="Trebuchet MS"/>
                <a:cs typeface="Trebuchet MS"/>
              </a:rPr>
              <a:t>MARKET</a:t>
            </a:r>
            <a:r>
              <a:rPr b="1" dirty="0" sz="1200" spc="2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00" spc="90">
                <a:solidFill>
                  <a:srgbClr val="424242"/>
                </a:solidFill>
                <a:latin typeface="Trebuchet MS"/>
                <a:cs typeface="Trebuchet MS"/>
              </a:rPr>
              <a:t>RESEARCH</a:t>
            </a:r>
            <a:r>
              <a:rPr b="1" dirty="0" sz="1200" spc="2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00" spc="105">
                <a:solidFill>
                  <a:srgbClr val="424242"/>
                </a:solidFill>
                <a:latin typeface="Trebuchet MS"/>
                <a:cs typeface="Trebuchet MS"/>
              </a:rPr>
              <a:t>TECHNIQUES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48600" name="object 4"/>
          <p:cNvSpPr/>
          <p:nvPr/>
        </p:nvSpPr>
        <p:spPr>
          <a:xfrm>
            <a:off x="2383514" y="1595077"/>
            <a:ext cx="591820" cy="129539"/>
          </a:xfrm>
          <a:custGeom>
            <a:avLst/>
            <a:ahLst/>
            <a:rect l="l" t="t" r="r" b="b"/>
            <a:pathLst>
              <a:path w="591819" h="129539">
                <a:moveTo>
                  <a:pt x="38540" y="104430"/>
                </a:moveTo>
                <a:lnTo>
                  <a:pt x="27089" y="104430"/>
                </a:lnTo>
                <a:lnTo>
                  <a:pt x="21298" y="102869"/>
                </a:lnTo>
                <a:lnTo>
                  <a:pt x="11104" y="96622"/>
                </a:lnTo>
                <a:lnTo>
                  <a:pt x="7124" y="92350"/>
                </a:lnTo>
                <a:lnTo>
                  <a:pt x="1420" y="81484"/>
                </a:lnTo>
                <a:lnTo>
                  <a:pt x="0" y="75335"/>
                </a:lnTo>
                <a:lnTo>
                  <a:pt x="0" y="61541"/>
                </a:lnTo>
                <a:lnTo>
                  <a:pt x="27349" y="32272"/>
                </a:lnTo>
                <a:lnTo>
                  <a:pt x="38735" y="32272"/>
                </a:lnTo>
                <a:lnTo>
                  <a:pt x="43247" y="33378"/>
                </a:lnTo>
                <a:lnTo>
                  <a:pt x="51488" y="37781"/>
                </a:lnTo>
                <a:lnTo>
                  <a:pt x="53331" y="39059"/>
                </a:lnTo>
                <a:lnTo>
                  <a:pt x="53418" y="39787"/>
                </a:lnTo>
                <a:lnTo>
                  <a:pt x="67375" y="39787"/>
                </a:lnTo>
                <a:lnTo>
                  <a:pt x="67375" y="46034"/>
                </a:lnTo>
                <a:lnTo>
                  <a:pt x="29930" y="46034"/>
                </a:lnTo>
                <a:lnTo>
                  <a:pt x="26671" y="46966"/>
                </a:lnTo>
                <a:lnTo>
                  <a:pt x="14607" y="72841"/>
                </a:lnTo>
                <a:lnTo>
                  <a:pt x="15431" y="76701"/>
                </a:lnTo>
                <a:lnTo>
                  <a:pt x="29930" y="90636"/>
                </a:lnTo>
                <a:lnTo>
                  <a:pt x="67375" y="90636"/>
                </a:lnTo>
                <a:lnTo>
                  <a:pt x="67375" y="96850"/>
                </a:lnTo>
                <a:lnTo>
                  <a:pt x="53418" y="96850"/>
                </a:lnTo>
                <a:lnTo>
                  <a:pt x="53404" y="97565"/>
                </a:lnTo>
                <a:lnTo>
                  <a:pt x="51488" y="98899"/>
                </a:lnTo>
                <a:lnTo>
                  <a:pt x="43116" y="103324"/>
                </a:lnTo>
                <a:lnTo>
                  <a:pt x="38540" y="104430"/>
                </a:lnTo>
                <a:close/>
              </a:path>
              <a:path w="591819" h="129539">
                <a:moveTo>
                  <a:pt x="67375" y="39787"/>
                </a:moveTo>
                <a:lnTo>
                  <a:pt x="53418" y="39787"/>
                </a:lnTo>
                <a:lnTo>
                  <a:pt x="53505" y="39180"/>
                </a:lnTo>
                <a:lnTo>
                  <a:pt x="53331" y="39059"/>
                </a:lnTo>
                <a:lnTo>
                  <a:pt x="52768" y="34387"/>
                </a:lnTo>
                <a:lnTo>
                  <a:pt x="67375" y="34387"/>
                </a:lnTo>
                <a:lnTo>
                  <a:pt x="67375" y="39787"/>
                </a:lnTo>
                <a:close/>
              </a:path>
              <a:path w="591819" h="129539">
                <a:moveTo>
                  <a:pt x="67375" y="90636"/>
                </a:moveTo>
                <a:lnTo>
                  <a:pt x="37282" y="90636"/>
                </a:lnTo>
                <a:lnTo>
                  <a:pt x="40579" y="89714"/>
                </a:lnTo>
                <a:lnTo>
                  <a:pt x="46348" y="86006"/>
                </a:lnTo>
                <a:lnTo>
                  <a:pt x="48615" y="83381"/>
                </a:lnTo>
                <a:lnTo>
                  <a:pt x="51933" y="76593"/>
                </a:lnTo>
                <a:lnTo>
                  <a:pt x="52740" y="72841"/>
                </a:lnTo>
                <a:lnTo>
                  <a:pt x="52768" y="63970"/>
                </a:lnTo>
                <a:lnTo>
                  <a:pt x="51928" y="60077"/>
                </a:lnTo>
                <a:lnTo>
                  <a:pt x="48586" y="53267"/>
                </a:lnTo>
                <a:lnTo>
                  <a:pt x="46348" y="50675"/>
                </a:lnTo>
                <a:lnTo>
                  <a:pt x="40540" y="46955"/>
                </a:lnTo>
                <a:lnTo>
                  <a:pt x="37282" y="46034"/>
                </a:lnTo>
                <a:lnTo>
                  <a:pt x="67375" y="46034"/>
                </a:lnTo>
                <a:lnTo>
                  <a:pt x="67375" y="90636"/>
                </a:lnTo>
                <a:close/>
              </a:path>
              <a:path w="591819" h="129539">
                <a:moveTo>
                  <a:pt x="67375" y="128927"/>
                </a:moveTo>
                <a:lnTo>
                  <a:pt x="52768" y="128927"/>
                </a:lnTo>
                <a:lnTo>
                  <a:pt x="53418" y="96850"/>
                </a:lnTo>
                <a:lnTo>
                  <a:pt x="67375" y="96850"/>
                </a:lnTo>
                <a:lnTo>
                  <a:pt x="67375" y="128927"/>
                </a:lnTo>
                <a:close/>
              </a:path>
              <a:path w="591819" h="129539">
                <a:moveTo>
                  <a:pt x="111423" y="104430"/>
                </a:moveTo>
                <a:lnTo>
                  <a:pt x="101511" y="104430"/>
                </a:lnTo>
                <a:lnTo>
                  <a:pt x="97065" y="103443"/>
                </a:lnTo>
                <a:lnTo>
                  <a:pt x="88823" y="99474"/>
                </a:lnTo>
                <a:lnTo>
                  <a:pt x="85538" y="96514"/>
                </a:lnTo>
                <a:lnTo>
                  <a:pt x="80636" y="88663"/>
                </a:lnTo>
                <a:lnTo>
                  <a:pt x="79410" y="84086"/>
                </a:lnTo>
                <a:lnTo>
                  <a:pt x="79410" y="34387"/>
                </a:lnTo>
                <a:lnTo>
                  <a:pt x="93985" y="34387"/>
                </a:lnTo>
                <a:lnTo>
                  <a:pt x="93985" y="85377"/>
                </a:lnTo>
                <a:lnTo>
                  <a:pt x="98572" y="90636"/>
                </a:lnTo>
                <a:lnTo>
                  <a:pt x="138783" y="90636"/>
                </a:lnTo>
                <a:lnTo>
                  <a:pt x="138783" y="95906"/>
                </a:lnTo>
                <a:lnTo>
                  <a:pt x="125249" y="95906"/>
                </a:lnTo>
                <a:lnTo>
                  <a:pt x="125024" y="97247"/>
                </a:lnTo>
                <a:lnTo>
                  <a:pt x="123861" y="98303"/>
                </a:lnTo>
                <a:lnTo>
                  <a:pt x="115967" y="103205"/>
                </a:lnTo>
                <a:lnTo>
                  <a:pt x="111423" y="104430"/>
                </a:lnTo>
                <a:close/>
              </a:path>
              <a:path w="591819" h="129539">
                <a:moveTo>
                  <a:pt x="138783" y="90636"/>
                </a:moveTo>
                <a:lnTo>
                  <a:pt x="113190" y="90636"/>
                </a:lnTo>
                <a:lnTo>
                  <a:pt x="117290" y="88684"/>
                </a:lnTo>
                <a:lnTo>
                  <a:pt x="122799" y="80876"/>
                </a:lnTo>
                <a:lnTo>
                  <a:pt x="124176" y="75400"/>
                </a:lnTo>
                <a:lnTo>
                  <a:pt x="124176" y="34387"/>
                </a:lnTo>
                <a:lnTo>
                  <a:pt x="138783" y="34387"/>
                </a:lnTo>
                <a:lnTo>
                  <a:pt x="138783" y="90636"/>
                </a:lnTo>
                <a:close/>
              </a:path>
              <a:path w="591819" h="129539">
                <a:moveTo>
                  <a:pt x="125024" y="97247"/>
                </a:moveTo>
                <a:lnTo>
                  <a:pt x="125249" y="95906"/>
                </a:lnTo>
                <a:lnTo>
                  <a:pt x="125640" y="96687"/>
                </a:lnTo>
                <a:lnTo>
                  <a:pt x="125024" y="97247"/>
                </a:lnTo>
                <a:close/>
              </a:path>
              <a:path w="591819" h="129539">
                <a:moveTo>
                  <a:pt x="138783" y="102283"/>
                </a:moveTo>
                <a:lnTo>
                  <a:pt x="124176" y="102283"/>
                </a:lnTo>
                <a:lnTo>
                  <a:pt x="125024" y="97247"/>
                </a:lnTo>
                <a:lnTo>
                  <a:pt x="125640" y="96687"/>
                </a:lnTo>
                <a:lnTo>
                  <a:pt x="125249" y="95906"/>
                </a:lnTo>
                <a:lnTo>
                  <a:pt x="138783" y="95906"/>
                </a:lnTo>
                <a:lnTo>
                  <a:pt x="138783" y="102283"/>
                </a:lnTo>
                <a:close/>
              </a:path>
              <a:path w="591819" h="129539">
                <a:moveTo>
                  <a:pt x="184839" y="104430"/>
                </a:moveTo>
                <a:lnTo>
                  <a:pt x="173474" y="104430"/>
                </a:lnTo>
                <a:lnTo>
                  <a:pt x="167662" y="102869"/>
                </a:lnTo>
                <a:lnTo>
                  <a:pt x="157381" y="96622"/>
                </a:lnTo>
                <a:lnTo>
                  <a:pt x="153358" y="92317"/>
                </a:lnTo>
                <a:lnTo>
                  <a:pt x="147567" y="81343"/>
                </a:lnTo>
                <a:lnTo>
                  <a:pt x="146125" y="75129"/>
                </a:lnTo>
                <a:lnTo>
                  <a:pt x="146125" y="61357"/>
                </a:lnTo>
                <a:lnTo>
                  <a:pt x="173203" y="32272"/>
                </a:lnTo>
                <a:lnTo>
                  <a:pt x="184655" y="32272"/>
                </a:lnTo>
                <a:lnTo>
                  <a:pt x="189231" y="33378"/>
                </a:lnTo>
                <a:lnTo>
                  <a:pt x="197581" y="37781"/>
                </a:lnTo>
                <a:lnTo>
                  <a:pt x="199427" y="39047"/>
                </a:lnTo>
                <a:lnTo>
                  <a:pt x="199511" y="39787"/>
                </a:lnTo>
                <a:lnTo>
                  <a:pt x="213501" y="39787"/>
                </a:lnTo>
                <a:lnTo>
                  <a:pt x="213501" y="46034"/>
                </a:lnTo>
                <a:lnTo>
                  <a:pt x="176044" y="46034"/>
                </a:lnTo>
                <a:lnTo>
                  <a:pt x="172813" y="46966"/>
                </a:lnTo>
                <a:lnTo>
                  <a:pt x="167130" y="50675"/>
                </a:lnTo>
                <a:lnTo>
                  <a:pt x="164864" y="53299"/>
                </a:lnTo>
                <a:lnTo>
                  <a:pt x="161556" y="59979"/>
                </a:lnTo>
                <a:lnTo>
                  <a:pt x="160732" y="63829"/>
                </a:lnTo>
                <a:lnTo>
                  <a:pt x="160744" y="72711"/>
                </a:lnTo>
                <a:lnTo>
                  <a:pt x="176044" y="90636"/>
                </a:lnTo>
                <a:lnTo>
                  <a:pt x="213501" y="90636"/>
                </a:lnTo>
                <a:lnTo>
                  <a:pt x="213501" y="96915"/>
                </a:lnTo>
                <a:lnTo>
                  <a:pt x="199511" y="96915"/>
                </a:lnTo>
                <a:lnTo>
                  <a:pt x="199431" y="97617"/>
                </a:lnTo>
                <a:lnTo>
                  <a:pt x="197581" y="98899"/>
                </a:lnTo>
                <a:lnTo>
                  <a:pt x="189340" y="103324"/>
                </a:lnTo>
                <a:lnTo>
                  <a:pt x="184839" y="104430"/>
                </a:lnTo>
                <a:close/>
              </a:path>
              <a:path w="591819" h="129539">
                <a:moveTo>
                  <a:pt x="213501" y="39787"/>
                </a:moveTo>
                <a:lnTo>
                  <a:pt x="199511" y="39787"/>
                </a:lnTo>
                <a:lnTo>
                  <a:pt x="199620" y="39180"/>
                </a:lnTo>
                <a:lnTo>
                  <a:pt x="199427" y="39047"/>
                </a:lnTo>
                <a:lnTo>
                  <a:pt x="198893" y="34387"/>
                </a:lnTo>
                <a:lnTo>
                  <a:pt x="213501" y="34387"/>
                </a:lnTo>
                <a:lnTo>
                  <a:pt x="213501" y="39787"/>
                </a:lnTo>
                <a:close/>
              </a:path>
              <a:path w="591819" h="129539">
                <a:moveTo>
                  <a:pt x="213501" y="90636"/>
                </a:moveTo>
                <a:lnTo>
                  <a:pt x="183397" y="90636"/>
                </a:lnTo>
                <a:lnTo>
                  <a:pt x="186704" y="89714"/>
                </a:lnTo>
                <a:lnTo>
                  <a:pt x="192473" y="86006"/>
                </a:lnTo>
                <a:lnTo>
                  <a:pt x="194740" y="83381"/>
                </a:lnTo>
                <a:lnTo>
                  <a:pt x="198058" y="76593"/>
                </a:lnTo>
                <a:lnTo>
                  <a:pt x="198893" y="72711"/>
                </a:lnTo>
                <a:lnTo>
                  <a:pt x="198863" y="63829"/>
                </a:lnTo>
                <a:lnTo>
                  <a:pt x="183397" y="46034"/>
                </a:lnTo>
                <a:lnTo>
                  <a:pt x="213501" y="46034"/>
                </a:lnTo>
                <a:lnTo>
                  <a:pt x="213501" y="90636"/>
                </a:lnTo>
                <a:close/>
              </a:path>
              <a:path w="591819" h="129539">
                <a:moveTo>
                  <a:pt x="199431" y="97617"/>
                </a:moveTo>
                <a:lnTo>
                  <a:pt x="199511" y="96915"/>
                </a:lnTo>
                <a:lnTo>
                  <a:pt x="199598" y="97501"/>
                </a:lnTo>
                <a:lnTo>
                  <a:pt x="199431" y="97617"/>
                </a:lnTo>
                <a:close/>
              </a:path>
              <a:path w="591819" h="129539">
                <a:moveTo>
                  <a:pt x="213501" y="102283"/>
                </a:moveTo>
                <a:lnTo>
                  <a:pt x="198893" y="102283"/>
                </a:lnTo>
                <a:lnTo>
                  <a:pt x="199511" y="96915"/>
                </a:lnTo>
                <a:lnTo>
                  <a:pt x="213501" y="96915"/>
                </a:lnTo>
                <a:lnTo>
                  <a:pt x="213501" y="102283"/>
                </a:lnTo>
                <a:close/>
              </a:path>
              <a:path w="591819" h="129539">
                <a:moveTo>
                  <a:pt x="239981" y="102283"/>
                </a:moveTo>
                <a:lnTo>
                  <a:pt x="225406" y="102283"/>
                </a:lnTo>
                <a:lnTo>
                  <a:pt x="225406" y="0"/>
                </a:lnTo>
                <a:lnTo>
                  <a:pt x="239981" y="0"/>
                </a:lnTo>
                <a:lnTo>
                  <a:pt x="239981" y="102283"/>
                </a:lnTo>
                <a:close/>
              </a:path>
              <a:path w="591819" h="129539">
                <a:moveTo>
                  <a:pt x="271282" y="102283"/>
                </a:moveTo>
                <a:lnTo>
                  <a:pt x="256707" y="102283"/>
                </a:lnTo>
                <a:lnTo>
                  <a:pt x="256707" y="34387"/>
                </a:lnTo>
                <a:lnTo>
                  <a:pt x="271282" y="34387"/>
                </a:lnTo>
                <a:lnTo>
                  <a:pt x="271282" y="102283"/>
                </a:lnTo>
                <a:close/>
              </a:path>
              <a:path w="591819" h="129539">
                <a:moveTo>
                  <a:pt x="266706" y="27783"/>
                </a:moveTo>
                <a:lnTo>
                  <a:pt x="261175" y="27783"/>
                </a:lnTo>
                <a:lnTo>
                  <a:pt x="258811" y="26796"/>
                </a:lnTo>
                <a:lnTo>
                  <a:pt x="254994" y="22848"/>
                </a:lnTo>
                <a:lnTo>
                  <a:pt x="254066" y="20539"/>
                </a:lnTo>
                <a:lnTo>
                  <a:pt x="254040" y="14986"/>
                </a:lnTo>
                <a:lnTo>
                  <a:pt x="254994" y="12676"/>
                </a:lnTo>
                <a:lnTo>
                  <a:pt x="258860" y="8827"/>
                </a:lnTo>
                <a:lnTo>
                  <a:pt x="261197" y="7872"/>
                </a:lnTo>
                <a:lnTo>
                  <a:pt x="266684" y="7872"/>
                </a:lnTo>
                <a:lnTo>
                  <a:pt x="269027" y="8838"/>
                </a:lnTo>
                <a:lnTo>
                  <a:pt x="272963" y="12644"/>
                </a:lnTo>
                <a:lnTo>
                  <a:pt x="273941" y="14986"/>
                </a:lnTo>
                <a:lnTo>
                  <a:pt x="273950" y="20539"/>
                </a:lnTo>
                <a:lnTo>
                  <a:pt x="272963" y="22881"/>
                </a:lnTo>
                <a:lnTo>
                  <a:pt x="269038" y="26807"/>
                </a:lnTo>
                <a:lnTo>
                  <a:pt x="266706" y="27783"/>
                </a:lnTo>
                <a:close/>
              </a:path>
              <a:path w="591819" h="129539">
                <a:moveTo>
                  <a:pt x="305386" y="34387"/>
                </a:moveTo>
                <a:lnTo>
                  <a:pt x="290779" y="34387"/>
                </a:lnTo>
                <a:lnTo>
                  <a:pt x="290779" y="13728"/>
                </a:lnTo>
                <a:lnTo>
                  <a:pt x="305386" y="13728"/>
                </a:lnTo>
                <a:lnTo>
                  <a:pt x="305386" y="34387"/>
                </a:lnTo>
                <a:close/>
              </a:path>
              <a:path w="591819" h="129539">
                <a:moveTo>
                  <a:pt x="319766" y="48181"/>
                </a:moveTo>
                <a:lnTo>
                  <a:pt x="280141" y="48181"/>
                </a:lnTo>
                <a:lnTo>
                  <a:pt x="280141" y="34387"/>
                </a:lnTo>
                <a:lnTo>
                  <a:pt x="319766" y="34387"/>
                </a:lnTo>
                <a:lnTo>
                  <a:pt x="319766" y="48181"/>
                </a:lnTo>
                <a:close/>
              </a:path>
              <a:path w="591819" h="129539">
                <a:moveTo>
                  <a:pt x="305386" y="102283"/>
                </a:moveTo>
                <a:lnTo>
                  <a:pt x="290779" y="102283"/>
                </a:lnTo>
                <a:lnTo>
                  <a:pt x="290779" y="48181"/>
                </a:lnTo>
                <a:lnTo>
                  <a:pt x="305386" y="48181"/>
                </a:lnTo>
                <a:lnTo>
                  <a:pt x="305386" y="102283"/>
                </a:lnTo>
                <a:close/>
              </a:path>
              <a:path w="591819" h="129539">
                <a:moveTo>
                  <a:pt x="358934" y="104430"/>
                </a:moveTo>
                <a:lnTo>
                  <a:pt x="347569" y="104430"/>
                </a:lnTo>
                <a:lnTo>
                  <a:pt x="341756" y="102869"/>
                </a:lnTo>
                <a:lnTo>
                  <a:pt x="331476" y="96622"/>
                </a:lnTo>
                <a:lnTo>
                  <a:pt x="327453" y="92317"/>
                </a:lnTo>
                <a:lnTo>
                  <a:pt x="321662" y="81343"/>
                </a:lnTo>
                <a:lnTo>
                  <a:pt x="320220" y="75129"/>
                </a:lnTo>
                <a:lnTo>
                  <a:pt x="320220" y="61357"/>
                </a:lnTo>
                <a:lnTo>
                  <a:pt x="347298" y="32272"/>
                </a:lnTo>
                <a:lnTo>
                  <a:pt x="358750" y="32272"/>
                </a:lnTo>
                <a:lnTo>
                  <a:pt x="363326" y="33378"/>
                </a:lnTo>
                <a:lnTo>
                  <a:pt x="371676" y="37781"/>
                </a:lnTo>
                <a:lnTo>
                  <a:pt x="373521" y="39047"/>
                </a:lnTo>
                <a:lnTo>
                  <a:pt x="373606" y="39787"/>
                </a:lnTo>
                <a:lnTo>
                  <a:pt x="387595" y="39787"/>
                </a:lnTo>
                <a:lnTo>
                  <a:pt x="387595" y="46034"/>
                </a:lnTo>
                <a:lnTo>
                  <a:pt x="350139" y="46034"/>
                </a:lnTo>
                <a:lnTo>
                  <a:pt x="346908" y="46966"/>
                </a:lnTo>
                <a:lnTo>
                  <a:pt x="341225" y="50675"/>
                </a:lnTo>
                <a:lnTo>
                  <a:pt x="338959" y="53299"/>
                </a:lnTo>
                <a:lnTo>
                  <a:pt x="335651" y="59979"/>
                </a:lnTo>
                <a:lnTo>
                  <a:pt x="334827" y="63829"/>
                </a:lnTo>
                <a:lnTo>
                  <a:pt x="334838" y="72711"/>
                </a:lnTo>
                <a:lnTo>
                  <a:pt x="350139" y="90636"/>
                </a:lnTo>
                <a:lnTo>
                  <a:pt x="387595" y="90636"/>
                </a:lnTo>
                <a:lnTo>
                  <a:pt x="387595" y="96915"/>
                </a:lnTo>
                <a:lnTo>
                  <a:pt x="373606" y="96915"/>
                </a:lnTo>
                <a:lnTo>
                  <a:pt x="373525" y="97617"/>
                </a:lnTo>
                <a:lnTo>
                  <a:pt x="371676" y="98899"/>
                </a:lnTo>
                <a:lnTo>
                  <a:pt x="363434" y="103324"/>
                </a:lnTo>
                <a:lnTo>
                  <a:pt x="358934" y="104430"/>
                </a:lnTo>
                <a:close/>
              </a:path>
              <a:path w="591819" h="129539">
                <a:moveTo>
                  <a:pt x="387595" y="39787"/>
                </a:moveTo>
                <a:lnTo>
                  <a:pt x="373606" y="39787"/>
                </a:lnTo>
                <a:lnTo>
                  <a:pt x="373715" y="39180"/>
                </a:lnTo>
                <a:lnTo>
                  <a:pt x="373521" y="39047"/>
                </a:lnTo>
                <a:lnTo>
                  <a:pt x="372988" y="34387"/>
                </a:lnTo>
                <a:lnTo>
                  <a:pt x="387595" y="34387"/>
                </a:lnTo>
                <a:lnTo>
                  <a:pt x="387595" y="39787"/>
                </a:lnTo>
                <a:close/>
              </a:path>
              <a:path w="591819" h="129539">
                <a:moveTo>
                  <a:pt x="387595" y="90636"/>
                </a:moveTo>
                <a:lnTo>
                  <a:pt x="357492" y="90636"/>
                </a:lnTo>
                <a:lnTo>
                  <a:pt x="360799" y="89714"/>
                </a:lnTo>
                <a:lnTo>
                  <a:pt x="366568" y="86006"/>
                </a:lnTo>
                <a:lnTo>
                  <a:pt x="368835" y="83381"/>
                </a:lnTo>
                <a:lnTo>
                  <a:pt x="372153" y="76593"/>
                </a:lnTo>
                <a:lnTo>
                  <a:pt x="372988" y="72711"/>
                </a:lnTo>
                <a:lnTo>
                  <a:pt x="372958" y="63829"/>
                </a:lnTo>
                <a:lnTo>
                  <a:pt x="357492" y="46034"/>
                </a:lnTo>
                <a:lnTo>
                  <a:pt x="387595" y="46034"/>
                </a:lnTo>
                <a:lnTo>
                  <a:pt x="387595" y="90636"/>
                </a:lnTo>
                <a:close/>
              </a:path>
              <a:path w="591819" h="129539">
                <a:moveTo>
                  <a:pt x="373525" y="97617"/>
                </a:moveTo>
                <a:lnTo>
                  <a:pt x="373606" y="96915"/>
                </a:lnTo>
                <a:lnTo>
                  <a:pt x="373693" y="97501"/>
                </a:lnTo>
                <a:lnTo>
                  <a:pt x="373525" y="97617"/>
                </a:lnTo>
                <a:close/>
              </a:path>
              <a:path w="591819" h="129539">
                <a:moveTo>
                  <a:pt x="387595" y="102283"/>
                </a:moveTo>
                <a:lnTo>
                  <a:pt x="372988" y="102283"/>
                </a:lnTo>
                <a:lnTo>
                  <a:pt x="373606" y="96915"/>
                </a:lnTo>
                <a:lnTo>
                  <a:pt x="387595" y="96915"/>
                </a:lnTo>
                <a:lnTo>
                  <a:pt x="387595" y="102283"/>
                </a:lnTo>
                <a:close/>
              </a:path>
              <a:path w="591819" h="129539">
                <a:moveTo>
                  <a:pt x="416743" y="34387"/>
                </a:moveTo>
                <a:lnTo>
                  <a:pt x="402136" y="34387"/>
                </a:lnTo>
                <a:lnTo>
                  <a:pt x="402136" y="13728"/>
                </a:lnTo>
                <a:lnTo>
                  <a:pt x="416743" y="13728"/>
                </a:lnTo>
                <a:lnTo>
                  <a:pt x="416743" y="34387"/>
                </a:lnTo>
                <a:close/>
              </a:path>
              <a:path w="591819" h="129539">
                <a:moveTo>
                  <a:pt x="431123" y="48181"/>
                </a:moveTo>
                <a:lnTo>
                  <a:pt x="391498" y="48181"/>
                </a:lnTo>
                <a:lnTo>
                  <a:pt x="391498" y="34387"/>
                </a:lnTo>
                <a:lnTo>
                  <a:pt x="431123" y="34387"/>
                </a:lnTo>
                <a:lnTo>
                  <a:pt x="431123" y="48181"/>
                </a:lnTo>
                <a:close/>
              </a:path>
              <a:path w="591819" h="129539">
                <a:moveTo>
                  <a:pt x="416743" y="102283"/>
                </a:moveTo>
                <a:lnTo>
                  <a:pt x="402136" y="102283"/>
                </a:lnTo>
                <a:lnTo>
                  <a:pt x="402136" y="48181"/>
                </a:lnTo>
                <a:lnTo>
                  <a:pt x="416743" y="48181"/>
                </a:lnTo>
                <a:lnTo>
                  <a:pt x="416743" y="102283"/>
                </a:lnTo>
                <a:close/>
              </a:path>
              <a:path w="591819" h="129539">
                <a:moveTo>
                  <a:pt x="454968" y="102283"/>
                </a:moveTo>
                <a:lnTo>
                  <a:pt x="440393" y="102283"/>
                </a:lnTo>
                <a:lnTo>
                  <a:pt x="440393" y="34387"/>
                </a:lnTo>
                <a:lnTo>
                  <a:pt x="454968" y="34387"/>
                </a:lnTo>
                <a:lnTo>
                  <a:pt x="454968" y="102283"/>
                </a:lnTo>
                <a:close/>
              </a:path>
              <a:path w="591819" h="129539">
                <a:moveTo>
                  <a:pt x="450391" y="27783"/>
                </a:moveTo>
                <a:lnTo>
                  <a:pt x="444861" y="27783"/>
                </a:lnTo>
                <a:lnTo>
                  <a:pt x="442497" y="26796"/>
                </a:lnTo>
                <a:lnTo>
                  <a:pt x="438680" y="22848"/>
                </a:lnTo>
                <a:lnTo>
                  <a:pt x="437751" y="20539"/>
                </a:lnTo>
                <a:lnTo>
                  <a:pt x="437725" y="14986"/>
                </a:lnTo>
                <a:lnTo>
                  <a:pt x="438680" y="12676"/>
                </a:lnTo>
                <a:lnTo>
                  <a:pt x="442545" y="8827"/>
                </a:lnTo>
                <a:lnTo>
                  <a:pt x="444882" y="7872"/>
                </a:lnTo>
                <a:lnTo>
                  <a:pt x="450370" y="7872"/>
                </a:lnTo>
                <a:lnTo>
                  <a:pt x="452712" y="8838"/>
                </a:lnTo>
                <a:lnTo>
                  <a:pt x="456648" y="12644"/>
                </a:lnTo>
                <a:lnTo>
                  <a:pt x="457626" y="14986"/>
                </a:lnTo>
                <a:lnTo>
                  <a:pt x="457635" y="20539"/>
                </a:lnTo>
                <a:lnTo>
                  <a:pt x="456648" y="22881"/>
                </a:lnTo>
                <a:lnTo>
                  <a:pt x="452723" y="26807"/>
                </a:lnTo>
                <a:lnTo>
                  <a:pt x="450391" y="27783"/>
                </a:lnTo>
                <a:close/>
              </a:path>
              <a:path w="591819" h="129539">
                <a:moveTo>
                  <a:pt x="566229" y="104430"/>
                </a:moveTo>
                <a:lnTo>
                  <a:pt x="552609" y="104430"/>
                </a:lnTo>
                <a:lnTo>
                  <a:pt x="546753" y="102869"/>
                </a:lnTo>
                <a:lnTo>
                  <a:pt x="536473" y="96622"/>
                </a:lnTo>
                <a:lnTo>
                  <a:pt x="532449" y="92317"/>
                </a:lnTo>
                <a:lnTo>
                  <a:pt x="526658" y="81343"/>
                </a:lnTo>
                <a:lnTo>
                  <a:pt x="525216" y="75183"/>
                </a:lnTo>
                <a:lnTo>
                  <a:pt x="525216" y="61498"/>
                </a:lnTo>
                <a:lnTo>
                  <a:pt x="552294" y="32272"/>
                </a:lnTo>
                <a:lnTo>
                  <a:pt x="564874" y="32272"/>
                </a:lnTo>
                <a:lnTo>
                  <a:pt x="570415" y="33779"/>
                </a:lnTo>
                <a:lnTo>
                  <a:pt x="580349" y="39787"/>
                </a:lnTo>
                <a:lnTo>
                  <a:pt x="584231" y="43876"/>
                </a:lnTo>
                <a:lnTo>
                  <a:pt x="585400" y="46034"/>
                </a:lnTo>
                <a:lnTo>
                  <a:pt x="553747" y="46034"/>
                </a:lnTo>
                <a:lnTo>
                  <a:pt x="549637" y="47639"/>
                </a:lnTo>
                <a:lnTo>
                  <a:pt x="543218" y="54058"/>
                </a:lnTo>
                <a:lnTo>
                  <a:pt x="541363" y="57106"/>
                </a:lnTo>
                <a:lnTo>
                  <a:pt x="540865" y="59990"/>
                </a:lnTo>
                <a:lnTo>
                  <a:pt x="591255" y="59990"/>
                </a:lnTo>
                <a:lnTo>
                  <a:pt x="591258" y="68113"/>
                </a:lnTo>
                <a:lnTo>
                  <a:pt x="591128" y="70325"/>
                </a:lnTo>
                <a:lnTo>
                  <a:pt x="590868" y="72971"/>
                </a:lnTo>
                <a:lnTo>
                  <a:pt x="539986" y="72971"/>
                </a:lnTo>
                <a:lnTo>
                  <a:pt x="540181" y="76810"/>
                </a:lnTo>
                <a:lnTo>
                  <a:pt x="541949" y="80714"/>
                </a:lnTo>
                <a:lnTo>
                  <a:pt x="548651" y="88652"/>
                </a:lnTo>
                <a:lnTo>
                  <a:pt x="553195" y="90636"/>
                </a:lnTo>
                <a:lnTo>
                  <a:pt x="588682" y="90636"/>
                </a:lnTo>
                <a:lnTo>
                  <a:pt x="587441" y="92599"/>
                </a:lnTo>
                <a:lnTo>
                  <a:pt x="582767" y="97305"/>
                </a:lnTo>
                <a:lnTo>
                  <a:pt x="572357" y="103010"/>
                </a:lnTo>
                <a:lnTo>
                  <a:pt x="566229" y="104430"/>
                </a:lnTo>
                <a:close/>
              </a:path>
              <a:path w="591819" h="129539">
                <a:moveTo>
                  <a:pt x="502768" y="102283"/>
                </a:moveTo>
                <a:lnTo>
                  <a:pt x="488876" y="102283"/>
                </a:lnTo>
                <a:lnTo>
                  <a:pt x="464379" y="34387"/>
                </a:lnTo>
                <a:lnTo>
                  <a:pt x="479735" y="34387"/>
                </a:lnTo>
                <a:lnTo>
                  <a:pt x="496131" y="81364"/>
                </a:lnTo>
                <a:lnTo>
                  <a:pt x="510366" y="81364"/>
                </a:lnTo>
                <a:lnTo>
                  <a:pt x="502768" y="102283"/>
                </a:lnTo>
                <a:close/>
              </a:path>
              <a:path w="591819" h="129539">
                <a:moveTo>
                  <a:pt x="510366" y="81364"/>
                </a:moveTo>
                <a:lnTo>
                  <a:pt x="496131" y="81364"/>
                </a:lnTo>
                <a:lnTo>
                  <a:pt x="512300" y="34387"/>
                </a:lnTo>
                <a:lnTo>
                  <a:pt x="527428" y="34387"/>
                </a:lnTo>
                <a:lnTo>
                  <a:pt x="510366" y="81364"/>
                </a:lnTo>
                <a:close/>
              </a:path>
              <a:path w="591819" h="129539">
                <a:moveTo>
                  <a:pt x="591255" y="59990"/>
                </a:moveTo>
                <a:lnTo>
                  <a:pt x="576260" y="59990"/>
                </a:lnTo>
                <a:lnTo>
                  <a:pt x="575740" y="56216"/>
                </a:lnTo>
                <a:lnTo>
                  <a:pt x="573994" y="52952"/>
                </a:lnTo>
                <a:lnTo>
                  <a:pt x="571023" y="50198"/>
                </a:lnTo>
                <a:lnTo>
                  <a:pt x="568073" y="47422"/>
                </a:lnTo>
                <a:lnTo>
                  <a:pt x="563985" y="46034"/>
                </a:lnTo>
                <a:lnTo>
                  <a:pt x="585400" y="46034"/>
                </a:lnTo>
                <a:lnTo>
                  <a:pt x="589848" y="54243"/>
                </a:lnTo>
                <a:lnTo>
                  <a:pt x="591255" y="59990"/>
                </a:lnTo>
                <a:close/>
              </a:path>
              <a:path w="591819" h="129539">
                <a:moveTo>
                  <a:pt x="588682" y="90636"/>
                </a:moveTo>
                <a:lnTo>
                  <a:pt x="563735" y="90636"/>
                </a:lnTo>
                <a:lnTo>
                  <a:pt x="567682" y="89758"/>
                </a:lnTo>
                <a:lnTo>
                  <a:pt x="573864" y="86223"/>
                </a:lnTo>
                <a:lnTo>
                  <a:pt x="576857" y="82937"/>
                </a:lnTo>
                <a:lnTo>
                  <a:pt x="579741" y="78144"/>
                </a:lnTo>
                <a:lnTo>
                  <a:pt x="591583" y="86049"/>
                </a:lnTo>
                <a:lnTo>
                  <a:pt x="588682" y="90636"/>
                </a:lnTo>
                <a:close/>
              </a:path>
            </a:pathLst>
          </a:custGeom>
          <a:solidFill>
            <a:srgbClr val="B65341"/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1012063" y="1764875"/>
            <a:ext cx="673100" cy="121285"/>
          </a:xfrm>
          <a:custGeom>
            <a:avLst/>
            <a:ahLst/>
            <a:rect l="l" t="t" r="r" b="b"/>
            <a:pathLst>
              <a:path w="673100" h="121285">
                <a:moveTo>
                  <a:pt x="38540" y="96557"/>
                </a:moveTo>
                <a:lnTo>
                  <a:pt x="27089" y="96557"/>
                </a:lnTo>
                <a:lnTo>
                  <a:pt x="21298" y="94996"/>
                </a:lnTo>
                <a:lnTo>
                  <a:pt x="11104" y="88749"/>
                </a:lnTo>
                <a:lnTo>
                  <a:pt x="7124" y="84477"/>
                </a:lnTo>
                <a:lnTo>
                  <a:pt x="1420" y="73611"/>
                </a:lnTo>
                <a:lnTo>
                  <a:pt x="0" y="67462"/>
                </a:lnTo>
                <a:lnTo>
                  <a:pt x="0" y="53668"/>
                </a:lnTo>
                <a:lnTo>
                  <a:pt x="27349" y="24399"/>
                </a:lnTo>
                <a:lnTo>
                  <a:pt x="38735" y="24399"/>
                </a:lnTo>
                <a:lnTo>
                  <a:pt x="43247" y="25505"/>
                </a:lnTo>
                <a:lnTo>
                  <a:pt x="51488" y="29908"/>
                </a:lnTo>
                <a:lnTo>
                  <a:pt x="53331" y="31186"/>
                </a:lnTo>
                <a:lnTo>
                  <a:pt x="53419" y="31914"/>
                </a:lnTo>
                <a:lnTo>
                  <a:pt x="67375" y="31914"/>
                </a:lnTo>
                <a:lnTo>
                  <a:pt x="67375" y="38161"/>
                </a:lnTo>
                <a:lnTo>
                  <a:pt x="29930" y="38161"/>
                </a:lnTo>
                <a:lnTo>
                  <a:pt x="26671" y="39093"/>
                </a:lnTo>
                <a:lnTo>
                  <a:pt x="14607" y="64968"/>
                </a:lnTo>
                <a:lnTo>
                  <a:pt x="15431" y="68828"/>
                </a:lnTo>
                <a:lnTo>
                  <a:pt x="29930" y="82763"/>
                </a:lnTo>
                <a:lnTo>
                  <a:pt x="67375" y="82763"/>
                </a:lnTo>
                <a:lnTo>
                  <a:pt x="67375" y="88977"/>
                </a:lnTo>
                <a:lnTo>
                  <a:pt x="53419" y="88977"/>
                </a:lnTo>
                <a:lnTo>
                  <a:pt x="53404" y="89692"/>
                </a:lnTo>
                <a:lnTo>
                  <a:pt x="51488" y="91027"/>
                </a:lnTo>
                <a:lnTo>
                  <a:pt x="43116" y="95451"/>
                </a:lnTo>
                <a:lnTo>
                  <a:pt x="38540" y="96557"/>
                </a:lnTo>
                <a:close/>
              </a:path>
              <a:path w="673100" h="121285">
                <a:moveTo>
                  <a:pt x="67375" y="31914"/>
                </a:moveTo>
                <a:lnTo>
                  <a:pt x="53419" y="31914"/>
                </a:lnTo>
                <a:lnTo>
                  <a:pt x="53505" y="31307"/>
                </a:lnTo>
                <a:lnTo>
                  <a:pt x="53331" y="31186"/>
                </a:lnTo>
                <a:lnTo>
                  <a:pt x="52768" y="26514"/>
                </a:lnTo>
                <a:lnTo>
                  <a:pt x="67375" y="26514"/>
                </a:lnTo>
                <a:lnTo>
                  <a:pt x="67375" y="31914"/>
                </a:lnTo>
                <a:close/>
              </a:path>
              <a:path w="673100" h="121285">
                <a:moveTo>
                  <a:pt x="67375" y="82763"/>
                </a:moveTo>
                <a:lnTo>
                  <a:pt x="37282" y="82763"/>
                </a:lnTo>
                <a:lnTo>
                  <a:pt x="40579" y="81841"/>
                </a:lnTo>
                <a:lnTo>
                  <a:pt x="46348" y="78133"/>
                </a:lnTo>
                <a:lnTo>
                  <a:pt x="48615" y="75508"/>
                </a:lnTo>
                <a:lnTo>
                  <a:pt x="51933" y="68720"/>
                </a:lnTo>
                <a:lnTo>
                  <a:pt x="52740" y="64968"/>
                </a:lnTo>
                <a:lnTo>
                  <a:pt x="52768" y="56097"/>
                </a:lnTo>
                <a:lnTo>
                  <a:pt x="51928" y="52204"/>
                </a:lnTo>
                <a:lnTo>
                  <a:pt x="48586" y="45394"/>
                </a:lnTo>
                <a:lnTo>
                  <a:pt x="46348" y="42802"/>
                </a:lnTo>
                <a:lnTo>
                  <a:pt x="40540" y="39082"/>
                </a:lnTo>
                <a:lnTo>
                  <a:pt x="37282" y="38161"/>
                </a:lnTo>
                <a:lnTo>
                  <a:pt x="67375" y="38161"/>
                </a:lnTo>
                <a:lnTo>
                  <a:pt x="67375" y="82763"/>
                </a:lnTo>
                <a:close/>
              </a:path>
              <a:path w="673100" h="121285">
                <a:moveTo>
                  <a:pt x="67375" y="121054"/>
                </a:moveTo>
                <a:lnTo>
                  <a:pt x="52768" y="121054"/>
                </a:lnTo>
                <a:lnTo>
                  <a:pt x="53419" y="88977"/>
                </a:lnTo>
                <a:lnTo>
                  <a:pt x="67375" y="88977"/>
                </a:lnTo>
                <a:lnTo>
                  <a:pt x="67375" y="121054"/>
                </a:lnTo>
                <a:close/>
              </a:path>
              <a:path w="673100" h="121285">
                <a:moveTo>
                  <a:pt x="111423" y="96557"/>
                </a:moveTo>
                <a:lnTo>
                  <a:pt x="101511" y="96557"/>
                </a:lnTo>
                <a:lnTo>
                  <a:pt x="97065" y="95570"/>
                </a:lnTo>
                <a:lnTo>
                  <a:pt x="88823" y="91601"/>
                </a:lnTo>
                <a:lnTo>
                  <a:pt x="85538" y="88641"/>
                </a:lnTo>
                <a:lnTo>
                  <a:pt x="80636" y="80790"/>
                </a:lnTo>
                <a:lnTo>
                  <a:pt x="79410" y="76213"/>
                </a:lnTo>
                <a:lnTo>
                  <a:pt x="79410" y="26514"/>
                </a:lnTo>
                <a:lnTo>
                  <a:pt x="93985" y="26514"/>
                </a:lnTo>
                <a:lnTo>
                  <a:pt x="93985" y="77504"/>
                </a:lnTo>
                <a:lnTo>
                  <a:pt x="98572" y="82763"/>
                </a:lnTo>
                <a:lnTo>
                  <a:pt x="138783" y="82763"/>
                </a:lnTo>
                <a:lnTo>
                  <a:pt x="138783" y="88034"/>
                </a:lnTo>
                <a:lnTo>
                  <a:pt x="125249" y="88034"/>
                </a:lnTo>
                <a:lnTo>
                  <a:pt x="125024" y="89374"/>
                </a:lnTo>
                <a:lnTo>
                  <a:pt x="123861" y="90430"/>
                </a:lnTo>
                <a:lnTo>
                  <a:pt x="115967" y="95332"/>
                </a:lnTo>
                <a:lnTo>
                  <a:pt x="111423" y="96557"/>
                </a:lnTo>
                <a:close/>
              </a:path>
              <a:path w="673100" h="121285">
                <a:moveTo>
                  <a:pt x="138783" y="82763"/>
                </a:moveTo>
                <a:lnTo>
                  <a:pt x="113190" y="82763"/>
                </a:lnTo>
                <a:lnTo>
                  <a:pt x="117290" y="80811"/>
                </a:lnTo>
                <a:lnTo>
                  <a:pt x="122799" y="73003"/>
                </a:lnTo>
                <a:lnTo>
                  <a:pt x="124176" y="67527"/>
                </a:lnTo>
                <a:lnTo>
                  <a:pt x="124176" y="26514"/>
                </a:lnTo>
                <a:lnTo>
                  <a:pt x="138783" y="26514"/>
                </a:lnTo>
                <a:lnTo>
                  <a:pt x="138783" y="82763"/>
                </a:lnTo>
                <a:close/>
              </a:path>
              <a:path w="673100" h="121285">
                <a:moveTo>
                  <a:pt x="125024" y="89374"/>
                </a:moveTo>
                <a:lnTo>
                  <a:pt x="125249" y="88034"/>
                </a:lnTo>
                <a:lnTo>
                  <a:pt x="125640" y="88814"/>
                </a:lnTo>
                <a:lnTo>
                  <a:pt x="125024" y="89374"/>
                </a:lnTo>
                <a:close/>
              </a:path>
              <a:path w="673100" h="121285">
                <a:moveTo>
                  <a:pt x="138783" y="94410"/>
                </a:moveTo>
                <a:lnTo>
                  <a:pt x="124176" y="94410"/>
                </a:lnTo>
                <a:lnTo>
                  <a:pt x="125024" y="89374"/>
                </a:lnTo>
                <a:lnTo>
                  <a:pt x="125640" y="88814"/>
                </a:lnTo>
                <a:lnTo>
                  <a:pt x="125249" y="88034"/>
                </a:lnTo>
                <a:lnTo>
                  <a:pt x="138783" y="88034"/>
                </a:lnTo>
                <a:lnTo>
                  <a:pt x="138783" y="94410"/>
                </a:lnTo>
                <a:close/>
              </a:path>
              <a:path w="673100" h="121285">
                <a:moveTo>
                  <a:pt x="184839" y="96557"/>
                </a:moveTo>
                <a:lnTo>
                  <a:pt x="173474" y="96557"/>
                </a:lnTo>
                <a:lnTo>
                  <a:pt x="167662" y="94996"/>
                </a:lnTo>
                <a:lnTo>
                  <a:pt x="157381" y="88749"/>
                </a:lnTo>
                <a:lnTo>
                  <a:pt x="153358" y="84444"/>
                </a:lnTo>
                <a:lnTo>
                  <a:pt x="147567" y="73470"/>
                </a:lnTo>
                <a:lnTo>
                  <a:pt x="146125" y="67256"/>
                </a:lnTo>
                <a:lnTo>
                  <a:pt x="146125" y="53484"/>
                </a:lnTo>
                <a:lnTo>
                  <a:pt x="173203" y="24399"/>
                </a:lnTo>
                <a:lnTo>
                  <a:pt x="184655" y="24399"/>
                </a:lnTo>
                <a:lnTo>
                  <a:pt x="189231" y="25505"/>
                </a:lnTo>
                <a:lnTo>
                  <a:pt x="197581" y="29908"/>
                </a:lnTo>
                <a:lnTo>
                  <a:pt x="199427" y="31174"/>
                </a:lnTo>
                <a:lnTo>
                  <a:pt x="199511" y="31914"/>
                </a:lnTo>
                <a:lnTo>
                  <a:pt x="213501" y="31914"/>
                </a:lnTo>
                <a:lnTo>
                  <a:pt x="213501" y="38161"/>
                </a:lnTo>
                <a:lnTo>
                  <a:pt x="176044" y="38161"/>
                </a:lnTo>
                <a:lnTo>
                  <a:pt x="172813" y="39093"/>
                </a:lnTo>
                <a:lnTo>
                  <a:pt x="167130" y="42802"/>
                </a:lnTo>
                <a:lnTo>
                  <a:pt x="164864" y="45426"/>
                </a:lnTo>
                <a:lnTo>
                  <a:pt x="161556" y="52106"/>
                </a:lnTo>
                <a:lnTo>
                  <a:pt x="160732" y="55956"/>
                </a:lnTo>
                <a:lnTo>
                  <a:pt x="160744" y="64838"/>
                </a:lnTo>
                <a:lnTo>
                  <a:pt x="176044" y="82763"/>
                </a:lnTo>
                <a:lnTo>
                  <a:pt x="213501" y="82763"/>
                </a:lnTo>
                <a:lnTo>
                  <a:pt x="213501" y="89042"/>
                </a:lnTo>
                <a:lnTo>
                  <a:pt x="199511" y="89042"/>
                </a:lnTo>
                <a:lnTo>
                  <a:pt x="199431" y="89744"/>
                </a:lnTo>
                <a:lnTo>
                  <a:pt x="197581" y="91027"/>
                </a:lnTo>
                <a:lnTo>
                  <a:pt x="189340" y="95451"/>
                </a:lnTo>
                <a:lnTo>
                  <a:pt x="184839" y="96557"/>
                </a:lnTo>
                <a:close/>
              </a:path>
              <a:path w="673100" h="121285">
                <a:moveTo>
                  <a:pt x="213501" y="31914"/>
                </a:moveTo>
                <a:lnTo>
                  <a:pt x="199511" y="31914"/>
                </a:lnTo>
                <a:lnTo>
                  <a:pt x="199620" y="31307"/>
                </a:lnTo>
                <a:lnTo>
                  <a:pt x="199427" y="31174"/>
                </a:lnTo>
                <a:lnTo>
                  <a:pt x="198893" y="26514"/>
                </a:lnTo>
                <a:lnTo>
                  <a:pt x="213501" y="26514"/>
                </a:lnTo>
                <a:lnTo>
                  <a:pt x="213501" y="31914"/>
                </a:lnTo>
                <a:close/>
              </a:path>
              <a:path w="673100" h="121285">
                <a:moveTo>
                  <a:pt x="213501" y="82763"/>
                </a:moveTo>
                <a:lnTo>
                  <a:pt x="183397" y="82763"/>
                </a:lnTo>
                <a:lnTo>
                  <a:pt x="186704" y="81841"/>
                </a:lnTo>
                <a:lnTo>
                  <a:pt x="192473" y="78133"/>
                </a:lnTo>
                <a:lnTo>
                  <a:pt x="194740" y="75508"/>
                </a:lnTo>
                <a:lnTo>
                  <a:pt x="198058" y="68720"/>
                </a:lnTo>
                <a:lnTo>
                  <a:pt x="198893" y="64838"/>
                </a:lnTo>
                <a:lnTo>
                  <a:pt x="198863" y="55956"/>
                </a:lnTo>
                <a:lnTo>
                  <a:pt x="183397" y="38161"/>
                </a:lnTo>
                <a:lnTo>
                  <a:pt x="213501" y="38161"/>
                </a:lnTo>
                <a:lnTo>
                  <a:pt x="213501" y="82763"/>
                </a:lnTo>
                <a:close/>
              </a:path>
              <a:path w="673100" h="121285">
                <a:moveTo>
                  <a:pt x="199431" y="89744"/>
                </a:moveTo>
                <a:lnTo>
                  <a:pt x="199511" y="89042"/>
                </a:lnTo>
                <a:lnTo>
                  <a:pt x="199598" y="89628"/>
                </a:lnTo>
                <a:lnTo>
                  <a:pt x="199431" y="89744"/>
                </a:lnTo>
                <a:close/>
              </a:path>
              <a:path w="673100" h="121285">
                <a:moveTo>
                  <a:pt x="213501" y="94410"/>
                </a:moveTo>
                <a:lnTo>
                  <a:pt x="198893" y="94410"/>
                </a:lnTo>
                <a:lnTo>
                  <a:pt x="199511" y="89042"/>
                </a:lnTo>
                <a:lnTo>
                  <a:pt x="213501" y="89042"/>
                </a:lnTo>
                <a:lnTo>
                  <a:pt x="213501" y="94410"/>
                </a:lnTo>
                <a:close/>
              </a:path>
              <a:path w="673100" h="121285">
                <a:moveTo>
                  <a:pt x="278316" y="32890"/>
                </a:moveTo>
                <a:lnTo>
                  <a:pt x="238256" y="32890"/>
                </a:lnTo>
                <a:lnTo>
                  <a:pt x="238482" y="31550"/>
                </a:lnTo>
                <a:lnTo>
                  <a:pt x="239634" y="30505"/>
                </a:lnTo>
                <a:lnTo>
                  <a:pt x="247507" y="25625"/>
                </a:lnTo>
                <a:lnTo>
                  <a:pt x="252050" y="24399"/>
                </a:lnTo>
                <a:lnTo>
                  <a:pt x="261962" y="24399"/>
                </a:lnTo>
                <a:lnTo>
                  <a:pt x="266408" y="25386"/>
                </a:lnTo>
                <a:lnTo>
                  <a:pt x="274650" y="29333"/>
                </a:lnTo>
                <a:lnTo>
                  <a:pt x="277936" y="32283"/>
                </a:lnTo>
                <a:lnTo>
                  <a:pt x="278316" y="32890"/>
                </a:lnTo>
                <a:close/>
              </a:path>
              <a:path w="673100" h="121285">
                <a:moveTo>
                  <a:pt x="239330" y="94410"/>
                </a:moveTo>
                <a:lnTo>
                  <a:pt x="224723" y="94410"/>
                </a:lnTo>
                <a:lnTo>
                  <a:pt x="224723" y="26514"/>
                </a:lnTo>
                <a:lnTo>
                  <a:pt x="239330" y="26514"/>
                </a:lnTo>
                <a:lnTo>
                  <a:pt x="238482" y="31550"/>
                </a:lnTo>
                <a:lnTo>
                  <a:pt x="237866" y="32109"/>
                </a:lnTo>
                <a:lnTo>
                  <a:pt x="238256" y="32890"/>
                </a:lnTo>
                <a:lnTo>
                  <a:pt x="278316" y="32890"/>
                </a:lnTo>
                <a:lnTo>
                  <a:pt x="281621" y="38161"/>
                </a:lnTo>
                <a:lnTo>
                  <a:pt x="250283" y="38161"/>
                </a:lnTo>
                <a:lnTo>
                  <a:pt x="246184" y="40113"/>
                </a:lnTo>
                <a:lnTo>
                  <a:pt x="240696" y="47920"/>
                </a:lnTo>
                <a:lnTo>
                  <a:pt x="239330" y="53408"/>
                </a:lnTo>
                <a:lnTo>
                  <a:pt x="239330" y="94410"/>
                </a:lnTo>
                <a:close/>
              </a:path>
              <a:path w="673100" h="121285">
                <a:moveTo>
                  <a:pt x="238256" y="32890"/>
                </a:moveTo>
                <a:lnTo>
                  <a:pt x="237866" y="32109"/>
                </a:lnTo>
                <a:lnTo>
                  <a:pt x="238482" y="31550"/>
                </a:lnTo>
                <a:lnTo>
                  <a:pt x="238256" y="32890"/>
                </a:lnTo>
                <a:close/>
              </a:path>
              <a:path w="673100" h="121285">
                <a:moveTo>
                  <a:pt x="284095" y="94410"/>
                </a:moveTo>
                <a:lnTo>
                  <a:pt x="269488" y="94410"/>
                </a:lnTo>
                <a:lnTo>
                  <a:pt x="269488" y="43420"/>
                </a:lnTo>
                <a:lnTo>
                  <a:pt x="264901" y="38161"/>
                </a:lnTo>
                <a:lnTo>
                  <a:pt x="281621" y="38161"/>
                </a:lnTo>
                <a:lnTo>
                  <a:pt x="282859" y="40134"/>
                </a:lnTo>
                <a:lnTo>
                  <a:pt x="284095" y="44711"/>
                </a:lnTo>
                <a:lnTo>
                  <a:pt x="284095" y="94410"/>
                </a:lnTo>
                <a:close/>
              </a:path>
              <a:path w="673100" h="121285">
                <a:moveTo>
                  <a:pt x="314178" y="26514"/>
                </a:moveTo>
                <a:lnTo>
                  <a:pt x="299570" y="26514"/>
                </a:lnTo>
                <a:lnTo>
                  <a:pt x="299570" y="5855"/>
                </a:lnTo>
                <a:lnTo>
                  <a:pt x="314178" y="5855"/>
                </a:lnTo>
                <a:lnTo>
                  <a:pt x="314178" y="26514"/>
                </a:lnTo>
                <a:close/>
              </a:path>
              <a:path w="673100" h="121285">
                <a:moveTo>
                  <a:pt x="328557" y="40308"/>
                </a:moveTo>
                <a:lnTo>
                  <a:pt x="288932" y="40308"/>
                </a:lnTo>
                <a:lnTo>
                  <a:pt x="288932" y="26514"/>
                </a:lnTo>
                <a:lnTo>
                  <a:pt x="328557" y="26514"/>
                </a:lnTo>
                <a:lnTo>
                  <a:pt x="328557" y="40308"/>
                </a:lnTo>
                <a:close/>
              </a:path>
              <a:path w="673100" h="121285">
                <a:moveTo>
                  <a:pt x="314178" y="94410"/>
                </a:moveTo>
                <a:lnTo>
                  <a:pt x="299570" y="94410"/>
                </a:lnTo>
                <a:lnTo>
                  <a:pt x="299570" y="40308"/>
                </a:lnTo>
                <a:lnTo>
                  <a:pt x="314178" y="40308"/>
                </a:lnTo>
                <a:lnTo>
                  <a:pt x="314178" y="94410"/>
                </a:lnTo>
                <a:close/>
              </a:path>
              <a:path w="673100" h="121285">
                <a:moveTo>
                  <a:pt x="352402" y="94410"/>
                </a:moveTo>
                <a:lnTo>
                  <a:pt x="337827" y="94410"/>
                </a:lnTo>
                <a:lnTo>
                  <a:pt x="337827" y="26514"/>
                </a:lnTo>
                <a:lnTo>
                  <a:pt x="352402" y="26514"/>
                </a:lnTo>
                <a:lnTo>
                  <a:pt x="352402" y="94410"/>
                </a:lnTo>
                <a:close/>
              </a:path>
              <a:path w="673100" h="121285">
                <a:moveTo>
                  <a:pt x="347826" y="19910"/>
                </a:moveTo>
                <a:lnTo>
                  <a:pt x="342295" y="19910"/>
                </a:lnTo>
                <a:lnTo>
                  <a:pt x="339931" y="18923"/>
                </a:lnTo>
                <a:lnTo>
                  <a:pt x="336114" y="14975"/>
                </a:lnTo>
                <a:lnTo>
                  <a:pt x="335186" y="12666"/>
                </a:lnTo>
                <a:lnTo>
                  <a:pt x="335160" y="7113"/>
                </a:lnTo>
                <a:lnTo>
                  <a:pt x="336114" y="4804"/>
                </a:lnTo>
                <a:lnTo>
                  <a:pt x="339979" y="954"/>
                </a:lnTo>
                <a:lnTo>
                  <a:pt x="342317" y="0"/>
                </a:lnTo>
                <a:lnTo>
                  <a:pt x="347804" y="0"/>
                </a:lnTo>
                <a:lnTo>
                  <a:pt x="350147" y="965"/>
                </a:lnTo>
                <a:lnTo>
                  <a:pt x="354083" y="4771"/>
                </a:lnTo>
                <a:lnTo>
                  <a:pt x="355061" y="7113"/>
                </a:lnTo>
                <a:lnTo>
                  <a:pt x="355070" y="12666"/>
                </a:lnTo>
                <a:lnTo>
                  <a:pt x="354083" y="15008"/>
                </a:lnTo>
                <a:lnTo>
                  <a:pt x="350157" y="18934"/>
                </a:lnTo>
                <a:lnTo>
                  <a:pt x="347826" y="19910"/>
                </a:lnTo>
                <a:close/>
              </a:path>
              <a:path w="673100" h="121285">
                <a:moveTo>
                  <a:pt x="386506" y="26514"/>
                </a:moveTo>
                <a:lnTo>
                  <a:pt x="371899" y="26514"/>
                </a:lnTo>
                <a:lnTo>
                  <a:pt x="371899" y="5855"/>
                </a:lnTo>
                <a:lnTo>
                  <a:pt x="386506" y="5855"/>
                </a:lnTo>
                <a:lnTo>
                  <a:pt x="386506" y="26514"/>
                </a:lnTo>
                <a:close/>
              </a:path>
              <a:path w="673100" h="121285">
                <a:moveTo>
                  <a:pt x="400886" y="40308"/>
                </a:moveTo>
                <a:lnTo>
                  <a:pt x="361261" y="40308"/>
                </a:lnTo>
                <a:lnTo>
                  <a:pt x="361261" y="26514"/>
                </a:lnTo>
                <a:lnTo>
                  <a:pt x="400886" y="26514"/>
                </a:lnTo>
                <a:lnTo>
                  <a:pt x="400886" y="40308"/>
                </a:lnTo>
                <a:close/>
              </a:path>
              <a:path w="673100" h="121285">
                <a:moveTo>
                  <a:pt x="386506" y="94410"/>
                </a:moveTo>
                <a:lnTo>
                  <a:pt x="371899" y="94410"/>
                </a:lnTo>
                <a:lnTo>
                  <a:pt x="371899" y="40308"/>
                </a:lnTo>
                <a:lnTo>
                  <a:pt x="386506" y="40308"/>
                </a:lnTo>
                <a:lnTo>
                  <a:pt x="386506" y="94410"/>
                </a:lnTo>
                <a:close/>
              </a:path>
              <a:path w="673100" h="121285">
                <a:moveTo>
                  <a:pt x="440054" y="96557"/>
                </a:moveTo>
                <a:lnTo>
                  <a:pt x="428689" y="96557"/>
                </a:lnTo>
                <a:lnTo>
                  <a:pt x="422876" y="94996"/>
                </a:lnTo>
                <a:lnTo>
                  <a:pt x="412596" y="88749"/>
                </a:lnTo>
                <a:lnTo>
                  <a:pt x="408573" y="84444"/>
                </a:lnTo>
                <a:lnTo>
                  <a:pt x="402782" y="73470"/>
                </a:lnTo>
                <a:lnTo>
                  <a:pt x="401340" y="67256"/>
                </a:lnTo>
                <a:lnTo>
                  <a:pt x="401340" y="53484"/>
                </a:lnTo>
                <a:lnTo>
                  <a:pt x="428418" y="24399"/>
                </a:lnTo>
                <a:lnTo>
                  <a:pt x="439869" y="24399"/>
                </a:lnTo>
                <a:lnTo>
                  <a:pt x="444446" y="25505"/>
                </a:lnTo>
                <a:lnTo>
                  <a:pt x="452796" y="29908"/>
                </a:lnTo>
                <a:lnTo>
                  <a:pt x="454641" y="31174"/>
                </a:lnTo>
                <a:lnTo>
                  <a:pt x="454726" y="31914"/>
                </a:lnTo>
                <a:lnTo>
                  <a:pt x="468715" y="31914"/>
                </a:lnTo>
                <a:lnTo>
                  <a:pt x="468715" y="38161"/>
                </a:lnTo>
                <a:lnTo>
                  <a:pt x="431259" y="38161"/>
                </a:lnTo>
                <a:lnTo>
                  <a:pt x="428027" y="39093"/>
                </a:lnTo>
                <a:lnTo>
                  <a:pt x="422345" y="42802"/>
                </a:lnTo>
                <a:lnTo>
                  <a:pt x="420079" y="45426"/>
                </a:lnTo>
                <a:lnTo>
                  <a:pt x="416771" y="52106"/>
                </a:lnTo>
                <a:lnTo>
                  <a:pt x="415947" y="55956"/>
                </a:lnTo>
                <a:lnTo>
                  <a:pt x="415958" y="64838"/>
                </a:lnTo>
                <a:lnTo>
                  <a:pt x="431259" y="82763"/>
                </a:lnTo>
                <a:lnTo>
                  <a:pt x="468715" y="82763"/>
                </a:lnTo>
                <a:lnTo>
                  <a:pt x="468715" y="89042"/>
                </a:lnTo>
                <a:lnTo>
                  <a:pt x="454726" y="89042"/>
                </a:lnTo>
                <a:lnTo>
                  <a:pt x="454645" y="89744"/>
                </a:lnTo>
                <a:lnTo>
                  <a:pt x="452796" y="91027"/>
                </a:lnTo>
                <a:lnTo>
                  <a:pt x="444554" y="95451"/>
                </a:lnTo>
                <a:lnTo>
                  <a:pt x="440054" y="96557"/>
                </a:lnTo>
                <a:close/>
              </a:path>
              <a:path w="673100" h="121285">
                <a:moveTo>
                  <a:pt x="468715" y="31914"/>
                </a:moveTo>
                <a:lnTo>
                  <a:pt x="454726" y="31914"/>
                </a:lnTo>
                <a:lnTo>
                  <a:pt x="454835" y="31307"/>
                </a:lnTo>
                <a:lnTo>
                  <a:pt x="454641" y="31174"/>
                </a:lnTo>
                <a:lnTo>
                  <a:pt x="454108" y="26514"/>
                </a:lnTo>
                <a:lnTo>
                  <a:pt x="468715" y="26514"/>
                </a:lnTo>
                <a:lnTo>
                  <a:pt x="468715" y="31914"/>
                </a:lnTo>
                <a:close/>
              </a:path>
              <a:path w="673100" h="121285">
                <a:moveTo>
                  <a:pt x="468715" y="82763"/>
                </a:moveTo>
                <a:lnTo>
                  <a:pt x="438612" y="82763"/>
                </a:lnTo>
                <a:lnTo>
                  <a:pt x="441919" y="81841"/>
                </a:lnTo>
                <a:lnTo>
                  <a:pt x="447688" y="78133"/>
                </a:lnTo>
                <a:lnTo>
                  <a:pt x="449955" y="75508"/>
                </a:lnTo>
                <a:lnTo>
                  <a:pt x="453273" y="68720"/>
                </a:lnTo>
                <a:lnTo>
                  <a:pt x="454108" y="64838"/>
                </a:lnTo>
                <a:lnTo>
                  <a:pt x="454078" y="55956"/>
                </a:lnTo>
                <a:lnTo>
                  <a:pt x="438612" y="38161"/>
                </a:lnTo>
                <a:lnTo>
                  <a:pt x="468715" y="38161"/>
                </a:lnTo>
                <a:lnTo>
                  <a:pt x="468715" y="82763"/>
                </a:lnTo>
                <a:close/>
              </a:path>
              <a:path w="673100" h="121285">
                <a:moveTo>
                  <a:pt x="454645" y="89744"/>
                </a:moveTo>
                <a:lnTo>
                  <a:pt x="454726" y="89042"/>
                </a:lnTo>
                <a:lnTo>
                  <a:pt x="454813" y="89628"/>
                </a:lnTo>
                <a:lnTo>
                  <a:pt x="454645" y="89744"/>
                </a:lnTo>
                <a:close/>
              </a:path>
              <a:path w="673100" h="121285">
                <a:moveTo>
                  <a:pt x="468715" y="94410"/>
                </a:moveTo>
                <a:lnTo>
                  <a:pt x="454108" y="94410"/>
                </a:lnTo>
                <a:lnTo>
                  <a:pt x="454726" y="89042"/>
                </a:lnTo>
                <a:lnTo>
                  <a:pt x="468715" y="89042"/>
                </a:lnTo>
                <a:lnTo>
                  <a:pt x="468715" y="94410"/>
                </a:lnTo>
                <a:close/>
              </a:path>
              <a:path w="673100" h="121285">
                <a:moveTo>
                  <a:pt x="497863" y="26514"/>
                </a:moveTo>
                <a:lnTo>
                  <a:pt x="483256" y="26514"/>
                </a:lnTo>
                <a:lnTo>
                  <a:pt x="483256" y="5855"/>
                </a:lnTo>
                <a:lnTo>
                  <a:pt x="497863" y="5855"/>
                </a:lnTo>
                <a:lnTo>
                  <a:pt x="497863" y="26514"/>
                </a:lnTo>
                <a:close/>
              </a:path>
              <a:path w="673100" h="121285">
                <a:moveTo>
                  <a:pt x="512242" y="40308"/>
                </a:moveTo>
                <a:lnTo>
                  <a:pt x="472617" y="40308"/>
                </a:lnTo>
                <a:lnTo>
                  <a:pt x="472617" y="26514"/>
                </a:lnTo>
                <a:lnTo>
                  <a:pt x="512242" y="26514"/>
                </a:lnTo>
                <a:lnTo>
                  <a:pt x="512242" y="40308"/>
                </a:lnTo>
                <a:close/>
              </a:path>
              <a:path w="673100" h="121285">
                <a:moveTo>
                  <a:pt x="497863" y="94410"/>
                </a:moveTo>
                <a:lnTo>
                  <a:pt x="483256" y="94410"/>
                </a:lnTo>
                <a:lnTo>
                  <a:pt x="483256" y="40308"/>
                </a:lnTo>
                <a:lnTo>
                  <a:pt x="497863" y="40308"/>
                </a:lnTo>
                <a:lnTo>
                  <a:pt x="497863" y="94410"/>
                </a:lnTo>
                <a:close/>
              </a:path>
              <a:path w="673100" h="121285">
                <a:moveTo>
                  <a:pt x="536087" y="94410"/>
                </a:moveTo>
                <a:lnTo>
                  <a:pt x="521513" y="94410"/>
                </a:lnTo>
                <a:lnTo>
                  <a:pt x="521513" y="26514"/>
                </a:lnTo>
                <a:lnTo>
                  <a:pt x="536087" y="26514"/>
                </a:lnTo>
                <a:lnTo>
                  <a:pt x="536087" y="94410"/>
                </a:lnTo>
                <a:close/>
              </a:path>
              <a:path w="673100" h="121285">
                <a:moveTo>
                  <a:pt x="531511" y="19910"/>
                </a:moveTo>
                <a:lnTo>
                  <a:pt x="525981" y="19910"/>
                </a:lnTo>
                <a:lnTo>
                  <a:pt x="523617" y="18923"/>
                </a:lnTo>
                <a:lnTo>
                  <a:pt x="519799" y="14975"/>
                </a:lnTo>
                <a:lnTo>
                  <a:pt x="518871" y="12666"/>
                </a:lnTo>
                <a:lnTo>
                  <a:pt x="518845" y="7113"/>
                </a:lnTo>
                <a:lnTo>
                  <a:pt x="519799" y="4804"/>
                </a:lnTo>
                <a:lnTo>
                  <a:pt x="523665" y="954"/>
                </a:lnTo>
                <a:lnTo>
                  <a:pt x="526002" y="0"/>
                </a:lnTo>
                <a:lnTo>
                  <a:pt x="531489" y="0"/>
                </a:lnTo>
                <a:lnTo>
                  <a:pt x="533832" y="965"/>
                </a:lnTo>
                <a:lnTo>
                  <a:pt x="537768" y="4771"/>
                </a:lnTo>
                <a:lnTo>
                  <a:pt x="538746" y="7113"/>
                </a:lnTo>
                <a:lnTo>
                  <a:pt x="538755" y="12666"/>
                </a:lnTo>
                <a:lnTo>
                  <a:pt x="537768" y="15008"/>
                </a:lnTo>
                <a:lnTo>
                  <a:pt x="533843" y="18934"/>
                </a:lnTo>
                <a:lnTo>
                  <a:pt x="531511" y="19910"/>
                </a:lnTo>
                <a:close/>
              </a:path>
              <a:path w="673100" h="121285">
                <a:moveTo>
                  <a:pt x="647349" y="96557"/>
                </a:moveTo>
                <a:lnTo>
                  <a:pt x="633729" y="96557"/>
                </a:lnTo>
                <a:lnTo>
                  <a:pt x="627873" y="94996"/>
                </a:lnTo>
                <a:lnTo>
                  <a:pt x="617593" y="88749"/>
                </a:lnTo>
                <a:lnTo>
                  <a:pt x="613569" y="84444"/>
                </a:lnTo>
                <a:lnTo>
                  <a:pt x="607778" y="73470"/>
                </a:lnTo>
                <a:lnTo>
                  <a:pt x="606336" y="67310"/>
                </a:lnTo>
                <a:lnTo>
                  <a:pt x="606336" y="53625"/>
                </a:lnTo>
                <a:lnTo>
                  <a:pt x="633414" y="24399"/>
                </a:lnTo>
                <a:lnTo>
                  <a:pt x="645994" y="24399"/>
                </a:lnTo>
                <a:lnTo>
                  <a:pt x="651535" y="25907"/>
                </a:lnTo>
                <a:lnTo>
                  <a:pt x="661469" y="31914"/>
                </a:lnTo>
                <a:lnTo>
                  <a:pt x="665351" y="36003"/>
                </a:lnTo>
                <a:lnTo>
                  <a:pt x="666520" y="38161"/>
                </a:lnTo>
                <a:lnTo>
                  <a:pt x="634867" y="38161"/>
                </a:lnTo>
                <a:lnTo>
                  <a:pt x="630757" y="39766"/>
                </a:lnTo>
                <a:lnTo>
                  <a:pt x="624338" y="46185"/>
                </a:lnTo>
                <a:lnTo>
                  <a:pt x="622483" y="49233"/>
                </a:lnTo>
                <a:lnTo>
                  <a:pt x="621984" y="52117"/>
                </a:lnTo>
                <a:lnTo>
                  <a:pt x="672375" y="52117"/>
                </a:lnTo>
                <a:lnTo>
                  <a:pt x="672378" y="60240"/>
                </a:lnTo>
                <a:lnTo>
                  <a:pt x="672248" y="62452"/>
                </a:lnTo>
                <a:lnTo>
                  <a:pt x="671988" y="65098"/>
                </a:lnTo>
                <a:lnTo>
                  <a:pt x="621106" y="65098"/>
                </a:lnTo>
                <a:lnTo>
                  <a:pt x="621301" y="68937"/>
                </a:lnTo>
                <a:lnTo>
                  <a:pt x="623069" y="72841"/>
                </a:lnTo>
                <a:lnTo>
                  <a:pt x="629771" y="80779"/>
                </a:lnTo>
                <a:lnTo>
                  <a:pt x="634314" y="82763"/>
                </a:lnTo>
                <a:lnTo>
                  <a:pt x="669802" y="82763"/>
                </a:lnTo>
                <a:lnTo>
                  <a:pt x="668561" y="84726"/>
                </a:lnTo>
                <a:lnTo>
                  <a:pt x="663887" y="89432"/>
                </a:lnTo>
                <a:lnTo>
                  <a:pt x="653476" y="95137"/>
                </a:lnTo>
                <a:lnTo>
                  <a:pt x="647349" y="96557"/>
                </a:lnTo>
                <a:close/>
              </a:path>
              <a:path w="673100" h="121285">
                <a:moveTo>
                  <a:pt x="583888" y="94410"/>
                </a:moveTo>
                <a:lnTo>
                  <a:pt x="569996" y="94410"/>
                </a:lnTo>
                <a:lnTo>
                  <a:pt x="545499" y="26514"/>
                </a:lnTo>
                <a:lnTo>
                  <a:pt x="560855" y="26514"/>
                </a:lnTo>
                <a:lnTo>
                  <a:pt x="577251" y="73491"/>
                </a:lnTo>
                <a:lnTo>
                  <a:pt x="591485" y="73491"/>
                </a:lnTo>
                <a:lnTo>
                  <a:pt x="583888" y="94410"/>
                </a:lnTo>
                <a:close/>
              </a:path>
              <a:path w="673100" h="121285">
                <a:moveTo>
                  <a:pt x="591485" y="73491"/>
                </a:moveTo>
                <a:lnTo>
                  <a:pt x="577251" y="73491"/>
                </a:lnTo>
                <a:lnTo>
                  <a:pt x="593420" y="26514"/>
                </a:lnTo>
                <a:lnTo>
                  <a:pt x="608548" y="26514"/>
                </a:lnTo>
                <a:lnTo>
                  <a:pt x="591485" y="73491"/>
                </a:lnTo>
                <a:close/>
              </a:path>
              <a:path w="673100" h="121285">
                <a:moveTo>
                  <a:pt x="672375" y="52117"/>
                </a:moveTo>
                <a:lnTo>
                  <a:pt x="657380" y="52117"/>
                </a:lnTo>
                <a:lnTo>
                  <a:pt x="656860" y="48343"/>
                </a:lnTo>
                <a:lnTo>
                  <a:pt x="655114" y="45079"/>
                </a:lnTo>
                <a:lnTo>
                  <a:pt x="652142" y="42325"/>
                </a:lnTo>
                <a:lnTo>
                  <a:pt x="649193" y="39549"/>
                </a:lnTo>
                <a:lnTo>
                  <a:pt x="645105" y="38161"/>
                </a:lnTo>
                <a:lnTo>
                  <a:pt x="666520" y="38161"/>
                </a:lnTo>
                <a:lnTo>
                  <a:pt x="670968" y="46370"/>
                </a:lnTo>
                <a:lnTo>
                  <a:pt x="672375" y="52117"/>
                </a:lnTo>
                <a:close/>
              </a:path>
              <a:path w="673100" h="121285">
                <a:moveTo>
                  <a:pt x="669802" y="82763"/>
                </a:moveTo>
                <a:lnTo>
                  <a:pt x="644855" y="82763"/>
                </a:lnTo>
                <a:lnTo>
                  <a:pt x="648802" y="81885"/>
                </a:lnTo>
                <a:lnTo>
                  <a:pt x="654984" y="78350"/>
                </a:lnTo>
                <a:lnTo>
                  <a:pt x="657977" y="75064"/>
                </a:lnTo>
                <a:lnTo>
                  <a:pt x="660861" y="70271"/>
                </a:lnTo>
                <a:lnTo>
                  <a:pt x="672703" y="78176"/>
                </a:lnTo>
                <a:lnTo>
                  <a:pt x="669802" y="82763"/>
                </a:lnTo>
                <a:close/>
              </a:path>
            </a:pathLst>
          </a:custGeom>
          <a:solidFill>
            <a:srgbClr val="B65341"/>
          </a:solidFill>
        </p:spPr>
        <p:txBody>
          <a:bodyPr bIns="0" lIns="0" rIns="0" rtlCol="0" tIns="0" wrap="square"/>
          <a:p/>
        </p:txBody>
      </p:sp>
      <p:sp>
        <p:nvSpPr>
          <p:cNvPr id="1048602" name="object 6"/>
          <p:cNvSpPr txBox="1"/>
          <p:nvPr/>
        </p:nvSpPr>
        <p:spPr>
          <a:xfrm>
            <a:off x="512805" y="1227556"/>
            <a:ext cx="2487930" cy="11341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indent="-635"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ee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target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audience. We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050" spc="15">
                <a:solidFill>
                  <a:srgbClr val="B65341"/>
                </a:solidFill>
                <a:latin typeface="Trebuchet MS"/>
                <a:cs typeface="Trebuchet MS"/>
              </a:rPr>
              <a:t>discuss </a:t>
            </a:r>
            <a:r>
              <a:rPr dirty="0" sz="1050" spc="-45">
                <a:latin typeface="Trebuchet MS"/>
                <a:cs typeface="Trebuchet MS"/>
              </a:rPr>
              <a:t>qualitative </a:t>
            </a:r>
            <a:r>
              <a:rPr dirty="0" sz="1050" spc="-305"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45">
                <a:latin typeface="Trebuchet MS"/>
                <a:cs typeface="Trebuchet MS"/>
              </a:rPr>
              <a:t>quantitative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research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methods,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25">
                <a:solidFill>
                  <a:srgbClr val="B65341"/>
                </a:solidFill>
                <a:latin typeface="Trebuchet MS"/>
                <a:cs typeface="Trebuchet MS"/>
              </a:rPr>
              <a:t>a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q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make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informed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decisions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stay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ahead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of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81461" y="1138513"/>
            <a:ext cx="2938462" cy="2234802"/>
          </a:xfrm>
          <a:prstGeom prst="rect"/>
        </p:spPr>
      </p:pic>
      <p:sp>
        <p:nvSpPr>
          <p:cNvPr id="1048603" name="object 3"/>
          <p:cNvSpPr txBox="1">
            <a:spLocks noGrp="1"/>
          </p:cNvSpPr>
          <p:nvPr>
            <p:ph type="title"/>
          </p:nvPr>
        </p:nvSpPr>
        <p:spPr>
          <a:xfrm>
            <a:off x="457507" y="854698"/>
            <a:ext cx="2639695" cy="3206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1100" spc="105">
                <a:solidFill>
                  <a:srgbClr val="424242"/>
                </a:solidFill>
                <a:latin typeface="Trebuchet MS"/>
                <a:cs typeface="Trebuchet MS"/>
              </a:rPr>
              <a:t>IDENTIFYING</a:t>
            </a:r>
            <a:r>
              <a:rPr b="1" dirty="0" sz="11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100" spc="120">
                <a:solidFill>
                  <a:srgbClr val="424242"/>
                </a:solidFill>
                <a:latin typeface="Trebuchet MS"/>
                <a:cs typeface="Trebuchet MS"/>
              </a:rPr>
              <a:t>KEY</a:t>
            </a:r>
            <a:r>
              <a:rPr b="1" dirty="0" sz="110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100" spc="100">
                <a:solidFill>
                  <a:srgbClr val="424242"/>
                </a:solidFill>
                <a:latin typeface="Trebuchet MS"/>
                <a:cs typeface="Trebuchet MS"/>
              </a:rPr>
              <a:t>MARKET</a:t>
            </a:r>
            <a:r>
              <a:rPr b="1" dirty="0" sz="110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100" spc="110">
                <a:solidFill>
                  <a:srgbClr val="424242"/>
                </a:solidFill>
                <a:latin typeface="Trebuchet MS"/>
                <a:cs typeface="Trebuchet MS"/>
              </a:rPr>
              <a:t>TRENDS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7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709938" y="1433152"/>
            <a:ext cx="767140" cy="104430"/>
          </a:xfrm>
          <a:prstGeom prst="rect"/>
        </p:spPr>
      </p:pic>
      <p:sp>
        <p:nvSpPr>
          <p:cNvPr id="1048604" name="object 5"/>
          <p:cNvSpPr txBox="1"/>
          <p:nvPr/>
        </p:nvSpPr>
        <p:spPr>
          <a:xfrm>
            <a:off x="510275" y="1227556"/>
            <a:ext cx="2493010" cy="11341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algn="ctr" indent="-635" marL="12700" marR="5080">
              <a:lnSpc>
                <a:spcPct val="100400"/>
              </a:lnSpc>
              <a:spcBef>
                <a:spcPts val="95"/>
              </a:spcBef>
            </a:pP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In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this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section,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we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identify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analyze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-80">
                <a:latin typeface="Trebuchet MS"/>
                <a:cs typeface="Trebuchet MS"/>
              </a:rPr>
              <a:t>k</a:t>
            </a:r>
            <a:r>
              <a:rPr dirty="0" sz="1050" spc="-30">
                <a:latin typeface="Trebuchet MS"/>
                <a:cs typeface="Trebuchet MS"/>
              </a:rPr>
              <a:t>e</a:t>
            </a:r>
            <a:r>
              <a:rPr dirty="0" sz="1050" spc="-130">
                <a:latin typeface="Trebuchet MS"/>
                <a:cs typeface="Trebuchet MS"/>
              </a:rPr>
              <a:t>t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70">
                <a:latin typeface="Trebuchet MS"/>
                <a:cs typeface="Trebuchet MS"/>
              </a:rPr>
              <a:t>r</a:t>
            </a:r>
            <a:r>
              <a:rPr dirty="0" sz="1050" spc="-30">
                <a:latin typeface="Trebuchet MS"/>
                <a:cs typeface="Trebuchet MS"/>
              </a:rPr>
              <a:t>e</a:t>
            </a:r>
            <a:r>
              <a:rPr dirty="0" sz="1050" spc="-15">
                <a:latin typeface="Trebuchet MS"/>
                <a:cs typeface="Trebuchet MS"/>
              </a:rPr>
              <a:t>n</a:t>
            </a:r>
            <a:r>
              <a:rPr dirty="0" sz="1050" spc="-5">
                <a:latin typeface="Trebuchet MS"/>
                <a:cs typeface="Trebuchet MS"/>
              </a:rPr>
              <a:t>d</a:t>
            </a:r>
            <a:r>
              <a:rPr dirty="0" sz="1050" spc="60">
                <a:latin typeface="Trebuchet MS"/>
                <a:cs typeface="Trebuchet MS"/>
              </a:rPr>
              <a:t>s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2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45">
                <a:solidFill>
                  <a:srgbClr val="B65341"/>
                </a:solidFill>
                <a:latin typeface="Trebuchet MS"/>
                <a:cs typeface="Trebuchet MS"/>
              </a:rPr>
              <a:t>g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attuned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to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these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trends,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businesses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can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anticipate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changes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in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demand,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identify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new </a:t>
            </a:r>
            <a:r>
              <a:rPr dirty="0" sz="1050" spc="-30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opportunities, </a:t>
            </a:r>
            <a:r>
              <a:rPr dirty="0" sz="1050" spc="5">
                <a:solidFill>
                  <a:srgbClr val="B65341"/>
                </a:solidFill>
                <a:latin typeface="Trebuchet MS"/>
                <a:cs typeface="Trebuchet MS"/>
              </a:rPr>
              <a:t>and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adapt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strategies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0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-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ﬁ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25">
                <a:solidFill>
                  <a:srgbClr val="B65341"/>
                </a:solidFill>
                <a:latin typeface="Trebuchet MS"/>
                <a:cs typeface="Trebuchet MS"/>
              </a:rPr>
              <a:t>a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73842" y="1978373"/>
            <a:ext cx="756577" cy="256830"/>
          </a:xfrm>
          <a:prstGeom prst="rect"/>
        </p:spPr>
      </p:pic>
      <p:pic>
        <p:nvPicPr>
          <p:cNvPr id="2097159" name="object 3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549441" y="2130773"/>
            <a:ext cx="836360" cy="128927"/>
          </a:xfrm>
          <a:prstGeom prst="rect"/>
        </p:spPr>
      </p:pic>
      <p:sp>
        <p:nvSpPr>
          <p:cNvPr id="1048609" name="object 4"/>
          <p:cNvSpPr txBox="1"/>
          <p:nvPr/>
        </p:nvSpPr>
        <p:spPr>
          <a:xfrm>
            <a:off x="4144241" y="1287001"/>
            <a:ext cx="2546985" cy="126874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050" spc="2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ll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d</a:t>
            </a:r>
            <a:r>
              <a:rPr dirty="0" sz="1050" spc="-10">
                <a:latin typeface="Tahoma"/>
                <a:cs typeface="Tahoma"/>
              </a:rPr>
              <a:t>e</a:t>
            </a:r>
            <a:r>
              <a:rPr dirty="0" sz="1050" spc="-80">
                <a:latin typeface="Tahoma"/>
                <a:cs typeface="Tahoma"/>
              </a:rPr>
              <a:t>m</a:t>
            </a:r>
            <a:r>
              <a:rPr dirty="0" sz="1050" spc="-20">
                <a:latin typeface="Tahoma"/>
                <a:cs typeface="Tahoma"/>
              </a:rPr>
              <a:t>o</a:t>
            </a:r>
            <a:r>
              <a:rPr dirty="0" sz="1050">
                <a:latin typeface="Tahoma"/>
                <a:cs typeface="Tahoma"/>
              </a:rPr>
              <a:t>g</a:t>
            </a:r>
            <a:r>
              <a:rPr dirty="0" sz="1050" spc="-30">
                <a:latin typeface="Tahoma"/>
                <a:cs typeface="Tahoma"/>
              </a:rPr>
              <a:t>r</a:t>
            </a:r>
            <a:r>
              <a:rPr dirty="0" sz="1050" spc="30">
                <a:latin typeface="Tahoma"/>
                <a:cs typeface="Tahoma"/>
              </a:rPr>
              <a:t>a</a:t>
            </a:r>
            <a:r>
              <a:rPr dirty="0" sz="1050">
                <a:latin typeface="Tahoma"/>
                <a:cs typeface="Tahoma"/>
              </a:rPr>
              <a:t>p</a:t>
            </a:r>
            <a:r>
              <a:rPr dirty="0" sz="1050" spc="-30">
                <a:latin typeface="Tahoma"/>
                <a:cs typeface="Tahoma"/>
              </a:rPr>
              <a:t>h</a:t>
            </a:r>
            <a:r>
              <a:rPr dirty="0" sz="1050" spc="35">
                <a:latin typeface="Tahoma"/>
                <a:cs typeface="Tahoma"/>
              </a:rPr>
              <a:t>i</a:t>
            </a:r>
            <a:r>
              <a:rPr dirty="0" sz="1050" spc="15">
                <a:latin typeface="Tahoma"/>
                <a:cs typeface="Tahoma"/>
              </a:rPr>
              <a:t>c</a:t>
            </a:r>
            <a:r>
              <a:rPr dirty="0" sz="1050" spc="-110">
                <a:solidFill>
                  <a:srgbClr val="B65341"/>
                </a:solidFill>
                <a:latin typeface="Tahoma"/>
                <a:cs typeface="Tahoma"/>
              </a:rPr>
              <a:t>,  </a:t>
            </a:r>
            <a:r>
              <a:rPr dirty="0" sz="1050" spc="-15">
                <a:latin typeface="Tahoma"/>
                <a:cs typeface="Tahoma"/>
              </a:rPr>
              <a:t>psychographic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, 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and </a:t>
            </a:r>
            <a:r>
              <a:rPr dirty="0" sz="1050" spc="-10">
                <a:latin typeface="Tahoma"/>
                <a:cs typeface="Tahoma"/>
              </a:rPr>
              <a:t>behavioral </a:t>
            </a:r>
            <a:r>
              <a:rPr dirty="0" sz="1050" spc="-5"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pp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o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ﬁ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ahoma"/>
                <a:cs typeface="Tahoma"/>
              </a:rPr>
              <a:t>y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 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48610" name="object 5"/>
          <p:cNvSpPr txBox="1">
            <a:spLocks noGrp="1"/>
          </p:cNvSpPr>
          <p:nvPr>
            <p:ph type="title"/>
          </p:nvPr>
        </p:nvSpPr>
        <p:spPr>
          <a:xfrm>
            <a:off x="4188292" y="797638"/>
            <a:ext cx="2463800" cy="3206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1100" spc="105">
                <a:solidFill>
                  <a:srgbClr val="424242"/>
                </a:solidFill>
                <a:latin typeface="Trebuchet MS"/>
                <a:cs typeface="Trebuchet MS"/>
              </a:rPr>
              <a:t>SEGMENTATION</a:t>
            </a:r>
            <a:r>
              <a:rPr b="1" dirty="0" sz="11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100" spc="15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b="1" dirty="0" sz="11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100" spc="75">
                <a:solidFill>
                  <a:srgbClr val="424242"/>
                </a:solidFill>
                <a:latin typeface="Trebuchet MS"/>
                <a:cs typeface="Trebuchet MS"/>
              </a:rPr>
              <a:t>TARGETING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object 6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2151" y="3782615"/>
            <a:ext cx="3484879" cy="134620"/>
          </a:xfrm>
          <a:custGeom>
            <a:avLst/>
            <a:ahLst/>
            <a:rect l="l" t="t" r="r" b="b"/>
            <a:pathLst>
              <a:path w="3484879" h="134620">
                <a:moveTo>
                  <a:pt x="3484661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61" y="0"/>
                </a:lnTo>
                <a:lnTo>
                  <a:pt x="3484661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61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31530" y="1284621"/>
            <a:ext cx="1109247" cy="104430"/>
          </a:xfrm>
          <a:prstGeom prst="rect"/>
        </p:spPr>
      </p:pic>
      <p:pic>
        <p:nvPicPr>
          <p:cNvPr id="2097162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89251" y="1446546"/>
            <a:ext cx="885290" cy="128927"/>
          </a:xfrm>
          <a:prstGeom prst="rect"/>
        </p:spPr>
      </p:pic>
      <p:sp>
        <p:nvSpPr>
          <p:cNvPr id="1048613" name="object 5"/>
          <p:cNvSpPr txBox="1"/>
          <p:nvPr/>
        </p:nvSpPr>
        <p:spPr>
          <a:xfrm>
            <a:off x="1030789" y="1240949"/>
            <a:ext cx="2420620" cy="1268743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99900"/>
              </a:lnSpc>
              <a:spcBef>
                <a:spcPts val="100"/>
              </a:spcBef>
            </a:pP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latin typeface="Tahoma"/>
                <a:cs typeface="Tahoma"/>
              </a:rPr>
              <a:t>c</a:t>
            </a:r>
            <a:r>
              <a:rPr dirty="0" sz="1050" spc="-20">
                <a:latin typeface="Tahoma"/>
                <a:cs typeface="Tahoma"/>
              </a:rPr>
              <a:t>o</a:t>
            </a:r>
            <a:r>
              <a:rPr dirty="0" sz="1050" spc="-30">
                <a:latin typeface="Tahoma"/>
                <a:cs typeface="Tahoma"/>
              </a:rPr>
              <a:t>n</a:t>
            </a:r>
            <a:r>
              <a:rPr dirty="0" sz="1050" spc="10">
                <a:latin typeface="Tahoma"/>
                <a:cs typeface="Tahoma"/>
              </a:rPr>
              <a:t>s</a:t>
            </a:r>
            <a:r>
              <a:rPr dirty="0" sz="1050" spc="-30">
                <a:latin typeface="Tahoma"/>
                <a:cs typeface="Tahoma"/>
              </a:rPr>
              <a:t>u</a:t>
            </a:r>
            <a:r>
              <a:rPr dirty="0" sz="1050" spc="-80">
                <a:latin typeface="Tahoma"/>
                <a:cs typeface="Tahoma"/>
              </a:rPr>
              <a:t>m</a:t>
            </a:r>
            <a:r>
              <a:rPr dirty="0" sz="1050" spc="-10">
                <a:latin typeface="Tahoma"/>
                <a:cs typeface="Tahoma"/>
              </a:rPr>
              <a:t>e</a:t>
            </a:r>
            <a:r>
              <a:rPr dirty="0" sz="1050" spc="-25">
                <a:latin typeface="Tahoma"/>
                <a:cs typeface="Tahoma"/>
              </a:rPr>
              <a:t>r</a:t>
            </a:r>
            <a:r>
              <a:rPr dirty="0" sz="1050" spc="-95"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d</a:t>
            </a:r>
            <a:r>
              <a:rPr dirty="0" sz="1050" spc="-10">
                <a:latin typeface="Tahoma"/>
                <a:cs typeface="Tahoma"/>
              </a:rPr>
              <a:t>e</a:t>
            </a:r>
            <a:r>
              <a:rPr dirty="0" sz="1050" spc="10">
                <a:latin typeface="Tahoma"/>
                <a:cs typeface="Tahoma"/>
              </a:rPr>
              <a:t>c</a:t>
            </a:r>
            <a:r>
              <a:rPr dirty="0" sz="1050" spc="35">
                <a:latin typeface="Tahoma"/>
                <a:cs typeface="Tahoma"/>
              </a:rPr>
              <a:t>i</a:t>
            </a:r>
            <a:r>
              <a:rPr dirty="0" sz="1050" spc="10">
                <a:latin typeface="Tahoma"/>
                <a:cs typeface="Tahoma"/>
              </a:rPr>
              <a:t>s</a:t>
            </a:r>
            <a:r>
              <a:rPr dirty="0" sz="1050" spc="35">
                <a:latin typeface="Tahoma"/>
                <a:cs typeface="Tahoma"/>
              </a:rPr>
              <a:t>i</a:t>
            </a:r>
            <a:r>
              <a:rPr dirty="0" sz="1050" spc="-20">
                <a:latin typeface="Tahoma"/>
                <a:cs typeface="Tahoma"/>
              </a:rPr>
              <a:t>o</a:t>
            </a:r>
            <a:r>
              <a:rPr dirty="0" sz="1050" spc="-30">
                <a:latin typeface="Tahoma"/>
                <a:cs typeface="Tahoma"/>
              </a:rPr>
              <a:t>n</a:t>
            </a:r>
            <a:r>
              <a:rPr dirty="0" sz="1050" spc="-25">
                <a:latin typeface="Tahoma"/>
                <a:cs typeface="Tahoma"/>
              </a:rPr>
              <a:t>-  </a:t>
            </a:r>
            <a:r>
              <a:rPr dirty="0" sz="1050" spc="-80">
                <a:latin typeface="Tahoma"/>
                <a:cs typeface="Tahoma"/>
              </a:rPr>
              <a:t>m</a:t>
            </a:r>
            <a:r>
              <a:rPr dirty="0" sz="1050" spc="30">
                <a:latin typeface="Tahoma"/>
                <a:cs typeface="Tahoma"/>
              </a:rPr>
              <a:t>a</a:t>
            </a:r>
            <a:r>
              <a:rPr dirty="0" sz="1050" spc="-75">
                <a:latin typeface="Tahoma"/>
                <a:cs typeface="Tahoma"/>
              </a:rPr>
              <a:t>k</a:t>
            </a:r>
            <a:r>
              <a:rPr dirty="0" sz="1050" spc="35">
                <a:latin typeface="Tahoma"/>
                <a:cs typeface="Tahoma"/>
              </a:rPr>
              <a:t>i</a:t>
            </a:r>
            <a:r>
              <a:rPr dirty="0" sz="1050" spc="-30">
                <a:latin typeface="Tahoma"/>
                <a:cs typeface="Tahoma"/>
              </a:rPr>
              <a:t>n</a:t>
            </a:r>
            <a:r>
              <a:rPr dirty="0" sz="1050" spc="5">
                <a:latin typeface="Tahoma"/>
                <a:cs typeface="Tahoma"/>
              </a:rPr>
              <a:t>g</a:t>
            </a:r>
            <a:r>
              <a:rPr dirty="0" sz="1050" spc="-95">
                <a:latin typeface="Tahoma"/>
                <a:cs typeface="Tahoma"/>
              </a:rPr>
              <a:t> </a:t>
            </a:r>
            <a:r>
              <a:rPr dirty="0" sz="1050">
                <a:latin typeface="Tahoma"/>
                <a:cs typeface="Tahoma"/>
              </a:rPr>
              <a:t>p</a:t>
            </a:r>
            <a:r>
              <a:rPr dirty="0" sz="1050" spc="-40">
                <a:latin typeface="Tahoma"/>
                <a:cs typeface="Tahoma"/>
              </a:rPr>
              <a:t>r</a:t>
            </a:r>
            <a:r>
              <a:rPr dirty="0" sz="1050" spc="-20">
                <a:latin typeface="Tahoma"/>
                <a:cs typeface="Tahoma"/>
              </a:rPr>
              <a:t>o</a:t>
            </a:r>
            <a:r>
              <a:rPr dirty="0" sz="1050" spc="10">
                <a:latin typeface="Tahoma"/>
                <a:cs typeface="Tahoma"/>
              </a:rPr>
              <a:t>c</a:t>
            </a:r>
            <a:r>
              <a:rPr dirty="0" sz="1050" spc="-10">
                <a:latin typeface="Tahoma"/>
                <a:cs typeface="Tahoma"/>
              </a:rPr>
              <a:t>e</a:t>
            </a:r>
            <a:r>
              <a:rPr dirty="0" sz="1050" spc="10">
                <a:latin typeface="Tahoma"/>
                <a:cs typeface="Tahoma"/>
              </a:rPr>
              <a:t>s</a:t>
            </a:r>
            <a:r>
              <a:rPr dirty="0" sz="1050" spc="15">
                <a:latin typeface="Tahoma"/>
                <a:cs typeface="Tahoma"/>
              </a:rPr>
              <a:t>s</a:t>
            </a:r>
            <a:r>
              <a:rPr dirty="0" sz="1050" spc="-95">
                <a:latin typeface="Tahoma"/>
                <a:cs typeface="Tahoma"/>
              </a:rPr>
              <a:t> 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marketing.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By 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comprehending 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stages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 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ss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n 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z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k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u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7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80">
                <a:solidFill>
                  <a:srgbClr val="B65341"/>
                </a:solidFill>
                <a:latin typeface="Tahoma"/>
                <a:cs typeface="Tahoma"/>
              </a:rPr>
              <a:t>m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ss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x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35">
                <a:solidFill>
                  <a:srgbClr val="B65341"/>
                </a:solidFill>
                <a:latin typeface="Tahoma"/>
                <a:cs typeface="Tahoma"/>
              </a:rPr>
              <a:t>l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e 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g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5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f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50">
                <a:solidFill>
                  <a:srgbClr val="B65341"/>
                </a:solidFill>
                <a:latin typeface="Tahoma"/>
                <a:cs typeface="Tahoma"/>
              </a:rPr>
              <a:t>w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4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ss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d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n</a:t>
            </a:r>
            <a:r>
              <a:rPr dirty="0" sz="1050" spc="5">
                <a:solidFill>
                  <a:srgbClr val="B65341"/>
                </a:solidFill>
                <a:latin typeface="Tahoma"/>
                <a:cs typeface="Tahoma"/>
              </a:rPr>
              <a:t>d 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decision,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providing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ahoma"/>
                <a:cs typeface="Tahoma"/>
              </a:rPr>
              <a:t>insights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into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consumer </a:t>
            </a:r>
            <a:r>
              <a:rPr dirty="0" sz="1050" spc="-3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b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55">
                <a:solidFill>
                  <a:srgbClr val="B65341"/>
                </a:solidFill>
                <a:latin typeface="Tahoma"/>
                <a:cs typeface="Tahoma"/>
              </a:rPr>
              <a:t>v</a:t>
            </a:r>
            <a:r>
              <a:rPr dirty="0" sz="1050" spc="35">
                <a:solidFill>
                  <a:srgbClr val="B65341"/>
                </a:solidFill>
                <a:latin typeface="Tahoma"/>
                <a:cs typeface="Tahoma"/>
              </a:rPr>
              <a:t>i</a:t>
            </a:r>
            <a:r>
              <a:rPr dirty="0" sz="1050" spc="-20">
                <a:solidFill>
                  <a:srgbClr val="B65341"/>
                </a:solidFill>
                <a:latin typeface="Tahoma"/>
                <a:cs typeface="Tahoma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r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-65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ahoma"/>
                <a:cs typeface="Tahoma"/>
              </a:rPr>
              <a:t>a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ahoma"/>
                <a:cs typeface="Tahoma"/>
              </a:rPr>
              <a:t>h</a:t>
            </a:r>
            <a:r>
              <a:rPr dirty="0" sz="1050" spc="-9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ahoma"/>
                <a:cs typeface="Tahoma"/>
              </a:rPr>
              <a:t>s</a:t>
            </a:r>
            <a:r>
              <a:rPr dirty="0" sz="1050" spc="-70">
                <a:solidFill>
                  <a:srgbClr val="B65341"/>
                </a:solidFill>
                <a:latin typeface="Tahoma"/>
                <a:cs typeface="Tahoma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ahoma"/>
                <a:cs typeface="Tahoma"/>
              </a:rPr>
              <a:t>e</a:t>
            </a:r>
            <a:r>
              <a:rPr dirty="0" sz="1050">
                <a:solidFill>
                  <a:srgbClr val="B65341"/>
                </a:solidFill>
                <a:latin typeface="Tahoma"/>
                <a:cs typeface="Tahoma"/>
              </a:rPr>
              <a:t>p</a:t>
            </a:r>
            <a:r>
              <a:rPr dirty="0" sz="1050" spc="-105">
                <a:solidFill>
                  <a:srgbClr val="B65341"/>
                </a:solidFill>
                <a:latin typeface="Tahoma"/>
                <a:cs typeface="Tahoma"/>
              </a:rPr>
              <a:t>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048614" name="object 6"/>
          <p:cNvSpPr txBox="1">
            <a:spLocks noGrp="1"/>
          </p:cNvSpPr>
          <p:nvPr>
            <p:ph type="title"/>
          </p:nvPr>
        </p:nvSpPr>
        <p:spPr>
          <a:xfrm>
            <a:off x="400132" y="833664"/>
            <a:ext cx="3430270" cy="370840"/>
          </a:xfrm>
          <a:prstGeom prst="rect"/>
        </p:spPr>
        <p:txBody>
          <a:bodyPr bIns="0" lIns="0" rIns="0" rtlCol="0" tIns="15240" vert="horz" wrap="square">
            <a:spAutoFit/>
          </a:bodyPr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 sz="1250" spc="160">
                <a:solidFill>
                  <a:srgbClr val="424242"/>
                </a:solidFill>
                <a:latin typeface="Trebuchet MS"/>
                <a:cs typeface="Trebuchet MS"/>
              </a:rPr>
              <a:t>CONSUMER</a:t>
            </a:r>
            <a:r>
              <a:rPr b="1" dirty="0" sz="1250" spc="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50" spc="130">
                <a:solidFill>
                  <a:srgbClr val="424242"/>
                </a:solidFill>
                <a:latin typeface="Trebuchet MS"/>
                <a:cs typeface="Trebuchet MS"/>
              </a:rPr>
              <a:t>DECISION-MAKING</a:t>
            </a:r>
            <a:r>
              <a:rPr b="1" dirty="0" sz="1250" spc="2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1250" spc="110">
                <a:solidFill>
                  <a:srgbClr val="424242"/>
                </a:solidFill>
                <a:latin typeface="Trebuchet MS"/>
                <a:cs typeface="Trebuchet MS"/>
              </a:rPr>
              <a:t>PROCESS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4443137" y="546892"/>
            <a:ext cx="2514599" cy="282535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5558103" y="1492597"/>
            <a:ext cx="409575" cy="104775"/>
          </a:xfrm>
          <a:custGeom>
            <a:avLst/>
            <a:ahLst/>
            <a:rect l="l" t="t" r="r" b="b"/>
            <a:pathLst>
              <a:path w="409575" h="104775">
                <a:moveTo>
                  <a:pt x="39364" y="104430"/>
                </a:moveTo>
                <a:lnTo>
                  <a:pt x="27392" y="104430"/>
                </a:lnTo>
                <a:lnTo>
                  <a:pt x="21536" y="102869"/>
                </a:lnTo>
                <a:lnTo>
                  <a:pt x="11256" y="96622"/>
                </a:lnTo>
                <a:lnTo>
                  <a:pt x="7233" y="92317"/>
                </a:lnTo>
                <a:lnTo>
                  <a:pt x="1442" y="81343"/>
                </a:lnTo>
                <a:lnTo>
                  <a:pt x="0" y="75183"/>
                </a:lnTo>
                <a:lnTo>
                  <a:pt x="0" y="61498"/>
                </a:lnTo>
                <a:lnTo>
                  <a:pt x="27208" y="32272"/>
                </a:lnTo>
                <a:lnTo>
                  <a:pt x="39245" y="32272"/>
                </a:lnTo>
                <a:lnTo>
                  <a:pt x="44103" y="33465"/>
                </a:lnTo>
                <a:lnTo>
                  <a:pt x="52388" y="38237"/>
                </a:lnTo>
                <a:lnTo>
                  <a:pt x="56683" y="42303"/>
                </a:lnTo>
                <a:lnTo>
                  <a:pt x="59568" y="46034"/>
                </a:lnTo>
                <a:lnTo>
                  <a:pt x="30049" y="46034"/>
                </a:lnTo>
                <a:lnTo>
                  <a:pt x="26796" y="46966"/>
                </a:lnTo>
                <a:lnTo>
                  <a:pt x="21027" y="50675"/>
                </a:lnTo>
                <a:lnTo>
                  <a:pt x="18749" y="53299"/>
                </a:lnTo>
                <a:lnTo>
                  <a:pt x="15431" y="60088"/>
                </a:lnTo>
                <a:lnTo>
                  <a:pt x="14607" y="63970"/>
                </a:lnTo>
                <a:lnTo>
                  <a:pt x="14607" y="72711"/>
                </a:lnTo>
                <a:lnTo>
                  <a:pt x="30049" y="90636"/>
                </a:lnTo>
                <a:lnTo>
                  <a:pt x="61475" y="90636"/>
                </a:lnTo>
                <a:lnTo>
                  <a:pt x="58320" y="94583"/>
                </a:lnTo>
                <a:lnTo>
                  <a:pt x="53776" y="98520"/>
                </a:lnTo>
                <a:lnTo>
                  <a:pt x="44407" y="103248"/>
                </a:lnTo>
                <a:lnTo>
                  <a:pt x="39364" y="104430"/>
                </a:lnTo>
                <a:close/>
              </a:path>
              <a:path w="409575" h="104775">
                <a:moveTo>
                  <a:pt x="50003" y="56704"/>
                </a:moveTo>
                <a:lnTo>
                  <a:pt x="45079" y="49590"/>
                </a:lnTo>
                <a:lnTo>
                  <a:pt x="39635" y="46034"/>
                </a:lnTo>
                <a:lnTo>
                  <a:pt x="59568" y="46034"/>
                </a:lnTo>
                <a:lnTo>
                  <a:pt x="61129" y="48051"/>
                </a:lnTo>
                <a:lnTo>
                  <a:pt x="50003" y="56704"/>
                </a:lnTo>
                <a:close/>
              </a:path>
              <a:path w="409575" h="104775">
                <a:moveTo>
                  <a:pt x="61475" y="90636"/>
                </a:moveTo>
                <a:lnTo>
                  <a:pt x="37488" y="90636"/>
                </a:lnTo>
                <a:lnTo>
                  <a:pt x="40579" y="90007"/>
                </a:lnTo>
                <a:lnTo>
                  <a:pt x="45329" y="87470"/>
                </a:lnTo>
                <a:lnTo>
                  <a:pt x="48051" y="84867"/>
                </a:lnTo>
                <a:lnTo>
                  <a:pt x="51109" y="80941"/>
                </a:lnTo>
                <a:lnTo>
                  <a:pt x="62723" y="89075"/>
                </a:lnTo>
                <a:lnTo>
                  <a:pt x="61475" y="90636"/>
                </a:lnTo>
                <a:close/>
              </a:path>
              <a:path w="409575" h="104775">
                <a:moveTo>
                  <a:pt x="100624" y="104430"/>
                </a:moveTo>
                <a:lnTo>
                  <a:pt x="90713" y="104430"/>
                </a:lnTo>
                <a:lnTo>
                  <a:pt x="86266" y="103443"/>
                </a:lnTo>
                <a:lnTo>
                  <a:pt x="78025" y="99474"/>
                </a:lnTo>
                <a:lnTo>
                  <a:pt x="74739" y="96514"/>
                </a:lnTo>
                <a:lnTo>
                  <a:pt x="69837" y="88662"/>
                </a:lnTo>
                <a:lnTo>
                  <a:pt x="68612" y="84086"/>
                </a:lnTo>
                <a:lnTo>
                  <a:pt x="68612" y="34387"/>
                </a:lnTo>
                <a:lnTo>
                  <a:pt x="83187" y="34387"/>
                </a:lnTo>
                <a:lnTo>
                  <a:pt x="83187" y="85377"/>
                </a:lnTo>
                <a:lnTo>
                  <a:pt x="87774" y="90636"/>
                </a:lnTo>
                <a:lnTo>
                  <a:pt x="127984" y="90636"/>
                </a:lnTo>
                <a:lnTo>
                  <a:pt x="127984" y="95906"/>
                </a:lnTo>
                <a:lnTo>
                  <a:pt x="114451" y="95906"/>
                </a:lnTo>
                <a:lnTo>
                  <a:pt x="114225" y="97247"/>
                </a:lnTo>
                <a:lnTo>
                  <a:pt x="113063" y="98303"/>
                </a:lnTo>
                <a:lnTo>
                  <a:pt x="105168" y="103205"/>
                </a:lnTo>
                <a:lnTo>
                  <a:pt x="100624" y="104430"/>
                </a:lnTo>
                <a:close/>
              </a:path>
              <a:path w="409575" h="104775">
                <a:moveTo>
                  <a:pt x="127984" y="90636"/>
                </a:moveTo>
                <a:lnTo>
                  <a:pt x="102392" y="90636"/>
                </a:lnTo>
                <a:lnTo>
                  <a:pt x="106491" y="88684"/>
                </a:lnTo>
                <a:lnTo>
                  <a:pt x="112000" y="80876"/>
                </a:lnTo>
                <a:lnTo>
                  <a:pt x="113377" y="75400"/>
                </a:lnTo>
                <a:lnTo>
                  <a:pt x="113377" y="34387"/>
                </a:lnTo>
                <a:lnTo>
                  <a:pt x="127984" y="34387"/>
                </a:lnTo>
                <a:lnTo>
                  <a:pt x="127984" y="90636"/>
                </a:lnTo>
                <a:close/>
              </a:path>
              <a:path w="409575" h="104775">
                <a:moveTo>
                  <a:pt x="114225" y="97247"/>
                </a:moveTo>
                <a:lnTo>
                  <a:pt x="114451" y="95906"/>
                </a:lnTo>
                <a:lnTo>
                  <a:pt x="114841" y="96687"/>
                </a:lnTo>
                <a:lnTo>
                  <a:pt x="114225" y="97247"/>
                </a:lnTo>
                <a:close/>
              </a:path>
              <a:path w="409575" h="104775">
                <a:moveTo>
                  <a:pt x="127984" y="102283"/>
                </a:moveTo>
                <a:lnTo>
                  <a:pt x="113377" y="102283"/>
                </a:lnTo>
                <a:lnTo>
                  <a:pt x="114225" y="97247"/>
                </a:lnTo>
                <a:lnTo>
                  <a:pt x="114841" y="96687"/>
                </a:lnTo>
                <a:lnTo>
                  <a:pt x="114451" y="95906"/>
                </a:lnTo>
                <a:lnTo>
                  <a:pt x="127984" y="95906"/>
                </a:lnTo>
                <a:lnTo>
                  <a:pt x="127984" y="102283"/>
                </a:lnTo>
                <a:close/>
              </a:path>
              <a:path w="409575" h="104775">
                <a:moveTo>
                  <a:pt x="154456" y="102283"/>
                </a:moveTo>
                <a:lnTo>
                  <a:pt x="139881" y="102283"/>
                </a:lnTo>
                <a:lnTo>
                  <a:pt x="139881" y="0"/>
                </a:lnTo>
                <a:lnTo>
                  <a:pt x="154456" y="0"/>
                </a:lnTo>
                <a:lnTo>
                  <a:pt x="154456" y="102283"/>
                </a:lnTo>
                <a:close/>
              </a:path>
              <a:path w="409575" h="104775">
                <a:moveTo>
                  <a:pt x="184163" y="34387"/>
                </a:moveTo>
                <a:lnTo>
                  <a:pt x="169556" y="34387"/>
                </a:lnTo>
                <a:lnTo>
                  <a:pt x="169556" y="13728"/>
                </a:lnTo>
                <a:lnTo>
                  <a:pt x="184163" y="13728"/>
                </a:lnTo>
                <a:lnTo>
                  <a:pt x="184163" y="34387"/>
                </a:lnTo>
                <a:close/>
              </a:path>
              <a:path w="409575" h="104775">
                <a:moveTo>
                  <a:pt x="198543" y="48181"/>
                </a:moveTo>
                <a:lnTo>
                  <a:pt x="158918" y="48181"/>
                </a:lnTo>
                <a:lnTo>
                  <a:pt x="158918" y="34387"/>
                </a:lnTo>
                <a:lnTo>
                  <a:pt x="198543" y="34387"/>
                </a:lnTo>
                <a:lnTo>
                  <a:pt x="198543" y="48181"/>
                </a:lnTo>
                <a:close/>
              </a:path>
              <a:path w="409575" h="104775">
                <a:moveTo>
                  <a:pt x="184163" y="102283"/>
                </a:moveTo>
                <a:lnTo>
                  <a:pt x="169556" y="102283"/>
                </a:lnTo>
                <a:lnTo>
                  <a:pt x="169556" y="48181"/>
                </a:lnTo>
                <a:lnTo>
                  <a:pt x="184163" y="48181"/>
                </a:lnTo>
                <a:lnTo>
                  <a:pt x="184163" y="102283"/>
                </a:lnTo>
                <a:close/>
              </a:path>
              <a:path w="409575" h="104775">
                <a:moveTo>
                  <a:pt x="235824" y="104430"/>
                </a:moveTo>
                <a:lnTo>
                  <a:pt x="225912" y="104430"/>
                </a:lnTo>
                <a:lnTo>
                  <a:pt x="221466" y="103443"/>
                </a:lnTo>
                <a:lnTo>
                  <a:pt x="213225" y="99474"/>
                </a:lnTo>
                <a:lnTo>
                  <a:pt x="209939" y="96514"/>
                </a:lnTo>
                <a:lnTo>
                  <a:pt x="205037" y="88662"/>
                </a:lnTo>
                <a:lnTo>
                  <a:pt x="203812" y="84086"/>
                </a:lnTo>
                <a:lnTo>
                  <a:pt x="203812" y="34387"/>
                </a:lnTo>
                <a:lnTo>
                  <a:pt x="218386" y="34387"/>
                </a:lnTo>
                <a:lnTo>
                  <a:pt x="218386" y="85377"/>
                </a:lnTo>
                <a:lnTo>
                  <a:pt x="222974" y="90636"/>
                </a:lnTo>
                <a:lnTo>
                  <a:pt x="263184" y="90636"/>
                </a:lnTo>
                <a:lnTo>
                  <a:pt x="263184" y="95906"/>
                </a:lnTo>
                <a:lnTo>
                  <a:pt x="249651" y="95906"/>
                </a:lnTo>
                <a:lnTo>
                  <a:pt x="249425" y="97247"/>
                </a:lnTo>
                <a:lnTo>
                  <a:pt x="248262" y="98303"/>
                </a:lnTo>
                <a:lnTo>
                  <a:pt x="240368" y="103205"/>
                </a:lnTo>
                <a:lnTo>
                  <a:pt x="235824" y="104430"/>
                </a:lnTo>
                <a:close/>
              </a:path>
              <a:path w="409575" h="104775">
                <a:moveTo>
                  <a:pt x="263184" y="90636"/>
                </a:moveTo>
                <a:lnTo>
                  <a:pt x="237592" y="90636"/>
                </a:lnTo>
                <a:lnTo>
                  <a:pt x="241691" y="88684"/>
                </a:lnTo>
                <a:lnTo>
                  <a:pt x="247200" y="80876"/>
                </a:lnTo>
                <a:lnTo>
                  <a:pt x="248577" y="75400"/>
                </a:lnTo>
                <a:lnTo>
                  <a:pt x="248577" y="34387"/>
                </a:lnTo>
                <a:lnTo>
                  <a:pt x="263184" y="34387"/>
                </a:lnTo>
                <a:lnTo>
                  <a:pt x="263184" y="90636"/>
                </a:lnTo>
                <a:close/>
              </a:path>
              <a:path w="409575" h="104775">
                <a:moveTo>
                  <a:pt x="249425" y="97247"/>
                </a:moveTo>
                <a:lnTo>
                  <a:pt x="249651" y="95906"/>
                </a:lnTo>
                <a:lnTo>
                  <a:pt x="250041" y="96687"/>
                </a:lnTo>
                <a:lnTo>
                  <a:pt x="249425" y="97247"/>
                </a:lnTo>
                <a:close/>
              </a:path>
              <a:path w="409575" h="104775">
                <a:moveTo>
                  <a:pt x="263184" y="102283"/>
                </a:moveTo>
                <a:lnTo>
                  <a:pt x="248577" y="102283"/>
                </a:lnTo>
                <a:lnTo>
                  <a:pt x="249425" y="97247"/>
                </a:lnTo>
                <a:lnTo>
                  <a:pt x="250041" y="96687"/>
                </a:lnTo>
                <a:lnTo>
                  <a:pt x="249651" y="95906"/>
                </a:lnTo>
                <a:lnTo>
                  <a:pt x="263184" y="95906"/>
                </a:lnTo>
                <a:lnTo>
                  <a:pt x="263184" y="102283"/>
                </a:lnTo>
                <a:close/>
              </a:path>
              <a:path w="409575" h="104775">
                <a:moveTo>
                  <a:pt x="316723" y="41869"/>
                </a:moveTo>
                <a:lnTo>
                  <a:pt x="288126" y="41869"/>
                </a:lnTo>
                <a:lnTo>
                  <a:pt x="288252" y="40797"/>
                </a:lnTo>
                <a:lnTo>
                  <a:pt x="289720" y="39429"/>
                </a:lnTo>
                <a:lnTo>
                  <a:pt x="297941" y="33704"/>
                </a:lnTo>
                <a:lnTo>
                  <a:pt x="302604" y="32272"/>
                </a:lnTo>
                <a:lnTo>
                  <a:pt x="310216" y="32272"/>
                </a:lnTo>
                <a:lnTo>
                  <a:pt x="313188" y="32814"/>
                </a:lnTo>
                <a:lnTo>
                  <a:pt x="316723" y="33899"/>
                </a:lnTo>
                <a:lnTo>
                  <a:pt x="316723" y="41869"/>
                </a:lnTo>
                <a:close/>
              </a:path>
              <a:path w="409575" h="104775">
                <a:moveTo>
                  <a:pt x="354396" y="104430"/>
                </a:moveTo>
                <a:lnTo>
                  <a:pt x="343031" y="104430"/>
                </a:lnTo>
                <a:lnTo>
                  <a:pt x="337218" y="102869"/>
                </a:lnTo>
                <a:lnTo>
                  <a:pt x="326938" y="96622"/>
                </a:lnTo>
                <a:lnTo>
                  <a:pt x="322915" y="92317"/>
                </a:lnTo>
                <a:lnTo>
                  <a:pt x="317124" y="81343"/>
                </a:lnTo>
                <a:lnTo>
                  <a:pt x="315681" y="75129"/>
                </a:lnTo>
                <a:lnTo>
                  <a:pt x="315681" y="61357"/>
                </a:lnTo>
                <a:lnTo>
                  <a:pt x="342760" y="32272"/>
                </a:lnTo>
                <a:lnTo>
                  <a:pt x="354211" y="32272"/>
                </a:lnTo>
                <a:lnTo>
                  <a:pt x="358788" y="33378"/>
                </a:lnTo>
                <a:lnTo>
                  <a:pt x="367138" y="37781"/>
                </a:lnTo>
                <a:lnTo>
                  <a:pt x="368983" y="39047"/>
                </a:lnTo>
                <a:lnTo>
                  <a:pt x="369068" y="39787"/>
                </a:lnTo>
                <a:lnTo>
                  <a:pt x="383057" y="39787"/>
                </a:lnTo>
                <a:lnTo>
                  <a:pt x="383057" y="46034"/>
                </a:lnTo>
                <a:lnTo>
                  <a:pt x="345601" y="46034"/>
                </a:lnTo>
                <a:lnTo>
                  <a:pt x="342369" y="46966"/>
                </a:lnTo>
                <a:lnTo>
                  <a:pt x="336687" y="50675"/>
                </a:lnTo>
                <a:lnTo>
                  <a:pt x="334421" y="53299"/>
                </a:lnTo>
                <a:lnTo>
                  <a:pt x="331113" y="59979"/>
                </a:lnTo>
                <a:lnTo>
                  <a:pt x="330289" y="63829"/>
                </a:lnTo>
                <a:lnTo>
                  <a:pt x="330300" y="72711"/>
                </a:lnTo>
                <a:lnTo>
                  <a:pt x="345601" y="90636"/>
                </a:lnTo>
                <a:lnTo>
                  <a:pt x="383057" y="90636"/>
                </a:lnTo>
                <a:lnTo>
                  <a:pt x="383057" y="96915"/>
                </a:lnTo>
                <a:lnTo>
                  <a:pt x="369068" y="96915"/>
                </a:lnTo>
                <a:lnTo>
                  <a:pt x="368987" y="97617"/>
                </a:lnTo>
                <a:lnTo>
                  <a:pt x="367138" y="98899"/>
                </a:lnTo>
                <a:lnTo>
                  <a:pt x="358896" y="103324"/>
                </a:lnTo>
                <a:lnTo>
                  <a:pt x="354396" y="104430"/>
                </a:lnTo>
                <a:close/>
              </a:path>
              <a:path w="409575" h="104775">
                <a:moveTo>
                  <a:pt x="289005" y="102283"/>
                </a:moveTo>
                <a:lnTo>
                  <a:pt x="274398" y="102283"/>
                </a:lnTo>
                <a:lnTo>
                  <a:pt x="274398" y="34387"/>
                </a:lnTo>
                <a:lnTo>
                  <a:pt x="289005" y="34387"/>
                </a:lnTo>
                <a:lnTo>
                  <a:pt x="288252" y="40797"/>
                </a:lnTo>
                <a:lnTo>
                  <a:pt x="287823" y="41197"/>
                </a:lnTo>
                <a:lnTo>
                  <a:pt x="288126" y="41869"/>
                </a:lnTo>
                <a:lnTo>
                  <a:pt x="316723" y="41869"/>
                </a:lnTo>
                <a:lnTo>
                  <a:pt x="316723" y="45643"/>
                </a:lnTo>
                <a:lnTo>
                  <a:pt x="304534" y="45643"/>
                </a:lnTo>
                <a:lnTo>
                  <a:pt x="301476" y="46576"/>
                </a:lnTo>
                <a:lnTo>
                  <a:pt x="295793" y="50285"/>
                </a:lnTo>
                <a:lnTo>
                  <a:pt x="293473" y="53017"/>
                </a:lnTo>
                <a:lnTo>
                  <a:pt x="289894" y="60261"/>
                </a:lnTo>
                <a:lnTo>
                  <a:pt x="289005" y="64599"/>
                </a:lnTo>
                <a:lnTo>
                  <a:pt x="289005" y="102283"/>
                </a:lnTo>
                <a:close/>
              </a:path>
              <a:path w="409575" h="104775">
                <a:moveTo>
                  <a:pt x="383057" y="39787"/>
                </a:moveTo>
                <a:lnTo>
                  <a:pt x="369068" y="39787"/>
                </a:lnTo>
                <a:lnTo>
                  <a:pt x="369176" y="39180"/>
                </a:lnTo>
                <a:lnTo>
                  <a:pt x="368983" y="39047"/>
                </a:lnTo>
                <a:lnTo>
                  <a:pt x="368450" y="34387"/>
                </a:lnTo>
                <a:lnTo>
                  <a:pt x="383057" y="34387"/>
                </a:lnTo>
                <a:lnTo>
                  <a:pt x="383057" y="39787"/>
                </a:lnTo>
                <a:close/>
              </a:path>
              <a:path w="409575" h="104775">
                <a:moveTo>
                  <a:pt x="369068" y="39787"/>
                </a:moveTo>
                <a:lnTo>
                  <a:pt x="368983" y="39047"/>
                </a:lnTo>
                <a:lnTo>
                  <a:pt x="369176" y="39180"/>
                </a:lnTo>
                <a:lnTo>
                  <a:pt x="369068" y="39787"/>
                </a:lnTo>
                <a:close/>
              </a:path>
              <a:path w="409575" h="104775">
                <a:moveTo>
                  <a:pt x="288126" y="41869"/>
                </a:moveTo>
                <a:lnTo>
                  <a:pt x="287823" y="41197"/>
                </a:lnTo>
                <a:lnTo>
                  <a:pt x="288252" y="40797"/>
                </a:lnTo>
                <a:lnTo>
                  <a:pt x="288126" y="41869"/>
                </a:lnTo>
                <a:close/>
              </a:path>
              <a:path w="409575" h="104775">
                <a:moveTo>
                  <a:pt x="316723" y="48604"/>
                </a:moveTo>
                <a:lnTo>
                  <a:pt x="312602" y="46630"/>
                </a:lnTo>
                <a:lnTo>
                  <a:pt x="309631" y="45643"/>
                </a:lnTo>
                <a:lnTo>
                  <a:pt x="316723" y="45643"/>
                </a:lnTo>
                <a:lnTo>
                  <a:pt x="316723" y="48604"/>
                </a:lnTo>
                <a:close/>
              </a:path>
              <a:path w="409575" h="104775">
                <a:moveTo>
                  <a:pt x="383057" y="90636"/>
                </a:moveTo>
                <a:lnTo>
                  <a:pt x="352953" y="90636"/>
                </a:lnTo>
                <a:lnTo>
                  <a:pt x="356261" y="89714"/>
                </a:lnTo>
                <a:lnTo>
                  <a:pt x="362030" y="86006"/>
                </a:lnTo>
                <a:lnTo>
                  <a:pt x="364297" y="83381"/>
                </a:lnTo>
                <a:lnTo>
                  <a:pt x="367615" y="76593"/>
                </a:lnTo>
                <a:lnTo>
                  <a:pt x="368450" y="72711"/>
                </a:lnTo>
                <a:lnTo>
                  <a:pt x="368419" y="63829"/>
                </a:lnTo>
                <a:lnTo>
                  <a:pt x="352953" y="46034"/>
                </a:lnTo>
                <a:lnTo>
                  <a:pt x="383057" y="46034"/>
                </a:lnTo>
                <a:lnTo>
                  <a:pt x="383057" y="90636"/>
                </a:lnTo>
                <a:close/>
              </a:path>
              <a:path w="409575" h="104775">
                <a:moveTo>
                  <a:pt x="368987" y="97617"/>
                </a:moveTo>
                <a:lnTo>
                  <a:pt x="369068" y="96915"/>
                </a:lnTo>
                <a:lnTo>
                  <a:pt x="369155" y="97501"/>
                </a:lnTo>
                <a:lnTo>
                  <a:pt x="368987" y="97617"/>
                </a:lnTo>
                <a:close/>
              </a:path>
              <a:path w="409575" h="104775">
                <a:moveTo>
                  <a:pt x="383057" y="102283"/>
                </a:moveTo>
                <a:lnTo>
                  <a:pt x="368450" y="102283"/>
                </a:lnTo>
                <a:lnTo>
                  <a:pt x="369068" y="96915"/>
                </a:lnTo>
                <a:lnTo>
                  <a:pt x="383057" y="96915"/>
                </a:lnTo>
                <a:lnTo>
                  <a:pt x="383057" y="102283"/>
                </a:lnTo>
                <a:close/>
              </a:path>
              <a:path w="409575" h="104775">
                <a:moveTo>
                  <a:pt x="409537" y="102283"/>
                </a:moveTo>
                <a:lnTo>
                  <a:pt x="394962" y="102283"/>
                </a:lnTo>
                <a:lnTo>
                  <a:pt x="394962" y="0"/>
                </a:lnTo>
                <a:lnTo>
                  <a:pt x="409537" y="0"/>
                </a:lnTo>
                <a:lnTo>
                  <a:pt x="409537" y="102283"/>
                </a:lnTo>
                <a:close/>
              </a:path>
            </a:pathLst>
          </a:custGeom>
          <a:solidFill>
            <a:srgbClr val="B6534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031182" y="1492597"/>
            <a:ext cx="327660" cy="104775"/>
          </a:xfrm>
          <a:custGeom>
            <a:avLst/>
            <a:ahLst/>
            <a:rect l="l" t="t" r="r" b="b"/>
            <a:pathLst>
              <a:path w="327660" h="104775">
                <a:moveTo>
                  <a:pt x="57720" y="90636"/>
                </a:moveTo>
                <a:lnTo>
                  <a:pt x="35341" y="90636"/>
                </a:lnTo>
                <a:lnTo>
                  <a:pt x="38573" y="89986"/>
                </a:lnTo>
                <a:lnTo>
                  <a:pt x="43236" y="87361"/>
                </a:lnTo>
                <a:lnTo>
                  <a:pt x="44307" y="85626"/>
                </a:lnTo>
                <a:lnTo>
                  <a:pt x="44407" y="80280"/>
                </a:lnTo>
                <a:lnTo>
                  <a:pt x="43474" y="78252"/>
                </a:lnTo>
                <a:lnTo>
                  <a:pt x="39766" y="75563"/>
                </a:lnTo>
                <a:lnTo>
                  <a:pt x="36035" y="74652"/>
                </a:lnTo>
                <a:lnTo>
                  <a:pt x="21309" y="73394"/>
                </a:lnTo>
                <a:lnTo>
                  <a:pt x="14629" y="71214"/>
                </a:lnTo>
                <a:lnTo>
                  <a:pt x="6148" y="64057"/>
                </a:lnTo>
                <a:lnTo>
                  <a:pt x="4129" y="59491"/>
                </a:lnTo>
                <a:lnTo>
                  <a:pt x="4034" y="46587"/>
                </a:lnTo>
                <a:lnTo>
                  <a:pt x="6419" y="41414"/>
                </a:lnTo>
                <a:lnTo>
                  <a:pt x="15984" y="34105"/>
                </a:lnTo>
                <a:lnTo>
                  <a:pt x="22339" y="32272"/>
                </a:lnTo>
                <a:lnTo>
                  <a:pt x="30255" y="32272"/>
                </a:lnTo>
                <a:lnTo>
                  <a:pt x="39669" y="33441"/>
                </a:lnTo>
                <a:lnTo>
                  <a:pt x="47611" y="36949"/>
                </a:lnTo>
                <a:lnTo>
                  <a:pt x="54081" y="42794"/>
                </a:lnTo>
                <a:lnTo>
                  <a:pt x="56059" y="46034"/>
                </a:lnTo>
                <a:lnTo>
                  <a:pt x="25549" y="46034"/>
                </a:lnTo>
                <a:lnTo>
                  <a:pt x="22610" y="46663"/>
                </a:lnTo>
                <a:lnTo>
                  <a:pt x="18988" y="49178"/>
                </a:lnTo>
                <a:lnTo>
                  <a:pt x="18088" y="50870"/>
                </a:lnTo>
                <a:lnTo>
                  <a:pt x="18088" y="54991"/>
                </a:lnTo>
                <a:lnTo>
                  <a:pt x="33020" y="60901"/>
                </a:lnTo>
                <a:lnTo>
                  <a:pt x="41501" y="61682"/>
                </a:lnTo>
                <a:lnTo>
                  <a:pt x="47953" y="63883"/>
                </a:lnTo>
                <a:lnTo>
                  <a:pt x="56802" y="71106"/>
                </a:lnTo>
                <a:lnTo>
                  <a:pt x="59014" y="75910"/>
                </a:lnTo>
                <a:lnTo>
                  <a:pt x="59000" y="86797"/>
                </a:lnTo>
                <a:lnTo>
                  <a:pt x="57720" y="90636"/>
                </a:lnTo>
                <a:close/>
              </a:path>
              <a:path w="327660" h="104775">
                <a:moveTo>
                  <a:pt x="45903" y="57453"/>
                </a:moveTo>
                <a:lnTo>
                  <a:pt x="43886" y="52659"/>
                </a:lnTo>
                <a:lnTo>
                  <a:pt x="41663" y="49558"/>
                </a:lnTo>
                <a:lnTo>
                  <a:pt x="36827" y="46738"/>
                </a:lnTo>
                <a:lnTo>
                  <a:pt x="33617" y="46034"/>
                </a:lnTo>
                <a:lnTo>
                  <a:pt x="56059" y="46034"/>
                </a:lnTo>
                <a:lnTo>
                  <a:pt x="59079" y="50979"/>
                </a:lnTo>
                <a:lnTo>
                  <a:pt x="45903" y="57453"/>
                </a:lnTo>
                <a:close/>
              </a:path>
              <a:path w="327660" h="104775">
                <a:moveTo>
                  <a:pt x="35092" y="104430"/>
                </a:moveTo>
                <a:lnTo>
                  <a:pt x="23597" y="104430"/>
                </a:lnTo>
                <a:lnTo>
                  <a:pt x="17817" y="103010"/>
                </a:lnTo>
                <a:lnTo>
                  <a:pt x="7753" y="97327"/>
                </a:lnTo>
                <a:lnTo>
                  <a:pt x="3491" y="92480"/>
                </a:lnTo>
                <a:lnTo>
                  <a:pt x="0" y="85626"/>
                </a:lnTo>
                <a:lnTo>
                  <a:pt x="13175" y="79120"/>
                </a:lnTo>
                <a:lnTo>
                  <a:pt x="16754" y="86797"/>
                </a:lnTo>
                <a:lnTo>
                  <a:pt x="22762" y="90636"/>
                </a:lnTo>
                <a:lnTo>
                  <a:pt x="57720" y="90636"/>
                </a:lnTo>
                <a:lnTo>
                  <a:pt x="57637" y="90886"/>
                </a:lnTo>
                <a:lnTo>
                  <a:pt x="52128" y="97717"/>
                </a:lnTo>
                <a:lnTo>
                  <a:pt x="48549" y="100255"/>
                </a:lnTo>
                <a:lnTo>
                  <a:pt x="39766" y="103595"/>
                </a:lnTo>
                <a:lnTo>
                  <a:pt x="35092" y="104430"/>
                </a:lnTo>
                <a:close/>
              </a:path>
              <a:path w="327660" h="104775">
                <a:moveTo>
                  <a:pt x="103599" y="104430"/>
                </a:moveTo>
                <a:lnTo>
                  <a:pt x="90651" y="104430"/>
                </a:lnTo>
                <a:lnTo>
                  <a:pt x="84838" y="102869"/>
                </a:lnTo>
                <a:lnTo>
                  <a:pt x="63302" y="61357"/>
                </a:lnTo>
                <a:lnTo>
                  <a:pt x="64722" y="55219"/>
                </a:lnTo>
                <a:lnTo>
                  <a:pt x="70426" y="44331"/>
                </a:lnTo>
                <a:lnTo>
                  <a:pt x="74406" y="40058"/>
                </a:lnTo>
                <a:lnTo>
                  <a:pt x="84640" y="33823"/>
                </a:lnTo>
                <a:lnTo>
                  <a:pt x="90380" y="32272"/>
                </a:lnTo>
                <a:lnTo>
                  <a:pt x="103328" y="32272"/>
                </a:lnTo>
                <a:lnTo>
                  <a:pt x="109158" y="33834"/>
                </a:lnTo>
                <a:lnTo>
                  <a:pt x="119451" y="40058"/>
                </a:lnTo>
                <a:lnTo>
                  <a:pt x="123433" y="44331"/>
                </a:lnTo>
                <a:lnTo>
                  <a:pt x="124325" y="46034"/>
                </a:lnTo>
                <a:lnTo>
                  <a:pt x="93221" y="46034"/>
                </a:lnTo>
                <a:lnTo>
                  <a:pt x="89990" y="46966"/>
                </a:lnTo>
                <a:lnTo>
                  <a:pt x="84307" y="50675"/>
                </a:lnTo>
                <a:lnTo>
                  <a:pt x="82041" y="53299"/>
                </a:lnTo>
                <a:lnTo>
                  <a:pt x="78733" y="59979"/>
                </a:lnTo>
                <a:lnTo>
                  <a:pt x="77909" y="63829"/>
                </a:lnTo>
                <a:lnTo>
                  <a:pt x="77920" y="72711"/>
                </a:lnTo>
                <a:lnTo>
                  <a:pt x="93221" y="90636"/>
                </a:lnTo>
                <a:lnTo>
                  <a:pt x="124445" y="90636"/>
                </a:lnTo>
                <a:lnTo>
                  <a:pt x="123574" y="92317"/>
                </a:lnTo>
                <a:lnTo>
                  <a:pt x="119594" y="96622"/>
                </a:lnTo>
                <a:lnTo>
                  <a:pt x="109379" y="102869"/>
                </a:lnTo>
                <a:lnTo>
                  <a:pt x="103599" y="104430"/>
                </a:lnTo>
                <a:close/>
              </a:path>
              <a:path w="327660" h="104775">
                <a:moveTo>
                  <a:pt x="124445" y="90636"/>
                </a:moveTo>
                <a:lnTo>
                  <a:pt x="100574" y="90636"/>
                </a:lnTo>
                <a:lnTo>
                  <a:pt x="103881" y="89714"/>
                </a:lnTo>
                <a:lnTo>
                  <a:pt x="109650" y="86006"/>
                </a:lnTo>
                <a:lnTo>
                  <a:pt x="111917" y="83381"/>
                </a:lnTo>
                <a:lnTo>
                  <a:pt x="115235" y="76593"/>
                </a:lnTo>
                <a:lnTo>
                  <a:pt x="116070" y="72711"/>
                </a:lnTo>
                <a:lnTo>
                  <a:pt x="116040" y="63829"/>
                </a:lnTo>
                <a:lnTo>
                  <a:pt x="100574" y="46034"/>
                </a:lnTo>
                <a:lnTo>
                  <a:pt x="124325" y="46034"/>
                </a:lnTo>
                <a:lnTo>
                  <a:pt x="129224" y="55327"/>
                </a:lnTo>
                <a:lnTo>
                  <a:pt x="130644" y="61357"/>
                </a:lnTo>
                <a:lnTo>
                  <a:pt x="130677" y="75183"/>
                </a:lnTo>
                <a:lnTo>
                  <a:pt x="129257" y="81343"/>
                </a:lnTo>
                <a:lnTo>
                  <a:pt x="124445" y="90636"/>
                </a:lnTo>
                <a:close/>
              </a:path>
              <a:path w="327660" h="104775">
                <a:moveTo>
                  <a:pt x="173136" y="104430"/>
                </a:moveTo>
                <a:lnTo>
                  <a:pt x="161164" y="104430"/>
                </a:lnTo>
                <a:lnTo>
                  <a:pt x="155308" y="102869"/>
                </a:lnTo>
                <a:lnTo>
                  <a:pt x="145028" y="96622"/>
                </a:lnTo>
                <a:lnTo>
                  <a:pt x="141005" y="92317"/>
                </a:lnTo>
                <a:lnTo>
                  <a:pt x="135214" y="81343"/>
                </a:lnTo>
                <a:lnTo>
                  <a:pt x="133772" y="75183"/>
                </a:lnTo>
                <a:lnTo>
                  <a:pt x="133772" y="61498"/>
                </a:lnTo>
                <a:lnTo>
                  <a:pt x="160980" y="32272"/>
                </a:lnTo>
                <a:lnTo>
                  <a:pt x="173017" y="32272"/>
                </a:lnTo>
                <a:lnTo>
                  <a:pt x="177875" y="33465"/>
                </a:lnTo>
                <a:lnTo>
                  <a:pt x="186160" y="38237"/>
                </a:lnTo>
                <a:lnTo>
                  <a:pt x="190455" y="42303"/>
                </a:lnTo>
                <a:lnTo>
                  <a:pt x="193340" y="46034"/>
                </a:lnTo>
                <a:lnTo>
                  <a:pt x="163821" y="46034"/>
                </a:lnTo>
                <a:lnTo>
                  <a:pt x="160568" y="46966"/>
                </a:lnTo>
                <a:lnTo>
                  <a:pt x="154799" y="50675"/>
                </a:lnTo>
                <a:lnTo>
                  <a:pt x="152521" y="53299"/>
                </a:lnTo>
                <a:lnTo>
                  <a:pt x="149203" y="60088"/>
                </a:lnTo>
                <a:lnTo>
                  <a:pt x="148379" y="63970"/>
                </a:lnTo>
                <a:lnTo>
                  <a:pt x="148379" y="72711"/>
                </a:lnTo>
                <a:lnTo>
                  <a:pt x="163821" y="90636"/>
                </a:lnTo>
                <a:lnTo>
                  <a:pt x="195247" y="90636"/>
                </a:lnTo>
                <a:lnTo>
                  <a:pt x="192092" y="94583"/>
                </a:lnTo>
                <a:lnTo>
                  <a:pt x="187548" y="98520"/>
                </a:lnTo>
                <a:lnTo>
                  <a:pt x="178179" y="103248"/>
                </a:lnTo>
                <a:lnTo>
                  <a:pt x="173136" y="104430"/>
                </a:lnTo>
                <a:close/>
              </a:path>
              <a:path w="327660" h="104775">
                <a:moveTo>
                  <a:pt x="183775" y="56704"/>
                </a:moveTo>
                <a:lnTo>
                  <a:pt x="178851" y="49590"/>
                </a:lnTo>
                <a:lnTo>
                  <a:pt x="173407" y="46034"/>
                </a:lnTo>
                <a:lnTo>
                  <a:pt x="193340" y="46034"/>
                </a:lnTo>
                <a:lnTo>
                  <a:pt x="194901" y="48051"/>
                </a:lnTo>
                <a:lnTo>
                  <a:pt x="183775" y="56704"/>
                </a:lnTo>
                <a:close/>
              </a:path>
              <a:path w="327660" h="104775">
                <a:moveTo>
                  <a:pt x="195247" y="90636"/>
                </a:moveTo>
                <a:lnTo>
                  <a:pt x="171260" y="90636"/>
                </a:lnTo>
                <a:lnTo>
                  <a:pt x="174351" y="90007"/>
                </a:lnTo>
                <a:lnTo>
                  <a:pt x="179101" y="87470"/>
                </a:lnTo>
                <a:lnTo>
                  <a:pt x="181823" y="84867"/>
                </a:lnTo>
                <a:lnTo>
                  <a:pt x="184881" y="80941"/>
                </a:lnTo>
                <a:lnTo>
                  <a:pt x="196495" y="89075"/>
                </a:lnTo>
                <a:lnTo>
                  <a:pt x="195247" y="90636"/>
                </a:lnTo>
                <a:close/>
              </a:path>
              <a:path w="327660" h="104775">
                <a:moveTo>
                  <a:pt x="220960" y="102283"/>
                </a:moveTo>
                <a:lnTo>
                  <a:pt x="206385" y="102283"/>
                </a:lnTo>
                <a:lnTo>
                  <a:pt x="206385" y="34387"/>
                </a:lnTo>
                <a:lnTo>
                  <a:pt x="220960" y="34387"/>
                </a:lnTo>
                <a:lnTo>
                  <a:pt x="220960" y="102283"/>
                </a:lnTo>
                <a:close/>
              </a:path>
              <a:path w="327660" h="104775">
                <a:moveTo>
                  <a:pt x="216384" y="27783"/>
                </a:moveTo>
                <a:lnTo>
                  <a:pt x="210853" y="27783"/>
                </a:lnTo>
                <a:lnTo>
                  <a:pt x="208489" y="26796"/>
                </a:lnTo>
                <a:lnTo>
                  <a:pt x="204672" y="22848"/>
                </a:lnTo>
                <a:lnTo>
                  <a:pt x="203744" y="20539"/>
                </a:lnTo>
                <a:lnTo>
                  <a:pt x="203718" y="14986"/>
                </a:lnTo>
                <a:lnTo>
                  <a:pt x="204672" y="12676"/>
                </a:lnTo>
                <a:lnTo>
                  <a:pt x="208537" y="8827"/>
                </a:lnTo>
                <a:lnTo>
                  <a:pt x="210875" y="7872"/>
                </a:lnTo>
                <a:lnTo>
                  <a:pt x="216362" y="7872"/>
                </a:lnTo>
                <a:lnTo>
                  <a:pt x="218705" y="8838"/>
                </a:lnTo>
                <a:lnTo>
                  <a:pt x="222641" y="12644"/>
                </a:lnTo>
                <a:lnTo>
                  <a:pt x="223619" y="14986"/>
                </a:lnTo>
                <a:lnTo>
                  <a:pt x="223628" y="20539"/>
                </a:lnTo>
                <a:lnTo>
                  <a:pt x="222641" y="22881"/>
                </a:lnTo>
                <a:lnTo>
                  <a:pt x="218715" y="26807"/>
                </a:lnTo>
                <a:lnTo>
                  <a:pt x="216384" y="27783"/>
                </a:lnTo>
                <a:close/>
              </a:path>
              <a:path w="327660" h="104775">
                <a:moveTo>
                  <a:pt x="271981" y="104430"/>
                </a:moveTo>
                <a:lnTo>
                  <a:pt x="260616" y="104430"/>
                </a:lnTo>
                <a:lnTo>
                  <a:pt x="254804" y="102869"/>
                </a:lnTo>
                <a:lnTo>
                  <a:pt x="244523" y="96622"/>
                </a:lnTo>
                <a:lnTo>
                  <a:pt x="240500" y="92317"/>
                </a:lnTo>
                <a:lnTo>
                  <a:pt x="234709" y="81343"/>
                </a:lnTo>
                <a:lnTo>
                  <a:pt x="233267" y="75129"/>
                </a:lnTo>
                <a:lnTo>
                  <a:pt x="233267" y="61357"/>
                </a:lnTo>
                <a:lnTo>
                  <a:pt x="260345" y="32272"/>
                </a:lnTo>
                <a:lnTo>
                  <a:pt x="271797" y="32272"/>
                </a:lnTo>
                <a:lnTo>
                  <a:pt x="276373" y="33378"/>
                </a:lnTo>
                <a:lnTo>
                  <a:pt x="284723" y="37781"/>
                </a:lnTo>
                <a:lnTo>
                  <a:pt x="286569" y="39047"/>
                </a:lnTo>
                <a:lnTo>
                  <a:pt x="286654" y="39787"/>
                </a:lnTo>
                <a:lnTo>
                  <a:pt x="300643" y="39787"/>
                </a:lnTo>
                <a:lnTo>
                  <a:pt x="300643" y="46034"/>
                </a:lnTo>
                <a:lnTo>
                  <a:pt x="263187" y="46034"/>
                </a:lnTo>
                <a:lnTo>
                  <a:pt x="259955" y="46966"/>
                </a:lnTo>
                <a:lnTo>
                  <a:pt x="254272" y="50675"/>
                </a:lnTo>
                <a:lnTo>
                  <a:pt x="252006" y="53299"/>
                </a:lnTo>
                <a:lnTo>
                  <a:pt x="248699" y="59979"/>
                </a:lnTo>
                <a:lnTo>
                  <a:pt x="247874" y="63829"/>
                </a:lnTo>
                <a:lnTo>
                  <a:pt x="247886" y="72711"/>
                </a:lnTo>
                <a:lnTo>
                  <a:pt x="263187" y="90636"/>
                </a:lnTo>
                <a:lnTo>
                  <a:pt x="300643" y="90636"/>
                </a:lnTo>
                <a:lnTo>
                  <a:pt x="300643" y="96915"/>
                </a:lnTo>
                <a:lnTo>
                  <a:pt x="286654" y="96915"/>
                </a:lnTo>
                <a:lnTo>
                  <a:pt x="286573" y="97617"/>
                </a:lnTo>
                <a:lnTo>
                  <a:pt x="284723" y="98899"/>
                </a:lnTo>
                <a:lnTo>
                  <a:pt x="276482" y="103324"/>
                </a:lnTo>
                <a:lnTo>
                  <a:pt x="271981" y="104430"/>
                </a:lnTo>
                <a:close/>
              </a:path>
              <a:path w="327660" h="104775">
                <a:moveTo>
                  <a:pt x="300643" y="39787"/>
                </a:moveTo>
                <a:lnTo>
                  <a:pt x="286654" y="39787"/>
                </a:lnTo>
                <a:lnTo>
                  <a:pt x="286762" y="39180"/>
                </a:lnTo>
                <a:lnTo>
                  <a:pt x="286569" y="39047"/>
                </a:lnTo>
                <a:lnTo>
                  <a:pt x="286036" y="34387"/>
                </a:lnTo>
                <a:lnTo>
                  <a:pt x="300643" y="34387"/>
                </a:lnTo>
                <a:lnTo>
                  <a:pt x="300643" y="39787"/>
                </a:lnTo>
                <a:close/>
              </a:path>
              <a:path w="327660" h="104775">
                <a:moveTo>
                  <a:pt x="300643" y="90636"/>
                </a:moveTo>
                <a:lnTo>
                  <a:pt x="270539" y="90636"/>
                </a:lnTo>
                <a:lnTo>
                  <a:pt x="273847" y="89714"/>
                </a:lnTo>
                <a:lnTo>
                  <a:pt x="279616" y="86006"/>
                </a:lnTo>
                <a:lnTo>
                  <a:pt x="281882" y="83381"/>
                </a:lnTo>
                <a:lnTo>
                  <a:pt x="285200" y="76593"/>
                </a:lnTo>
                <a:lnTo>
                  <a:pt x="286036" y="72711"/>
                </a:lnTo>
                <a:lnTo>
                  <a:pt x="286005" y="63829"/>
                </a:lnTo>
                <a:lnTo>
                  <a:pt x="270539" y="46034"/>
                </a:lnTo>
                <a:lnTo>
                  <a:pt x="300643" y="46034"/>
                </a:lnTo>
                <a:lnTo>
                  <a:pt x="300643" y="90636"/>
                </a:lnTo>
                <a:close/>
              </a:path>
              <a:path w="327660" h="104775">
                <a:moveTo>
                  <a:pt x="286573" y="97617"/>
                </a:moveTo>
                <a:lnTo>
                  <a:pt x="286654" y="96915"/>
                </a:lnTo>
                <a:lnTo>
                  <a:pt x="286740" y="97501"/>
                </a:lnTo>
                <a:lnTo>
                  <a:pt x="286573" y="97617"/>
                </a:lnTo>
                <a:close/>
              </a:path>
              <a:path w="327660" h="104775">
                <a:moveTo>
                  <a:pt x="300643" y="102283"/>
                </a:moveTo>
                <a:lnTo>
                  <a:pt x="286036" y="102283"/>
                </a:lnTo>
                <a:lnTo>
                  <a:pt x="286654" y="96915"/>
                </a:lnTo>
                <a:lnTo>
                  <a:pt x="300643" y="96915"/>
                </a:lnTo>
                <a:lnTo>
                  <a:pt x="300643" y="102283"/>
                </a:lnTo>
                <a:close/>
              </a:path>
              <a:path w="327660" h="104775">
                <a:moveTo>
                  <a:pt x="327123" y="102283"/>
                </a:moveTo>
                <a:lnTo>
                  <a:pt x="312548" y="102283"/>
                </a:lnTo>
                <a:lnTo>
                  <a:pt x="312548" y="0"/>
                </a:lnTo>
                <a:lnTo>
                  <a:pt x="327123" y="0"/>
                </a:lnTo>
                <a:lnTo>
                  <a:pt x="327123" y="102283"/>
                </a:lnTo>
                <a:close/>
              </a:path>
            </a:pathLst>
          </a:custGeom>
          <a:solidFill>
            <a:srgbClr val="B65341"/>
          </a:solidFill>
        </p:spPr>
        <p:txBody>
          <a:bodyPr bIns="0" lIns="0" rIns="0" rtlCol="0" tIns="0" wrap="square"/>
          <a:p/>
        </p:txBody>
      </p:sp>
      <p:pic>
        <p:nvPicPr>
          <p:cNvPr id="2097164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291373" y="1654523"/>
            <a:ext cx="763322" cy="128927"/>
          </a:xfrm>
          <a:prstGeom prst="rect"/>
        </p:spPr>
      </p:pic>
      <p:sp>
        <p:nvSpPr>
          <p:cNvPr id="1048617" name="object 5"/>
          <p:cNvSpPr/>
          <p:nvPr/>
        </p:nvSpPr>
        <p:spPr>
          <a:xfrm>
            <a:off x="5370245" y="1662396"/>
            <a:ext cx="547370" cy="97155"/>
          </a:xfrm>
          <a:custGeom>
            <a:avLst/>
            <a:ahLst/>
            <a:rect l="l" t="t" r="r" b="b"/>
            <a:pathLst>
              <a:path w="547370" h="97155">
                <a:moveTo>
                  <a:pt x="41013" y="96557"/>
                </a:moveTo>
                <a:lnTo>
                  <a:pt x="27392" y="96557"/>
                </a:lnTo>
                <a:lnTo>
                  <a:pt x="21536" y="94996"/>
                </a:lnTo>
                <a:lnTo>
                  <a:pt x="11256" y="88749"/>
                </a:lnTo>
                <a:lnTo>
                  <a:pt x="7233" y="84444"/>
                </a:lnTo>
                <a:lnTo>
                  <a:pt x="1442" y="73470"/>
                </a:lnTo>
                <a:lnTo>
                  <a:pt x="0" y="67310"/>
                </a:lnTo>
                <a:lnTo>
                  <a:pt x="0" y="53625"/>
                </a:lnTo>
                <a:lnTo>
                  <a:pt x="27078" y="24399"/>
                </a:lnTo>
                <a:lnTo>
                  <a:pt x="39657" y="24399"/>
                </a:lnTo>
                <a:lnTo>
                  <a:pt x="45198" y="25907"/>
                </a:lnTo>
                <a:lnTo>
                  <a:pt x="55132" y="31914"/>
                </a:lnTo>
                <a:lnTo>
                  <a:pt x="59014" y="36003"/>
                </a:lnTo>
                <a:lnTo>
                  <a:pt x="60183" y="38161"/>
                </a:lnTo>
                <a:lnTo>
                  <a:pt x="28531" y="38161"/>
                </a:lnTo>
                <a:lnTo>
                  <a:pt x="24421" y="39766"/>
                </a:lnTo>
                <a:lnTo>
                  <a:pt x="18001" y="46185"/>
                </a:lnTo>
                <a:lnTo>
                  <a:pt x="16147" y="49233"/>
                </a:lnTo>
                <a:lnTo>
                  <a:pt x="15648" y="52117"/>
                </a:lnTo>
                <a:lnTo>
                  <a:pt x="66039" y="52117"/>
                </a:lnTo>
                <a:lnTo>
                  <a:pt x="66041" y="60240"/>
                </a:lnTo>
                <a:lnTo>
                  <a:pt x="65911" y="62452"/>
                </a:lnTo>
                <a:lnTo>
                  <a:pt x="65651" y="65098"/>
                </a:lnTo>
                <a:lnTo>
                  <a:pt x="14769" y="65098"/>
                </a:lnTo>
                <a:lnTo>
                  <a:pt x="14965" y="68937"/>
                </a:lnTo>
                <a:lnTo>
                  <a:pt x="16732" y="72841"/>
                </a:lnTo>
                <a:lnTo>
                  <a:pt x="23434" y="80779"/>
                </a:lnTo>
                <a:lnTo>
                  <a:pt x="27978" y="82763"/>
                </a:lnTo>
                <a:lnTo>
                  <a:pt x="63465" y="82763"/>
                </a:lnTo>
                <a:lnTo>
                  <a:pt x="62224" y="84726"/>
                </a:lnTo>
                <a:lnTo>
                  <a:pt x="57550" y="89432"/>
                </a:lnTo>
                <a:lnTo>
                  <a:pt x="47140" y="95137"/>
                </a:lnTo>
                <a:lnTo>
                  <a:pt x="41013" y="96557"/>
                </a:lnTo>
                <a:close/>
              </a:path>
              <a:path w="547370" h="97155">
                <a:moveTo>
                  <a:pt x="66039" y="52117"/>
                </a:moveTo>
                <a:lnTo>
                  <a:pt x="51044" y="52117"/>
                </a:lnTo>
                <a:lnTo>
                  <a:pt x="50523" y="48343"/>
                </a:lnTo>
                <a:lnTo>
                  <a:pt x="48777" y="45079"/>
                </a:lnTo>
                <a:lnTo>
                  <a:pt x="45806" y="42325"/>
                </a:lnTo>
                <a:lnTo>
                  <a:pt x="42856" y="39549"/>
                </a:lnTo>
                <a:lnTo>
                  <a:pt x="38768" y="38161"/>
                </a:lnTo>
                <a:lnTo>
                  <a:pt x="60183" y="38161"/>
                </a:lnTo>
                <a:lnTo>
                  <a:pt x="64631" y="46370"/>
                </a:lnTo>
                <a:lnTo>
                  <a:pt x="66039" y="52117"/>
                </a:lnTo>
                <a:close/>
              </a:path>
              <a:path w="547370" h="97155">
                <a:moveTo>
                  <a:pt x="63465" y="82763"/>
                </a:moveTo>
                <a:lnTo>
                  <a:pt x="38518" y="82763"/>
                </a:lnTo>
                <a:lnTo>
                  <a:pt x="42466" y="81885"/>
                </a:lnTo>
                <a:lnTo>
                  <a:pt x="48647" y="78350"/>
                </a:lnTo>
                <a:lnTo>
                  <a:pt x="51640" y="75064"/>
                </a:lnTo>
                <a:lnTo>
                  <a:pt x="54525" y="70271"/>
                </a:lnTo>
                <a:lnTo>
                  <a:pt x="66367" y="78176"/>
                </a:lnTo>
                <a:lnTo>
                  <a:pt x="63465" y="82763"/>
                </a:lnTo>
                <a:close/>
              </a:path>
              <a:path w="547370" h="97155">
                <a:moveTo>
                  <a:pt x="109035" y="96557"/>
                </a:moveTo>
                <a:lnTo>
                  <a:pt x="97063" y="96557"/>
                </a:lnTo>
                <a:lnTo>
                  <a:pt x="91207" y="94996"/>
                </a:lnTo>
                <a:lnTo>
                  <a:pt x="80926" y="88749"/>
                </a:lnTo>
                <a:lnTo>
                  <a:pt x="76903" y="84444"/>
                </a:lnTo>
                <a:lnTo>
                  <a:pt x="71112" y="73470"/>
                </a:lnTo>
                <a:lnTo>
                  <a:pt x="69670" y="67310"/>
                </a:lnTo>
                <a:lnTo>
                  <a:pt x="69670" y="53625"/>
                </a:lnTo>
                <a:lnTo>
                  <a:pt x="96878" y="24399"/>
                </a:lnTo>
                <a:lnTo>
                  <a:pt x="108916" y="24399"/>
                </a:lnTo>
                <a:lnTo>
                  <a:pt x="113774" y="25592"/>
                </a:lnTo>
                <a:lnTo>
                  <a:pt x="122059" y="30364"/>
                </a:lnTo>
                <a:lnTo>
                  <a:pt x="126353" y="34430"/>
                </a:lnTo>
                <a:lnTo>
                  <a:pt x="129239" y="38161"/>
                </a:lnTo>
                <a:lnTo>
                  <a:pt x="99720" y="38161"/>
                </a:lnTo>
                <a:lnTo>
                  <a:pt x="96466" y="39093"/>
                </a:lnTo>
                <a:lnTo>
                  <a:pt x="90697" y="42802"/>
                </a:lnTo>
                <a:lnTo>
                  <a:pt x="88420" y="45426"/>
                </a:lnTo>
                <a:lnTo>
                  <a:pt x="85102" y="52215"/>
                </a:lnTo>
                <a:lnTo>
                  <a:pt x="84277" y="56097"/>
                </a:lnTo>
                <a:lnTo>
                  <a:pt x="84277" y="64838"/>
                </a:lnTo>
                <a:lnTo>
                  <a:pt x="99720" y="82763"/>
                </a:lnTo>
                <a:lnTo>
                  <a:pt x="131146" y="82763"/>
                </a:lnTo>
                <a:lnTo>
                  <a:pt x="127991" y="86711"/>
                </a:lnTo>
                <a:lnTo>
                  <a:pt x="123447" y="90647"/>
                </a:lnTo>
                <a:lnTo>
                  <a:pt x="114078" y="95375"/>
                </a:lnTo>
                <a:lnTo>
                  <a:pt x="109035" y="96557"/>
                </a:lnTo>
                <a:close/>
              </a:path>
              <a:path w="547370" h="97155">
                <a:moveTo>
                  <a:pt x="119673" y="48831"/>
                </a:moveTo>
                <a:lnTo>
                  <a:pt x="114750" y="41718"/>
                </a:lnTo>
                <a:lnTo>
                  <a:pt x="109306" y="38161"/>
                </a:lnTo>
                <a:lnTo>
                  <a:pt x="129239" y="38161"/>
                </a:lnTo>
                <a:lnTo>
                  <a:pt x="130799" y="40178"/>
                </a:lnTo>
                <a:lnTo>
                  <a:pt x="119673" y="48831"/>
                </a:lnTo>
                <a:close/>
              </a:path>
              <a:path w="547370" h="97155">
                <a:moveTo>
                  <a:pt x="131146" y="82763"/>
                </a:moveTo>
                <a:lnTo>
                  <a:pt x="107159" y="82763"/>
                </a:lnTo>
                <a:lnTo>
                  <a:pt x="110249" y="82134"/>
                </a:lnTo>
                <a:lnTo>
                  <a:pt x="114999" y="79597"/>
                </a:lnTo>
                <a:lnTo>
                  <a:pt x="117721" y="76994"/>
                </a:lnTo>
                <a:lnTo>
                  <a:pt x="120779" y="73068"/>
                </a:lnTo>
                <a:lnTo>
                  <a:pt x="132394" y="81202"/>
                </a:lnTo>
                <a:lnTo>
                  <a:pt x="131146" y="82763"/>
                </a:lnTo>
                <a:close/>
              </a:path>
              <a:path w="547370" h="97155">
                <a:moveTo>
                  <a:pt x="173765" y="96557"/>
                </a:moveTo>
                <a:lnTo>
                  <a:pt x="160817" y="96557"/>
                </a:lnTo>
                <a:lnTo>
                  <a:pt x="155004" y="94996"/>
                </a:lnTo>
                <a:lnTo>
                  <a:pt x="133468" y="53484"/>
                </a:lnTo>
                <a:lnTo>
                  <a:pt x="134888" y="47346"/>
                </a:lnTo>
                <a:lnTo>
                  <a:pt x="140592" y="36458"/>
                </a:lnTo>
                <a:lnTo>
                  <a:pt x="144572" y="32185"/>
                </a:lnTo>
                <a:lnTo>
                  <a:pt x="154806" y="25950"/>
                </a:lnTo>
                <a:lnTo>
                  <a:pt x="160546" y="24399"/>
                </a:lnTo>
                <a:lnTo>
                  <a:pt x="173494" y="24399"/>
                </a:lnTo>
                <a:lnTo>
                  <a:pt x="179324" y="25961"/>
                </a:lnTo>
                <a:lnTo>
                  <a:pt x="189617" y="32185"/>
                </a:lnTo>
                <a:lnTo>
                  <a:pt x="193599" y="36458"/>
                </a:lnTo>
                <a:lnTo>
                  <a:pt x="194491" y="38161"/>
                </a:lnTo>
                <a:lnTo>
                  <a:pt x="163387" y="38161"/>
                </a:lnTo>
                <a:lnTo>
                  <a:pt x="160155" y="39093"/>
                </a:lnTo>
                <a:lnTo>
                  <a:pt x="154473" y="42802"/>
                </a:lnTo>
                <a:lnTo>
                  <a:pt x="152207" y="45426"/>
                </a:lnTo>
                <a:lnTo>
                  <a:pt x="148899" y="52106"/>
                </a:lnTo>
                <a:lnTo>
                  <a:pt x="148075" y="55956"/>
                </a:lnTo>
                <a:lnTo>
                  <a:pt x="148086" y="64838"/>
                </a:lnTo>
                <a:lnTo>
                  <a:pt x="163387" y="82763"/>
                </a:lnTo>
                <a:lnTo>
                  <a:pt x="194610" y="82763"/>
                </a:lnTo>
                <a:lnTo>
                  <a:pt x="193740" y="84444"/>
                </a:lnTo>
                <a:lnTo>
                  <a:pt x="189760" y="88749"/>
                </a:lnTo>
                <a:lnTo>
                  <a:pt x="179545" y="94996"/>
                </a:lnTo>
                <a:lnTo>
                  <a:pt x="173765" y="96557"/>
                </a:lnTo>
                <a:close/>
              </a:path>
              <a:path w="547370" h="97155">
                <a:moveTo>
                  <a:pt x="194610" y="82763"/>
                </a:moveTo>
                <a:lnTo>
                  <a:pt x="170740" y="82763"/>
                </a:lnTo>
                <a:lnTo>
                  <a:pt x="174047" y="81841"/>
                </a:lnTo>
                <a:lnTo>
                  <a:pt x="179816" y="78133"/>
                </a:lnTo>
                <a:lnTo>
                  <a:pt x="182083" y="75508"/>
                </a:lnTo>
                <a:lnTo>
                  <a:pt x="185401" y="68720"/>
                </a:lnTo>
                <a:lnTo>
                  <a:pt x="186236" y="64838"/>
                </a:lnTo>
                <a:lnTo>
                  <a:pt x="186206" y="55956"/>
                </a:lnTo>
                <a:lnTo>
                  <a:pt x="170740" y="38161"/>
                </a:lnTo>
                <a:lnTo>
                  <a:pt x="194491" y="38161"/>
                </a:lnTo>
                <a:lnTo>
                  <a:pt x="199390" y="47454"/>
                </a:lnTo>
                <a:lnTo>
                  <a:pt x="200810" y="53484"/>
                </a:lnTo>
                <a:lnTo>
                  <a:pt x="200843" y="67310"/>
                </a:lnTo>
                <a:lnTo>
                  <a:pt x="199423" y="73470"/>
                </a:lnTo>
                <a:lnTo>
                  <a:pt x="194610" y="82763"/>
                </a:lnTo>
                <a:close/>
              </a:path>
              <a:path w="547370" h="97155">
                <a:moveTo>
                  <a:pt x="261663" y="32890"/>
                </a:moveTo>
                <a:lnTo>
                  <a:pt x="221603" y="32890"/>
                </a:lnTo>
                <a:lnTo>
                  <a:pt x="221828" y="31550"/>
                </a:lnTo>
                <a:lnTo>
                  <a:pt x="222980" y="30505"/>
                </a:lnTo>
                <a:lnTo>
                  <a:pt x="230853" y="25625"/>
                </a:lnTo>
                <a:lnTo>
                  <a:pt x="235397" y="24399"/>
                </a:lnTo>
                <a:lnTo>
                  <a:pt x="245309" y="24399"/>
                </a:lnTo>
                <a:lnTo>
                  <a:pt x="249755" y="25386"/>
                </a:lnTo>
                <a:lnTo>
                  <a:pt x="257996" y="29333"/>
                </a:lnTo>
                <a:lnTo>
                  <a:pt x="261282" y="32283"/>
                </a:lnTo>
                <a:lnTo>
                  <a:pt x="261663" y="32890"/>
                </a:lnTo>
                <a:close/>
              </a:path>
              <a:path w="547370" h="97155">
                <a:moveTo>
                  <a:pt x="222676" y="94410"/>
                </a:moveTo>
                <a:lnTo>
                  <a:pt x="208069" y="94410"/>
                </a:lnTo>
                <a:lnTo>
                  <a:pt x="208069" y="26514"/>
                </a:lnTo>
                <a:lnTo>
                  <a:pt x="222676" y="26514"/>
                </a:lnTo>
                <a:lnTo>
                  <a:pt x="221828" y="31550"/>
                </a:lnTo>
                <a:lnTo>
                  <a:pt x="221212" y="32109"/>
                </a:lnTo>
                <a:lnTo>
                  <a:pt x="221603" y="32890"/>
                </a:lnTo>
                <a:lnTo>
                  <a:pt x="261663" y="32890"/>
                </a:lnTo>
                <a:lnTo>
                  <a:pt x="264968" y="38161"/>
                </a:lnTo>
                <a:lnTo>
                  <a:pt x="233629" y="38161"/>
                </a:lnTo>
                <a:lnTo>
                  <a:pt x="229530" y="40113"/>
                </a:lnTo>
                <a:lnTo>
                  <a:pt x="224043" y="47920"/>
                </a:lnTo>
                <a:lnTo>
                  <a:pt x="222676" y="53408"/>
                </a:lnTo>
                <a:lnTo>
                  <a:pt x="222676" y="94410"/>
                </a:lnTo>
                <a:close/>
              </a:path>
              <a:path w="547370" h="97155">
                <a:moveTo>
                  <a:pt x="221603" y="32890"/>
                </a:moveTo>
                <a:lnTo>
                  <a:pt x="221212" y="32109"/>
                </a:lnTo>
                <a:lnTo>
                  <a:pt x="221828" y="31550"/>
                </a:lnTo>
                <a:lnTo>
                  <a:pt x="221603" y="32890"/>
                </a:lnTo>
                <a:close/>
              </a:path>
              <a:path w="547370" h="97155">
                <a:moveTo>
                  <a:pt x="267442" y="94410"/>
                </a:moveTo>
                <a:lnTo>
                  <a:pt x="252834" y="94410"/>
                </a:lnTo>
                <a:lnTo>
                  <a:pt x="252834" y="43420"/>
                </a:lnTo>
                <a:lnTo>
                  <a:pt x="248247" y="38161"/>
                </a:lnTo>
                <a:lnTo>
                  <a:pt x="264968" y="38161"/>
                </a:lnTo>
                <a:lnTo>
                  <a:pt x="266205" y="40134"/>
                </a:lnTo>
                <a:lnTo>
                  <a:pt x="267442" y="44711"/>
                </a:lnTo>
                <a:lnTo>
                  <a:pt x="267442" y="94410"/>
                </a:lnTo>
                <a:close/>
              </a:path>
              <a:path w="547370" h="97155">
                <a:moveTo>
                  <a:pt x="316025" y="96557"/>
                </a:moveTo>
                <a:lnTo>
                  <a:pt x="303076" y="96557"/>
                </a:lnTo>
                <a:lnTo>
                  <a:pt x="297264" y="94996"/>
                </a:lnTo>
                <a:lnTo>
                  <a:pt x="275727" y="53484"/>
                </a:lnTo>
                <a:lnTo>
                  <a:pt x="277148" y="47346"/>
                </a:lnTo>
                <a:lnTo>
                  <a:pt x="282852" y="36458"/>
                </a:lnTo>
                <a:lnTo>
                  <a:pt x="286832" y="32185"/>
                </a:lnTo>
                <a:lnTo>
                  <a:pt x="297065" y="25950"/>
                </a:lnTo>
                <a:lnTo>
                  <a:pt x="302805" y="24399"/>
                </a:lnTo>
                <a:lnTo>
                  <a:pt x="315753" y="24399"/>
                </a:lnTo>
                <a:lnTo>
                  <a:pt x="321584" y="25961"/>
                </a:lnTo>
                <a:lnTo>
                  <a:pt x="331877" y="32185"/>
                </a:lnTo>
                <a:lnTo>
                  <a:pt x="335859" y="36458"/>
                </a:lnTo>
                <a:lnTo>
                  <a:pt x="336750" y="38161"/>
                </a:lnTo>
                <a:lnTo>
                  <a:pt x="305647" y="38161"/>
                </a:lnTo>
                <a:lnTo>
                  <a:pt x="302415" y="39093"/>
                </a:lnTo>
                <a:lnTo>
                  <a:pt x="296732" y="42802"/>
                </a:lnTo>
                <a:lnTo>
                  <a:pt x="294466" y="45426"/>
                </a:lnTo>
                <a:lnTo>
                  <a:pt x="291159" y="52106"/>
                </a:lnTo>
                <a:lnTo>
                  <a:pt x="290334" y="55956"/>
                </a:lnTo>
                <a:lnTo>
                  <a:pt x="290346" y="64838"/>
                </a:lnTo>
                <a:lnTo>
                  <a:pt x="305647" y="82763"/>
                </a:lnTo>
                <a:lnTo>
                  <a:pt x="336870" y="82763"/>
                </a:lnTo>
                <a:lnTo>
                  <a:pt x="336000" y="84444"/>
                </a:lnTo>
                <a:lnTo>
                  <a:pt x="332020" y="88749"/>
                </a:lnTo>
                <a:lnTo>
                  <a:pt x="321805" y="94996"/>
                </a:lnTo>
                <a:lnTo>
                  <a:pt x="316025" y="96557"/>
                </a:lnTo>
                <a:close/>
              </a:path>
              <a:path w="547370" h="97155">
                <a:moveTo>
                  <a:pt x="336870" y="82763"/>
                </a:moveTo>
                <a:lnTo>
                  <a:pt x="312999" y="82763"/>
                </a:lnTo>
                <a:lnTo>
                  <a:pt x="316306" y="81841"/>
                </a:lnTo>
                <a:lnTo>
                  <a:pt x="322076" y="78133"/>
                </a:lnTo>
                <a:lnTo>
                  <a:pt x="324342" y="75508"/>
                </a:lnTo>
                <a:lnTo>
                  <a:pt x="327660" y="68720"/>
                </a:lnTo>
                <a:lnTo>
                  <a:pt x="328495" y="64838"/>
                </a:lnTo>
                <a:lnTo>
                  <a:pt x="328465" y="55956"/>
                </a:lnTo>
                <a:lnTo>
                  <a:pt x="312999" y="38161"/>
                </a:lnTo>
                <a:lnTo>
                  <a:pt x="336750" y="38161"/>
                </a:lnTo>
                <a:lnTo>
                  <a:pt x="341650" y="47454"/>
                </a:lnTo>
                <a:lnTo>
                  <a:pt x="343069" y="53484"/>
                </a:lnTo>
                <a:lnTo>
                  <a:pt x="343103" y="67310"/>
                </a:lnTo>
                <a:lnTo>
                  <a:pt x="341682" y="73470"/>
                </a:lnTo>
                <a:lnTo>
                  <a:pt x="336870" y="82763"/>
                </a:lnTo>
                <a:close/>
              </a:path>
              <a:path w="547370" h="97155">
                <a:moveTo>
                  <a:pt x="399448" y="32500"/>
                </a:moveTo>
                <a:lnTo>
                  <a:pt x="363797" y="32500"/>
                </a:lnTo>
                <a:lnTo>
                  <a:pt x="364080" y="31013"/>
                </a:lnTo>
                <a:lnTo>
                  <a:pt x="364903" y="30201"/>
                </a:lnTo>
                <a:lnTo>
                  <a:pt x="372082" y="25560"/>
                </a:lnTo>
                <a:lnTo>
                  <a:pt x="376192" y="24399"/>
                </a:lnTo>
                <a:lnTo>
                  <a:pt x="385952" y="24399"/>
                </a:lnTo>
                <a:lnTo>
                  <a:pt x="390467" y="25809"/>
                </a:lnTo>
                <a:lnTo>
                  <a:pt x="398211" y="31426"/>
                </a:lnTo>
                <a:lnTo>
                  <a:pt x="399448" y="32500"/>
                </a:lnTo>
                <a:close/>
              </a:path>
              <a:path w="547370" h="97155">
                <a:moveTo>
                  <a:pt x="438143" y="33736"/>
                </a:moveTo>
                <a:lnTo>
                  <a:pt x="400234" y="33736"/>
                </a:lnTo>
                <a:lnTo>
                  <a:pt x="400364" y="33129"/>
                </a:lnTo>
                <a:lnTo>
                  <a:pt x="402382" y="31394"/>
                </a:lnTo>
                <a:lnTo>
                  <a:pt x="410006" y="25798"/>
                </a:lnTo>
                <a:lnTo>
                  <a:pt x="414408" y="24399"/>
                </a:lnTo>
                <a:lnTo>
                  <a:pt x="426033" y="24399"/>
                </a:lnTo>
                <a:lnTo>
                  <a:pt x="431487" y="26698"/>
                </a:lnTo>
                <a:lnTo>
                  <a:pt x="438143" y="33736"/>
                </a:lnTo>
                <a:close/>
              </a:path>
              <a:path w="547370" h="97155">
                <a:moveTo>
                  <a:pt x="364936" y="94410"/>
                </a:moveTo>
                <a:lnTo>
                  <a:pt x="350329" y="94410"/>
                </a:lnTo>
                <a:lnTo>
                  <a:pt x="350329" y="26514"/>
                </a:lnTo>
                <a:lnTo>
                  <a:pt x="364936" y="26514"/>
                </a:lnTo>
                <a:lnTo>
                  <a:pt x="364080" y="31013"/>
                </a:lnTo>
                <a:lnTo>
                  <a:pt x="363342" y="31741"/>
                </a:lnTo>
                <a:lnTo>
                  <a:pt x="363797" y="32500"/>
                </a:lnTo>
                <a:lnTo>
                  <a:pt x="399448" y="32500"/>
                </a:lnTo>
                <a:lnTo>
                  <a:pt x="400147" y="33107"/>
                </a:lnTo>
                <a:lnTo>
                  <a:pt x="400234" y="33736"/>
                </a:lnTo>
                <a:lnTo>
                  <a:pt x="438143" y="33736"/>
                </a:lnTo>
                <a:lnTo>
                  <a:pt x="440163" y="35872"/>
                </a:lnTo>
                <a:lnTo>
                  <a:pt x="440961" y="38161"/>
                </a:lnTo>
                <a:lnTo>
                  <a:pt x="374023" y="38161"/>
                </a:lnTo>
                <a:lnTo>
                  <a:pt x="370683" y="40091"/>
                </a:lnTo>
                <a:lnTo>
                  <a:pt x="366085" y="47812"/>
                </a:lnTo>
                <a:lnTo>
                  <a:pt x="364936" y="53321"/>
                </a:lnTo>
                <a:lnTo>
                  <a:pt x="364936" y="94410"/>
                </a:lnTo>
                <a:close/>
              </a:path>
              <a:path w="547370" h="97155">
                <a:moveTo>
                  <a:pt x="363797" y="32500"/>
                </a:moveTo>
                <a:lnTo>
                  <a:pt x="363342" y="31741"/>
                </a:lnTo>
                <a:lnTo>
                  <a:pt x="364080" y="31013"/>
                </a:lnTo>
                <a:lnTo>
                  <a:pt x="363797" y="32500"/>
                </a:lnTo>
                <a:close/>
              </a:path>
              <a:path w="547370" h="97155">
                <a:moveTo>
                  <a:pt x="403715" y="94410"/>
                </a:moveTo>
                <a:lnTo>
                  <a:pt x="389108" y="94410"/>
                </a:lnTo>
                <a:lnTo>
                  <a:pt x="389052" y="47812"/>
                </a:lnTo>
                <a:lnTo>
                  <a:pt x="388110" y="43941"/>
                </a:lnTo>
                <a:lnTo>
                  <a:pt x="386115" y="41642"/>
                </a:lnTo>
                <a:lnTo>
                  <a:pt x="384141" y="39321"/>
                </a:lnTo>
                <a:lnTo>
                  <a:pt x="381571" y="38161"/>
                </a:lnTo>
                <a:lnTo>
                  <a:pt x="413128" y="38161"/>
                </a:lnTo>
                <a:lnTo>
                  <a:pt x="410016" y="39755"/>
                </a:lnTo>
                <a:lnTo>
                  <a:pt x="405439" y="46131"/>
                </a:lnTo>
                <a:lnTo>
                  <a:pt x="404105" y="50675"/>
                </a:lnTo>
                <a:lnTo>
                  <a:pt x="403715" y="56574"/>
                </a:lnTo>
                <a:lnTo>
                  <a:pt x="403715" y="94410"/>
                </a:lnTo>
                <a:close/>
              </a:path>
              <a:path w="547370" h="97155">
                <a:moveTo>
                  <a:pt x="442332" y="94410"/>
                </a:moveTo>
                <a:lnTo>
                  <a:pt x="427757" y="94410"/>
                </a:lnTo>
                <a:lnTo>
                  <a:pt x="427696" y="47812"/>
                </a:lnTo>
                <a:lnTo>
                  <a:pt x="426759" y="43962"/>
                </a:lnTo>
                <a:lnTo>
                  <a:pt x="422769" y="39321"/>
                </a:lnTo>
                <a:lnTo>
                  <a:pt x="420198" y="38161"/>
                </a:lnTo>
                <a:lnTo>
                  <a:pt x="440961" y="38161"/>
                </a:lnTo>
                <a:lnTo>
                  <a:pt x="442332" y="42086"/>
                </a:lnTo>
                <a:lnTo>
                  <a:pt x="442332" y="94410"/>
                </a:lnTo>
                <a:close/>
              </a:path>
              <a:path w="547370" h="97155">
                <a:moveTo>
                  <a:pt x="472414" y="94410"/>
                </a:moveTo>
                <a:lnTo>
                  <a:pt x="457839" y="94410"/>
                </a:lnTo>
                <a:lnTo>
                  <a:pt x="457839" y="26514"/>
                </a:lnTo>
                <a:lnTo>
                  <a:pt x="472414" y="26514"/>
                </a:lnTo>
                <a:lnTo>
                  <a:pt x="472414" y="94410"/>
                </a:lnTo>
                <a:close/>
              </a:path>
              <a:path w="547370" h="97155">
                <a:moveTo>
                  <a:pt x="467837" y="19910"/>
                </a:moveTo>
                <a:lnTo>
                  <a:pt x="462307" y="19910"/>
                </a:lnTo>
                <a:lnTo>
                  <a:pt x="459943" y="18923"/>
                </a:lnTo>
                <a:lnTo>
                  <a:pt x="456126" y="14975"/>
                </a:lnTo>
                <a:lnTo>
                  <a:pt x="455198" y="12666"/>
                </a:lnTo>
                <a:lnTo>
                  <a:pt x="455171" y="7113"/>
                </a:lnTo>
                <a:lnTo>
                  <a:pt x="456126" y="4804"/>
                </a:lnTo>
                <a:lnTo>
                  <a:pt x="459991" y="954"/>
                </a:lnTo>
                <a:lnTo>
                  <a:pt x="462328" y="0"/>
                </a:lnTo>
                <a:lnTo>
                  <a:pt x="467816" y="0"/>
                </a:lnTo>
                <a:lnTo>
                  <a:pt x="470159" y="965"/>
                </a:lnTo>
                <a:lnTo>
                  <a:pt x="474095" y="4771"/>
                </a:lnTo>
                <a:lnTo>
                  <a:pt x="475072" y="7113"/>
                </a:lnTo>
                <a:lnTo>
                  <a:pt x="475082" y="12666"/>
                </a:lnTo>
                <a:lnTo>
                  <a:pt x="474095" y="15008"/>
                </a:lnTo>
                <a:lnTo>
                  <a:pt x="470169" y="18934"/>
                </a:lnTo>
                <a:lnTo>
                  <a:pt x="467837" y="19910"/>
                </a:lnTo>
                <a:close/>
              </a:path>
              <a:path w="547370" h="97155">
                <a:moveTo>
                  <a:pt x="523825" y="96557"/>
                </a:moveTo>
                <a:lnTo>
                  <a:pt x="511853" y="96557"/>
                </a:lnTo>
                <a:lnTo>
                  <a:pt x="505997" y="94996"/>
                </a:lnTo>
                <a:lnTo>
                  <a:pt x="495717" y="88749"/>
                </a:lnTo>
                <a:lnTo>
                  <a:pt x="491694" y="84444"/>
                </a:lnTo>
                <a:lnTo>
                  <a:pt x="485903" y="73470"/>
                </a:lnTo>
                <a:lnTo>
                  <a:pt x="484460" y="67310"/>
                </a:lnTo>
                <a:lnTo>
                  <a:pt x="484460" y="53625"/>
                </a:lnTo>
                <a:lnTo>
                  <a:pt x="511669" y="24399"/>
                </a:lnTo>
                <a:lnTo>
                  <a:pt x="523706" y="24399"/>
                </a:lnTo>
                <a:lnTo>
                  <a:pt x="528564" y="25592"/>
                </a:lnTo>
                <a:lnTo>
                  <a:pt x="536849" y="30364"/>
                </a:lnTo>
                <a:lnTo>
                  <a:pt x="541144" y="34430"/>
                </a:lnTo>
                <a:lnTo>
                  <a:pt x="544029" y="38161"/>
                </a:lnTo>
                <a:lnTo>
                  <a:pt x="514510" y="38161"/>
                </a:lnTo>
                <a:lnTo>
                  <a:pt x="511257" y="39093"/>
                </a:lnTo>
                <a:lnTo>
                  <a:pt x="505487" y="42802"/>
                </a:lnTo>
                <a:lnTo>
                  <a:pt x="503210" y="45426"/>
                </a:lnTo>
                <a:lnTo>
                  <a:pt x="499892" y="52215"/>
                </a:lnTo>
                <a:lnTo>
                  <a:pt x="499068" y="56097"/>
                </a:lnTo>
                <a:lnTo>
                  <a:pt x="499068" y="64838"/>
                </a:lnTo>
                <a:lnTo>
                  <a:pt x="514510" y="82763"/>
                </a:lnTo>
                <a:lnTo>
                  <a:pt x="545936" y="82763"/>
                </a:lnTo>
                <a:lnTo>
                  <a:pt x="542781" y="86711"/>
                </a:lnTo>
                <a:lnTo>
                  <a:pt x="538237" y="90647"/>
                </a:lnTo>
                <a:lnTo>
                  <a:pt x="528868" y="95375"/>
                </a:lnTo>
                <a:lnTo>
                  <a:pt x="523825" y="96557"/>
                </a:lnTo>
                <a:close/>
              </a:path>
              <a:path w="547370" h="97155">
                <a:moveTo>
                  <a:pt x="534463" y="48831"/>
                </a:moveTo>
                <a:lnTo>
                  <a:pt x="529540" y="41718"/>
                </a:lnTo>
                <a:lnTo>
                  <a:pt x="524096" y="38161"/>
                </a:lnTo>
                <a:lnTo>
                  <a:pt x="544029" y="38161"/>
                </a:lnTo>
                <a:lnTo>
                  <a:pt x="545590" y="40178"/>
                </a:lnTo>
                <a:lnTo>
                  <a:pt x="534463" y="48831"/>
                </a:lnTo>
                <a:close/>
              </a:path>
              <a:path w="547370" h="97155">
                <a:moveTo>
                  <a:pt x="545936" y="82763"/>
                </a:moveTo>
                <a:lnTo>
                  <a:pt x="521949" y="82763"/>
                </a:lnTo>
                <a:lnTo>
                  <a:pt x="525040" y="82134"/>
                </a:lnTo>
                <a:lnTo>
                  <a:pt x="529790" y="79597"/>
                </a:lnTo>
                <a:lnTo>
                  <a:pt x="532512" y="76994"/>
                </a:lnTo>
                <a:lnTo>
                  <a:pt x="535570" y="73068"/>
                </a:lnTo>
                <a:lnTo>
                  <a:pt x="547184" y="81202"/>
                </a:lnTo>
                <a:lnTo>
                  <a:pt x="545936" y="82763"/>
                </a:lnTo>
                <a:close/>
              </a:path>
            </a:pathLst>
          </a:custGeom>
          <a:solidFill>
            <a:srgbClr val="B65341"/>
          </a:solidFill>
        </p:spPr>
        <p:txBody>
          <a:bodyPr bIns="0" lIns="0" rIns="0" rtlCol="0" tIns="0" wrap="square"/>
          <a:p/>
        </p:txBody>
      </p:sp>
      <p:sp>
        <p:nvSpPr>
          <p:cNvPr id="1048618" name="object 6"/>
          <p:cNvSpPr txBox="1"/>
          <p:nvPr/>
        </p:nvSpPr>
        <p:spPr>
          <a:xfrm>
            <a:off x="4165970" y="807157"/>
            <a:ext cx="2503805" cy="1607846"/>
          </a:xfrm>
          <a:prstGeom prst="rect"/>
        </p:spPr>
        <p:txBody>
          <a:bodyPr bIns="0" lIns="0" rIns="0" rtlCol="0" tIns="35560" vert="horz" wrap="square">
            <a:spAutoFit/>
          </a:bodyPr>
          <a:p>
            <a:pPr algn="ctr" marL="76835" marR="64135">
              <a:lnSpc>
                <a:spcPts val="900"/>
              </a:lnSpc>
              <a:spcBef>
                <a:spcPts val="280"/>
              </a:spcBef>
            </a:pPr>
            <a:r>
              <a:rPr b="1" dirty="0" sz="900" spc="85">
                <a:solidFill>
                  <a:srgbClr val="424242"/>
                </a:solidFill>
                <a:latin typeface="Trebuchet MS"/>
                <a:cs typeface="Trebuchet MS"/>
              </a:rPr>
              <a:t>INFLUENCING</a:t>
            </a:r>
            <a:r>
              <a:rPr b="1" dirty="0" sz="9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30">
                <a:solidFill>
                  <a:srgbClr val="424242"/>
                </a:solidFill>
                <a:latin typeface="Trebuchet MS"/>
                <a:cs typeface="Trebuchet MS"/>
              </a:rPr>
              <a:t>FACTORS</a:t>
            </a:r>
            <a:r>
              <a:rPr b="1" dirty="0" sz="900" spc="1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145">
                <a:solidFill>
                  <a:srgbClr val="424242"/>
                </a:solidFill>
                <a:latin typeface="Trebuchet MS"/>
                <a:cs typeface="Trebuchet MS"/>
              </a:rPr>
              <a:t>ON</a:t>
            </a:r>
            <a:r>
              <a:rPr b="1" dirty="0" sz="9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100">
                <a:solidFill>
                  <a:srgbClr val="424242"/>
                </a:solidFill>
                <a:latin typeface="Trebuchet MS"/>
                <a:cs typeface="Trebuchet MS"/>
              </a:rPr>
              <a:t>CONSUMER </a:t>
            </a:r>
            <a:r>
              <a:rPr b="1" dirty="0" sz="900" spc="-254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900" spc="65">
                <a:solidFill>
                  <a:srgbClr val="424242"/>
                </a:solidFill>
                <a:latin typeface="Trebuchet MS"/>
                <a:cs typeface="Trebuchet MS"/>
              </a:rPr>
              <a:t>BEHAVIOR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 algn="ctr" marL="12700" marR="5080">
              <a:lnSpc>
                <a:spcPct val="100400"/>
              </a:lnSpc>
              <a:spcBef>
                <a:spcPts val="745"/>
              </a:spcBef>
            </a:pPr>
            <a:r>
              <a:rPr dirty="0" sz="1050" spc="2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ﬂ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2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-15">
                <a:latin typeface="Trebuchet MS"/>
                <a:cs typeface="Trebuchet MS"/>
              </a:rPr>
              <a:t>u</a:t>
            </a:r>
            <a:r>
              <a:rPr dirty="0" sz="1050" spc="-105">
                <a:latin typeface="Trebuchet MS"/>
                <a:cs typeface="Trebuchet MS"/>
              </a:rPr>
              <a:t>l</a:t>
            </a:r>
            <a:r>
              <a:rPr dirty="0" sz="1050" spc="-135">
                <a:latin typeface="Trebuchet MS"/>
                <a:cs typeface="Trebuchet MS"/>
              </a:rPr>
              <a:t>t</a:t>
            </a:r>
            <a:r>
              <a:rPr dirty="0" sz="1050" spc="-15">
                <a:latin typeface="Trebuchet MS"/>
                <a:cs typeface="Trebuchet MS"/>
              </a:rPr>
              <a:t>u</a:t>
            </a:r>
            <a:r>
              <a:rPr dirty="0" sz="1050" spc="-60">
                <a:latin typeface="Trebuchet MS"/>
                <a:cs typeface="Trebuchet MS"/>
              </a:rPr>
              <a:t>r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latin typeface="Trebuchet MS"/>
                <a:cs typeface="Trebuchet MS"/>
              </a:rPr>
              <a:t>s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155">
                <a:solidFill>
                  <a:srgbClr val="B65341"/>
                </a:solidFill>
                <a:latin typeface="Trebuchet MS"/>
                <a:cs typeface="Trebuchet MS"/>
              </a:rPr>
              <a:t>,  </a:t>
            </a:r>
            <a:r>
              <a:rPr dirty="0" sz="1050" spc="-5">
                <a:latin typeface="Trebuchet MS"/>
                <a:cs typeface="Trebuchet MS"/>
              </a:rPr>
              <a:t>p</a:t>
            </a:r>
            <a:r>
              <a:rPr dirty="0" sz="1050" spc="55">
                <a:latin typeface="Trebuchet MS"/>
                <a:cs typeface="Trebuchet MS"/>
              </a:rPr>
              <a:t>s</a:t>
            </a:r>
            <a:r>
              <a:rPr dirty="0" sz="1050" spc="-55">
                <a:latin typeface="Trebuchet MS"/>
                <a:cs typeface="Trebuchet MS"/>
              </a:rPr>
              <a:t>y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-20">
                <a:latin typeface="Trebuchet MS"/>
                <a:cs typeface="Trebuchet MS"/>
              </a:rPr>
              <a:t>h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105">
                <a:latin typeface="Trebuchet MS"/>
                <a:cs typeface="Trebuchet MS"/>
              </a:rPr>
              <a:t>l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55">
                <a:latin typeface="Trebuchet MS"/>
                <a:cs typeface="Trebuchet MS"/>
              </a:rPr>
              <a:t>g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30">
                <a:latin typeface="Trebuchet MS"/>
                <a:cs typeface="Trebuchet MS"/>
              </a:rPr>
              <a:t>a</a:t>
            </a:r>
            <a:r>
              <a:rPr dirty="0" sz="1050" spc="-100">
                <a:latin typeface="Trebuchet MS"/>
                <a:cs typeface="Trebuchet MS"/>
              </a:rPr>
              <a:t>l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latin typeface="Trebuchet MS"/>
                <a:cs typeface="Trebuchet MS"/>
              </a:rPr>
              <a:t>e</a:t>
            </a:r>
            <a:r>
              <a:rPr dirty="0" sz="1050" spc="-25">
                <a:latin typeface="Trebuchet MS"/>
                <a:cs typeface="Trebuchet MS"/>
              </a:rPr>
              <a:t>c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15">
                <a:latin typeface="Trebuchet MS"/>
                <a:cs typeface="Trebuchet MS"/>
              </a:rPr>
              <a:t>n</a:t>
            </a:r>
            <a:r>
              <a:rPr dirty="0" sz="1050" spc="-15">
                <a:latin typeface="Trebuchet MS"/>
                <a:cs typeface="Trebuchet MS"/>
              </a:rPr>
              <a:t>o</a:t>
            </a:r>
            <a:r>
              <a:rPr dirty="0" sz="1050" spc="-70">
                <a:latin typeface="Trebuchet MS"/>
                <a:cs typeface="Trebuchet MS"/>
              </a:rPr>
              <a:t>m</a:t>
            </a:r>
            <a:r>
              <a:rPr dirty="0" sz="1050" spc="-25">
                <a:latin typeface="Trebuchet MS"/>
                <a:cs typeface="Trebuchet MS"/>
              </a:rPr>
              <a:t>i</a:t>
            </a:r>
            <a:r>
              <a:rPr dirty="0" sz="1050" spc="-20">
                <a:latin typeface="Trebuchet MS"/>
                <a:cs typeface="Trebuchet MS"/>
              </a:rPr>
              <a:t>c</a:t>
            </a:r>
            <a:r>
              <a:rPr dirty="0" sz="1050" spc="-85"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r>
              <a:rPr dirty="0" sz="1050" spc="12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y 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z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ﬂ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ss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0">
                <a:solidFill>
                  <a:srgbClr val="B65341"/>
                </a:solidFill>
                <a:latin typeface="Trebuchet MS"/>
                <a:cs typeface="Trebuchet MS"/>
              </a:rPr>
              <a:t>s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o 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resonate 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with 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their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target 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audience. We 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will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f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e 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b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60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40">
                <a:solidFill>
                  <a:srgbClr val="B65341"/>
                </a:solidFill>
                <a:latin typeface="Trebuchet MS"/>
                <a:cs typeface="Trebuchet MS"/>
              </a:rPr>
              <a:t>m 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65">
                <a:solidFill>
                  <a:srgbClr val="B65341"/>
                </a:solidFill>
                <a:latin typeface="Trebuchet MS"/>
                <a:cs typeface="Trebuchet MS"/>
              </a:rPr>
              <a:t>v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130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y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48619" name="object 7"/>
          <p:cNvSpPr/>
          <p:nvPr/>
        </p:nvSpPr>
        <p:spPr>
          <a:xfrm>
            <a:off x="0" y="3571"/>
            <a:ext cx="131445" cy="1448435"/>
          </a:xfrm>
          <a:custGeom>
            <a:avLst/>
            <a:ah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70019" y="987148"/>
            <a:ext cx="3367385" cy="211097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5223860" y="3778922"/>
            <a:ext cx="1739264" cy="134620"/>
          </a:xfrm>
          <a:custGeom>
            <a:avLst/>
            <a:ah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sp>
        <p:nvSpPr>
          <p:cNvPr id="1048621" name="object 3"/>
          <p:cNvSpPr/>
          <p:nvPr/>
        </p:nvSpPr>
        <p:spPr>
          <a:xfrm>
            <a:off x="5223860" y="3571"/>
            <a:ext cx="1739264" cy="130175"/>
          </a:xfrm>
          <a:custGeom>
            <a:avLst/>
            <a:ah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bIns="0" lIns="0" rIns="0" rtlCol="0" tIns="0" wrap="square"/>
          <a:p/>
        </p:txBody>
      </p:sp>
      <p:pic>
        <p:nvPicPr>
          <p:cNvPr id="2097166" name="object 4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784" y="524720"/>
            <a:ext cx="3084016" cy="2815827"/>
          </a:xfrm>
          <a:prstGeom prst="rect"/>
        </p:spPr>
      </p:pic>
      <p:sp>
        <p:nvSpPr>
          <p:cNvPr id="1048622" name="object 5"/>
          <p:cNvSpPr txBox="1"/>
          <p:nvPr/>
        </p:nvSpPr>
        <p:spPr>
          <a:xfrm>
            <a:off x="3718047" y="859755"/>
            <a:ext cx="2559685" cy="244474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 sz="800" spc="90">
                <a:solidFill>
                  <a:srgbClr val="424242"/>
                </a:solidFill>
                <a:latin typeface="Trebuchet MS"/>
                <a:cs typeface="Trebuchet MS"/>
              </a:rPr>
              <a:t>E-COMMERCE</a:t>
            </a:r>
            <a:r>
              <a:rPr b="1" dirty="0" sz="8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114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b="1" dirty="0" sz="800" spc="5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55">
                <a:solidFill>
                  <a:srgbClr val="424242"/>
                </a:solidFill>
                <a:latin typeface="Trebuchet MS"/>
                <a:cs typeface="Trebuchet MS"/>
              </a:rPr>
              <a:t>DIGITAL</a:t>
            </a:r>
            <a:r>
              <a:rPr b="1" dirty="0" sz="800" spc="1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b="1" dirty="0" sz="800" spc="80">
                <a:solidFill>
                  <a:srgbClr val="424242"/>
                </a:solidFill>
                <a:latin typeface="Trebuchet MS"/>
                <a:cs typeface="Trebuchet MS"/>
              </a:rPr>
              <a:t>TRANSFORMATION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3722445" y="1223097"/>
            <a:ext cx="2509520" cy="870077"/>
          </a:xfrm>
          <a:prstGeom prst="rect"/>
        </p:spPr>
        <p:txBody>
          <a:bodyPr bIns="0" lIns="0" rIns="0" rtlCol="0" tIns="10795" vert="horz" wrap="square">
            <a:spAutoFit/>
          </a:bodyPr>
          <a:p>
            <a:pPr algn="ctr" marL="12700" marR="5080">
              <a:lnSpc>
                <a:spcPct val="101200"/>
              </a:lnSpc>
              <a:spcBef>
                <a:spcPts val="85"/>
              </a:spcBef>
            </a:pPr>
            <a:r>
              <a:rPr dirty="0" spc="-55"/>
              <a:t>T</a:t>
            </a:r>
            <a:r>
              <a:rPr dirty="0" spc="-20"/>
              <a:t>h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60"/>
              <a:t>r</a:t>
            </a:r>
            <a:r>
              <a:rPr dirty="0" spc="-25"/>
              <a:t>i</a:t>
            </a:r>
            <a:r>
              <a:rPr dirty="0" spc="55"/>
              <a:t>s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15"/>
              <a:t>o</a:t>
            </a:r>
            <a:r>
              <a:rPr dirty="0" spc="-100"/>
              <a:t>f</a:t>
            </a:r>
            <a:r>
              <a:rPr dirty="0" spc="-85"/>
              <a:t> </a:t>
            </a:r>
            <a:r>
              <a:rPr dirty="0" spc="-30"/>
              <a:t>e</a:t>
            </a:r>
            <a:r>
              <a:rPr dirty="0" spc="-35"/>
              <a:t>-</a:t>
            </a:r>
            <a:r>
              <a:rPr dirty="0" spc="-25"/>
              <a:t>c</a:t>
            </a:r>
            <a:r>
              <a:rPr dirty="0" spc="-15"/>
              <a:t>o</a:t>
            </a:r>
            <a:r>
              <a:rPr dirty="0" spc="-70"/>
              <a:t>mm</a:t>
            </a:r>
            <a:r>
              <a:rPr dirty="0" spc="-30"/>
              <a:t>e</a:t>
            </a:r>
            <a:r>
              <a:rPr dirty="0" spc="-70"/>
              <a:t>r</a:t>
            </a:r>
            <a:r>
              <a:rPr dirty="0" spc="-25"/>
              <a:t>c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30"/>
              <a:t>a</a:t>
            </a:r>
            <a:r>
              <a:rPr dirty="0" spc="-15"/>
              <a:t>n</a:t>
            </a:r>
            <a:r>
              <a:rPr dirty="0"/>
              <a:t>d</a:t>
            </a:r>
            <a:r>
              <a:rPr dirty="0" spc="-85"/>
              <a:t> </a:t>
            </a:r>
            <a:r>
              <a:rPr dirty="0" spc="-5"/>
              <a:t>d</a:t>
            </a:r>
            <a:r>
              <a:rPr dirty="0" spc="-25"/>
              <a:t>i</a:t>
            </a:r>
            <a:r>
              <a:rPr dirty="0" spc="55"/>
              <a:t>g</a:t>
            </a:r>
            <a:r>
              <a:rPr dirty="0" spc="-25"/>
              <a:t>i</a:t>
            </a:r>
            <a:r>
              <a:rPr dirty="0" spc="-135"/>
              <a:t>t</a:t>
            </a:r>
            <a:r>
              <a:rPr dirty="0" spc="30"/>
              <a:t>a</a:t>
            </a:r>
            <a:r>
              <a:rPr dirty="0" spc="-100"/>
              <a:t>l  </a:t>
            </a:r>
            <a:r>
              <a:rPr dirty="0" spc="-40"/>
              <a:t>transformation </a:t>
            </a:r>
            <a:r>
              <a:rPr dirty="0" spc="25"/>
              <a:t>has </a:t>
            </a:r>
            <a:r>
              <a:rPr dirty="0" spc="-45"/>
              <a:t>revolutionized </a:t>
            </a:r>
            <a:r>
              <a:rPr dirty="0" spc="-20"/>
              <a:t>consumer </a:t>
            </a:r>
            <a:r>
              <a:rPr dirty="0" spc="-305"/>
              <a:t> </a:t>
            </a:r>
            <a:r>
              <a:rPr dirty="0" spc="-5"/>
              <a:t>b</a:t>
            </a:r>
            <a:r>
              <a:rPr dirty="0" spc="-30"/>
              <a:t>e</a:t>
            </a:r>
            <a:r>
              <a:rPr dirty="0" spc="-20"/>
              <a:t>h</a:t>
            </a:r>
            <a:r>
              <a:rPr dirty="0" spc="30"/>
              <a:t>a</a:t>
            </a:r>
            <a:r>
              <a:rPr dirty="0" spc="-45"/>
              <a:t>v</a:t>
            </a:r>
            <a:r>
              <a:rPr dirty="0" spc="-25"/>
              <a:t>i</a:t>
            </a:r>
            <a:r>
              <a:rPr dirty="0" spc="-15"/>
              <a:t>o</a:t>
            </a:r>
            <a:r>
              <a:rPr dirty="0" spc="-120"/>
              <a:t>r</a:t>
            </a:r>
            <a:r>
              <a:rPr dirty="0" spc="-175"/>
              <a:t>.</a:t>
            </a:r>
            <a:r>
              <a:rPr dirty="0" spc="-85"/>
              <a:t> </a:t>
            </a:r>
            <a:r>
              <a:rPr dirty="0" spc="-50"/>
              <a:t>W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35"/>
              <a:t>w</a:t>
            </a:r>
            <a:r>
              <a:rPr dirty="0" spc="-25"/>
              <a:t>i</a:t>
            </a:r>
            <a:r>
              <a:rPr dirty="0" spc="-105"/>
              <a:t>l</a:t>
            </a:r>
            <a:r>
              <a:rPr dirty="0" spc="-100"/>
              <a:t>l</a:t>
            </a:r>
            <a:r>
              <a:rPr dirty="0" spc="-85"/>
              <a:t> </a:t>
            </a:r>
            <a:r>
              <a:rPr dirty="0" spc="-60"/>
              <a:t>e</a:t>
            </a:r>
            <a:r>
              <a:rPr dirty="0" spc="-50"/>
              <a:t>x</a:t>
            </a:r>
            <a:r>
              <a:rPr dirty="0" spc="-5"/>
              <a:t>p</a:t>
            </a:r>
            <a:r>
              <a:rPr dirty="0" spc="-105"/>
              <a:t>l</a:t>
            </a:r>
            <a:r>
              <a:rPr dirty="0" spc="-15"/>
              <a:t>o</a:t>
            </a:r>
            <a:r>
              <a:rPr dirty="0" spc="-70"/>
              <a:t>r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135"/>
              <a:t>t</a:t>
            </a:r>
            <a:r>
              <a:rPr dirty="0" spc="-20"/>
              <a:t>h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25"/>
              <a:t>i</a:t>
            </a:r>
            <a:r>
              <a:rPr dirty="0" spc="-70"/>
              <a:t>m</a:t>
            </a:r>
            <a:r>
              <a:rPr dirty="0" spc="-5"/>
              <a:t>p</a:t>
            </a:r>
            <a:r>
              <a:rPr dirty="0" spc="30"/>
              <a:t>a</a:t>
            </a:r>
            <a:r>
              <a:rPr dirty="0" spc="-25"/>
              <a:t>c</a:t>
            </a:r>
            <a:r>
              <a:rPr dirty="0" spc="-130"/>
              <a:t>t</a:t>
            </a:r>
            <a:r>
              <a:rPr dirty="0" spc="-85"/>
              <a:t> </a:t>
            </a:r>
            <a:r>
              <a:rPr dirty="0" spc="-15"/>
              <a:t>o</a:t>
            </a:r>
            <a:r>
              <a:rPr dirty="0" spc="-90"/>
              <a:t>f  </a:t>
            </a:r>
            <a:r>
              <a:rPr dirty="0" spc="-30"/>
              <a:t>digital </a:t>
            </a:r>
            <a:r>
              <a:rPr dirty="0" spc="-60"/>
              <a:t>platforms, </a:t>
            </a:r>
            <a:r>
              <a:rPr dirty="0" spc="-35"/>
              <a:t>online </a:t>
            </a:r>
            <a:r>
              <a:rPr dirty="0" spc="-15"/>
              <a:t>shopping, </a:t>
            </a:r>
            <a:r>
              <a:rPr dirty="0" spc="5"/>
              <a:t>and </a:t>
            </a:r>
            <a:r>
              <a:rPr dirty="0" spc="10"/>
              <a:t> </a:t>
            </a:r>
            <a:r>
              <a:rPr dirty="0" spc="-40"/>
              <a:t>mobile</a:t>
            </a:r>
            <a:r>
              <a:rPr dirty="0" spc="-85"/>
              <a:t> </a:t>
            </a:r>
            <a:r>
              <a:rPr dirty="0" spc="-25"/>
              <a:t>technologies</a:t>
            </a:r>
            <a:r>
              <a:rPr dirty="0" spc="-85"/>
              <a:t> </a:t>
            </a:r>
            <a:r>
              <a:rPr dirty="0" spc="-15"/>
              <a:t>on</a:t>
            </a:r>
            <a:r>
              <a:rPr dirty="0" spc="-85"/>
              <a:t> </a:t>
            </a:r>
            <a:r>
              <a:rPr dirty="0" spc="-20"/>
              <a:t>consumer</a:t>
            </a:r>
            <a:r>
              <a:rPr dirty="0" spc="-85"/>
              <a:t> </a:t>
            </a:r>
            <a:r>
              <a:rPr dirty="0" spc="-20"/>
              <a:t>spending.</a:t>
            </a:r>
          </a:p>
          <a:p>
            <a:pPr algn="ctr">
              <a:lnSpc>
                <a:spcPts val="1200"/>
              </a:lnSpc>
            </a:pPr>
            <a:r>
              <a:rPr dirty="0"/>
              <a:t>B</a:t>
            </a:r>
            <a:r>
              <a:rPr dirty="0" spc="-50"/>
              <a:t>y</a:t>
            </a:r>
            <a:r>
              <a:rPr dirty="0" spc="-85"/>
              <a:t> </a:t>
            </a:r>
            <a:r>
              <a:rPr dirty="0" spc="-30"/>
              <a:t>e</a:t>
            </a:r>
            <a:r>
              <a:rPr dirty="0" spc="-70"/>
              <a:t>m</a:t>
            </a:r>
            <a:r>
              <a:rPr dirty="0" spc="-5"/>
              <a:t>b</a:t>
            </a:r>
            <a:r>
              <a:rPr dirty="0" spc="-60"/>
              <a:t>r</a:t>
            </a:r>
            <a:r>
              <a:rPr dirty="0" spc="30"/>
              <a:t>a</a:t>
            </a:r>
            <a:r>
              <a:rPr dirty="0" spc="-25"/>
              <a:t>c</a:t>
            </a:r>
            <a:r>
              <a:rPr dirty="0" spc="-25"/>
              <a:t>i</a:t>
            </a:r>
            <a:r>
              <a:rPr dirty="0" spc="-15"/>
              <a:t>n</a:t>
            </a:r>
            <a:r>
              <a:rPr dirty="0" spc="60"/>
              <a:t>g</a:t>
            </a:r>
            <a:r>
              <a:rPr dirty="0" spc="-85"/>
              <a:t> </a:t>
            </a:r>
            <a:r>
              <a:rPr dirty="0" spc="-135"/>
              <a:t>t</a:t>
            </a:r>
            <a:r>
              <a:rPr dirty="0" spc="-20"/>
              <a:t>h</a:t>
            </a:r>
            <a:r>
              <a:rPr dirty="0" spc="-30"/>
              <a:t>e</a:t>
            </a:r>
            <a:r>
              <a:rPr dirty="0" spc="55"/>
              <a:t>s</a:t>
            </a:r>
            <a:r>
              <a:rPr dirty="0" spc="-25"/>
              <a:t>e</a:t>
            </a:r>
            <a:r>
              <a:rPr dirty="0" spc="-85"/>
              <a:t> </a:t>
            </a:r>
            <a:r>
              <a:rPr dirty="0" spc="-135"/>
              <a:t>t</a:t>
            </a:r>
            <a:r>
              <a:rPr dirty="0" spc="-70"/>
              <a:t>r</a:t>
            </a:r>
            <a:r>
              <a:rPr dirty="0" spc="-30"/>
              <a:t>e</a:t>
            </a:r>
            <a:r>
              <a:rPr dirty="0" spc="-15"/>
              <a:t>n</a:t>
            </a:r>
            <a:r>
              <a:rPr dirty="0" spc="-5"/>
              <a:t>d</a:t>
            </a:r>
            <a:r>
              <a:rPr dirty="0" spc="60"/>
              <a:t>s</a:t>
            </a:r>
            <a:r>
              <a:rPr dirty="0" spc="-85"/>
              <a:t> </a:t>
            </a:r>
            <a:r>
              <a:rPr dirty="0" spc="30"/>
              <a:t>a</a:t>
            </a:r>
            <a:r>
              <a:rPr dirty="0" spc="-15"/>
              <a:t>n</a:t>
            </a:r>
            <a:r>
              <a:rPr dirty="0"/>
              <a:t>d</a:t>
            </a:r>
            <a:r>
              <a:rPr dirty="0" spc="-85"/>
              <a:t> </a:t>
            </a:r>
            <a:r>
              <a:rPr dirty="0" spc="-105"/>
              <a:t>l</a:t>
            </a:r>
            <a:r>
              <a:rPr dirty="0" spc="-50"/>
              <a:t>e</a:t>
            </a:r>
            <a:r>
              <a:rPr dirty="0" spc="-65"/>
              <a:t>v</a:t>
            </a:r>
            <a:r>
              <a:rPr dirty="0" spc="-30"/>
              <a:t>e</a:t>
            </a:r>
            <a:r>
              <a:rPr dirty="0" spc="-60"/>
              <a:t>r</a:t>
            </a:r>
            <a:r>
              <a:rPr dirty="0" spc="30"/>
              <a:t>a</a:t>
            </a:r>
            <a:r>
              <a:rPr dirty="0" spc="55"/>
              <a:t>g</a:t>
            </a:r>
            <a:r>
              <a:rPr dirty="0" spc="-25"/>
              <a:t>i</a:t>
            </a:r>
            <a:r>
              <a:rPr dirty="0" spc="-15"/>
              <a:t>n</a:t>
            </a:r>
            <a:r>
              <a:rPr dirty="0" spc="60"/>
              <a:t>g</a:t>
            </a:r>
          </a:p>
        </p:txBody>
      </p:sp>
      <p:sp>
        <p:nvSpPr>
          <p:cNvPr id="1048624" name="object 7"/>
          <p:cNvSpPr txBox="1"/>
          <p:nvPr/>
        </p:nvSpPr>
        <p:spPr>
          <a:xfrm>
            <a:off x="3749085" y="2185122"/>
            <a:ext cx="2456180" cy="429718"/>
          </a:xfrm>
          <a:prstGeom prst="rect"/>
        </p:spPr>
        <p:txBody>
          <a:bodyPr bIns="0" lIns="0" rIns="0" rtlCol="0" tIns="13970" vert="horz" wrap="square">
            <a:spAutoFit/>
          </a:bodyPr>
          <a:p>
            <a:pPr algn="ctr" marL="12700" marR="5080">
              <a:lnSpc>
                <a:spcPct val="99200"/>
              </a:lnSpc>
              <a:spcBef>
                <a:spcPts val="110"/>
              </a:spcBef>
            </a:pP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digital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channels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effectively,</a:t>
            </a:r>
            <a:r>
              <a:rPr dirty="0" sz="1050" spc="-80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Trebuchet MS"/>
                <a:cs typeface="Trebuchet MS"/>
              </a:rPr>
              <a:t>businesses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can </a:t>
            </a:r>
            <a:r>
              <a:rPr dirty="0" sz="1050" spc="-30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55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0">
                <a:solidFill>
                  <a:srgbClr val="B65341"/>
                </a:solidFill>
                <a:latin typeface="Trebuchet MS"/>
                <a:cs typeface="Trebuchet MS"/>
              </a:rPr>
              <a:t>h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m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r  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x</a:t>
            </a:r>
            <a:r>
              <a:rPr dirty="0" sz="1050" spc="-5">
                <a:solidFill>
                  <a:srgbClr val="B65341"/>
                </a:solidFill>
                <a:latin typeface="Trebuchet MS"/>
                <a:cs typeface="Trebuchet MS"/>
              </a:rPr>
              <a:t>p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6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i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s</a:t>
            </a:r>
            <a:r>
              <a:rPr dirty="0" sz="1050" spc="-175">
                <a:solidFill>
                  <a:srgbClr val="B65341"/>
                </a:solidFill>
                <a:latin typeface="Trebuchet MS"/>
                <a:cs typeface="Trebuchet MS"/>
              </a:rPr>
              <a:t>,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B65341"/>
                </a:solidFill>
                <a:latin typeface="Trebuchet MS"/>
                <a:cs typeface="Trebuchet MS"/>
              </a:rPr>
              <a:t>a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B65341"/>
                </a:solidFill>
                <a:latin typeface="Trebuchet MS"/>
                <a:cs typeface="Trebuchet MS"/>
              </a:rPr>
              <a:t>d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un</a:t>
            </a:r>
            <a:r>
              <a:rPr dirty="0" sz="1050" spc="-105">
                <a:solidFill>
                  <a:srgbClr val="B65341"/>
                </a:solidFill>
                <a:latin typeface="Trebuchet MS"/>
                <a:cs typeface="Trebuchet MS"/>
              </a:rPr>
              <a:t>l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25">
                <a:solidFill>
                  <a:srgbClr val="B65341"/>
                </a:solidFill>
                <a:latin typeface="Trebuchet MS"/>
                <a:cs typeface="Trebuchet MS"/>
              </a:rPr>
              <a:t>c</a:t>
            </a:r>
            <a:r>
              <a:rPr dirty="0" sz="1050" spc="-75">
                <a:solidFill>
                  <a:srgbClr val="B65341"/>
                </a:solidFill>
                <a:latin typeface="Trebuchet MS"/>
                <a:cs typeface="Trebuchet MS"/>
              </a:rPr>
              <a:t>k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Trebuchet MS"/>
                <a:cs typeface="Trebuchet MS"/>
              </a:rPr>
              <a:t>n</a:t>
            </a:r>
            <a:r>
              <a:rPr dirty="0" sz="1050" spc="-50">
                <a:solidFill>
                  <a:srgbClr val="B65341"/>
                </a:solidFill>
                <a:latin typeface="Trebuchet MS"/>
                <a:cs typeface="Trebuchet MS"/>
              </a:rPr>
              <a:t>e</a:t>
            </a:r>
            <a:r>
              <a:rPr dirty="0" sz="1050" spc="-30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85">
                <a:solidFill>
                  <a:srgbClr val="B65341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B65341"/>
                </a:solidFill>
                <a:latin typeface="Trebuchet MS"/>
                <a:cs typeface="Trebuchet MS"/>
              </a:rPr>
              <a:t>g</a:t>
            </a:r>
            <a:r>
              <a:rPr dirty="0" sz="1050" spc="-70">
                <a:solidFill>
                  <a:srgbClr val="B65341"/>
                </a:solidFill>
                <a:latin typeface="Trebuchet MS"/>
                <a:cs typeface="Trebuchet MS"/>
              </a:rPr>
              <a:t>r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o</a:t>
            </a:r>
            <a:r>
              <a:rPr dirty="0" sz="1050" spc="-35">
                <a:solidFill>
                  <a:srgbClr val="B65341"/>
                </a:solidFill>
                <a:latin typeface="Trebuchet MS"/>
                <a:cs typeface="Trebuchet MS"/>
              </a:rPr>
              <a:t>w</a:t>
            </a:r>
            <a:r>
              <a:rPr dirty="0" sz="1050" spc="-135">
                <a:solidFill>
                  <a:srgbClr val="B65341"/>
                </a:solidFill>
                <a:latin typeface="Trebuchet MS"/>
                <a:cs typeface="Trebuchet MS"/>
              </a:rPr>
              <a:t>t</a:t>
            </a:r>
            <a:r>
              <a:rPr dirty="0" sz="1050" spc="-10">
                <a:solidFill>
                  <a:srgbClr val="B65341"/>
                </a:solidFill>
                <a:latin typeface="Trebuchet MS"/>
                <a:cs typeface="Trebuchet MS"/>
              </a:rPr>
              <a:t>h  </a:t>
            </a:r>
            <a:r>
              <a:rPr dirty="0" sz="1050" spc="-45">
                <a:solidFill>
                  <a:srgbClr val="B65341"/>
                </a:solidFill>
                <a:latin typeface="Trebuchet MS"/>
                <a:cs typeface="Trebuchet MS"/>
              </a:rPr>
              <a:t>opportunities.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8</dc:creator>
  <dcterms:created xsi:type="dcterms:W3CDTF">2023-10-31T20:15:38Z</dcterms:created>
  <dcterms:modified xsi:type="dcterms:W3CDTF">2023-11-03T07:58:40Z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df0295c006af4c59a0aa249a72501962</vt:lpwstr>
  </property>
</Properties>
</file>