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Trebuchet MS Bold" panose="020B0703020202020204" pitchFamily="34" charset="0"/>
      <p:bold r:id="rId16"/>
    </p:embeddedFont>
    <p:embeddedFont>
      <p:font typeface="Trebuchet MS" panose="020B0603020202020204" pitchFamily="34" charset="0"/>
      <p:regular r:id="rId17"/>
      <p:bold r:id="rId18"/>
      <p:italic r:id="rId19"/>
      <p:boldItalic r:id="rId20"/>
    </p:embeddedFont>
    <p:embeddedFont>
      <p:font typeface="Canva Sans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0" d="100"/>
          <a:sy n="70" d="100"/>
        </p:scale>
        <p:origin x="71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8.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7.png"/><Relationship Id="rId17" Type="http://schemas.openxmlformats.org/officeDocument/2006/relationships/hyperlink" Target="https://abc/" TargetMode="External"/><Relationship Id="rId2" Type="http://schemas.openxmlformats.org/officeDocument/2006/relationships/image" Target="../media/image1.png"/><Relationship Id="rId16" Type="http://schemas.openxmlformats.org/officeDocument/2006/relationships/image" Target="../media/image28.sv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27.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5.jpe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7.png"/><Relationship Id="rId3" Type="http://schemas.openxmlformats.org/officeDocument/2006/relationships/image" Target="../media/image16.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5.jpe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8.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20.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19.png"/><Relationship Id="rId16"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23.png"/><Relationship Id="rId10" Type="http://schemas.openxmlformats.org/officeDocument/2006/relationships/image" Target="../media/image11.png"/><Relationship Id="rId4" Type="http://schemas.openxmlformats.org/officeDocument/2006/relationships/image" Target="../media/image21.png"/><Relationship Id="rId9" Type="http://schemas.openxmlformats.org/officeDocument/2006/relationships/image" Target="../media/image10.png"/><Relationship Id="rId14" Type="http://schemas.openxmlformats.org/officeDocument/2006/relationships/image" Target="../media/image22.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8.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5.jpe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25.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8.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5.jpe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26.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8.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8.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5.jpe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8.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8.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38600"/>
            <a:ext cx="444503" cy="2806703"/>
          </a:xfrm>
          <a:custGeom>
            <a:avLst/>
            <a:gdLst/>
            <a:ahLst/>
            <a:cxnLst/>
            <a:rect l="l" t="t" r="r" b="b"/>
            <a:pathLst>
              <a:path w="444503" h="2806703">
                <a:moveTo>
                  <a:pt x="0" y="0"/>
                </a:moveTo>
                <a:lnTo>
                  <a:pt x="444503" y="0"/>
                </a:lnTo>
                <a:lnTo>
                  <a:pt x="444503" y="2806703"/>
                </a:lnTo>
                <a:lnTo>
                  <a:pt x="0" y="2806703"/>
                </a:lnTo>
                <a:lnTo>
                  <a:pt x="0" y="0"/>
                </a:lnTo>
                <a:close/>
              </a:path>
            </a:pathLst>
          </a:custGeom>
          <a:blipFill>
            <a:blip r:embed="rId2"/>
            <a:stretch>
              <a:fillRect/>
            </a:stretch>
          </a:blipFill>
        </p:spPr>
      </p:sp>
      <p:sp>
        <p:nvSpPr>
          <p:cNvPr id="3" name="Freeform 3"/>
          <p:cNvSpPr/>
          <p:nvPr/>
        </p:nvSpPr>
        <p:spPr>
          <a:xfrm>
            <a:off x="736597" y="1371600"/>
            <a:ext cx="1244603" cy="1066800"/>
          </a:xfrm>
          <a:custGeom>
            <a:avLst/>
            <a:gdLst/>
            <a:ahLst/>
            <a:cxnLst/>
            <a:rect l="l" t="t" r="r" b="b"/>
            <a:pathLst>
              <a:path w="1244603" h="1066800">
                <a:moveTo>
                  <a:pt x="0" y="0"/>
                </a:moveTo>
                <a:lnTo>
                  <a:pt x="1244603" y="0"/>
                </a:lnTo>
                <a:lnTo>
                  <a:pt x="1244603" y="1066800"/>
                </a:lnTo>
                <a:lnTo>
                  <a:pt x="0" y="1066800"/>
                </a:lnTo>
                <a:lnTo>
                  <a:pt x="0" y="0"/>
                </a:lnTo>
                <a:close/>
              </a:path>
            </a:pathLst>
          </a:custGeom>
          <a:blipFill>
            <a:blip r:embed="rId3"/>
            <a:stretch>
              <a:fillRect/>
            </a:stretch>
          </a:blipFill>
        </p:spPr>
      </p:sp>
      <p:sp>
        <p:nvSpPr>
          <p:cNvPr id="4" name="Freeform 4"/>
          <p:cNvSpPr/>
          <p:nvPr/>
        </p:nvSpPr>
        <p:spPr>
          <a:xfrm>
            <a:off x="1828800" y="1092203"/>
            <a:ext cx="660397" cy="584197"/>
          </a:xfrm>
          <a:custGeom>
            <a:avLst/>
            <a:gdLst/>
            <a:ahLst/>
            <a:cxnLst/>
            <a:rect l="l" t="t" r="r" b="b"/>
            <a:pathLst>
              <a:path w="660397" h="584197">
                <a:moveTo>
                  <a:pt x="0" y="0"/>
                </a:moveTo>
                <a:lnTo>
                  <a:pt x="660397" y="0"/>
                </a:lnTo>
                <a:lnTo>
                  <a:pt x="660397" y="584197"/>
                </a:lnTo>
                <a:lnTo>
                  <a:pt x="0" y="584197"/>
                </a:lnTo>
                <a:lnTo>
                  <a:pt x="0" y="0"/>
                </a:lnTo>
                <a:close/>
              </a:path>
            </a:pathLst>
          </a:custGeom>
          <a:blipFill>
            <a:blip r:embed="rId4"/>
            <a:stretch>
              <a:fillRect/>
            </a:stretch>
          </a:blipFill>
        </p:spPr>
      </p:sp>
      <p:sp>
        <p:nvSpPr>
          <p:cNvPr id="5" name="Freeform 5"/>
          <p:cNvSpPr/>
          <p:nvPr/>
        </p:nvSpPr>
        <p:spPr>
          <a:xfrm>
            <a:off x="3759203" y="1219200"/>
            <a:ext cx="1663703" cy="1409700"/>
          </a:xfrm>
          <a:custGeom>
            <a:avLst/>
            <a:gdLst/>
            <a:ahLst/>
            <a:cxnLst/>
            <a:rect l="l" t="t" r="r" b="b"/>
            <a:pathLst>
              <a:path w="1663703" h="1409700">
                <a:moveTo>
                  <a:pt x="0" y="0"/>
                </a:moveTo>
                <a:lnTo>
                  <a:pt x="1663703" y="0"/>
                </a:lnTo>
                <a:lnTo>
                  <a:pt x="1663703" y="1409700"/>
                </a:lnTo>
                <a:lnTo>
                  <a:pt x="0" y="1409700"/>
                </a:lnTo>
                <a:lnTo>
                  <a:pt x="0" y="0"/>
                </a:lnTo>
                <a:close/>
              </a:path>
            </a:pathLst>
          </a:custGeom>
          <a:blipFill>
            <a:blip r:embed="rId5"/>
            <a:stretch>
              <a:fillRect/>
            </a:stretch>
          </a:blipFill>
        </p:spPr>
      </p:sp>
      <p:sp>
        <p:nvSpPr>
          <p:cNvPr id="6" name="Freeform 6"/>
          <p:cNvSpPr/>
          <p:nvPr/>
        </p:nvSpPr>
        <p:spPr>
          <a:xfrm>
            <a:off x="3797303" y="5245103"/>
            <a:ext cx="723900" cy="596903"/>
          </a:xfrm>
          <a:custGeom>
            <a:avLst/>
            <a:gdLst/>
            <a:ahLst/>
            <a:cxnLst/>
            <a:rect l="l" t="t" r="r" b="b"/>
            <a:pathLst>
              <a:path w="723900" h="596903">
                <a:moveTo>
                  <a:pt x="0" y="0"/>
                </a:moveTo>
                <a:lnTo>
                  <a:pt x="723900" y="0"/>
                </a:lnTo>
                <a:lnTo>
                  <a:pt x="723900" y="596903"/>
                </a:lnTo>
                <a:lnTo>
                  <a:pt x="0" y="596903"/>
                </a:lnTo>
                <a:lnTo>
                  <a:pt x="0" y="0"/>
                </a:lnTo>
                <a:close/>
              </a:path>
            </a:pathLst>
          </a:custGeom>
          <a:blipFill>
            <a:blip r:embed="rId6"/>
            <a:stretch>
              <a:fillRect/>
            </a:stretch>
          </a:blipFill>
        </p:spPr>
      </p:sp>
      <p:sp>
        <p:nvSpPr>
          <p:cNvPr id="7" name="Freeform 7"/>
          <p:cNvSpPr/>
          <p:nvPr/>
        </p:nvSpPr>
        <p:spPr>
          <a:xfrm>
            <a:off x="9372600" y="12697"/>
            <a:ext cx="1244603" cy="6819900"/>
          </a:xfrm>
          <a:custGeom>
            <a:avLst/>
            <a:gdLst/>
            <a:ahLst/>
            <a:cxnLst/>
            <a:rect l="l" t="t" r="r" b="b"/>
            <a:pathLst>
              <a:path w="1244603" h="6819900">
                <a:moveTo>
                  <a:pt x="0" y="0"/>
                </a:moveTo>
                <a:lnTo>
                  <a:pt x="1244603" y="0"/>
                </a:lnTo>
                <a:lnTo>
                  <a:pt x="1244603" y="6819900"/>
                </a:lnTo>
                <a:lnTo>
                  <a:pt x="0" y="6819900"/>
                </a:lnTo>
                <a:lnTo>
                  <a:pt x="0" y="0"/>
                </a:lnTo>
                <a:close/>
              </a:path>
            </a:pathLst>
          </a:custGeom>
          <a:blipFill>
            <a:blip r:embed="rId7"/>
            <a:stretch>
              <a:fillRect/>
            </a:stretch>
          </a:blipFill>
        </p:spPr>
      </p:sp>
      <p:sp>
        <p:nvSpPr>
          <p:cNvPr id="8" name="Freeform 8"/>
          <p:cNvSpPr/>
          <p:nvPr/>
        </p:nvSpPr>
        <p:spPr>
          <a:xfrm>
            <a:off x="7480297" y="3683003"/>
            <a:ext cx="4711703" cy="3149603"/>
          </a:xfrm>
          <a:custGeom>
            <a:avLst/>
            <a:gdLst/>
            <a:ahLst/>
            <a:cxnLst/>
            <a:rect l="l" t="t" r="r" b="b"/>
            <a:pathLst>
              <a:path w="4711703" h="3149603">
                <a:moveTo>
                  <a:pt x="0" y="0"/>
                </a:moveTo>
                <a:lnTo>
                  <a:pt x="4711703" y="0"/>
                </a:lnTo>
                <a:lnTo>
                  <a:pt x="4711703" y="3149603"/>
                </a:lnTo>
                <a:lnTo>
                  <a:pt x="0" y="3149603"/>
                </a:lnTo>
                <a:lnTo>
                  <a:pt x="0" y="0"/>
                </a:lnTo>
                <a:close/>
              </a:path>
            </a:pathLst>
          </a:custGeom>
          <a:blipFill>
            <a:blip r:embed="rId8"/>
            <a:stretch>
              <a:fillRect/>
            </a:stretch>
          </a:blipFill>
        </p:spPr>
      </p:sp>
      <p:sp>
        <p:nvSpPr>
          <p:cNvPr id="9" name="Freeform 9"/>
          <p:cNvSpPr/>
          <p:nvPr/>
        </p:nvSpPr>
        <p:spPr>
          <a:xfrm>
            <a:off x="9194797" y="12697"/>
            <a:ext cx="2997203" cy="6819900"/>
          </a:xfrm>
          <a:custGeom>
            <a:avLst/>
            <a:gdLst/>
            <a:ahLst/>
            <a:cxnLst/>
            <a:rect l="l" t="t" r="r" b="b"/>
            <a:pathLst>
              <a:path w="2997203" h="6819900">
                <a:moveTo>
                  <a:pt x="0" y="0"/>
                </a:moveTo>
                <a:lnTo>
                  <a:pt x="2997203" y="0"/>
                </a:lnTo>
                <a:lnTo>
                  <a:pt x="2997203" y="6819900"/>
                </a:lnTo>
                <a:lnTo>
                  <a:pt x="0" y="6819900"/>
                </a:lnTo>
                <a:lnTo>
                  <a:pt x="0" y="0"/>
                </a:lnTo>
                <a:close/>
              </a:path>
            </a:pathLst>
          </a:custGeom>
          <a:blipFill>
            <a:blip r:embed="rId9"/>
            <a:stretch>
              <a:fillRect/>
            </a:stretch>
          </a:blipFill>
        </p:spPr>
      </p:sp>
      <p:sp>
        <p:nvSpPr>
          <p:cNvPr id="10" name="Freeform 10"/>
          <p:cNvSpPr/>
          <p:nvPr/>
        </p:nvSpPr>
        <p:spPr>
          <a:xfrm>
            <a:off x="9601200" y="12697"/>
            <a:ext cx="2590800" cy="6819900"/>
          </a:xfrm>
          <a:custGeom>
            <a:avLst/>
            <a:gdLst/>
            <a:ahLst/>
            <a:cxnLst/>
            <a:rect l="l" t="t" r="r" b="b"/>
            <a:pathLst>
              <a:path w="2590800" h="6819900">
                <a:moveTo>
                  <a:pt x="0" y="0"/>
                </a:moveTo>
                <a:lnTo>
                  <a:pt x="2590800" y="0"/>
                </a:lnTo>
                <a:lnTo>
                  <a:pt x="2590800" y="6819900"/>
                </a:lnTo>
                <a:lnTo>
                  <a:pt x="0" y="6819900"/>
                </a:lnTo>
                <a:lnTo>
                  <a:pt x="0" y="0"/>
                </a:lnTo>
                <a:close/>
              </a:path>
            </a:pathLst>
          </a:custGeom>
          <a:blipFill>
            <a:blip r:embed="rId10"/>
            <a:stretch>
              <a:fillRect/>
            </a:stretch>
          </a:blipFill>
        </p:spPr>
      </p:sp>
      <p:sp>
        <p:nvSpPr>
          <p:cNvPr id="11" name="Freeform 11"/>
          <p:cNvSpPr/>
          <p:nvPr/>
        </p:nvSpPr>
        <p:spPr>
          <a:xfrm>
            <a:off x="8978903" y="3060697"/>
            <a:ext cx="3213097" cy="3771900"/>
          </a:xfrm>
          <a:custGeom>
            <a:avLst/>
            <a:gdLst/>
            <a:ahLst/>
            <a:cxnLst/>
            <a:rect l="l" t="t" r="r" b="b"/>
            <a:pathLst>
              <a:path w="3213097" h="3771900">
                <a:moveTo>
                  <a:pt x="0" y="0"/>
                </a:moveTo>
                <a:lnTo>
                  <a:pt x="3213097" y="0"/>
                </a:lnTo>
                <a:lnTo>
                  <a:pt x="3213097" y="3771900"/>
                </a:lnTo>
                <a:lnTo>
                  <a:pt x="0" y="3771900"/>
                </a:lnTo>
                <a:lnTo>
                  <a:pt x="0" y="0"/>
                </a:lnTo>
                <a:close/>
              </a:path>
            </a:pathLst>
          </a:custGeom>
          <a:blipFill>
            <a:blip r:embed="rId11"/>
            <a:stretch>
              <a:fillRect/>
            </a:stretch>
          </a:blipFill>
        </p:spPr>
      </p:sp>
      <p:sp>
        <p:nvSpPr>
          <p:cNvPr id="12" name="Freeform 12"/>
          <p:cNvSpPr/>
          <p:nvPr/>
        </p:nvSpPr>
        <p:spPr>
          <a:xfrm>
            <a:off x="9334500" y="12697"/>
            <a:ext cx="2857500" cy="6819900"/>
          </a:xfrm>
          <a:custGeom>
            <a:avLst/>
            <a:gdLst/>
            <a:ahLst/>
            <a:cxnLst/>
            <a:rect l="l" t="t" r="r" b="b"/>
            <a:pathLst>
              <a:path w="2857500" h="6819900">
                <a:moveTo>
                  <a:pt x="0" y="0"/>
                </a:moveTo>
                <a:lnTo>
                  <a:pt x="2857500" y="0"/>
                </a:lnTo>
                <a:lnTo>
                  <a:pt x="2857500" y="6819900"/>
                </a:lnTo>
                <a:lnTo>
                  <a:pt x="0" y="6819900"/>
                </a:lnTo>
                <a:lnTo>
                  <a:pt x="0" y="0"/>
                </a:lnTo>
                <a:close/>
              </a:path>
            </a:pathLst>
          </a:custGeom>
          <a:blipFill>
            <a:blip r:embed="rId12"/>
            <a:stretch>
              <a:fillRect/>
            </a:stretch>
          </a:blipFill>
        </p:spPr>
      </p:sp>
      <p:sp>
        <p:nvSpPr>
          <p:cNvPr id="13" name="Freeform 13"/>
          <p:cNvSpPr/>
          <p:nvPr/>
        </p:nvSpPr>
        <p:spPr>
          <a:xfrm>
            <a:off x="10896600" y="12697"/>
            <a:ext cx="1295400" cy="6819900"/>
          </a:xfrm>
          <a:custGeom>
            <a:avLst/>
            <a:gdLst/>
            <a:ahLst/>
            <a:cxnLst/>
            <a:rect l="l" t="t" r="r" b="b"/>
            <a:pathLst>
              <a:path w="1295400" h="6819900">
                <a:moveTo>
                  <a:pt x="0" y="0"/>
                </a:moveTo>
                <a:lnTo>
                  <a:pt x="1295400" y="0"/>
                </a:lnTo>
                <a:lnTo>
                  <a:pt x="1295400" y="6819900"/>
                </a:lnTo>
                <a:lnTo>
                  <a:pt x="0" y="6819900"/>
                </a:lnTo>
                <a:lnTo>
                  <a:pt x="0" y="0"/>
                </a:lnTo>
                <a:close/>
              </a:path>
            </a:pathLst>
          </a:custGeom>
          <a:blipFill>
            <a:blip r:embed="rId13"/>
            <a:stretch>
              <a:fillRect/>
            </a:stretch>
          </a:blipFill>
        </p:spPr>
      </p:sp>
      <p:sp>
        <p:nvSpPr>
          <p:cNvPr id="14" name="Freeform 14"/>
          <p:cNvSpPr/>
          <p:nvPr/>
        </p:nvSpPr>
        <p:spPr>
          <a:xfrm>
            <a:off x="10934700" y="12697"/>
            <a:ext cx="1257300" cy="6819900"/>
          </a:xfrm>
          <a:custGeom>
            <a:avLst/>
            <a:gdLst/>
            <a:ahLst/>
            <a:cxnLst/>
            <a:rect l="l" t="t" r="r" b="b"/>
            <a:pathLst>
              <a:path w="1257300" h="6819900">
                <a:moveTo>
                  <a:pt x="0" y="0"/>
                </a:moveTo>
                <a:lnTo>
                  <a:pt x="1257300" y="0"/>
                </a:lnTo>
                <a:lnTo>
                  <a:pt x="1257300" y="6819900"/>
                </a:lnTo>
                <a:lnTo>
                  <a:pt x="0" y="6819900"/>
                </a:lnTo>
                <a:lnTo>
                  <a:pt x="0" y="0"/>
                </a:lnTo>
                <a:close/>
              </a:path>
            </a:pathLst>
          </a:custGeom>
          <a:blipFill>
            <a:blip r:embed="rId14"/>
            <a:stretch>
              <a:fillRect/>
            </a:stretch>
          </a:blipFill>
        </p:spPr>
      </p:sp>
      <p:sp>
        <p:nvSpPr>
          <p:cNvPr id="15" name="Freeform 15"/>
          <p:cNvSpPr/>
          <p:nvPr/>
        </p:nvSpPr>
        <p:spPr>
          <a:xfrm>
            <a:off x="10401300" y="3606803"/>
            <a:ext cx="1790700" cy="3225803"/>
          </a:xfrm>
          <a:custGeom>
            <a:avLst/>
            <a:gdLst/>
            <a:ahLst/>
            <a:cxnLst/>
            <a:rect l="l" t="t" r="r" b="b"/>
            <a:pathLst>
              <a:path w="1790700" h="3225803">
                <a:moveTo>
                  <a:pt x="0" y="0"/>
                </a:moveTo>
                <a:lnTo>
                  <a:pt x="1790700" y="0"/>
                </a:lnTo>
                <a:lnTo>
                  <a:pt x="1790700" y="3225803"/>
                </a:lnTo>
                <a:lnTo>
                  <a:pt x="0" y="3225803"/>
                </a:lnTo>
                <a:lnTo>
                  <a:pt x="0" y="0"/>
                </a:lnTo>
                <a:close/>
              </a:path>
            </a:pathLst>
          </a:custGeom>
          <a:blipFill>
            <a:blip r:embed="rId15"/>
            <a:stretch>
              <a:fillRect/>
            </a:stretch>
          </a:blipFill>
        </p:spPr>
      </p:sp>
      <p:sp>
        <p:nvSpPr>
          <p:cNvPr id="16" name="Freeform 16"/>
          <p:cNvSpPr/>
          <p:nvPr/>
        </p:nvSpPr>
        <p:spPr>
          <a:xfrm>
            <a:off x="676275" y="6467475"/>
            <a:ext cx="2143125" cy="200025"/>
          </a:xfrm>
          <a:custGeom>
            <a:avLst/>
            <a:gdLst/>
            <a:ahLst/>
            <a:cxnLst/>
            <a:rect l="l" t="t" r="r" b="b"/>
            <a:pathLst>
              <a:path w="2143125" h="200025">
                <a:moveTo>
                  <a:pt x="0" y="0"/>
                </a:moveTo>
                <a:lnTo>
                  <a:pt x="2143125" y="0"/>
                </a:lnTo>
                <a:lnTo>
                  <a:pt x="2143125" y="200025"/>
                </a:lnTo>
                <a:lnTo>
                  <a:pt x="0" y="200025"/>
                </a:lnTo>
                <a:lnTo>
                  <a:pt x="0" y="0"/>
                </a:lnTo>
                <a:close/>
              </a:path>
            </a:pathLst>
          </a:custGeom>
          <a:blipFill>
            <a:blip r:embed="rId16"/>
            <a:stretch>
              <a:fillRect/>
            </a:stretch>
          </a:blipFill>
        </p:spPr>
      </p:sp>
      <p:sp>
        <p:nvSpPr>
          <p:cNvPr id="17" name="TextBox 17"/>
          <p:cNvSpPr txBox="1"/>
          <p:nvPr/>
        </p:nvSpPr>
        <p:spPr>
          <a:xfrm>
            <a:off x="752475" y="6451006"/>
            <a:ext cx="1663703" cy="199682"/>
          </a:xfrm>
          <a:prstGeom prst="rect">
            <a:avLst/>
          </a:prstGeom>
        </p:spPr>
        <p:txBody>
          <a:bodyPr lIns="0" tIns="0" rIns="0" bIns="0" rtlCol="0" anchor="t">
            <a:spAutoFit/>
          </a:bodyPr>
          <a:lstStyle/>
          <a:p>
            <a:pPr algn="l">
              <a:lnSpc>
                <a:spcPts val="1574"/>
              </a:lnSpc>
            </a:pPr>
            <a:r>
              <a:rPr lang="en-US" sz="1125" spc="1">
                <a:solidFill>
                  <a:srgbClr val="2E83C3"/>
                </a:solidFill>
                <a:latin typeface="Trebuchet MS"/>
              </a:rPr>
              <a:t>3/21/2024</a:t>
            </a:r>
            <a:r>
              <a:rPr lang="en-US" sz="1125" spc="1">
                <a:solidFill>
                  <a:srgbClr val="2E83C3"/>
                </a:solidFill>
                <a:latin typeface="Trebuchet MS Bold"/>
              </a:rPr>
              <a:t>Annual Review</a:t>
            </a:r>
          </a:p>
        </p:txBody>
      </p:sp>
      <p:sp>
        <p:nvSpPr>
          <p:cNvPr id="18" name="TextBox 18"/>
          <p:cNvSpPr txBox="1"/>
          <p:nvPr/>
        </p:nvSpPr>
        <p:spPr>
          <a:xfrm>
            <a:off x="11391519" y="6451006"/>
            <a:ext cx="74924" cy="198634"/>
          </a:xfrm>
          <a:prstGeom prst="rect">
            <a:avLst/>
          </a:prstGeom>
        </p:spPr>
        <p:txBody>
          <a:bodyPr lIns="0" tIns="0" rIns="0" bIns="0" rtlCol="0" anchor="t">
            <a:spAutoFit/>
          </a:bodyPr>
          <a:lstStyle/>
          <a:p>
            <a:pPr algn="l">
              <a:lnSpc>
                <a:spcPts val="1574"/>
              </a:lnSpc>
            </a:pPr>
            <a:r>
              <a:rPr lang="en-US" sz="1125">
                <a:solidFill>
                  <a:srgbClr val="2E946B"/>
                </a:solidFill>
                <a:latin typeface="Trebuchet MS"/>
              </a:rPr>
              <a:t>1</a:t>
            </a:r>
          </a:p>
        </p:txBody>
      </p:sp>
      <p:sp>
        <p:nvSpPr>
          <p:cNvPr id="19" name="TextBox 19"/>
          <p:cNvSpPr txBox="1"/>
          <p:nvPr/>
        </p:nvSpPr>
        <p:spPr>
          <a:xfrm>
            <a:off x="4037933" y="3072994"/>
            <a:ext cx="4367279" cy="606990"/>
          </a:xfrm>
          <a:prstGeom prst="rect">
            <a:avLst/>
          </a:prstGeom>
        </p:spPr>
        <p:txBody>
          <a:bodyPr lIns="0" tIns="0" rIns="0" bIns="0" rtlCol="0" anchor="t">
            <a:spAutoFit/>
          </a:bodyPr>
          <a:lstStyle/>
          <a:p>
            <a:pPr algn="l">
              <a:lnSpc>
                <a:spcPts val="4801"/>
              </a:lnSpc>
            </a:pPr>
            <a:r>
              <a:rPr lang="en-US" sz="3429">
                <a:solidFill>
                  <a:srgbClr val="000000"/>
                </a:solidFill>
                <a:latin typeface="Canva Sans Bold"/>
              </a:rPr>
              <a:t> JEYAKEERTHANA 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38600"/>
            <a:ext cx="444503" cy="2806703"/>
          </a:xfrm>
          <a:custGeom>
            <a:avLst/>
            <a:gdLst/>
            <a:ahLst/>
            <a:cxnLst/>
            <a:rect l="l" t="t" r="r" b="b"/>
            <a:pathLst>
              <a:path w="444503" h="2806703">
                <a:moveTo>
                  <a:pt x="0" y="0"/>
                </a:moveTo>
                <a:lnTo>
                  <a:pt x="444503" y="0"/>
                </a:lnTo>
                <a:lnTo>
                  <a:pt x="444503" y="2806703"/>
                </a:lnTo>
                <a:lnTo>
                  <a:pt x="0" y="2806703"/>
                </a:lnTo>
                <a:lnTo>
                  <a:pt x="0" y="0"/>
                </a:lnTo>
                <a:close/>
              </a:path>
            </a:pathLst>
          </a:custGeom>
          <a:blipFill>
            <a:blip r:embed="rId2"/>
            <a:stretch>
              <a:fillRect/>
            </a:stretch>
          </a:blipFill>
        </p:spPr>
      </p:sp>
      <p:sp>
        <p:nvSpPr>
          <p:cNvPr id="3" name="Freeform 3"/>
          <p:cNvSpPr/>
          <p:nvPr/>
        </p:nvSpPr>
        <p:spPr>
          <a:xfrm>
            <a:off x="9372600" y="12697"/>
            <a:ext cx="1244603" cy="6819900"/>
          </a:xfrm>
          <a:custGeom>
            <a:avLst/>
            <a:gdLst/>
            <a:ahLst/>
            <a:cxnLst/>
            <a:rect l="l" t="t" r="r" b="b"/>
            <a:pathLst>
              <a:path w="1244603" h="6819900">
                <a:moveTo>
                  <a:pt x="0" y="0"/>
                </a:moveTo>
                <a:lnTo>
                  <a:pt x="1244603" y="0"/>
                </a:lnTo>
                <a:lnTo>
                  <a:pt x="1244603" y="6819900"/>
                </a:lnTo>
                <a:lnTo>
                  <a:pt x="0" y="6819900"/>
                </a:lnTo>
                <a:lnTo>
                  <a:pt x="0" y="0"/>
                </a:lnTo>
                <a:close/>
              </a:path>
            </a:pathLst>
          </a:custGeom>
          <a:blipFill>
            <a:blip r:embed="rId3"/>
            <a:stretch>
              <a:fillRect/>
            </a:stretch>
          </a:blipFill>
        </p:spPr>
      </p:sp>
      <p:sp>
        <p:nvSpPr>
          <p:cNvPr id="4" name="Freeform 4"/>
          <p:cNvSpPr/>
          <p:nvPr/>
        </p:nvSpPr>
        <p:spPr>
          <a:xfrm>
            <a:off x="7480297" y="3683003"/>
            <a:ext cx="4711703" cy="3149603"/>
          </a:xfrm>
          <a:custGeom>
            <a:avLst/>
            <a:gdLst/>
            <a:ahLst/>
            <a:cxnLst/>
            <a:rect l="l" t="t" r="r" b="b"/>
            <a:pathLst>
              <a:path w="4711703" h="3149603">
                <a:moveTo>
                  <a:pt x="0" y="0"/>
                </a:moveTo>
                <a:lnTo>
                  <a:pt x="4711703" y="0"/>
                </a:lnTo>
                <a:lnTo>
                  <a:pt x="4711703" y="3149603"/>
                </a:lnTo>
                <a:lnTo>
                  <a:pt x="0" y="3149603"/>
                </a:lnTo>
                <a:lnTo>
                  <a:pt x="0" y="0"/>
                </a:lnTo>
                <a:close/>
              </a:path>
            </a:pathLst>
          </a:custGeom>
          <a:blipFill>
            <a:blip r:embed="rId4"/>
            <a:stretch>
              <a:fillRect/>
            </a:stretch>
          </a:blipFill>
        </p:spPr>
      </p:sp>
      <p:sp>
        <p:nvSpPr>
          <p:cNvPr id="5" name="Freeform 5"/>
          <p:cNvSpPr/>
          <p:nvPr/>
        </p:nvSpPr>
        <p:spPr>
          <a:xfrm>
            <a:off x="9194797" y="12697"/>
            <a:ext cx="2997203" cy="6819900"/>
          </a:xfrm>
          <a:custGeom>
            <a:avLst/>
            <a:gdLst/>
            <a:ahLst/>
            <a:cxnLst/>
            <a:rect l="l" t="t" r="r" b="b"/>
            <a:pathLst>
              <a:path w="2997203" h="6819900">
                <a:moveTo>
                  <a:pt x="0" y="0"/>
                </a:moveTo>
                <a:lnTo>
                  <a:pt x="2997203" y="0"/>
                </a:lnTo>
                <a:lnTo>
                  <a:pt x="2997203" y="6819900"/>
                </a:lnTo>
                <a:lnTo>
                  <a:pt x="0" y="6819900"/>
                </a:lnTo>
                <a:lnTo>
                  <a:pt x="0" y="0"/>
                </a:lnTo>
                <a:close/>
              </a:path>
            </a:pathLst>
          </a:custGeom>
          <a:blipFill>
            <a:blip r:embed="rId5"/>
            <a:stretch>
              <a:fillRect/>
            </a:stretch>
          </a:blipFill>
        </p:spPr>
      </p:sp>
      <p:sp>
        <p:nvSpPr>
          <p:cNvPr id="6" name="Freeform 6"/>
          <p:cNvSpPr/>
          <p:nvPr/>
        </p:nvSpPr>
        <p:spPr>
          <a:xfrm>
            <a:off x="9601200" y="12697"/>
            <a:ext cx="2590800" cy="6819900"/>
          </a:xfrm>
          <a:custGeom>
            <a:avLst/>
            <a:gdLst/>
            <a:ahLst/>
            <a:cxnLst/>
            <a:rect l="l" t="t" r="r" b="b"/>
            <a:pathLst>
              <a:path w="2590800" h="6819900">
                <a:moveTo>
                  <a:pt x="0" y="0"/>
                </a:moveTo>
                <a:lnTo>
                  <a:pt x="2590800" y="0"/>
                </a:lnTo>
                <a:lnTo>
                  <a:pt x="2590800" y="6819900"/>
                </a:lnTo>
                <a:lnTo>
                  <a:pt x="0" y="6819900"/>
                </a:lnTo>
                <a:lnTo>
                  <a:pt x="0" y="0"/>
                </a:lnTo>
                <a:close/>
              </a:path>
            </a:pathLst>
          </a:custGeom>
          <a:blipFill>
            <a:blip r:embed="rId6"/>
            <a:stretch>
              <a:fillRect/>
            </a:stretch>
          </a:blipFill>
        </p:spPr>
      </p:sp>
      <p:sp>
        <p:nvSpPr>
          <p:cNvPr id="7" name="Freeform 7"/>
          <p:cNvSpPr/>
          <p:nvPr/>
        </p:nvSpPr>
        <p:spPr>
          <a:xfrm>
            <a:off x="8978903" y="3060697"/>
            <a:ext cx="3213097" cy="3771900"/>
          </a:xfrm>
          <a:custGeom>
            <a:avLst/>
            <a:gdLst/>
            <a:ahLst/>
            <a:cxnLst/>
            <a:rect l="l" t="t" r="r" b="b"/>
            <a:pathLst>
              <a:path w="3213097" h="3771900">
                <a:moveTo>
                  <a:pt x="0" y="0"/>
                </a:moveTo>
                <a:lnTo>
                  <a:pt x="3213097" y="0"/>
                </a:lnTo>
                <a:lnTo>
                  <a:pt x="3213097" y="3771900"/>
                </a:lnTo>
                <a:lnTo>
                  <a:pt x="0" y="3771900"/>
                </a:lnTo>
                <a:lnTo>
                  <a:pt x="0" y="0"/>
                </a:lnTo>
                <a:close/>
              </a:path>
            </a:pathLst>
          </a:custGeom>
          <a:blipFill>
            <a:blip r:embed="rId7"/>
            <a:stretch>
              <a:fillRect/>
            </a:stretch>
          </a:blipFill>
        </p:spPr>
      </p:sp>
      <p:sp>
        <p:nvSpPr>
          <p:cNvPr id="8" name="Freeform 8"/>
          <p:cNvSpPr/>
          <p:nvPr/>
        </p:nvSpPr>
        <p:spPr>
          <a:xfrm>
            <a:off x="9334500" y="12697"/>
            <a:ext cx="2857500" cy="6819900"/>
          </a:xfrm>
          <a:custGeom>
            <a:avLst/>
            <a:gdLst/>
            <a:ahLst/>
            <a:cxnLst/>
            <a:rect l="l" t="t" r="r" b="b"/>
            <a:pathLst>
              <a:path w="2857500" h="6819900">
                <a:moveTo>
                  <a:pt x="0" y="0"/>
                </a:moveTo>
                <a:lnTo>
                  <a:pt x="2857500" y="0"/>
                </a:lnTo>
                <a:lnTo>
                  <a:pt x="2857500" y="6819900"/>
                </a:lnTo>
                <a:lnTo>
                  <a:pt x="0" y="6819900"/>
                </a:lnTo>
                <a:lnTo>
                  <a:pt x="0" y="0"/>
                </a:lnTo>
                <a:close/>
              </a:path>
            </a:pathLst>
          </a:custGeom>
          <a:blipFill>
            <a:blip r:embed="rId8"/>
            <a:stretch>
              <a:fillRect/>
            </a:stretch>
          </a:blipFill>
        </p:spPr>
      </p:sp>
      <p:sp>
        <p:nvSpPr>
          <p:cNvPr id="9" name="Freeform 9"/>
          <p:cNvSpPr/>
          <p:nvPr/>
        </p:nvSpPr>
        <p:spPr>
          <a:xfrm>
            <a:off x="10896600" y="12697"/>
            <a:ext cx="1295400" cy="6819900"/>
          </a:xfrm>
          <a:custGeom>
            <a:avLst/>
            <a:gdLst/>
            <a:ahLst/>
            <a:cxnLst/>
            <a:rect l="l" t="t" r="r" b="b"/>
            <a:pathLst>
              <a:path w="1295400" h="6819900">
                <a:moveTo>
                  <a:pt x="0" y="0"/>
                </a:moveTo>
                <a:lnTo>
                  <a:pt x="1295400" y="0"/>
                </a:lnTo>
                <a:lnTo>
                  <a:pt x="1295400" y="6819900"/>
                </a:lnTo>
                <a:lnTo>
                  <a:pt x="0" y="6819900"/>
                </a:lnTo>
                <a:lnTo>
                  <a:pt x="0" y="0"/>
                </a:lnTo>
                <a:close/>
              </a:path>
            </a:pathLst>
          </a:custGeom>
          <a:blipFill>
            <a:blip r:embed="rId9"/>
            <a:stretch>
              <a:fillRect/>
            </a:stretch>
          </a:blipFill>
        </p:spPr>
      </p:sp>
      <p:sp>
        <p:nvSpPr>
          <p:cNvPr id="10" name="Freeform 10"/>
          <p:cNvSpPr/>
          <p:nvPr/>
        </p:nvSpPr>
        <p:spPr>
          <a:xfrm>
            <a:off x="10934700" y="12697"/>
            <a:ext cx="1257300" cy="6819900"/>
          </a:xfrm>
          <a:custGeom>
            <a:avLst/>
            <a:gdLst/>
            <a:ahLst/>
            <a:cxnLst/>
            <a:rect l="l" t="t" r="r" b="b"/>
            <a:pathLst>
              <a:path w="1257300" h="6819900">
                <a:moveTo>
                  <a:pt x="0" y="0"/>
                </a:moveTo>
                <a:lnTo>
                  <a:pt x="1257300" y="0"/>
                </a:lnTo>
                <a:lnTo>
                  <a:pt x="1257300" y="6819900"/>
                </a:lnTo>
                <a:lnTo>
                  <a:pt x="0" y="6819900"/>
                </a:lnTo>
                <a:lnTo>
                  <a:pt x="0" y="0"/>
                </a:lnTo>
                <a:close/>
              </a:path>
            </a:pathLst>
          </a:custGeom>
          <a:blipFill>
            <a:blip r:embed="rId10"/>
            <a:stretch>
              <a:fillRect/>
            </a:stretch>
          </a:blipFill>
        </p:spPr>
      </p:sp>
      <p:sp>
        <p:nvSpPr>
          <p:cNvPr id="11" name="Freeform 11"/>
          <p:cNvSpPr/>
          <p:nvPr/>
        </p:nvSpPr>
        <p:spPr>
          <a:xfrm>
            <a:off x="10401300" y="3606803"/>
            <a:ext cx="1790700" cy="3225803"/>
          </a:xfrm>
          <a:custGeom>
            <a:avLst/>
            <a:gdLst/>
            <a:ahLst/>
            <a:cxnLst/>
            <a:rect l="l" t="t" r="r" b="b"/>
            <a:pathLst>
              <a:path w="1790700" h="3225803">
                <a:moveTo>
                  <a:pt x="0" y="0"/>
                </a:moveTo>
                <a:lnTo>
                  <a:pt x="1790700" y="0"/>
                </a:lnTo>
                <a:lnTo>
                  <a:pt x="1790700" y="3225803"/>
                </a:lnTo>
                <a:lnTo>
                  <a:pt x="0" y="3225803"/>
                </a:lnTo>
                <a:lnTo>
                  <a:pt x="0" y="0"/>
                </a:lnTo>
                <a:close/>
              </a:path>
            </a:pathLst>
          </a:custGeom>
          <a:blipFill>
            <a:blip r:embed="rId11"/>
            <a:stretch>
              <a:fillRect/>
            </a:stretch>
          </a:blipFill>
        </p:spPr>
      </p:sp>
      <p:sp>
        <p:nvSpPr>
          <p:cNvPr id="12" name="Freeform 12"/>
          <p:cNvSpPr/>
          <p:nvPr/>
        </p:nvSpPr>
        <p:spPr>
          <a:xfrm>
            <a:off x="9359903" y="5372100"/>
            <a:ext cx="469897" cy="469897"/>
          </a:xfrm>
          <a:custGeom>
            <a:avLst/>
            <a:gdLst/>
            <a:ahLst/>
            <a:cxnLst/>
            <a:rect l="l" t="t" r="r" b="b"/>
            <a:pathLst>
              <a:path w="469897" h="469897">
                <a:moveTo>
                  <a:pt x="0" y="0"/>
                </a:moveTo>
                <a:lnTo>
                  <a:pt x="469897" y="0"/>
                </a:lnTo>
                <a:lnTo>
                  <a:pt x="469897" y="469897"/>
                </a:lnTo>
                <a:lnTo>
                  <a:pt x="0" y="469897"/>
                </a:lnTo>
                <a:lnTo>
                  <a:pt x="0" y="0"/>
                </a:lnTo>
                <a:close/>
              </a:path>
            </a:pathLst>
          </a:custGeom>
          <a:blipFill>
            <a:blip r:embed="rId12"/>
            <a:stretch>
              <a:fillRect/>
            </a:stretch>
          </a:blipFill>
        </p:spPr>
      </p:sp>
      <p:sp>
        <p:nvSpPr>
          <p:cNvPr id="13" name="Freeform 13"/>
          <p:cNvSpPr/>
          <p:nvPr/>
        </p:nvSpPr>
        <p:spPr>
          <a:xfrm>
            <a:off x="9359903" y="5905500"/>
            <a:ext cx="190500" cy="190500"/>
          </a:xfrm>
          <a:custGeom>
            <a:avLst/>
            <a:gdLst/>
            <a:ahLst/>
            <a:cxnLst/>
            <a:rect l="l" t="t" r="r" b="b"/>
            <a:pathLst>
              <a:path w="190500" h="190500">
                <a:moveTo>
                  <a:pt x="0" y="0"/>
                </a:moveTo>
                <a:lnTo>
                  <a:pt x="190500" y="0"/>
                </a:lnTo>
                <a:lnTo>
                  <a:pt x="190500" y="190500"/>
                </a:lnTo>
                <a:lnTo>
                  <a:pt x="0" y="190500"/>
                </a:lnTo>
                <a:lnTo>
                  <a:pt x="0" y="0"/>
                </a:lnTo>
                <a:close/>
              </a:path>
            </a:pathLst>
          </a:custGeom>
          <a:blipFill>
            <a:blip r:embed="rId13"/>
            <a:stretch>
              <a:fillRect/>
            </a:stretch>
          </a:blipFill>
        </p:spPr>
      </p:sp>
      <p:sp>
        <p:nvSpPr>
          <p:cNvPr id="14" name="Freeform 14"/>
          <p:cNvSpPr/>
          <p:nvPr/>
        </p:nvSpPr>
        <p:spPr>
          <a:xfrm>
            <a:off x="676275" y="6467475"/>
            <a:ext cx="2143125" cy="200025"/>
          </a:xfrm>
          <a:custGeom>
            <a:avLst/>
            <a:gdLst/>
            <a:ahLst/>
            <a:cxnLst/>
            <a:rect l="l" t="t" r="r" b="b"/>
            <a:pathLst>
              <a:path w="2143125" h="200025">
                <a:moveTo>
                  <a:pt x="0" y="0"/>
                </a:moveTo>
                <a:lnTo>
                  <a:pt x="2143125" y="0"/>
                </a:lnTo>
                <a:lnTo>
                  <a:pt x="2143125" y="200025"/>
                </a:lnTo>
                <a:lnTo>
                  <a:pt x="0" y="200025"/>
                </a:lnTo>
                <a:lnTo>
                  <a:pt x="0" y="0"/>
                </a:lnTo>
                <a:close/>
              </a:path>
            </a:pathLst>
          </a:custGeom>
          <a:blipFill>
            <a:blip r:embed="rId14"/>
            <a:stretch>
              <a:fillRect/>
            </a:stretch>
          </a:blipFill>
        </p:spPr>
      </p:sp>
      <p:sp>
        <p:nvSpPr>
          <p:cNvPr id="15" name="Freeform 15"/>
          <p:cNvSpPr/>
          <p:nvPr/>
        </p:nvSpPr>
        <p:spPr>
          <a:xfrm>
            <a:off x="631869" y="6338792"/>
            <a:ext cx="1336672" cy="146047"/>
          </a:xfrm>
          <a:custGeom>
            <a:avLst/>
            <a:gdLst/>
            <a:ahLst/>
            <a:cxnLst/>
            <a:rect l="l" t="t" r="r" b="b"/>
            <a:pathLst>
              <a:path w="1336672" h="146047">
                <a:moveTo>
                  <a:pt x="0" y="0"/>
                </a:moveTo>
                <a:lnTo>
                  <a:pt x="1336672" y="0"/>
                </a:lnTo>
                <a:lnTo>
                  <a:pt x="1336672" y="146047"/>
                </a:lnTo>
                <a:lnTo>
                  <a:pt x="0" y="146047"/>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p:spPr>
      </p:sp>
      <p:sp>
        <p:nvSpPr>
          <p:cNvPr id="16" name="TextBox 16"/>
          <p:cNvSpPr txBox="1"/>
          <p:nvPr/>
        </p:nvSpPr>
        <p:spPr>
          <a:xfrm>
            <a:off x="752475" y="6451006"/>
            <a:ext cx="1663703" cy="199682"/>
          </a:xfrm>
          <a:prstGeom prst="rect">
            <a:avLst/>
          </a:prstGeom>
        </p:spPr>
        <p:txBody>
          <a:bodyPr lIns="0" tIns="0" rIns="0" bIns="0" rtlCol="0" anchor="t">
            <a:spAutoFit/>
          </a:bodyPr>
          <a:lstStyle/>
          <a:p>
            <a:pPr algn="l">
              <a:lnSpc>
                <a:spcPts val="1574"/>
              </a:lnSpc>
            </a:pPr>
            <a:r>
              <a:rPr lang="en-US" sz="1125" spc="1">
                <a:solidFill>
                  <a:srgbClr val="2E83C3"/>
                </a:solidFill>
                <a:latin typeface="Trebuchet MS"/>
              </a:rPr>
              <a:t>3/21/2024</a:t>
            </a:r>
            <a:r>
              <a:rPr lang="en-US" sz="1125" spc="1">
                <a:solidFill>
                  <a:srgbClr val="2E83C3"/>
                </a:solidFill>
                <a:latin typeface="Trebuchet MS Bold"/>
              </a:rPr>
              <a:t>Annual Review</a:t>
            </a:r>
          </a:p>
        </p:txBody>
      </p:sp>
      <p:sp>
        <p:nvSpPr>
          <p:cNvPr id="17" name="TextBox 17"/>
          <p:cNvSpPr txBox="1"/>
          <p:nvPr/>
        </p:nvSpPr>
        <p:spPr>
          <a:xfrm>
            <a:off x="11315319" y="6451006"/>
            <a:ext cx="151133" cy="198634"/>
          </a:xfrm>
          <a:prstGeom prst="rect">
            <a:avLst/>
          </a:prstGeom>
        </p:spPr>
        <p:txBody>
          <a:bodyPr lIns="0" tIns="0" rIns="0" bIns="0" rtlCol="0" anchor="t">
            <a:spAutoFit/>
          </a:bodyPr>
          <a:lstStyle/>
          <a:p>
            <a:pPr algn="l">
              <a:lnSpc>
                <a:spcPts val="1574"/>
              </a:lnSpc>
            </a:pPr>
            <a:r>
              <a:rPr lang="en-US" sz="1125" spc="10">
                <a:solidFill>
                  <a:srgbClr val="2E946B"/>
                </a:solidFill>
                <a:latin typeface="Trebuchet MS"/>
              </a:rPr>
              <a:t>10</a:t>
            </a:r>
          </a:p>
        </p:txBody>
      </p:sp>
      <p:sp>
        <p:nvSpPr>
          <p:cNvPr id="18" name="TextBox 18"/>
          <p:cNvSpPr txBox="1"/>
          <p:nvPr/>
        </p:nvSpPr>
        <p:spPr>
          <a:xfrm>
            <a:off x="768029" y="325955"/>
            <a:ext cx="2651246" cy="831056"/>
          </a:xfrm>
          <a:prstGeom prst="rect">
            <a:avLst/>
          </a:prstGeom>
        </p:spPr>
        <p:txBody>
          <a:bodyPr lIns="0" tIns="0" rIns="0" bIns="0" rtlCol="0" anchor="t">
            <a:spAutoFit/>
          </a:bodyPr>
          <a:lstStyle/>
          <a:p>
            <a:pPr algn="l">
              <a:lnSpc>
                <a:spcPts val="6726"/>
              </a:lnSpc>
            </a:pPr>
            <a:r>
              <a:rPr lang="en-US" sz="4804">
                <a:solidFill>
                  <a:srgbClr val="000000"/>
                </a:solidFill>
                <a:latin typeface="Trebuchet MS Bold"/>
              </a:rPr>
              <a:t>RESULTS </a:t>
            </a:r>
          </a:p>
        </p:txBody>
      </p:sp>
      <p:sp>
        <p:nvSpPr>
          <p:cNvPr id="19" name="TextBox 19"/>
          <p:cNvSpPr txBox="1"/>
          <p:nvPr/>
        </p:nvSpPr>
        <p:spPr>
          <a:xfrm>
            <a:off x="695963" y="6080446"/>
            <a:ext cx="1204951" cy="354416"/>
          </a:xfrm>
          <a:prstGeom prst="rect">
            <a:avLst/>
          </a:prstGeom>
        </p:spPr>
        <p:txBody>
          <a:bodyPr lIns="0" tIns="0" rIns="0" bIns="0" rtlCol="0" anchor="t">
            <a:spAutoFit/>
          </a:bodyPr>
          <a:lstStyle/>
          <a:p>
            <a:pPr algn="l">
              <a:lnSpc>
                <a:spcPts val="2841"/>
              </a:lnSpc>
            </a:pPr>
            <a:r>
              <a:rPr lang="en-US" sz="2029" spc="2">
                <a:solidFill>
                  <a:srgbClr val="0070C0"/>
                </a:solidFill>
                <a:latin typeface="Trebuchet MS"/>
                <a:hlinkClick r:id="rId17" tooltip="https://abc/"/>
              </a:rPr>
              <a:t>Demo Link</a:t>
            </a:r>
          </a:p>
        </p:txBody>
      </p:sp>
      <p:sp>
        <p:nvSpPr>
          <p:cNvPr id="20" name="TextBox 20"/>
          <p:cNvSpPr txBox="1"/>
          <p:nvPr/>
        </p:nvSpPr>
        <p:spPr>
          <a:xfrm>
            <a:off x="835114" y="1432427"/>
            <a:ext cx="9676038" cy="2507047"/>
          </a:xfrm>
          <a:prstGeom prst="rect">
            <a:avLst/>
          </a:prstGeom>
        </p:spPr>
        <p:txBody>
          <a:bodyPr lIns="0" tIns="0" rIns="0" bIns="0" rtlCol="0" anchor="t">
            <a:spAutoFit/>
          </a:bodyPr>
          <a:lstStyle/>
          <a:p>
            <a:pPr algn="ctr">
              <a:lnSpc>
                <a:spcPts val="2549"/>
              </a:lnSpc>
            </a:pPr>
            <a:r>
              <a:rPr lang="en-US" sz="1824" spc="1">
                <a:solidFill>
                  <a:srgbClr val="000000"/>
                </a:solidFill>
                <a:latin typeface="Trebuchet MS Bold"/>
              </a:rPr>
              <a:t>The code successfully extracts text from PDF documents and utilizes Bard AI to generate concise summaries. By leveraging Bard AI's advanced text generation capabilities, the code provides accurate and coherent summaries of the PDF content. This approach streamlines the process of summarizing large volumes of text, saving time and effort for users. The generated summaries capture the key points of the document while maintaining readability and clarity. Overall, the combination of PDF text extraction and Bard AI text summarization offers an efficient and effective solution for automating the summarization of PDF documents.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a:off x="0" y="4038600"/>
            <a:ext cx="444503" cy="2806703"/>
          </a:xfrm>
          <a:custGeom>
            <a:avLst/>
            <a:gdLst/>
            <a:ahLst/>
            <a:cxnLst/>
            <a:rect l="l" t="t" r="r" b="b"/>
            <a:pathLst>
              <a:path w="444503" h="2806703">
                <a:moveTo>
                  <a:pt x="0" y="0"/>
                </a:moveTo>
                <a:lnTo>
                  <a:pt x="444503" y="0"/>
                </a:lnTo>
                <a:lnTo>
                  <a:pt x="444503" y="2806703"/>
                </a:lnTo>
                <a:lnTo>
                  <a:pt x="0" y="2806703"/>
                </a:lnTo>
                <a:lnTo>
                  <a:pt x="0" y="0"/>
                </a:lnTo>
                <a:close/>
              </a:path>
            </a:pathLst>
          </a:custGeom>
          <a:blipFill>
            <a:blip r:embed="rId2"/>
            <a:stretch>
              <a:fillRect/>
            </a:stretch>
          </a:blipFill>
        </p:spPr>
      </p:sp>
      <p:sp>
        <p:nvSpPr>
          <p:cNvPr id="3" name="Freeform 3"/>
          <p:cNvSpPr/>
          <p:nvPr/>
        </p:nvSpPr>
        <p:spPr>
          <a:xfrm>
            <a:off x="6692903" y="1714500"/>
            <a:ext cx="317497" cy="304800"/>
          </a:xfrm>
          <a:custGeom>
            <a:avLst/>
            <a:gdLst/>
            <a:ahLst/>
            <a:cxnLst/>
            <a:rect l="l" t="t" r="r" b="b"/>
            <a:pathLst>
              <a:path w="317497" h="304800">
                <a:moveTo>
                  <a:pt x="0" y="0"/>
                </a:moveTo>
                <a:lnTo>
                  <a:pt x="317497" y="0"/>
                </a:lnTo>
                <a:lnTo>
                  <a:pt x="317497" y="304800"/>
                </a:lnTo>
                <a:lnTo>
                  <a:pt x="0" y="304800"/>
                </a:lnTo>
                <a:lnTo>
                  <a:pt x="0" y="0"/>
                </a:lnTo>
                <a:close/>
              </a:path>
            </a:pathLst>
          </a:custGeom>
          <a:blipFill>
            <a:blip r:embed="rId3"/>
            <a:stretch>
              <a:fillRect/>
            </a:stretch>
          </a:blipFill>
        </p:spPr>
      </p:sp>
      <p:sp>
        <p:nvSpPr>
          <p:cNvPr id="4" name="Freeform 4"/>
          <p:cNvSpPr/>
          <p:nvPr/>
        </p:nvSpPr>
        <p:spPr>
          <a:xfrm>
            <a:off x="9372600" y="12697"/>
            <a:ext cx="1244603" cy="6819900"/>
          </a:xfrm>
          <a:custGeom>
            <a:avLst/>
            <a:gdLst/>
            <a:ahLst/>
            <a:cxnLst/>
            <a:rect l="l" t="t" r="r" b="b"/>
            <a:pathLst>
              <a:path w="1244603" h="6819900">
                <a:moveTo>
                  <a:pt x="0" y="0"/>
                </a:moveTo>
                <a:lnTo>
                  <a:pt x="1244603" y="0"/>
                </a:lnTo>
                <a:lnTo>
                  <a:pt x="1244603" y="6819900"/>
                </a:lnTo>
                <a:lnTo>
                  <a:pt x="0" y="6819900"/>
                </a:lnTo>
                <a:lnTo>
                  <a:pt x="0" y="0"/>
                </a:lnTo>
                <a:close/>
              </a:path>
            </a:pathLst>
          </a:custGeom>
          <a:blipFill>
            <a:blip r:embed="rId4"/>
            <a:stretch>
              <a:fillRect/>
            </a:stretch>
          </a:blipFill>
        </p:spPr>
      </p:sp>
      <p:sp>
        <p:nvSpPr>
          <p:cNvPr id="5" name="Freeform 5"/>
          <p:cNvSpPr/>
          <p:nvPr/>
        </p:nvSpPr>
        <p:spPr>
          <a:xfrm>
            <a:off x="7480297" y="3683003"/>
            <a:ext cx="4711703" cy="3149603"/>
          </a:xfrm>
          <a:custGeom>
            <a:avLst/>
            <a:gdLst/>
            <a:ahLst/>
            <a:cxnLst/>
            <a:rect l="l" t="t" r="r" b="b"/>
            <a:pathLst>
              <a:path w="4711703" h="3149603">
                <a:moveTo>
                  <a:pt x="0" y="0"/>
                </a:moveTo>
                <a:lnTo>
                  <a:pt x="4711703" y="0"/>
                </a:lnTo>
                <a:lnTo>
                  <a:pt x="4711703" y="3149603"/>
                </a:lnTo>
                <a:lnTo>
                  <a:pt x="0" y="3149603"/>
                </a:lnTo>
                <a:lnTo>
                  <a:pt x="0" y="0"/>
                </a:lnTo>
                <a:close/>
              </a:path>
            </a:pathLst>
          </a:custGeom>
          <a:blipFill>
            <a:blip r:embed="rId5"/>
            <a:stretch>
              <a:fillRect/>
            </a:stretch>
          </a:blipFill>
        </p:spPr>
      </p:sp>
      <p:sp>
        <p:nvSpPr>
          <p:cNvPr id="6" name="Freeform 6"/>
          <p:cNvSpPr/>
          <p:nvPr/>
        </p:nvSpPr>
        <p:spPr>
          <a:xfrm>
            <a:off x="9194797" y="12697"/>
            <a:ext cx="2997203" cy="6819900"/>
          </a:xfrm>
          <a:custGeom>
            <a:avLst/>
            <a:gdLst/>
            <a:ahLst/>
            <a:cxnLst/>
            <a:rect l="l" t="t" r="r" b="b"/>
            <a:pathLst>
              <a:path w="2997203" h="6819900">
                <a:moveTo>
                  <a:pt x="0" y="0"/>
                </a:moveTo>
                <a:lnTo>
                  <a:pt x="2997203" y="0"/>
                </a:lnTo>
                <a:lnTo>
                  <a:pt x="2997203" y="6819900"/>
                </a:lnTo>
                <a:lnTo>
                  <a:pt x="0" y="6819900"/>
                </a:lnTo>
                <a:lnTo>
                  <a:pt x="0" y="0"/>
                </a:lnTo>
                <a:close/>
              </a:path>
            </a:pathLst>
          </a:custGeom>
          <a:blipFill>
            <a:blip r:embed="rId6"/>
            <a:stretch>
              <a:fillRect/>
            </a:stretch>
          </a:blipFill>
        </p:spPr>
      </p:sp>
      <p:sp>
        <p:nvSpPr>
          <p:cNvPr id="7" name="Freeform 7"/>
          <p:cNvSpPr/>
          <p:nvPr/>
        </p:nvSpPr>
        <p:spPr>
          <a:xfrm>
            <a:off x="9601200" y="12697"/>
            <a:ext cx="2590800" cy="6819900"/>
          </a:xfrm>
          <a:custGeom>
            <a:avLst/>
            <a:gdLst/>
            <a:ahLst/>
            <a:cxnLst/>
            <a:rect l="l" t="t" r="r" b="b"/>
            <a:pathLst>
              <a:path w="2590800" h="6819900">
                <a:moveTo>
                  <a:pt x="0" y="0"/>
                </a:moveTo>
                <a:lnTo>
                  <a:pt x="2590800" y="0"/>
                </a:lnTo>
                <a:lnTo>
                  <a:pt x="2590800" y="6819900"/>
                </a:lnTo>
                <a:lnTo>
                  <a:pt x="0" y="6819900"/>
                </a:lnTo>
                <a:lnTo>
                  <a:pt x="0" y="0"/>
                </a:lnTo>
                <a:close/>
              </a:path>
            </a:pathLst>
          </a:custGeom>
          <a:blipFill>
            <a:blip r:embed="rId7"/>
            <a:stretch>
              <a:fillRect/>
            </a:stretch>
          </a:blipFill>
        </p:spPr>
      </p:sp>
      <p:sp>
        <p:nvSpPr>
          <p:cNvPr id="8" name="Freeform 8"/>
          <p:cNvSpPr/>
          <p:nvPr/>
        </p:nvSpPr>
        <p:spPr>
          <a:xfrm>
            <a:off x="8978903" y="3060697"/>
            <a:ext cx="3213097" cy="3771900"/>
          </a:xfrm>
          <a:custGeom>
            <a:avLst/>
            <a:gdLst/>
            <a:ahLst/>
            <a:cxnLst/>
            <a:rect l="l" t="t" r="r" b="b"/>
            <a:pathLst>
              <a:path w="3213097" h="3771900">
                <a:moveTo>
                  <a:pt x="0" y="0"/>
                </a:moveTo>
                <a:lnTo>
                  <a:pt x="3213097" y="0"/>
                </a:lnTo>
                <a:lnTo>
                  <a:pt x="3213097" y="3771900"/>
                </a:lnTo>
                <a:lnTo>
                  <a:pt x="0" y="3771900"/>
                </a:lnTo>
                <a:lnTo>
                  <a:pt x="0" y="0"/>
                </a:lnTo>
                <a:close/>
              </a:path>
            </a:pathLst>
          </a:custGeom>
          <a:blipFill>
            <a:blip r:embed="rId8"/>
            <a:stretch>
              <a:fillRect/>
            </a:stretch>
          </a:blipFill>
        </p:spPr>
      </p:sp>
      <p:sp>
        <p:nvSpPr>
          <p:cNvPr id="9" name="Freeform 9"/>
          <p:cNvSpPr/>
          <p:nvPr/>
        </p:nvSpPr>
        <p:spPr>
          <a:xfrm>
            <a:off x="9334500" y="12697"/>
            <a:ext cx="2857500" cy="6819900"/>
          </a:xfrm>
          <a:custGeom>
            <a:avLst/>
            <a:gdLst/>
            <a:ahLst/>
            <a:cxnLst/>
            <a:rect l="l" t="t" r="r" b="b"/>
            <a:pathLst>
              <a:path w="2857500" h="6819900">
                <a:moveTo>
                  <a:pt x="0" y="0"/>
                </a:moveTo>
                <a:lnTo>
                  <a:pt x="2857500" y="0"/>
                </a:lnTo>
                <a:lnTo>
                  <a:pt x="2857500" y="6819900"/>
                </a:lnTo>
                <a:lnTo>
                  <a:pt x="0" y="6819900"/>
                </a:lnTo>
                <a:lnTo>
                  <a:pt x="0" y="0"/>
                </a:lnTo>
                <a:close/>
              </a:path>
            </a:pathLst>
          </a:custGeom>
          <a:blipFill>
            <a:blip r:embed="rId9"/>
            <a:stretch>
              <a:fillRect/>
            </a:stretch>
          </a:blipFill>
        </p:spPr>
      </p:sp>
      <p:sp>
        <p:nvSpPr>
          <p:cNvPr id="10" name="Freeform 10"/>
          <p:cNvSpPr/>
          <p:nvPr/>
        </p:nvSpPr>
        <p:spPr>
          <a:xfrm>
            <a:off x="10896600" y="12697"/>
            <a:ext cx="1295400" cy="6819900"/>
          </a:xfrm>
          <a:custGeom>
            <a:avLst/>
            <a:gdLst/>
            <a:ahLst/>
            <a:cxnLst/>
            <a:rect l="l" t="t" r="r" b="b"/>
            <a:pathLst>
              <a:path w="1295400" h="6819900">
                <a:moveTo>
                  <a:pt x="0" y="0"/>
                </a:moveTo>
                <a:lnTo>
                  <a:pt x="1295400" y="0"/>
                </a:lnTo>
                <a:lnTo>
                  <a:pt x="1295400" y="6819900"/>
                </a:lnTo>
                <a:lnTo>
                  <a:pt x="0" y="6819900"/>
                </a:lnTo>
                <a:lnTo>
                  <a:pt x="0" y="0"/>
                </a:lnTo>
                <a:close/>
              </a:path>
            </a:pathLst>
          </a:custGeom>
          <a:blipFill>
            <a:blip r:embed="rId10"/>
            <a:stretch>
              <a:fillRect/>
            </a:stretch>
          </a:blipFill>
        </p:spPr>
      </p:sp>
      <p:sp>
        <p:nvSpPr>
          <p:cNvPr id="11" name="Freeform 11"/>
          <p:cNvSpPr/>
          <p:nvPr/>
        </p:nvSpPr>
        <p:spPr>
          <a:xfrm>
            <a:off x="10934700" y="12697"/>
            <a:ext cx="1257300" cy="6819900"/>
          </a:xfrm>
          <a:custGeom>
            <a:avLst/>
            <a:gdLst/>
            <a:ahLst/>
            <a:cxnLst/>
            <a:rect l="l" t="t" r="r" b="b"/>
            <a:pathLst>
              <a:path w="1257300" h="6819900">
                <a:moveTo>
                  <a:pt x="0" y="0"/>
                </a:moveTo>
                <a:lnTo>
                  <a:pt x="1257300" y="0"/>
                </a:lnTo>
                <a:lnTo>
                  <a:pt x="1257300" y="6819900"/>
                </a:lnTo>
                <a:lnTo>
                  <a:pt x="0" y="6819900"/>
                </a:lnTo>
                <a:lnTo>
                  <a:pt x="0" y="0"/>
                </a:lnTo>
                <a:close/>
              </a:path>
            </a:pathLst>
          </a:custGeom>
          <a:blipFill>
            <a:blip r:embed="rId11"/>
            <a:stretch>
              <a:fillRect/>
            </a:stretch>
          </a:blipFill>
        </p:spPr>
      </p:sp>
      <p:sp>
        <p:nvSpPr>
          <p:cNvPr id="12" name="Freeform 12"/>
          <p:cNvSpPr/>
          <p:nvPr/>
        </p:nvSpPr>
        <p:spPr>
          <a:xfrm>
            <a:off x="10401300" y="3606803"/>
            <a:ext cx="1790700" cy="3225803"/>
          </a:xfrm>
          <a:custGeom>
            <a:avLst/>
            <a:gdLst/>
            <a:ahLst/>
            <a:cxnLst/>
            <a:rect l="l" t="t" r="r" b="b"/>
            <a:pathLst>
              <a:path w="1790700" h="3225803">
                <a:moveTo>
                  <a:pt x="0" y="0"/>
                </a:moveTo>
                <a:lnTo>
                  <a:pt x="1790700" y="0"/>
                </a:lnTo>
                <a:lnTo>
                  <a:pt x="1790700" y="3225803"/>
                </a:lnTo>
                <a:lnTo>
                  <a:pt x="0" y="3225803"/>
                </a:lnTo>
                <a:lnTo>
                  <a:pt x="0" y="0"/>
                </a:lnTo>
                <a:close/>
              </a:path>
            </a:pathLst>
          </a:custGeom>
          <a:blipFill>
            <a:blip r:embed="rId12"/>
            <a:stretch>
              <a:fillRect/>
            </a:stretch>
          </a:blipFill>
        </p:spPr>
      </p:sp>
      <p:sp>
        <p:nvSpPr>
          <p:cNvPr id="13" name="Freeform 13"/>
          <p:cNvSpPr/>
          <p:nvPr/>
        </p:nvSpPr>
        <p:spPr>
          <a:xfrm>
            <a:off x="9359903" y="5372100"/>
            <a:ext cx="469897" cy="469897"/>
          </a:xfrm>
          <a:custGeom>
            <a:avLst/>
            <a:gdLst/>
            <a:ahLst/>
            <a:cxnLst/>
            <a:rect l="l" t="t" r="r" b="b"/>
            <a:pathLst>
              <a:path w="469897" h="469897">
                <a:moveTo>
                  <a:pt x="0" y="0"/>
                </a:moveTo>
                <a:lnTo>
                  <a:pt x="469897" y="0"/>
                </a:lnTo>
                <a:lnTo>
                  <a:pt x="469897" y="469897"/>
                </a:lnTo>
                <a:lnTo>
                  <a:pt x="0" y="469897"/>
                </a:lnTo>
                <a:lnTo>
                  <a:pt x="0" y="0"/>
                </a:lnTo>
                <a:close/>
              </a:path>
            </a:pathLst>
          </a:custGeom>
          <a:blipFill>
            <a:blip r:embed="rId13"/>
            <a:stretch>
              <a:fillRect/>
            </a:stretch>
          </a:blipFill>
        </p:spPr>
      </p:sp>
      <p:sp>
        <p:nvSpPr>
          <p:cNvPr id="14" name="Freeform 14"/>
          <p:cNvSpPr/>
          <p:nvPr/>
        </p:nvSpPr>
        <p:spPr>
          <a:xfrm>
            <a:off x="9359903" y="5905500"/>
            <a:ext cx="190500" cy="190500"/>
          </a:xfrm>
          <a:custGeom>
            <a:avLst/>
            <a:gdLst/>
            <a:ahLst/>
            <a:cxnLst/>
            <a:rect l="l" t="t" r="r" b="b"/>
            <a:pathLst>
              <a:path w="190500" h="190500">
                <a:moveTo>
                  <a:pt x="0" y="0"/>
                </a:moveTo>
                <a:lnTo>
                  <a:pt x="190500" y="0"/>
                </a:lnTo>
                <a:lnTo>
                  <a:pt x="190500" y="190500"/>
                </a:lnTo>
                <a:lnTo>
                  <a:pt x="0" y="190500"/>
                </a:lnTo>
                <a:lnTo>
                  <a:pt x="0" y="0"/>
                </a:lnTo>
                <a:close/>
              </a:path>
            </a:pathLst>
          </a:custGeom>
          <a:blipFill>
            <a:blip r:embed="rId14"/>
            <a:stretch>
              <a:fillRect/>
            </a:stretch>
          </a:blipFill>
        </p:spPr>
      </p:sp>
      <p:sp>
        <p:nvSpPr>
          <p:cNvPr id="15" name="Freeform 15"/>
          <p:cNvSpPr/>
          <p:nvPr/>
        </p:nvSpPr>
        <p:spPr>
          <a:xfrm>
            <a:off x="676275" y="6467475"/>
            <a:ext cx="2143125" cy="200025"/>
          </a:xfrm>
          <a:custGeom>
            <a:avLst/>
            <a:gdLst/>
            <a:ahLst/>
            <a:cxnLst/>
            <a:rect l="l" t="t" r="r" b="b"/>
            <a:pathLst>
              <a:path w="2143125" h="200025">
                <a:moveTo>
                  <a:pt x="0" y="0"/>
                </a:moveTo>
                <a:lnTo>
                  <a:pt x="2143125" y="0"/>
                </a:lnTo>
                <a:lnTo>
                  <a:pt x="2143125" y="200025"/>
                </a:lnTo>
                <a:lnTo>
                  <a:pt x="0" y="200025"/>
                </a:lnTo>
                <a:lnTo>
                  <a:pt x="0" y="0"/>
                </a:lnTo>
                <a:close/>
              </a:path>
            </a:pathLst>
          </a:custGeom>
          <a:blipFill>
            <a:blip r:embed="rId15"/>
            <a:stretch>
              <a:fillRect/>
            </a:stretch>
          </a:blipFill>
        </p:spPr>
      </p:sp>
      <p:grpSp>
        <p:nvGrpSpPr>
          <p:cNvPr id="16" name="Group 16"/>
          <p:cNvGrpSpPr>
            <a:grpSpLocks noChangeAspect="1"/>
          </p:cNvGrpSpPr>
          <p:nvPr/>
        </p:nvGrpSpPr>
        <p:grpSpPr>
          <a:xfrm>
            <a:off x="466725" y="6410325"/>
            <a:ext cx="3704777" cy="295275"/>
            <a:chOff x="0" y="0"/>
            <a:chExt cx="3704780" cy="295275"/>
          </a:xfrm>
        </p:grpSpPr>
        <p:sp>
          <p:nvSpPr>
            <p:cNvPr id="17" name="Freeform 17"/>
            <p:cNvSpPr/>
            <p:nvPr/>
          </p:nvSpPr>
          <p:spPr>
            <a:xfrm>
              <a:off x="0" y="0"/>
              <a:ext cx="3704717" cy="295275"/>
            </a:xfrm>
            <a:custGeom>
              <a:avLst/>
              <a:gdLst/>
              <a:ahLst/>
              <a:cxnLst/>
              <a:rect l="l" t="t" r="r" b="b"/>
              <a:pathLst>
                <a:path w="3704717" h="295275">
                  <a:moveTo>
                    <a:pt x="0" y="0"/>
                  </a:moveTo>
                  <a:lnTo>
                    <a:pt x="0" y="295275"/>
                  </a:lnTo>
                  <a:lnTo>
                    <a:pt x="3704717" y="295275"/>
                  </a:lnTo>
                  <a:lnTo>
                    <a:pt x="3704717" y="0"/>
                  </a:lnTo>
                  <a:close/>
                </a:path>
              </a:pathLst>
            </a:custGeom>
            <a:solidFill>
              <a:srgbClr val="F2F2F2"/>
            </a:solidFill>
          </p:spPr>
        </p:sp>
      </p:grpSp>
      <p:sp>
        <p:nvSpPr>
          <p:cNvPr id="18" name="TextBox 18"/>
          <p:cNvSpPr txBox="1"/>
          <p:nvPr/>
        </p:nvSpPr>
        <p:spPr>
          <a:xfrm>
            <a:off x="752475" y="6451006"/>
            <a:ext cx="1663703" cy="199682"/>
          </a:xfrm>
          <a:prstGeom prst="rect">
            <a:avLst/>
          </a:prstGeom>
        </p:spPr>
        <p:txBody>
          <a:bodyPr lIns="0" tIns="0" rIns="0" bIns="0" rtlCol="0" anchor="t">
            <a:spAutoFit/>
          </a:bodyPr>
          <a:lstStyle/>
          <a:p>
            <a:pPr algn="l">
              <a:lnSpc>
                <a:spcPts val="1574"/>
              </a:lnSpc>
            </a:pPr>
            <a:r>
              <a:rPr lang="en-US" sz="1125" spc="1">
                <a:solidFill>
                  <a:srgbClr val="2E83C3"/>
                </a:solidFill>
                <a:latin typeface="Trebuchet MS"/>
              </a:rPr>
              <a:t>3/21/2024</a:t>
            </a:r>
            <a:r>
              <a:rPr lang="en-US" sz="1125" spc="1">
                <a:solidFill>
                  <a:srgbClr val="2E83C3"/>
                </a:solidFill>
                <a:latin typeface="Trebuchet MS Bold"/>
              </a:rPr>
              <a:t>Annual Review</a:t>
            </a:r>
          </a:p>
        </p:txBody>
      </p:sp>
      <p:sp>
        <p:nvSpPr>
          <p:cNvPr id="19" name="TextBox 19"/>
          <p:cNvSpPr txBox="1"/>
          <p:nvPr/>
        </p:nvSpPr>
        <p:spPr>
          <a:xfrm>
            <a:off x="11391519" y="6451006"/>
            <a:ext cx="74924" cy="198634"/>
          </a:xfrm>
          <a:prstGeom prst="rect">
            <a:avLst/>
          </a:prstGeom>
        </p:spPr>
        <p:txBody>
          <a:bodyPr lIns="0" tIns="0" rIns="0" bIns="0" rtlCol="0" anchor="t">
            <a:spAutoFit/>
          </a:bodyPr>
          <a:lstStyle/>
          <a:p>
            <a:pPr algn="l">
              <a:lnSpc>
                <a:spcPts val="1574"/>
              </a:lnSpc>
            </a:pPr>
            <a:r>
              <a:rPr lang="en-US" sz="1125">
                <a:solidFill>
                  <a:srgbClr val="2E946B"/>
                </a:solidFill>
                <a:latin typeface="Trebuchet MS"/>
              </a:rPr>
              <a:t>2</a:t>
            </a:r>
          </a:p>
        </p:txBody>
      </p:sp>
      <p:sp>
        <p:nvSpPr>
          <p:cNvPr id="20" name="TextBox 20"/>
          <p:cNvSpPr txBox="1"/>
          <p:nvPr/>
        </p:nvSpPr>
        <p:spPr>
          <a:xfrm>
            <a:off x="1269749" y="2129676"/>
            <a:ext cx="7251621" cy="2563263"/>
          </a:xfrm>
          <a:prstGeom prst="rect">
            <a:avLst/>
          </a:prstGeom>
        </p:spPr>
        <p:txBody>
          <a:bodyPr lIns="0" tIns="0" rIns="0" bIns="0" rtlCol="0" anchor="t">
            <a:spAutoFit/>
          </a:bodyPr>
          <a:lstStyle/>
          <a:p>
            <a:pPr algn="l">
              <a:lnSpc>
                <a:spcPts val="6796"/>
              </a:lnSpc>
            </a:pPr>
            <a:r>
              <a:rPr lang="en-US" sz="4910">
                <a:solidFill>
                  <a:srgbClr val="000000"/>
                </a:solidFill>
                <a:latin typeface="Trebuchet MS Bold"/>
              </a:rPr>
              <a:t>Automated Text Summarization from PDF Documents using Bard AI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a:off x="0" y="4025903"/>
            <a:ext cx="444503" cy="2819400"/>
          </a:xfrm>
          <a:custGeom>
            <a:avLst/>
            <a:gdLst/>
            <a:ahLst/>
            <a:cxnLst/>
            <a:rect l="l" t="t" r="r" b="b"/>
            <a:pathLst>
              <a:path w="444503" h="2819400">
                <a:moveTo>
                  <a:pt x="0" y="0"/>
                </a:moveTo>
                <a:lnTo>
                  <a:pt x="444503" y="0"/>
                </a:lnTo>
                <a:lnTo>
                  <a:pt x="444503" y="2819400"/>
                </a:lnTo>
                <a:lnTo>
                  <a:pt x="0" y="2819400"/>
                </a:lnTo>
                <a:lnTo>
                  <a:pt x="0" y="0"/>
                </a:lnTo>
                <a:close/>
              </a:path>
            </a:pathLst>
          </a:custGeom>
          <a:blipFill>
            <a:blip r:embed="rId2"/>
            <a:stretch>
              <a:fillRect/>
            </a:stretch>
          </a:blipFill>
        </p:spPr>
      </p:sp>
      <p:sp>
        <p:nvSpPr>
          <p:cNvPr id="3" name="Freeform 3"/>
          <p:cNvSpPr/>
          <p:nvPr/>
        </p:nvSpPr>
        <p:spPr>
          <a:xfrm>
            <a:off x="457200" y="6413497"/>
            <a:ext cx="3721103" cy="317497"/>
          </a:xfrm>
          <a:custGeom>
            <a:avLst/>
            <a:gdLst/>
            <a:ahLst/>
            <a:cxnLst/>
            <a:rect l="l" t="t" r="r" b="b"/>
            <a:pathLst>
              <a:path w="3721103" h="317497">
                <a:moveTo>
                  <a:pt x="0" y="0"/>
                </a:moveTo>
                <a:lnTo>
                  <a:pt x="3721103" y="0"/>
                </a:lnTo>
                <a:lnTo>
                  <a:pt x="3721103" y="317497"/>
                </a:lnTo>
                <a:lnTo>
                  <a:pt x="0" y="317497"/>
                </a:lnTo>
                <a:lnTo>
                  <a:pt x="0" y="0"/>
                </a:lnTo>
                <a:close/>
              </a:path>
            </a:pathLst>
          </a:custGeom>
          <a:blipFill>
            <a:blip r:embed="rId3"/>
            <a:stretch>
              <a:fillRect/>
            </a:stretch>
          </a:blipFill>
        </p:spPr>
      </p:sp>
      <p:sp>
        <p:nvSpPr>
          <p:cNvPr id="4" name="Freeform 4"/>
          <p:cNvSpPr/>
          <p:nvPr/>
        </p:nvSpPr>
        <p:spPr>
          <a:xfrm>
            <a:off x="7378703" y="444503"/>
            <a:ext cx="342900" cy="368303"/>
          </a:xfrm>
          <a:custGeom>
            <a:avLst/>
            <a:gdLst/>
            <a:ahLst/>
            <a:cxnLst/>
            <a:rect l="l" t="t" r="r" b="b"/>
            <a:pathLst>
              <a:path w="342900" h="368303">
                <a:moveTo>
                  <a:pt x="0" y="0"/>
                </a:moveTo>
                <a:lnTo>
                  <a:pt x="342900" y="0"/>
                </a:lnTo>
                <a:lnTo>
                  <a:pt x="342900" y="368303"/>
                </a:lnTo>
                <a:lnTo>
                  <a:pt x="0" y="368303"/>
                </a:lnTo>
                <a:lnTo>
                  <a:pt x="0" y="0"/>
                </a:lnTo>
                <a:close/>
              </a:path>
            </a:pathLst>
          </a:custGeom>
          <a:blipFill>
            <a:blip r:embed="rId4"/>
            <a:stretch>
              <a:fillRect/>
            </a:stretch>
          </a:blipFill>
        </p:spPr>
      </p:sp>
      <p:sp>
        <p:nvSpPr>
          <p:cNvPr id="5" name="Freeform 5"/>
          <p:cNvSpPr/>
          <p:nvPr/>
        </p:nvSpPr>
        <p:spPr>
          <a:xfrm>
            <a:off x="9372600" y="12697"/>
            <a:ext cx="1244603" cy="6819900"/>
          </a:xfrm>
          <a:custGeom>
            <a:avLst/>
            <a:gdLst/>
            <a:ahLst/>
            <a:cxnLst/>
            <a:rect l="l" t="t" r="r" b="b"/>
            <a:pathLst>
              <a:path w="1244603" h="6819900">
                <a:moveTo>
                  <a:pt x="0" y="0"/>
                </a:moveTo>
                <a:lnTo>
                  <a:pt x="1244603" y="0"/>
                </a:lnTo>
                <a:lnTo>
                  <a:pt x="1244603" y="6819900"/>
                </a:lnTo>
                <a:lnTo>
                  <a:pt x="0" y="6819900"/>
                </a:lnTo>
                <a:lnTo>
                  <a:pt x="0" y="0"/>
                </a:lnTo>
                <a:close/>
              </a:path>
            </a:pathLst>
          </a:custGeom>
          <a:blipFill>
            <a:blip r:embed="rId5"/>
            <a:stretch>
              <a:fillRect/>
            </a:stretch>
          </a:blipFill>
        </p:spPr>
      </p:sp>
      <p:sp>
        <p:nvSpPr>
          <p:cNvPr id="6" name="Freeform 6"/>
          <p:cNvSpPr/>
          <p:nvPr/>
        </p:nvSpPr>
        <p:spPr>
          <a:xfrm>
            <a:off x="7480297" y="3683003"/>
            <a:ext cx="4711703" cy="3149603"/>
          </a:xfrm>
          <a:custGeom>
            <a:avLst/>
            <a:gdLst/>
            <a:ahLst/>
            <a:cxnLst/>
            <a:rect l="l" t="t" r="r" b="b"/>
            <a:pathLst>
              <a:path w="4711703" h="3149603">
                <a:moveTo>
                  <a:pt x="0" y="0"/>
                </a:moveTo>
                <a:lnTo>
                  <a:pt x="4711703" y="0"/>
                </a:lnTo>
                <a:lnTo>
                  <a:pt x="4711703" y="3149603"/>
                </a:lnTo>
                <a:lnTo>
                  <a:pt x="0" y="3149603"/>
                </a:lnTo>
                <a:lnTo>
                  <a:pt x="0" y="0"/>
                </a:lnTo>
                <a:close/>
              </a:path>
            </a:pathLst>
          </a:custGeom>
          <a:blipFill>
            <a:blip r:embed="rId6"/>
            <a:stretch>
              <a:fillRect/>
            </a:stretch>
          </a:blipFill>
        </p:spPr>
      </p:sp>
      <p:sp>
        <p:nvSpPr>
          <p:cNvPr id="7" name="Freeform 7"/>
          <p:cNvSpPr/>
          <p:nvPr/>
        </p:nvSpPr>
        <p:spPr>
          <a:xfrm>
            <a:off x="9194797" y="12697"/>
            <a:ext cx="2997203" cy="6819900"/>
          </a:xfrm>
          <a:custGeom>
            <a:avLst/>
            <a:gdLst/>
            <a:ahLst/>
            <a:cxnLst/>
            <a:rect l="l" t="t" r="r" b="b"/>
            <a:pathLst>
              <a:path w="2997203" h="6819900">
                <a:moveTo>
                  <a:pt x="0" y="0"/>
                </a:moveTo>
                <a:lnTo>
                  <a:pt x="2997203" y="0"/>
                </a:lnTo>
                <a:lnTo>
                  <a:pt x="2997203" y="6819900"/>
                </a:lnTo>
                <a:lnTo>
                  <a:pt x="0" y="6819900"/>
                </a:lnTo>
                <a:lnTo>
                  <a:pt x="0" y="0"/>
                </a:lnTo>
                <a:close/>
              </a:path>
            </a:pathLst>
          </a:custGeom>
          <a:blipFill>
            <a:blip r:embed="rId7"/>
            <a:stretch>
              <a:fillRect/>
            </a:stretch>
          </a:blipFill>
        </p:spPr>
      </p:sp>
      <p:sp>
        <p:nvSpPr>
          <p:cNvPr id="8" name="Freeform 8"/>
          <p:cNvSpPr/>
          <p:nvPr/>
        </p:nvSpPr>
        <p:spPr>
          <a:xfrm>
            <a:off x="9601200" y="12697"/>
            <a:ext cx="2590800" cy="6819900"/>
          </a:xfrm>
          <a:custGeom>
            <a:avLst/>
            <a:gdLst/>
            <a:ahLst/>
            <a:cxnLst/>
            <a:rect l="l" t="t" r="r" b="b"/>
            <a:pathLst>
              <a:path w="2590800" h="6819900">
                <a:moveTo>
                  <a:pt x="0" y="0"/>
                </a:moveTo>
                <a:lnTo>
                  <a:pt x="2590800" y="0"/>
                </a:lnTo>
                <a:lnTo>
                  <a:pt x="2590800" y="6819900"/>
                </a:lnTo>
                <a:lnTo>
                  <a:pt x="0" y="6819900"/>
                </a:lnTo>
                <a:lnTo>
                  <a:pt x="0" y="0"/>
                </a:lnTo>
                <a:close/>
              </a:path>
            </a:pathLst>
          </a:custGeom>
          <a:blipFill>
            <a:blip r:embed="rId8"/>
            <a:stretch>
              <a:fillRect/>
            </a:stretch>
          </a:blipFill>
        </p:spPr>
      </p:sp>
      <p:sp>
        <p:nvSpPr>
          <p:cNvPr id="9" name="Freeform 9"/>
          <p:cNvSpPr/>
          <p:nvPr/>
        </p:nvSpPr>
        <p:spPr>
          <a:xfrm>
            <a:off x="8978903" y="3060697"/>
            <a:ext cx="3213097" cy="3771900"/>
          </a:xfrm>
          <a:custGeom>
            <a:avLst/>
            <a:gdLst/>
            <a:ahLst/>
            <a:cxnLst/>
            <a:rect l="l" t="t" r="r" b="b"/>
            <a:pathLst>
              <a:path w="3213097" h="3771900">
                <a:moveTo>
                  <a:pt x="0" y="0"/>
                </a:moveTo>
                <a:lnTo>
                  <a:pt x="3213097" y="0"/>
                </a:lnTo>
                <a:lnTo>
                  <a:pt x="3213097" y="3771900"/>
                </a:lnTo>
                <a:lnTo>
                  <a:pt x="0" y="3771900"/>
                </a:lnTo>
                <a:lnTo>
                  <a:pt x="0" y="0"/>
                </a:lnTo>
                <a:close/>
              </a:path>
            </a:pathLst>
          </a:custGeom>
          <a:blipFill>
            <a:blip r:embed="rId9"/>
            <a:stretch>
              <a:fillRect/>
            </a:stretch>
          </a:blipFill>
        </p:spPr>
      </p:sp>
      <p:sp>
        <p:nvSpPr>
          <p:cNvPr id="10" name="Freeform 10"/>
          <p:cNvSpPr/>
          <p:nvPr/>
        </p:nvSpPr>
        <p:spPr>
          <a:xfrm>
            <a:off x="9334500" y="12697"/>
            <a:ext cx="2857500" cy="6819900"/>
          </a:xfrm>
          <a:custGeom>
            <a:avLst/>
            <a:gdLst/>
            <a:ahLst/>
            <a:cxnLst/>
            <a:rect l="l" t="t" r="r" b="b"/>
            <a:pathLst>
              <a:path w="2857500" h="6819900">
                <a:moveTo>
                  <a:pt x="0" y="0"/>
                </a:moveTo>
                <a:lnTo>
                  <a:pt x="2857500" y="0"/>
                </a:lnTo>
                <a:lnTo>
                  <a:pt x="2857500" y="6819900"/>
                </a:lnTo>
                <a:lnTo>
                  <a:pt x="0" y="6819900"/>
                </a:lnTo>
                <a:lnTo>
                  <a:pt x="0" y="0"/>
                </a:lnTo>
                <a:close/>
              </a:path>
            </a:pathLst>
          </a:custGeom>
          <a:blipFill>
            <a:blip r:embed="rId10"/>
            <a:stretch>
              <a:fillRect/>
            </a:stretch>
          </a:blipFill>
        </p:spPr>
      </p:sp>
      <p:sp>
        <p:nvSpPr>
          <p:cNvPr id="11" name="Freeform 11"/>
          <p:cNvSpPr/>
          <p:nvPr/>
        </p:nvSpPr>
        <p:spPr>
          <a:xfrm>
            <a:off x="10896600" y="12697"/>
            <a:ext cx="1295400" cy="6819900"/>
          </a:xfrm>
          <a:custGeom>
            <a:avLst/>
            <a:gdLst/>
            <a:ahLst/>
            <a:cxnLst/>
            <a:rect l="l" t="t" r="r" b="b"/>
            <a:pathLst>
              <a:path w="1295400" h="6819900">
                <a:moveTo>
                  <a:pt x="0" y="0"/>
                </a:moveTo>
                <a:lnTo>
                  <a:pt x="1295400" y="0"/>
                </a:lnTo>
                <a:lnTo>
                  <a:pt x="1295400" y="6819900"/>
                </a:lnTo>
                <a:lnTo>
                  <a:pt x="0" y="6819900"/>
                </a:lnTo>
                <a:lnTo>
                  <a:pt x="0" y="0"/>
                </a:lnTo>
                <a:close/>
              </a:path>
            </a:pathLst>
          </a:custGeom>
          <a:blipFill>
            <a:blip r:embed="rId11"/>
            <a:stretch>
              <a:fillRect/>
            </a:stretch>
          </a:blipFill>
        </p:spPr>
      </p:sp>
      <p:sp>
        <p:nvSpPr>
          <p:cNvPr id="12" name="Freeform 12"/>
          <p:cNvSpPr/>
          <p:nvPr/>
        </p:nvSpPr>
        <p:spPr>
          <a:xfrm>
            <a:off x="10934700" y="12697"/>
            <a:ext cx="1257300" cy="6819900"/>
          </a:xfrm>
          <a:custGeom>
            <a:avLst/>
            <a:gdLst/>
            <a:ahLst/>
            <a:cxnLst/>
            <a:rect l="l" t="t" r="r" b="b"/>
            <a:pathLst>
              <a:path w="1257300" h="6819900">
                <a:moveTo>
                  <a:pt x="0" y="0"/>
                </a:moveTo>
                <a:lnTo>
                  <a:pt x="1257300" y="0"/>
                </a:lnTo>
                <a:lnTo>
                  <a:pt x="1257300" y="6819900"/>
                </a:lnTo>
                <a:lnTo>
                  <a:pt x="0" y="6819900"/>
                </a:lnTo>
                <a:lnTo>
                  <a:pt x="0" y="0"/>
                </a:lnTo>
                <a:close/>
              </a:path>
            </a:pathLst>
          </a:custGeom>
          <a:blipFill>
            <a:blip r:embed="rId12"/>
            <a:stretch>
              <a:fillRect/>
            </a:stretch>
          </a:blipFill>
        </p:spPr>
      </p:sp>
      <p:sp>
        <p:nvSpPr>
          <p:cNvPr id="13" name="Freeform 13"/>
          <p:cNvSpPr/>
          <p:nvPr/>
        </p:nvSpPr>
        <p:spPr>
          <a:xfrm>
            <a:off x="10401300" y="3606803"/>
            <a:ext cx="1790700" cy="3225803"/>
          </a:xfrm>
          <a:custGeom>
            <a:avLst/>
            <a:gdLst/>
            <a:ahLst/>
            <a:cxnLst/>
            <a:rect l="l" t="t" r="r" b="b"/>
            <a:pathLst>
              <a:path w="1790700" h="3225803">
                <a:moveTo>
                  <a:pt x="0" y="0"/>
                </a:moveTo>
                <a:lnTo>
                  <a:pt x="1790700" y="0"/>
                </a:lnTo>
                <a:lnTo>
                  <a:pt x="1790700" y="3225803"/>
                </a:lnTo>
                <a:lnTo>
                  <a:pt x="0" y="3225803"/>
                </a:lnTo>
                <a:lnTo>
                  <a:pt x="0" y="0"/>
                </a:lnTo>
                <a:close/>
              </a:path>
            </a:pathLst>
          </a:custGeom>
          <a:blipFill>
            <a:blip r:embed="rId13"/>
            <a:stretch>
              <a:fillRect/>
            </a:stretch>
          </a:blipFill>
        </p:spPr>
      </p:sp>
      <p:sp>
        <p:nvSpPr>
          <p:cNvPr id="14" name="Freeform 14"/>
          <p:cNvSpPr/>
          <p:nvPr/>
        </p:nvSpPr>
        <p:spPr>
          <a:xfrm>
            <a:off x="10998203" y="5600700"/>
            <a:ext cx="673103" cy="673103"/>
          </a:xfrm>
          <a:custGeom>
            <a:avLst/>
            <a:gdLst/>
            <a:ahLst/>
            <a:cxnLst/>
            <a:rect l="l" t="t" r="r" b="b"/>
            <a:pathLst>
              <a:path w="673103" h="673103">
                <a:moveTo>
                  <a:pt x="0" y="0"/>
                </a:moveTo>
                <a:lnTo>
                  <a:pt x="673103" y="0"/>
                </a:lnTo>
                <a:lnTo>
                  <a:pt x="673103" y="673103"/>
                </a:lnTo>
                <a:lnTo>
                  <a:pt x="0" y="673103"/>
                </a:lnTo>
                <a:lnTo>
                  <a:pt x="0" y="0"/>
                </a:lnTo>
                <a:close/>
              </a:path>
            </a:pathLst>
          </a:custGeom>
          <a:blipFill>
            <a:blip r:embed="rId14"/>
            <a:stretch>
              <a:fillRect/>
            </a:stretch>
          </a:blipFill>
        </p:spPr>
      </p:sp>
      <p:sp>
        <p:nvSpPr>
          <p:cNvPr id="15" name="Freeform 15"/>
          <p:cNvSpPr/>
          <p:nvPr/>
        </p:nvSpPr>
        <p:spPr>
          <a:xfrm>
            <a:off x="10680697" y="6121403"/>
            <a:ext cx="266700" cy="279397"/>
          </a:xfrm>
          <a:custGeom>
            <a:avLst/>
            <a:gdLst/>
            <a:ahLst/>
            <a:cxnLst/>
            <a:rect l="l" t="t" r="r" b="b"/>
            <a:pathLst>
              <a:path w="266700" h="279397">
                <a:moveTo>
                  <a:pt x="0" y="0"/>
                </a:moveTo>
                <a:lnTo>
                  <a:pt x="266700" y="0"/>
                </a:lnTo>
                <a:lnTo>
                  <a:pt x="266700" y="279397"/>
                </a:lnTo>
                <a:lnTo>
                  <a:pt x="0" y="279397"/>
                </a:lnTo>
                <a:lnTo>
                  <a:pt x="0" y="0"/>
                </a:lnTo>
                <a:close/>
              </a:path>
            </a:pathLst>
          </a:custGeom>
          <a:blipFill>
            <a:blip r:embed="rId15"/>
            <a:stretch>
              <a:fillRect/>
            </a:stretch>
          </a:blipFill>
        </p:spPr>
      </p:sp>
      <p:sp>
        <p:nvSpPr>
          <p:cNvPr id="16" name="Freeform 16"/>
          <p:cNvSpPr/>
          <p:nvPr/>
        </p:nvSpPr>
        <p:spPr>
          <a:xfrm flipH="1">
            <a:off x="47625" y="3819525"/>
            <a:ext cx="1733550" cy="3009900"/>
          </a:xfrm>
          <a:custGeom>
            <a:avLst/>
            <a:gdLst/>
            <a:ahLst/>
            <a:cxnLst/>
            <a:rect l="l" t="t" r="r" b="b"/>
            <a:pathLst>
              <a:path w="1733550" h="3009900">
                <a:moveTo>
                  <a:pt x="1733550" y="0"/>
                </a:moveTo>
                <a:lnTo>
                  <a:pt x="0" y="0"/>
                </a:lnTo>
                <a:lnTo>
                  <a:pt x="0" y="3009900"/>
                </a:lnTo>
                <a:lnTo>
                  <a:pt x="1733550" y="3009900"/>
                </a:lnTo>
                <a:lnTo>
                  <a:pt x="1733550" y="0"/>
                </a:lnTo>
                <a:close/>
              </a:path>
            </a:pathLst>
          </a:custGeom>
          <a:blipFill>
            <a:blip r:embed="rId16"/>
            <a:stretch>
              <a:fillRect/>
            </a:stretch>
          </a:blipFill>
        </p:spPr>
      </p:sp>
      <p:sp>
        <p:nvSpPr>
          <p:cNvPr id="17" name="TextBox 17"/>
          <p:cNvSpPr txBox="1"/>
          <p:nvPr/>
        </p:nvSpPr>
        <p:spPr>
          <a:xfrm>
            <a:off x="752475" y="6451006"/>
            <a:ext cx="1663703" cy="199682"/>
          </a:xfrm>
          <a:prstGeom prst="rect">
            <a:avLst/>
          </a:prstGeom>
        </p:spPr>
        <p:txBody>
          <a:bodyPr lIns="0" tIns="0" rIns="0" bIns="0" rtlCol="0" anchor="t">
            <a:spAutoFit/>
          </a:bodyPr>
          <a:lstStyle/>
          <a:p>
            <a:pPr algn="l">
              <a:lnSpc>
                <a:spcPts val="1574"/>
              </a:lnSpc>
            </a:pPr>
            <a:r>
              <a:rPr lang="en-US" sz="1125" spc="1">
                <a:solidFill>
                  <a:srgbClr val="2E83C3"/>
                </a:solidFill>
                <a:latin typeface="Trebuchet MS"/>
              </a:rPr>
              <a:t>3/21/2024</a:t>
            </a:r>
            <a:r>
              <a:rPr lang="en-US" sz="1125" spc="1">
                <a:solidFill>
                  <a:srgbClr val="2E83C3"/>
                </a:solidFill>
                <a:latin typeface="Trebuchet MS Bold"/>
              </a:rPr>
              <a:t>Annual Review</a:t>
            </a:r>
          </a:p>
        </p:txBody>
      </p:sp>
      <p:sp>
        <p:nvSpPr>
          <p:cNvPr id="18" name="TextBox 18"/>
          <p:cNvSpPr txBox="1"/>
          <p:nvPr/>
        </p:nvSpPr>
        <p:spPr>
          <a:xfrm>
            <a:off x="11391519" y="6451006"/>
            <a:ext cx="74924" cy="198634"/>
          </a:xfrm>
          <a:prstGeom prst="rect">
            <a:avLst/>
          </a:prstGeom>
        </p:spPr>
        <p:txBody>
          <a:bodyPr lIns="0" tIns="0" rIns="0" bIns="0" rtlCol="0" anchor="t">
            <a:spAutoFit/>
          </a:bodyPr>
          <a:lstStyle/>
          <a:p>
            <a:pPr algn="l">
              <a:lnSpc>
                <a:spcPts val="1574"/>
              </a:lnSpc>
            </a:pPr>
            <a:r>
              <a:rPr lang="en-US" sz="1125">
                <a:solidFill>
                  <a:srgbClr val="2E946B"/>
                </a:solidFill>
                <a:latin typeface="Trebuchet MS"/>
              </a:rPr>
              <a:t>3</a:t>
            </a:r>
          </a:p>
        </p:txBody>
      </p:sp>
      <p:sp>
        <p:nvSpPr>
          <p:cNvPr id="19" name="TextBox 19"/>
          <p:cNvSpPr txBox="1"/>
          <p:nvPr/>
        </p:nvSpPr>
        <p:spPr>
          <a:xfrm>
            <a:off x="752475" y="387858"/>
            <a:ext cx="2905373" cy="930145"/>
          </a:xfrm>
          <a:prstGeom prst="rect">
            <a:avLst/>
          </a:prstGeom>
        </p:spPr>
        <p:txBody>
          <a:bodyPr lIns="0" tIns="0" rIns="0" bIns="0" rtlCol="0" anchor="t">
            <a:spAutoFit/>
          </a:bodyPr>
          <a:lstStyle/>
          <a:p>
            <a:pPr algn="l">
              <a:lnSpc>
                <a:spcPts val="7644"/>
              </a:lnSpc>
            </a:pPr>
            <a:r>
              <a:rPr lang="en-US" sz="5460" spc="5">
                <a:solidFill>
                  <a:srgbClr val="000000"/>
                </a:solidFill>
                <a:latin typeface="Trebuchet MS Bold"/>
              </a:rPr>
              <a:t>AGENDA:</a:t>
            </a:r>
          </a:p>
        </p:txBody>
      </p:sp>
      <p:sp>
        <p:nvSpPr>
          <p:cNvPr id="20" name="TextBox 20"/>
          <p:cNvSpPr txBox="1"/>
          <p:nvPr/>
        </p:nvSpPr>
        <p:spPr>
          <a:xfrm>
            <a:off x="752475" y="1364913"/>
            <a:ext cx="9061361" cy="3978993"/>
          </a:xfrm>
          <a:prstGeom prst="rect">
            <a:avLst/>
          </a:prstGeom>
        </p:spPr>
        <p:txBody>
          <a:bodyPr lIns="0" tIns="0" rIns="0" bIns="0" rtlCol="0" anchor="t">
            <a:spAutoFit/>
          </a:bodyPr>
          <a:lstStyle/>
          <a:p>
            <a:pPr algn="l">
              <a:lnSpc>
                <a:spcPts val="4499"/>
              </a:lnSpc>
            </a:pPr>
            <a:r>
              <a:rPr lang="en-US" sz="3260" spc="3">
                <a:solidFill>
                  <a:srgbClr val="000000"/>
                </a:solidFill>
                <a:latin typeface="Trebuchet MS Bold"/>
              </a:rPr>
              <a:t> 1.Problem statement</a:t>
            </a:r>
          </a:p>
          <a:p>
            <a:pPr algn="l">
              <a:lnSpc>
                <a:spcPts val="4499"/>
              </a:lnSpc>
            </a:pPr>
            <a:r>
              <a:rPr lang="en-US" sz="3260" spc="3">
                <a:solidFill>
                  <a:srgbClr val="000000"/>
                </a:solidFill>
                <a:latin typeface="Trebuchet MS Bold"/>
              </a:rPr>
              <a:t> 2.Project Overview</a:t>
            </a:r>
          </a:p>
          <a:p>
            <a:pPr algn="l">
              <a:lnSpc>
                <a:spcPts val="4499"/>
              </a:lnSpc>
            </a:pPr>
            <a:r>
              <a:rPr lang="en-US" sz="3260" spc="3">
                <a:solidFill>
                  <a:srgbClr val="000000"/>
                </a:solidFill>
                <a:latin typeface="Trebuchet MS Bold"/>
              </a:rPr>
              <a:t> 3.Who are the end user</a:t>
            </a:r>
          </a:p>
          <a:p>
            <a:pPr algn="just">
              <a:lnSpc>
                <a:spcPts val="4499"/>
              </a:lnSpc>
            </a:pPr>
            <a:r>
              <a:rPr lang="en-US" sz="3260" spc="3">
                <a:solidFill>
                  <a:srgbClr val="000000"/>
                </a:solidFill>
                <a:latin typeface="Trebuchet MS Bold"/>
              </a:rPr>
              <a:t> 4.Your Solution and its value proposition  5.The Wow in your solution</a:t>
            </a:r>
          </a:p>
          <a:p>
            <a:pPr algn="l">
              <a:lnSpc>
                <a:spcPts val="4499"/>
              </a:lnSpc>
            </a:pPr>
            <a:r>
              <a:rPr lang="en-US" sz="3260" spc="3">
                <a:solidFill>
                  <a:srgbClr val="000000"/>
                </a:solidFill>
                <a:latin typeface="Trebuchet MS Bold"/>
              </a:rPr>
              <a:t> 6.Modelling</a:t>
            </a:r>
          </a:p>
          <a:p>
            <a:pPr algn="l">
              <a:lnSpc>
                <a:spcPts val="4499"/>
              </a:lnSpc>
            </a:pPr>
            <a:r>
              <a:rPr lang="en-US" sz="3260" spc="3">
                <a:solidFill>
                  <a:srgbClr val="000000"/>
                </a:solidFill>
                <a:latin typeface="Trebuchet MS Bold"/>
              </a:rPr>
              <a:t> 7.Results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38600"/>
            <a:ext cx="444503" cy="2806703"/>
          </a:xfrm>
          <a:custGeom>
            <a:avLst/>
            <a:gdLst/>
            <a:ahLst/>
            <a:cxnLst/>
            <a:rect l="l" t="t" r="r" b="b"/>
            <a:pathLst>
              <a:path w="444503" h="2806703">
                <a:moveTo>
                  <a:pt x="0" y="0"/>
                </a:moveTo>
                <a:lnTo>
                  <a:pt x="444503" y="0"/>
                </a:lnTo>
                <a:lnTo>
                  <a:pt x="444503" y="2806703"/>
                </a:lnTo>
                <a:lnTo>
                  <a:pt x="0" y="2806703"/>
                </a:lnTo>
                <a:lnTo>
                  <a:pt x="0" y="0"/>
                </a:lnTo>
                <a:close/>
              </a:path>
            </a:pathLst>
          </a:custGeom>
          <a:blipFill>
            <a:blip r:embed="rId2"/>
            <a:stretch>
              <a:fillRect/>
            </a:stretch>
          </a:blipFill>
        </p:spPr>
      </p:sp>
      <p:sp>
        <p:nvSpPr>
          <p:cNvPr id="3" name="Freeform 3"/>
          <p:cNvSpPr/>
          <p:nvPr/>
        </p:nvSpPr>
        <p:spPr>
          <a:xfrm>
            <a:off x="9372600" y="12697"/>
            <a:ext cx="1244603" cy="6819900"/>
          </a:xfrm>
          <a:custGeom>
            <a:avLst/>
            <a:gdLst/>
            <a:ahLst/>
            <a:cxnLst/>
            <a:rect l="l" t="t" r="r" b="b"/>
            <a:pathLst>
              <a:path w="1244603" h="6819900">
                <a:moveTo>
                  <a:pt x="0" y="0"/>
                </a:moveTo>
                <a:lnTo>
                  <a:pt x="1244603" y="0"/>
                </a:lnTo>
                <a:lnTo>
                  <a:pt x="1244603" y="6819900"/>
                </a:lnTo>
                <a:lnTo>
                  <a:pt x="0" y="6819900"/>
                </a:lnTo>
                <a:lnTo>
                  <a:pt x="0" y="0"/>
                </a:lnTo>
                <a:close/>
              </a:path>
            </a:pathLst>
          </a:custGeom>
          <a:blipFill>
            <a:blip r:embed="rId3"/>
            <a:stretch>
              <a:fillRect/>
            </a:stretch>
          </a:blipFill>
        </p:spPr>
      </p:sp>
      <p:sp>
        <p:nvSpPr>
          <p:cNvPr id="4" name="Freeform 4"/>
          <p:cNvSpPr/>
          <p:nvPr/>
        </p:nvSpPr>
        <p:spPr>
          <a:xfrm>
            <a:off x="7480297" y="3683003"/>
            <a:ext cx="4711703" cy="3149603"/>
          </a:xfrm>
          <a:custGeom>
            <a:avLst/>
            <a:gdLst/>
            <a:ahLst/>
            <a:cxnLst/>
            <a:rect l="l" t="t" r="r" b="b"/>
            <a:pathLst>
              <a:path w="4711703" h="3149603">
                <a:moveTo>
                  <a:pt x="0" y="0"/>
                </a:moveTo>
                <a:lnTo>
                  <a:pt x="4711703" y="0"/>
                </a:lnTo>
                <a:lnTo>
                  <a:pt x="4711703" y="3149603"/>
                </a:lnTo>
                <a:lnTo>
                  <a:pt x="0" y="3149603"/>
                </a:lnTo>
                <a:lnTo>
                  <a:pt x="0" y="0"/>
                </a:lnTo>
                <a:close/>
              </a:path>
            </a:pathLst>
          </a:custGeom>
          <a:blipFill>
            <a:blip r:embed="rId4"/>
            <a:stretch>
              <a:fillRect/>
            </a:stretch>
          </a:blipFill>
        </p:spPr>
      </p:sp>
      <p:sp>
        <p:nvSpPr>
          <p:cNvPr id="5" name="Freeform 5"/>
          <p:cNvSpPr/>
          <p:nvPr/>
        </p:nvSpPr>
        <p:spPr>
          <a:xfrm>
            <a:off x="9194797" y="12697"/>
            <a:ext cx="2997203" cy="6819900"/>
          </a:xfrm>
          <a:custGeom>
            <a:avLst/>
            <a:gdLst/>
            <a:ahLst/>
            <a:cxnLst/>
            <a:rect l="l" t="t" r="r" b="b"/>
            <a:pathLst>
              <a:path w="2997203" h="6819900">
                <a:moveTo>
                  <a:pt x="0" y="0"/>
                </a:moveTo>
                <a:lnTo>
                  <a:pt x="2997203" y="0"/>
                </a:lnTo>
                <a:lnTo>
                  <a:pt x="2997203" y="6819900"/>
                </a:lnTo>
                <a:lnTo>
                  <a:pt x="0" y="6819900"/>
                </a:lnTo>
                <a:lnTo>
                  <a:pt x="0" y="0"/>
                </a:lnTo>
                <a:close/>
              </a:path>
            </a:pathLst>
          </a:custGeom>
          <a:blipFill>
            <a:blip r:embed="rId5"/>
            <a:stretch>
              <a:fillRect/>
            </a:stretch>
          </a:blipFill>
        </p:spPr>
      </p:sp>
      <p:sp>
        <p:nvSpPr>
          <p:cNvPr id="6" name="Freeform 6"/>
          <p:cNvSpPr/>
          <p:nvPr/>
        </p:nvSpPr>
        <p:spPr>
          <a:xfrm>
            <a:off x="9601200" y="12697"/>
            <a:ext cx="2590800" cy="6819900"/>
          </a:xfrm>
          <a:custGeom>
            <a:avLst/>
            <a:gdLst/>
            <a:ahLst/>
            <a:cxnLst/>
            <a:rect l="l" t="t" r="r" b="b"/>
            <a:pathLst>
              <a:path w="2590800" h="6819900">
                <a:moveTo>
                  <a:pt x="0" y="0"/>
                </a:moveTo>
                <a:lnTo>
                  <a:pt x="2590800" y="0"/>
                </a:lnTo>
                <a:lnTo>
                  <a:pt x="2590800" y="6819900"/>
                </a:lnTo>
                <a:lnTo>
                  <a:pt x="0" y="6819900"/>
                </a:lnTo>
                <a:lnTo>
                  <a:pt x="0" y="0"/>
                </a:lnTo>
                <a:close/>
              </a:path>
            </a:pathLst>
          </a:custGeom>
          <a:blipFill>
            <a:blip r:embed="rId6"/>
            <a:stretch>
              <a:fillRect/>
            </a:stretch>
          </a:blipFill>
        </p:spPr>
      </p:sp>
      <p:sp>
        <p:nvSpPr>
          <p:cNvPr id="7" name="Freeform 7"/>
          <p:cNvSpPr/>
          <p:nvPr/>
        </p:nvSpPr>
        <p:spPr>
          <a:xfrm>
            <a:off x="8978903" y="3060697"/>
            <a:ext cx="3213097" cy="3771900"/>
          </a:xfrm>
          <a:custGeom>
            <a:avLst/>
            <a:gdLst/>
            <a:ahLst/>
            <a:cxnLst/>
            <a:rect l="l" t="t" r="r" b="b"/>
            <a:pathLst>
              <a:path w="3213097" h="3771900">
                <a:moveTo>
                  <a:pt x="0" y="0"/>
                </a:moveTo>
                <a:lnTo>
                  <a:pt x="3213097" y="0"/>
                </a:lnTo>
                <a:lnTo>
                  <a:pt x="3213097" y="3771900"/>
                </a:lnTo>
                <a:lnTo>
                  <a:pt x="0" y="3771900"/>
                </a:lnTo>
                <a:lnTo>
                  <a:pt x="0" y="0"/>
                </a:lnTo>
                <a:close/>
              </a:path>
            </a:pathLst>
          </a:custGeom>
          <a:blipFill>
            <a:blip r:embed="rId7"/>
            <a:stretch>
              <a:fillRect/>
            </a:stretch>
          </a:blipFill>
        </p:spPr>
      </p:sp>
      <p:sp>
        <p:nvSpPr>
          <p:cNvPr id="8" name="Freeform 8"/>
          <p:cNvSpPr/>
          <p:nvPr/>
        </p:nvSpPr>
        <p:spPr>
          <a:xfrm>
            <a:off x="9334500" y="12697"/>
            <a:ext cx="2857500" cy="6819900"/>
          </a:xfrm>
          <a:custGeom>
            <a:avLst/>
            <a:gdLst/>
            <a:ahLst/>
            <a:cxnLst/>
            <a:rect l="l" t="t" r="r" b="b"/>
            <a:pathLst>
              <a:path w="2857500" h="6819900">
                <a:moveTo>
                  <a:pt x="0" y="0"/>
                </a:moveTo>
                <a:lnTo>
                  <a:pt x="2857500" y="0"/>
                </a:lnTo>
                <a:lnTo>
                  <a:pt x="2857500" y="6819900"/>
                </a:lnTo>
                <a:lnTo>
                  <a:pt x="0" y="6819900"/>
                </a:lnTo>
                <a:lnTo>
                  <a:pt x="0" y="0"/>
                </a:lnTo>
                <a:close/>
              </a:path>
            </a:pathLst>
          </a:custGeom>
          <a:blipFill>
            <a:blip r:embed="rId8"/>
            <a:stretch>
              <a:fillRect/>
            </a:stretch>
          </a:blipFill>
        </p:spPr>
      </p:sp>
      <p:sp>
        <p:nvSpPr>
          <p:cNvPr id="9" name="Freeform 9"/>
          <p:cNvSpPr/>
          <p:nvPr/>
        </p:nvSpPr>
        <p:spPr>
          <a:xfrm>
            <a:off x="10896600" y="12697"/>
            <a:ext cx="1295400" cy="6819900"/>
          </a:xfrm>
          <a:custGeom>
            <a:avLst/>
            <a:gdLst/>
            <a:ahLst/>
            <a:cxnLst/>
            <a:rect l="l" t="t" r="r" b="b"/>
            <a:pathLst>
              <a:path w="1295400" h="6819900">
                <a:moveTo>
                  <a:pt x="0" y="0"/>
                </a:moveTo>
                <a:lnTo>
                  <a:pt x="1295400" y="0"/>
                </a:lnTo>
                <a:lnTo>
                  <a:pt x="1295400" y="6819900"/>
                </a:lnTo>
                <a:lnTo>
                  <a:pt x="0" y="6819900"/>
                </a:lnTo>
                <a:lnTo>
                  <a:pt x="0" y="0"/>
                </a:lnTo>
                <a:close/>
              </a:path>
            </a:pathLst>
          </a:custGeom>
          <a:blipFill>
            <a:blip r:embed="rId9"/>
            <a:stretch>
              <a:fillRect/>
            </a:stretch>
          </a:blipFill>
        </p:spPr>
      </p:sp>
      <p:sp>
        <p:nvSpPr>
          <p:cNvPr id="10" name="Freeform 10"/>
          <p:cNvSpPr/>
          <p:nvPr/>
        </p:nvSpPr>
        <p:spPr>
          <a:xfrm>
            <a:off x="10934700" y="12697"/>
            <a:ext cx="1257300" cy="6819900"/>
          </a:xfrm>
          <a:custGeom>
            <a:avLst/>
            <a:gdLst/>
            <a:ahLst/>
            <a:cxnLst/>
            <a:rect l="l" t="t" r="r" b="b"/>
            <a:pathLst>
              <a:path w="1257300" h="6819900">
                <a:moveTo>
                  <a:pt x="0" y="0"/>
                </a:moveTo>
                <a:lnTo>
                  <a:pt x="1257300" y="0"/>
                </a:lnTo>
                <a:lnTo>
                  <a:pt x="1257300" y="6819900"/>
                </a:lnTo>
                <a:lnTo>
                  <a:pt x="0" y="6819900"/>
                </a:lnTo>
                <a:lnTo>
                  <a:pt x="0" y="0"/>
                </a:lnTo>
                <a:close/>
              </a:path>
            </a:pathLst>
          </a:custGeom>
          <a:blipFill>
            <a:blip r:embed="rId10"/>
            <a:stretch>
              <a:fillRect/>
            </a:stretch>
          </a:blipFill>
        </p:spPr>
      </p:sp>
      <p:sp>
        <p:nvSpPr>
          <p:cNvPr id="11" name="Freeform 11"/>
          <p:cNvSpPr/>
          <p:nvPr/>
        </p:nvSpPr>
        <p:spPr>
          <a:xfrm>
            <a:off x="10401300" y="3606803"/>
            <a:ext cx="1790700" cy="3225803"/>
          </a:xfrm>
          <a:custGeom>
            <a:avLst/>
            <a:gdLst/>
            <a:ahLst/>
            <a:cxnLst/>
            <a:rect l="l" t="t" r="r" b="b"/>
            <a:pathLst>
              <a:path w="1790700" h="3225803">
                <a:moveTo>
                  <a:pt x="0" y="0"/>
                </a:moveTo>
                <a:lnTo>
                  <a:pt x="1790700" y="0"/>
                </a:lnTo>
                <a:lnTo>
                  <a:pt x="1790700" y="3225803"/>
                </a:lnTo>
                <a:lnTo>
                  <a:pt x="0" y="3225803"/>
                </a:lnTo>
                <a:lnTo>
                  <a:pt x="0" y="0"/>
                </a:lnTo>
                <a:close/>
              </a:path>
            </a:pathLst>
          </a:custGeom>
          <a:blipFill>
            <a:blip r:embed="rId11"/>
            <a:stretch>
              <a:fillRect/>
            </a:stretch>
          </a:blipFill>
        </p:spPr>
      </p:sp>
      <p:sp>
        <p:nvSpPr>
          <p:cNvPr id="12" name="Freeform 12"/>
          <p:cNvSpPr/>
          <p:nvPr/>
        </p:nvSpPr>
        <p:spPr>
          <a:xfrm>
            <a:off x="9359903" y="5372100"/>
            <a:ext cx="469897" cy="469897"/>
          </a:xfrm>
          <a:custGeom>
            <a:avLst/>
            <a:gdLst/>
            <a:ahLst/>
            <a:cxnLst/>
            <a:rect l="l" t="t" r="r" b="b"/>
            <a:pathLst>
              <a:path w="469897" h="469897">
                <a:moveTo>
                  <a:pt x="0" y="0"/>
                </a:moveTo>
                <a:lnTo>
                  <a:pt x="469897" y="0"/>
                </a:lnTo>
                <a:lnTo>
                  <a:pt x="469897" y="469897"/>
                </a:lnTo>
                <a:lnTo>
                  <a:pt x="0" y="469897"/>
                </a:lnTo>
                <a:lnTo>
                  <a:pt x="0" y="0"/>
                </a:lnTo>
                <a:close/>
              </a:path>
            </a:pathLst>
          </a:custGeom>
          <a:blipFill>
            <a:blip r:embed="rId12"/>
            <a:stretch>
              <a:fillRect/>
            </a:stretch>
          </a:blipFill>
        </p:spPr>
      </p:sp>
      <p:sp>
        <p:nvSpPr>
          <p:cNvPr id="13" name="Freeform 13"/>
          <p:cNvSpPr/>
          <p:nvPr/>
        </p:nvSpPr>
        <p:spPr>
          <a:xfrm>
            <a:off x="9359903" y="5905500"/>
            <a:ext cx="190500" cy="190500"/>
          </a:xfrm>
          <a:custGeom>
            <a:avLst/>
            <a:gdLst/>
            <a:ahLst/>
            <a:cxnLst/>
            <a:rect l="l" t="t" r="r" b="b"/>
            <a:pathLst>
              <a:path w="190500" h="190500">
                <a:moveTo>
                  <a:pt x="0" y="0"/>
                </a:moveTo>
                <a:lnTo>
                  <a:pt x="190500" y="0"/>
                </a:lnTo>
                <a:lnTo>
                  <a:pt x="190500" y="190500"/>
                </a:lnTo>
                <a:lnTo>
                  <a:pt x="0" y="190500"/>
                </a:lnTo>
                <a:lnTo>
                  <a:pt x="0" y="0"/>
                </a:lnTo>
                <a:close/>
              </a:path>
            </a:pathLst>
          </a:custGeom>
          <a:blipFill>
            <a:blip r:embed="rId13"/>
            <a:stretch>
              <a:fillRect/>
            </a:stretch>
          </a:blipFill>
        </p:spPr>
      </p:sp>
      <p:sp>
        <p:nvSpPr>
          <p:cNvPr id="14" name="Freeform 14"/>
          <p:cNvSpPr/>
          <p:nvPr/>
        </p:nvSpPr>
        <p:spPr>
          <a:xfrm>
            <a:off x="8629269" y="1208865"/>
            <a:ext cx="2762250" cy="3257550"/>
          </a:xfrm>
          <a:custGeom>
            <a:avLst/>
            <a:gdLst/>
            <a:ahLst/>
            <a:cxnLst/>
            <a:rect l="l" t="t" r="r" b="b"/>
            <a:pathLst>
              <a:path w="2762250" h="3257550">
                <a:moveTo>
                  <a:pt x="0" y="0"/>
                </a:moveTo>
                <a:lnTo>
                  <a:pt x="2762250" y="0"/>
                </a:lnTo>
                <a:lnTo>
                  <a:pt x="2762250" y="3257550"/>
                </a:lnTo>
                <a:lnTo>
                  <a:pt x="0" y="3257550"/>
                </a:lnTo>
                <a:lnTo>
                  <a:pt x="0" y="0"/>
                </a:lnTo>
                <a:close/>
              </a:path>
            </a:pathLst>
          </a:custGeom>
          <a:blipFill>
            <a:blip r:embed="rId14"/>
            <a:stretch>
              <a:fillRect/>
            </a:stretch>
          </a:blipFill>
        </p:spPr>
      </p:sp>
      <p:sp>
        <p:nvSpPr>
          <p:cNvPr id="15" name="Freeform 15"/>
          <p:cNvSpPr/>
          <p:nvPr/>
        </p:nvSpPr>
        <p:spPr>
          <a:xfrm>
            <a:off x="676275" y="6467475"/>
            <a:ext cx="2143125" cy="200025"/>
          </a:xfrm>
          <a:custGeom>
            <a:avLst/>
            <a:gdLst/>
            <a:ahLst/>
            <a:cxnLst/>
            <a:rect l="l" t="t" r="r" b="b"/>
            <a:pathLst>
              <a:path w="2143125" h="200025">
                <a:moveTo>
                  <a:pt x="0" y="0"/>
                </a:moveTo>
                <a:lnTo>
                  <a:pt x="2143125" y="0"/>
                </a:lnTo>
                <a:lnTo>
                  <a:pt x="2143125" y="200025"/>
                </a:lnTo>
                <a:lnTo>
                  <a:pt x="0" y="200025"/>
                </a:lnTo>
                <a:lnTo>
                  <a:pt x="0" y="0"/>
                </a:lnTo>
                <a:close/>
              </a:path>
            </a:pathLst>
          </a:custGeom>
          <a:blipFill>
            <a:blip r:embed="rId15"/>
            <a:stretch>
              <a:fillRect/>
            </a:stretch>
          </a:blipFill>
        </p:spPr>
      </p:sp>
      <p:sp>
        <p:nvSpPr>
          <p:cNvPr id="16" name="TextBox 16"/>
          <p:cNvSpPr txBox="1"/>
          <p:nvPr/>
        </p:nvSpPr>
        <p:spPr>
          <a:xfrm>
            <a:off x="752475" y="6451006"/>
            <a:ext cx="1663703" cy="199682"/>
          </a:xfrm>
          <a:prstGeom prst="rect">
            <a:avLst/>
          </a:prstGeom>
        </p:spPr>
        <p:txBody>
          <a:bodyPr lIns="0" tIns="0" rIns="0" bIns="0" rtlCol="0" anchor="t">
            <a:spAutoFit/>
          </a:bodyPr>
          <a:lstStyle/>
          <a:p>
            <a:pPr algn="l">
              <a:lnSpc>
                <a:spcPts val="1574"/>
              </a:lnSpc>
            </a:pPr>
            <a:r>
              <a:rPr lang="en-US" sz="1125" spc="1">
                <a:solidFill>
                  <a:srgbClr val="2E83C3"/>
                </a:solidFill>
                <a:latin typeface="Trebuchet MS"/>
              </a:rPr>
              <a:t>3/21/2024</a:t>
            </a:r>
            <a:r>
              <a:rPr lang="en-US" sz="1125" spc="1">
                <a:solidFill>
                  <a:srgbClr val="2E83C3"/>
                </a:solidFill>
                <a:latin typeface="Trebuchet MS Bold"/>
              </a:rPr>
              <a:t>Annual Review</a:t>
            </a:r>
          </a:p>
        </p:txBody>
      </p:sp>
      <p:sp>
        <p:nvSpPr>
          <p:cNvPr id="17" name="TextBox 17"/>
          <p:cNvSpPr txBox="1"/>
          <p:nvPr/>
        </p:nvSpPr>
        <p:spPr>
          <a:xfrm>
            <a:off x="11391519" y="6451006"/>
            <a:ext cx="74924" cy="198634"/>
          </a:xfrm>
          <a:prstGeom prst="rect">
            <a:avLst/>
          </a:prstGeom>
        </p:spPr>
        <p:txBody>
          <a:bodyPr lIns="0" tIns="0" rIns="0" bIns="0" rtlCol="0" anchor="t">
            <a:spAutoFit/>
          </a:bodyPr>
          <a:lstStyle/>
          <a:p>
            <a:pPr algn="l">
              <a:lnSpc>
                <a:spcPts val="1574"/>
              </a:lnSpc>
            </a:pPr>
            <a:r>
              <a:rPr lang="en-US" sz="1125">
                <a:solidFill>
                  <a:srgbClr val="2E946B"/>
                </a:solidFill>
                <a:latin typeface="Trebuchet MS"/>
              </a:rPr>
              <a:t>4</a:t>
            </a:r>
          </a:p>
        </p:txBody>
      </p:sp>
      <p:sp>
        <p:nvSpPr>
          <p:cNvPr id="18" name="TextBox 18"/>
          <p:cNvSpPr txBox="1"/>
          <p:nvPr/>
        </p:nvSpPr>
        <p:spPr>
          <a:xfrm>
            <a:off x="846773" y="531476"/>
            <a:ext cx="5181581" cy="700373"/>
          </a:xfrm>
          <a:prstGeom prst="rect">
            <a:avLst/>
          </a:prstGeom>
        </p:spPr>
        <p:txBody>
          <a:bodyPr lIns="0" tIns="0" rIns="0" bIns="0" rtlCol="0" anchor="t">
            <a:spAutoFit/>
          </a:bodyPr>
          <a:lstStyle/>
          <a:p>
            <a:pPr algn="l">
              <a:lnSpc>
                <a:spcPts val="5604"/>
              </a:lnSpc>
            </a:pPr>
            <a:r>
              <a:rPr lang="en-US" sz="4003">
                <a:solidFill>
                  <a:srgbClr val="000000"/>
                </a:solidFill>
                <a:latin typeface="Trebuchet MS Bold"/>
              </a:rPr>
              <a:t>PROBLEM STATEMENT</a:t>
            </a:r>
          </a:p>
        </p:txBody>
      </p:sp>
      <p:sp>
        <p:nvSpPr>
          <p:cNvPr id="19" name="TextBox 19"/>
          <p:cNvSpPr txBox="1"/>
          <p:nvPr/>
        </p:nvSpPr>
        <p:spPr>
          <a:xfrm>
            <a:off x="957253" y="1644053"/>
            <a:ext cx="6962118" cy="3795627"/>
          </a:xfrm>
          <a:prstGeom prst="rect">
            <a:avLst/>
          </a:prstGeom>
        </p:spPr>
        <p:txBody>
          <a:bodyPr lIns="0" tIns="0" rIns="0" bIns="0" rtlCol="0" anchor="t">
            <a:spAutoFit/>
          </a:bodyPr>
          <a:lstStyle/>
          <a:p>
            <a:pPr algn="ctr">
              <a:lnSpc>
                <a:spcPts val="2720"/>
              </a:lnSpc>
            </a:pPr>
            <a:r>
              <a:rPr lang="en-US" sz="1943" spc="1">
                <a:solidFill>
                  <a:srgbClr val="000000"/>
                </a:solidFill>
                <a:latin typeface="Trebuchet MS Bold"/>
              </a:rPr>
              <a:t>The project aims to automate the process of text summarization from PDF documents using artificial intelligence techniques. By leveraging the Bard AI model, the script extracts text from each page of a given PDF file, compresses it to minimize API calls, and generates concise summaries of the extracted text. The summaries, limited to 100 words each, are then saved into a text file. This approach facilitates efficient and effective summarization of large volumes of textual data, enabling users to quickly obtain key insights from PDF documents without manual intervention.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38600"/>
            <a:ext cx="444503" cy="2806703"/>
          </a:xfrm>
          <a:custGeom>
            <a:avLst/>
            <a:gdLst/>
            <a:ahLst/>
            <a:cxnLst/>
            <a:rect l="l" t="t" r="r" b="b"/>
            <a:pathLst>
              <a:path w="444503" h="2806703">
                <a:moveTo>
                  <a:pt x="0" y="0"/>
                </a:moveTo>
                <a:lnTo>
                  <a:pt x="444503" y="0"/>
                </a:lnTo>
                <a:lnTo>
                  <a:pt x="444503" y="2806703"/>
                </a:lnTo>
                <a:lnTo>
                  <a:pt x="0" y="2806703"/>
                </a:lnTo>
                <a:lnTo>
                  <a:pt x="0" y="0"/>
                </a:lnTo>
                <a:close/>
              </a:path>
            </a:pathLst>
          </a:custGeom>
          <a:blipFill>
            <a:blip r:embed="rId2"/>
            <a:stretch>
              <a:fillRect/>
            </a:stretch>
          </a:blipFill>
        </p:spPr>
      </p:sp>
      <p:sp>
        <p:nvSpPr>
          <p:cNvPr id="3" name="Freeform 3"/>
          <p:cNvSpPr/>
          <p:nvPr/>
        </p:nvSpPr>
        <p:spPr>
          <a:xfrm>
            <a:off x="9372600" y="12697"/>
            <a:ext cx="1244603" cy="6819900"/>
          </a:xfrm>
          <a:custGeom>
            <a:avLst/>
            <a:gdLst/>
            <a:ahLst/>
            <a:cxnLst/>
            <a:rect l="l" t="t" r="r" b="b"/>
            <a:pathLst>
              <a:path w="1244603" h="6819900">
                <a:moveTo>
                  <a:pt x="0" y="0"/>
                </a:moveTo>
                <a:lnTo>
                  <a:pt x="1244603" y="0"/>
                </a:lnTo>
                <a:lnTo>
                  <a:pt x="1244603" y="6819900"/>
                </a:lnTo>
                <a:lnTo>
                  <a:pt x="0" y="6819900"/>
                </a:lnTo>
                <a:lnTo>
                  <a:pt x="0" y="0"/>
                </a:lnTo>
                <a:close/>
              </a:path>
            </a:pathLst>
          </a:custGeom>
          <a:blipFill>
            <a:blip r:embed="rId3"/>
            <a:stretch>
              <a:fillRect/>
            </a:stretch>
          </a:blipFill>
        </p:spPr>
      </p:sp>
      <p:sp>
        <p:nvSpPr>
          <p:cNvPr id="4" name="Freeform 4"/>
          <p:cNvSpPr/>
          <p:nvPr/>
        </p:nvSpPr>
        <p:spPr>
          <a:xfrm>
            <a:off x="7480297" y="3683003"/>
            <a:ext cx="4711703" cy="3149603"/>
          </a:xfrm>
          <a:custGeom>
            <a:avLst/>
            <a:gdLst/>
            <a:ahLst/>
            <a:cxnLst/>
            <a:rect l="l" t="t" r="r" b="b"/>
            <a:pathLst>
              <a:path w="4711703" h="3149603">
                <a:moveTo>
                  <a:pt x="0" y="0"/>
                </a:moveTo>
                <a:lnTo>
                  <a:pt x="4711703" y="0"/>
                </a:lnTo>
                <a:lnTo>
                  <a:pt x="4711703" y="3149603"/>
                </a:lnTo>
                <a:lnTo>
                  <a:pt x="0" y="3149603"/>
                </a:lnTo>
                <a:lnTo>
                  <a:pt x="0" y="0"/>
                </a:lnTo>
                <a:close/>
              </a:path>
            </a:pathLst>
          </a:custGeom>
          <a:blipFill>
            <a:blip r:embed="rId4"/>
            <a:stretch>
              <a:fillRect/>
            </a:stretch>
          </a:blipFill>
        </p:spPr>
      </p:sp>
      <p:sp>
        <p:nvSpPr>
          <p:cNvPr id="5" name="Freeform 5"/>
          <p:cNvSpPr/>
          <p:nvPr/>
        </p:nvSpPr>
        <p:spPr>
          <a:xfrm>
            <a:off x="9194797" y="12697"/>
            <a:ext cx="2997203" cy="6819900"/>
          </a:xfrm>
          <a:custGeom>
            <a:avLst/>
            <a:gdLst/>
            <a:ahLst/>
            <a:cxnLst/>
            <a:rect l="l" t="t" r="r" b="b"/>
            <a:pathLst>
              <a:path w="2997203" h="6819900">
                <a:moveTo>
                  <a:pt x="0" y="0"/>
                </a:moveTo>
                <a:lnTo>
                  <a:pt x="2997203" y="0"/>
                </a:lnTo>
                <a:lnTo>
                  <a:pt x="2997203" y="6819900"/>
                </a:lnTo>
                <a:lnTo>
                  <a:pt x="0" y="6819900"/>
                </a:lnTo>
                <a:lnTo>
                  <a:pt x="0" y="0"/>
                </a:lnTo>
                <a:close/>
              </a:path>
            </a:pathLst>
          </a:custGeom>
          <a:blipFill>
            <a:blip r:embed="rId5"/>
            <a:stretch>
              <a:fillRect/>
            </a:stretch>
          </a:blipFill>
        </p:spPr>
      </p:sp>
      <p:sp>
        <p:nvSpPr>
          <p:cNvPr id="6" name="Freeform 6"/>
          <p:cNvSpPr/>
          <p:nvPr/>
        </p:nvSpPr>
        <p:spPr>
          <a:xfrm>
            <a:off x="9601200" y="12697"/>
            <a:ext cx="2590800" cy="6819900"/>
          </a:xfrm>
          <a:custGeom>
            <a:avLst/>
            <a:gdLst/>
            <a:ahLst/>
            <a:cxnLst/>
            <a:rect l="l" t="t" r="r" b="b"/>
            <a:pathLst>
              <a:path w="2590800" h="6819900">
                <a:moveTo>
                  <a:pt x="0" y="0"/>
                </a:moveTo>
                <a:lnTo>
                  <a:pt x="2590800" y="0"/>
                </a:lnTo>
                <a:lnTo>
                  <a:pt x="2590800" y="6819900"/>
                </a:lnTo>
                <a:lnTo>
                  <a:pt x="0" y="6819900"/>
                </a:lnTo>
                <a:lnTo>
                  <a:pt x="0" y="0"/>
                </a:lnTo>
                <a:close/>
              </a:path>
            </a:pathLst>
          </a:custGeom>
          <a:blipFill>
            <a:blip r:embed="rId6"/>
            <a:stretch>
              <a:fillRect/>
            </a:stretch>
          </a:blipFill>
        </p:spPr>
      </p:sp>
      <p:sp>
        <p:nvSpPr>
          <p:cNvPr id="7" name="Freeform 7"/>
          <p:cNvSpPr/>
          <p:nvPr/>
        </p:nvSpPr>
        <p:spPr>
          <a:xfrm>
            <a:off x="8978903" y="3060697"/>
            <a:ext cx="3213097" cy="3771900"/>
          </a:xfrm>
          <a:custGeom>
            <a:avLst/>
            <a:gdLst/>
            <a:ahLst/>
            <a:cxnLst/>
            <a:rect l="l" t="t" r="r" b="b"/>
            <a:pathLst>
              <a:path w="3213097" h="3771900">
                <a:moveTo>
                  <a:pt x="0" y="0"/>
                </a:moveTo>
                <a:lnTo>
                  <a:pt x="3213097" y="0"/>
                </a:lnTo>
                <a:lnTo>
                  <a:pt x="3213097" y="3771900"/>
                </a:lnTo>
                <a:lnTo>
                  <a:pt x="0" y="3771900"/>
                </a:lnTo>
                <a:lnTo>
                  <a:pt x="0" y="0"/>
                </a:lnTo>
                <a:close/>
              </a:path>
            </a:pathLst>
          </a:custGeom>
          <a:blipFill>
            <a:blip r:embed="rId7"/>
            <a:stretch>
              <a:fillRect/>
            </a:stretch>
          </a:blipFill>
        </p:spPr>
      </p:sp>
      <p:sp>
        <p:nvSpPr>
          <p:cNvPr id="8" name="Freeform 8"/>
          <p:cNvSpPr/>
          <p:nvPr/>
        </p:nvSpPr>
        <p:spPr>
          <a:xfrm>
            <a:off x="9334500" y="12697"/>
            <a:ext cx="2857500" cy="6819900"/>
          </a:xfrm>
          <a:custGeom>
            <a:avLst/>
            <a:gdLst/>
            <a:ahLst/>
            <a:cxnLst/>
            <a:rect l="l" t="t" r="r" b="b"/>
            <a:pathLst>
              <a:path w="2857500" h="6819900">
                <a:moveTo>
                  <a:pt x="0" y="0"/>
                </a:moveTo>
                <a:lnTo>
                  <a:pt x="2857500" y="0"/>
                </a:lnTo>
                <a:lnTo>
                  <a:pt x="2857500" y="6819900"/>
                </a:lnTo>
                <a:lnTo>
                  <a:pt x="0" y="6819900"/>
                </a:lnTo>
                <a:lnTo>
                  <a:pt x="0" y="0"/>
                </a:lnTo>
                <a:close/>
              </a:path>
            </a:pathLst>
          </a:custGeom>
          <a:blipFill>
            <a:blip r:embed="rId8"/>
            <a:stretch>
              <a:fillRect/>
            </a:stretch>
          </a:blipFill>
        </p:spPr>
      </p:sp>
      <p:sp>
        <p:nvSpPr>
          <p:cNvPr id="9" name="Freeform 9"/>
          <p:cNvSpPr/>
          <p:nvPr/>
        </p:nvSpPr>
        <p:spPr>
          <a:xfrm>
            <a:off x="10896600" y="12697"/>
            <a:ext cx="1295400" cy="6819900"/>
          </a:xfrm>
          <a:custGeom>
            <a:avLst/>
            <a:gdLst/>
            <a:ahLst/>
            <a:cxnLst/>
            <a:rect l="l" t="t" r="r" b="b"/>
            <a:pathLst>
              <a:path w="1295400" h="6819900">
                <a:moveTo>
                  <a:pt x="0" y="0"/>
                </a:moveTo>
                <a:lnTo>
                  <a:pt x="1295400" y="0"/>
                </a:lnTo>
                <a:lnTo>
                  <a:pt x="1295400" y="6819900"/>
                </a:lnTo>
                <a:lnTo>
                  <a:pt x="0" y="6819900"/>
                </a:lnTo>
                <a:lnTo>
                  <a:pt x="0" y="0"/>
                </a:lnTo>
                <a:close/>
              </a:path>
            </a:pathLst>
          </a:custGeom>
          <a:blipFill>
            <a:blip r:embed="rId9"/>
            <a:stretch>
              <a:fillRect/>
            </a:stretch>
          </a:blipFill>
        </p:spPr>
      </p:sp>
      <p:sp>
        <p:nvSpPr>
          <p:cNvPr id="10" name="Freeform 10"/>
          <p:cNvSpPr/>
          <p:nvPr/>
        </p:nvSpPr>
        <p:spPr>
          <a:xfrm>
            <a:off x="10934700" y="12697"/>
            <a:ext cx="1257300" cy="6819900"/>
          </a:xfrm>
          <a:custGeom>
            <a:avLst/>
            <a:gdLst/>
            <a:ahLst/>
            <a:cxnLst/>
            <a:rect l="l" t="t" r="r" b="b"/>
            <a:pathLst>
              <a:path w="1257300" h="6819900">
                <a:moveTo>
                  <a:pt x="0" y="0"/>
                </a:moveTo>
                <a:lnTo>
                  <a:pt x="1257300" y="0"/>
                </a:lnTo>
                <a:lnTo>
                  <a:pt x="1257300" y="6819900"/>
                </a:lnTo>
                <a:lnTo>
                  <a:pt x="0" y="6819900"/>
                </a:lnTo>
                <a:lnTo>
                  <a:pt x="0" y="0"/>
                </a:lnTo>
                <a:close/>
              </a:path>
            </a:pathLst>
          </a:custGeom>
          <a:blipFill>
            <a:blip r:embed="rId10"/>
            <a:stretch>
              <a:fillRect/>
            </a:stretch>
          </a:blipFill>
        </p:spPr>
      </p:sp>
      <p:sp>
        <p:nvSpPr>
          <p:cNvPr id="11" name="Freeform 11"/>
          <p:cNvSpPr/>
          <p:nvPr/>
        </p:nvSpPr>
        <p:spPr>
          <a:xfrm>
            <a:off x="10401300" y="3606803"/>
            <a:ext cx="1790700" cy="3225803"/>
          </a:xfrm>
          <a:custGeom>
            <a:avLst/>
            <a:gdLst/>
            <a:ahLst/>
            <a:cxnLst/>
            <a:rect l="l" t="t" r="r" b="b"/>
            <a:pathLst>
              <a:path w="1790700" h="3225803">
                <a:moveTo>
                  <a:pt x="0" y="0"/>
                </a:moveTo>
                <a:lnTo>
                  <a:pt x="1790700" y="0"/>
                </a:lnTo>
                <a:lnTo>
                  <a:pt x="1790700" y="3225803"/>
                </a:lnTo>
                <a:lnTo>
                  <a:pt x="0" y="3225803"/>
                </a:lnTo>
                <a:lnTo>
                  <a:pt x="0" y="0"/>
                </a:lnTo>
                <a:close/>
              </a:path>
            </a:pathLst>
          </a:custGeom>
          <a:blipFill>
            <a:blip r:embed="rId11"/>
            <a:stretch>
              <a:fillRect/>
            </a:stretch>
          </a:blipFill>
        </p:spPr>
      </p:sp>
      <p:sp>
        <p:nvSpPr>
          <p:cNvPr id="12" name="Freeform 12"/>
          <p:cNvSpPr/>
          <p:nvPr/>
        </p:nvSpPr>
        <p:spPr>
          <a:xfrm>
            <a:off x="9359903" y="5372100"/>
            <a:ext cx="469897" cy="469897"/>
          </a:xfrm>
          <a:custGeom>
            <a:avLst/>
            <a:gdLst/>
            <a:ahLst/>
            <a:cxnLst/>
            <a:rect l="l" t="t" r="r" b="b"/>
            <a:pathLst>
              <a:path w="469897" h="469897">
                <a:moveTo>
                  <a:pt x="0" y="0"/>
                </a:moveTo>
                <a:lnTo>
                  <a:pt x="469897" y="0"/>
                </a:lnTo>
                <a:lnTo>
                  <a:pt x="469897" y="469897"/>
                </a:lnTo>
                <a:lnTo>
                  <a:pt x="0" y="469897"/>
                </a:lnTo>
                <a:lnTo>
                  <a:pt x="0" y="0"/>
                </a:lnTo>
                <a:close/>
              </a:path>
            </a:pathLst>
          </a:custGeom>
          <a:blipFill>
            <a:blip r:embed="rId12"/>
            <a:stretch>
              <a:fillRect/>
            </a:stretch>
          </a:blipFill>
        </p:spPr>
      </p:sp>
      <p:sp>
        <p:nvSpPr>
          <p:cNvPr id="13" name="Freeform 13"/>
          <p:cNvSpPr/>
          <p:nvPr/>
        </p:nvSpPr>
        <p:spPr>
          <a:xfrm>
            <a:off x="9359903" y="5905500"/>
            <a:ext cx="190500" cy="190500"/>
          </a:xfrm>
          <a:custGeom>
            <a:avLst/>
            <a:gdLst/>
            <a:ahLst/>
            <a:cxnLst/>
            <a:rect l="l" t="t" r="r" b="b"/>
            <a:pathLst>
              <a:path w="190500" h="190500">
                <a:moveTo>
                  <a:pt x="0" y="0"/>
                </a:moveTo>
                <a:lnTo>
                  <a:pt x="190500" y="0"/>
                </a:lnTo>
                <a:lnTo>
                  <a:pt x="190500" y="190500"/>
                </a:lnTo>
                <a:lnTo>
                  <a:pt x="0" y="190500"/>
                </a:lnTo>
                <a:lnTo>
                  <a:pt x="0" y="0"/>
                </a:lnTo>
                <a:close/>
              </a:path>
            </a:pathLst>
          </a:custGeom>
          <a:blipFill>
            <a:blip r:embed="rId13"/>
            <a:stretch>
              <a:fillRect/>
            </a:stretch>
          </a:blipFill>
        </p:spPr>
      </p:sp>
      <p:sp>
        <p:nvSpPr>
          <p:cNvPr id="14" name="Freeform 14"/>
          <p:cNvSpPr/>
          <p:nvPr/>
        </p:nvSpPr>
        <p:spPr>
          <a:xfrm>
            <a:off x="9241612" y="1524000"/>
            <a:ext cx="2950388" cy="3810000"/>
          </a:xfrm>
          <a:custGeom>
            <a:avLst/>
            <a:gdLst/>
            <a:ahLst/>
            <a:cxnLst/>
            <a:rect l="l" t="t" r="r" b="b"/>
            <a:pathLst>
              <a:path w="2950388" h="3810000">
                <a:moveTo>
                  <a:pt x="0" y="0"/>
                </a:moveTo>
                <a:lnTo>
                  <a:pt x="2950388" y="0"/>
                </a:lnTo>
                <a:lnTo>
                  <a:pt x="2950388" y="3810000"/>
                </a:lnTo>
                <a:lnTo>
                  <a:pt x="0" y="3810000"/>
                </a:lnTo>
                <a:lnTo>
                  <a:pt x="0" y="0"/>
                </a:lnTo>
                <a:close/>
              </a:path>
            </a:pathLst>
          </a:custGeom>
          <a:blipFill>
            <a:blip r:embed="rId14"/>
            <a:stretch>
              <a:fillRect r="-29135"/>
            </a:stretch>
          </a:blipFill>
        </p:spPr>
      </p:sp>
      <p:sp>
        <p:nvSpPr>
          <p:cNvPr id="15" name="Freeform 15"/>
          <p:cNvSpPr/>
          <p:nvPr/>
        </p:nvSpPr>
        <p:spPr>
          <a:xfrm>
            <a:off x="676275" y="6467475"/>
            <a:ext cx="2143125" cy="200025"/>
          </a:xfrm>
          <a:custGeom>
            <a:avLst/>
            <a:gdLst/>
            <a:ahLst/>
            <a:cxnLst/>
            <a:rect l="l" t="t" r="r" b="b"/>
            <a:pathLst>
              <a:path w="2143125" h="200025">
                <a:moveTo>
                  <a:pt x="0" y="0"/>
                </a:moveTo>
                <a:lnTo>
                  <a:pt x="2143125" y="0"/>
                </a:lnTo>
                <a:lnTo>
                  <a:pt x="2143125" y="200025"/>
                </a:lnTo>
                <a:lnTo>
                  <a:pt x="0" y="200025"/>
                </a:lnTo>
                <a:lnTo>
                  <a:pt x="0" y="0"/>
                </a:lnTo>
                <a:close/>
              </a:path>
            </a:pathLst>
          </a:custGeom>
          <a:blipFill>
            <a:blip r:embed="rId15"/>
            <a:stretch>
              <a:fillRect/>
            </a:stretch>
          </a:blipFill>
        </p:spPr>
      </p:sp>
      <p:sp>
        <p:nvSpPr>
          <p:cNvPr id="16" name="TextBox 16"/>
          <p:cNvSpPr txBox="1"/>
          <p:nvPr/>
        </p:nvSpPr>
        <p:spPr>
          <a:xfrm>
            <a:off x="11391519" y="6451006"/>
            <a:ext cx="74924" cy="198634"/>
          </a:xfrm>
          <a:prstGeom prst="rect">
            <a:avLst/>
          </a:prstGeom>
        </p:spPr>
        <p:txBody>
          <a:bodyPr lIns="0" tIns="0" rIns="0" bIns="0" rtlCol="0" anchor="t">
            <a:spAutoFit/>
          </a:bodyPr>
          <a:lstStyle/>
          <a:p>
            <a:pPr algn="l">
              <a:lnSpc>
                <a:spcPts val="1574"/>
              </a:lnSpc>
            </a:pPr>
            <a:r>
              <a:rPr lang="en-US" sz="1125">
                <a:solidFill>
                  <a:srgbClr val="2E946B"/>
                </a:solidFill>
                <a:latin typeface="Trebuchet MS"/>
              </a:rPr>
              <a:t>5</a:t>
            </a:r>
          </a:p>
        </p:txBody>
      </p:sp>
      <p:sp>
        <p:nvSpPr>
          <p:cNvPr id="17" name="TextBox 17"/>
          <p:cNvSpPr txBox="1"/>
          <p:nvPr/>
        </p:nvSpPr>
        <p:spPr>
          <a:xfrm>
            <a:off x="321069" y="143561"/>
            <a:ext cx="5103390" cy="733092"/>
          </a:xfrm>
          <a:prstGeom prst="rect">
            <a:avLst/>
          </a:prstGeom>
        </p:spPr>
        <p:txBody>
          <a:bodyPr lIns="0" tIns="0" rIns="0" bIns="0" rtlCol="0" anchor="t">
            <a:spAutoFit/>
          </a:bodyPr>
          <a:lstStyle/>
          <a:p>
            <a:pPr algn="l">
              <a:lnSpc>
                <a:spcPts val="5995"/>
              </a:lnSpc>
            </a:pPr>
            <a:r>
              <a:rPr lang="en-US" sz="4282">
                <a:solidFill>
                  <a:srgbClr val="000000"/>
                </a:solidFill>
                <a:latin typeface="Trebuchet MS Bold"/>
              </a:rPr>
              <a:t>PROJECT OVERVIEW</a:t>
            </a:r>
          </a:p>
        </p:txBody>
      </p:sp>
      <p:sp>
        <p:nvSpPr>
          <p:cNvPr id="18" name="TextBox 18"/>
          <p:cNvSpPr txBox="1"/>
          <p:nvPr/>
        </p:nvSpPr>
        <p:spPr>
          <a:xfrm>
            <a:off x="324679" y="1061971"/>
            <a:ext cx="8639223" cy="5492725"/>
          </a:xfrm>
          <a:prstGeom prst="rect">
            <a:avLst/>
          </a:prstGeom>
        </p:spPr>
        <p:txBody>
          <a:bodyPr lIns="0" tIns="0" rIns="0" bIns="0" rtlCol="0" anchor="t">
            <a:spAutoFit/>
          </a:bodyPr>
          <a:lstStyle/>
          <a:p>
            <a:pPr algn="ctr">
              <a:lnSpc>
                <a:spcPts val="2402"/>
              </a:lnSpc>
            </a:pPr>
            <a:r>
              <a:rPr lang="en-US" sz="1721" spc="1">
                <a:solidFill>
                  <a:srgbClr val="000000"/>
                </a:solidFill>
                <a:latin typeface="Trebuchet MS Bold"/>
              </a:rPr>
              <a:t> 1.PDF Text Extraction: </a:t>
            </a:r>
            <a:r>
              <a:rPr lang="en-US" sz="1721" spc="1">
                <a:solidFill>
                  <a:srgbClr val="000000"/>
                </a:solidFill>
                <a:latin typeface="Trebuchet MS"/>
              </a:rPr>
              <a:t>The system will extract text from uploaded PDF</a:t>
            </a:r>
          </a:p>
          <a:p>
            <a:pPr algn="ctr">
              <a:lnSpc>
                <a:spcPts val="2402"/>
              </a:lnSpc>
            </a:pPr>
            <a:r>
              <a:rPr lang="en-US" sz="1721" spc="1">
                <a:solidFill>
                  <a:srgbClr val="000000"/>
                </a:solidFill>
                <a:latin typeface="Trebuchet MS"/>
              </a:rPr>
              <a:t>documents, taking into account factors such as formatting, layout, and encoding.</a:t>
            </a:r>
          </a:p>
          <a:p>
            <a:pPr algn="ctr">
              <a:lnSpc>
                <a:spcPts val="2402"/>
              </a:lnSpc>
            </a:pPr>
            <a:endParaRPr lang="en-US" sz="1721" spc="1">
              <a:solidFill>
                <a:srgbClr val="000000"/>
              </a:solidFill>
              <a:latin typeface="Trebuchet MS"/>
            </a:endParaRPr>
          </a:p>
          <a:p>
            <a:pPr algn="ctr">
              <a:lnSpc>
                <a:spcPts val="2402"/>
              </a:lnSpc>
            </a:pPr>
            <a:r>
              <a:rPr lang="en-US" sz="1721">
                <a:solidFill>
                  <a:srgbClr val="000000"/>
                </a:solidFill>
                <a:latin typeface="Trebuchet MS Bold"/>
              </a:rPr>
              <a:t> 2.Content Compression: </a:t>
            </a:r>
            <a:r>
              <a:rPr lang="en-US" sz="1721">
                <a:solidFill>
                  <a:srgbClr val="000000"/>
                </a:solidFill>
                <a:latin typeface="Trebuchet MS"/>
              </a:rPr>
              <a:t>The extracted text will be segmented into smaller chunks or paragraphs to facilitate efficient summarization. </a:t>
            </a:r>
          </a:p>
          <a:p>
            <a:pPr algn="ctr">
              <a:lnSpc>
                <a:spcPts val="2402"/>
              </a:lnSpc>
            </a:pPr>
            <a:endParaRPr lang="en-US" sz="1721">
              <a:solidFill>
                <a:srgbClr val="000000"/>
              </a:solidFill>
              <a:latin typeface="Trebuchet MS"/>
            </a:endParaRPr>
          </a:p>
          <a:p>
            <a:pPr algn="r">
              <a:lnSpc>
                <a:spcPts val="2402"/>
              </a:lnSpc>
            </a:pPr>
            <a:r>
              <a:rPr lang="en-US" sz="1721">
                <a:solidFill>
                  <a:srgbClr val="000000"/>
                </a:solidFill>
                <a:latin typeface="Trebuchet MS Bold"/>
              </a:rPr>
              <a:t>3.Text Summarization: </a:t>
            </a:r>
            <a:r>
              <a:rPr lang="en-US" sz="1721">
                <a:solidFill>
                  <a:srgbClr val="000000"/>
                </a:solidFill>
                <a:latin typeface="Trebuchet MS"/>
              </a:rPr>
              <a:t>Each segment of text will be submitted to Bard AI for</a:t>
            </a:r>
          </a:p>
          <a:p>
            <a:pPr algn="ctr">
              <a:lnSpc>
                <a:spcPts val="2402"/>
              </a:lnSpc>
            </a:pPr>
            <a:r>
              <a:rPr lang="en-US" sz="1721" spc="1">
                <a:solidFill>
                  <a:srgbClr val="000000"/>
                </a:solidFill>
                <a:latin typeface="Trebuchet MS"/>
              </a:rPr>
              <a:t>summarization, generating concise summaries within predefined word limits.</a:t>
            </a:r>
          </a:p>
          <a:p>
            <a:pPr algn="ctr">
              <a:lnSpc>
                <a:spcPts val="2402"/>
              </a:lnSpc>
            </a:pPr>
            <a:endParaRPr lang="en-US" sz="1721" spc="1">
              <a:solidFill>
                <a:srgbClr val="000000"/>
              </a:solidFill>
              <a:latin typeface="Trebuchet MS"/>
            </a:endParaRPr>
          </a:p>
          <a:p>
            <a:pPr algn="ctr">
              <a:lnSpc>
                <a:spcPts val="2402"/>
              </a:lnSpc>
            </a:pPr>
            <a:r>
              <a:rPr lang="en-US" sz="1721">
                <a:solidFill>
                  <a:srgbClr val="000000"/>
                </a:solidFill>
                <a:latin typeface="Trebuchet MS"/>
              </a:rPr>
              <a:t> </a:t>
            </a:r>
            <a:r>
              <a:rPr lang="en-US" sz="1721">
                <a:solidFill>
                  <a:srgbClr val="000000"/>
                </a:solidFill>
                <a:latin typeface="Trebuchet MS Bold"/>
              </a:rPr>
              <a:t>4.Aggregation: </a:t>
            </a:r>
            <a:r>
              <a:rPr lang="en-US" sz="1721">
                <a:solidFill>
                  <a:srgbClr val="000000"/>
                </a:solidFill>
                <a:latin typeface="Trebuchet MS"/>
              </a:rPr>
              <a:t>The summarized content from all segments will be aggregated to create a comprehensive summary of the entire document.</a:t>
            </a:r>
          </a:p>
          <a:p>
            <a:pPr algn="ctr">
              <a:lnSpc>
                <a:spcPts val="2402"/>
              </a:lnSpc>
            </a:pPr>
            <a:endParaRPr lang="en-US" sz="1721">
              <a:solidFill>
                <a:srgbClr val="000000"/>
              </a:solidFill>
              <a:latin typeface="Trebuchet MS"/>
            </a:endParaRPr>
          </a:p>
          <a:p>
            <a:pPr algn="ctr">
              <a:lnSpc>
                <a:spcPts val="2402"/>
              </a:lnSpc>
            </a:pPr>
            <a:r>
              <a:rPr lang="en-US" sz="1721">
                <a:solidFill>
                  <a:srgbClr val="000000"/>
                </a:solidFill>
                <a:latin typeface="Trebuchet MS"/>
              </a:rPr>
              <a:t> </a:t>
            </a:r>
            <a:r>
              <a:rPr lang="en-US" sz="1721">
                <a:solidFill>
                  <a:srgbClr val="000000"/>
                </a:solidFill>
                <a:latin typeface="Trebuchet MS Bold"/>
              </a:rPr>
              <a:t>5.Optimization and Performance: </a:t>
            </a:r>
            <a:r>
              <a:rPr lang="en-US" sz="1721">
                <a:solidFill>
                  <a:srgbClr val="000000"/>
                </a:solidFill>
                <a:latin typeface="Trebuchet MS"/>
              </a:rPr>
              <a:t>The system will be optimized to minimize API usage and processing time, ensuring efficient summarization while controlling</a:t>
            </a:r>
          </a:p>
          <a:p>
            <a:pPr algn="ctr">
              <a:lnSpc>
                <a:spcPts val="2402"/>
              </a:lnSpc>
            </a:pPr>
            <a:r>
              <a:rPr lang="en-US" sz="1721" spc="1">
                <a:solidFill>
                  <a:srgbClr val="000000"/>
                </a:solidFill>
                <a:latin typeface="Trebuchet MS"/>
              </a:rPr>
              <a:t>costs.</a:t>
            </a:r>
          </a:p>
          <a:p>
            <a:pPr algn="ctr">
              <a:lnSpc>
                <a:spcPts val="2402"/>
              </a:lnSpc>
            </a:pPr>
            <a:endParaRPr lang="en-US" sz="1721" spc="1">
              <a:solidFill>
                <a:srgbClr val="000000"/>
              </a:solidFill>
              <a:latin typeface="Trebuchet MS"/>
            </a:endParaRPr>
          </a:p>
          <a:p>
            <a:pPr algn="ctr">
              <a:lnSpc>
                <a:spcPts val="2402"/>
              </a:lnSpc>
            </a:pPr>
            <a:r>
              <a:rPr lang="en-US" sz="1721">
                <a:solidFill>
                  <a:srgbClr val="000000"/>
                </a:solidFill>
                <a:latin typeface="Trebuchet MS Bold"/>
              </a:rPr>
              <a:t> 6.User Interface: </a:t>
            </a:r>
            <a:r>
              <a:rPr lang="en-US" sz="1721">
                <a:solidFill>
                  <a:srgbClr val="000000"/>
                </a:solidFill>
                <a:latin typeface="Trebuchet MS"/>
              </a:rPr>
              <a:t>A user-friendly web interface will be developed to allow users to upload PDF documents, initiate summarization, and download summaries.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38600"/>
            <a:ext cx="444503" cy="2806703"/>
          </a:xfrm>
          <a:custGeom>
            <a:avLst/>
            <a:gdLst/>
            <a:ahLst/>
            <a:cxnLst/>
            <a:rect l="l" t="t" r="r" b="b"/>
            <a:pathLst>
              <a:path w="444503" h="2806703">
                <a:moveTo>
                  <a:pt x="0" y="0"/>
                </a:moveTo>
                <a:lnTo>
                  <a:pt x="444503" y="0"/>
                </a:lnTo>
                <a:lnTo>
                  <a:pt x="444503" y="2806703"/>
                </a:lnTo>
                <a:lnTo>
                  <a:pt x="0" y="2806703"/>
                </a:lnTo>
                <a:lnTo>
                  <a:pt x="0" y="0"/>
                </a:lnTo>
                <a:close/>
              </a:path>
            </a:pathLst>
          </a:custGeom>
          <a:blipFill>
            <a:blip r:embed="rId2"/>
            <a:stretch>
              <a:fillRect/>
            </a:stretch>
          </a:blipFill>
        </p:spPr>
      </p:sp>
      <p:grpSp>
        <p:nvGrpSpPr>
          <p:cNvPr id="3" name="Group 3"/>
          <p:cNvGrpSpPr>
            <a:grpSpLocks noChangeAspect="1"/>
          </p:cNvGrpSpPr>
          <p:nvPr/>
        </p:nvGrpSpPr>
        <p:grpSpPr>
          <a:xfrm>
            <a:off x="723900" y="6172200"/>
            <a:ext cx="2180292" cy="485775"/>
            <a:chOff x="0" y="0"/>
            <a:chExt cx="2180298" cy="485775"/>
          </a:xfrm>
        </p:grpSpPr>
        <p:sp>
          <p:nvSpPr>
            <p:cNvPr id="4" name="Freeform 4"/>
            <p:cNvSpPr/>
            <p:nvPr/>
          </p:nvSpPr>
          <p:spPr>
            <a:xfrm>
              <a:off x="0" y="0"/>
              <a:ext cx="2180336" cy="485775"/>
            </a:xfrm>
            <a:custGeom>
              <a:avLst/>
              <a:gdLst/>
              <a:ahLst/>
              <a:cxnLst/>
              <a:rect l="l" t="t" r="r" b="b"/>
              <a:pathLst>
                <a:path w="2180336" h="485775">
                  <a:moveTo>
                    <a:pt x="0" y="0"/>
                  </a:moveTo>
                  <a:lnTo>
                    <a:pt x="0" y="485775"/>
                  </a:lnTo>
                  <a:lnTo>
                    <a:pt x="2180336" y="485775"/>
                  </a:lnTo>
                  <a:lnTo>
                    <a:pt x="2180336" y="0"/>
                  </a:lnTo>
                  <a:close/>
                </a:path>
              </a:pathLst>
            </a:custGeom>
            <a:solidFill>
              <a:srgbClr val="FFFFFF"/>
            </a:solidFill>
          </p:spPr>
        </p:sp>
      </p:grpSp>
      <p:sp>
        <p:nvSpPr>
          <p:cNvPr id="5" name="Freeform 5"/>
          <p:cNvSpPr/>
          <p:nvPr/>
        </p:nvSpPr>
        <p:spPr>
          <a:xfrm>
            <a:off x="9372600" y="12697"/>
            <a:ext cx="1244603" cy="6819900"/>
          </a:xfrm>
          <a:custGeom>
            <a:avLst/>
            <a:gdLst/>
            <a:ahLst/>
            <a:cxnLst/>
            <a:rect l="l" t="t" r="r" b="b"/>
            <a:pathLst>
              <a:path w="1244603" h="6819900">
                <a:moveTo>
                  <a:pt x="0" y="0"/>
                </a:moveTo>
                <a:lnTo>
                  <a:pt x="1244603" y="0"/>
                </a:lnTo>
                <a:lnTo>
                  <a:pt x="1244603" y="6819900"/>
                </a:lnTo>
                <a:lnTo>
                  <a:pt x="0" y="6819900"/>
                </a:lnTo>
                <a:lnTo>
                  <a:pt x="0" y="0"/>
                </a:lnTo>
                <a:close/>
              </a:path>
            </a:pathLst>
          </a:custGeom>
          <a:blipFill>
            <a:blip r:embed="rId3"/>
            <a:stretch>
              <a:fillRect/>
            </a:stretch>
          </a:blipFill>
        </p:spPr>
      </p:sp>
      <p:sp>
        <p:nvSpPr>
          <p:cNvPr id="6" name="Freeform 6"/>
          <p:cNvSpPr/>
          <p:nvPr/>
        </p:nvSpPr>
        <p:spPr>
          <a:xfrm>
            <a:off x="7480297" y="3683003"/>
            <a:ext cx="4711703" cy="3149603"/>
          </a:xfrm>
          <a:custGeom>
            <a:avLst/>
            <a:gdLst/>
            <a:ahLst/>
            <a:cxnLst/>
            <a:rect l="l" t="t" r="r" b="b"/>
            <a:pathLst>
              <a:path w="4711703" h="3149603">
                <a:moveTo>
                  <a:pt x="0" y="0"/>
                </a:moveTo>
                <a:lnTo>
                  <a:pt x="4711703" y="0"/>
                </a:lnTo>
                <a:lnTo>
                  <a:pt x="4711703" y="3149603"/>
                </a:lnTo>
                <a:lnTo>
                  <a:pt x="0" y="3149603"/>
                </a:lnTo>
                <a:lnTo>
                  <a:pt x="0" y="0"/>
                </a:lnTo>
                <a:close/>
              </a:path>
            </a:pathLst>
          </a:custGeom>
          <a:blipFill>
            <a:blip r:embed="rId4"/>
            <a:stretch>
              <a:fillRect/>
            </a:stretch>
          </a:blipFill>
        </p:spPr>
      </p:sp>
      <p:sp>
        <p:nvSpPr>
          <p:cNvPr id="7" name="Freeform 7"/>
          <p:cNvSpPr/>
          <p:nvPr/>
        </p:nvSpPr>
        <p:spPr>
          <a:xfrm>
            <a:off x="9194797" y="12697"/>
            <a:ext cx="2997203" cy="6819900"/>
          </a:xfrm>
          <a:custGeom>
            <a:avLst/>
            <a:gdLst/>
            <a:ahLst/>
            <a:cxnLst/>
            <a:rect l="l" t="t" r="r" b="b"/>
            <a:pathLst>
              <a:path w="2997203" h="6819900">
                <a:moveTo>
                  <a:pt x="0" y="0"/>
                </a:moveTo>
                <a:lnTo>
                  <a:pt x="2997203" y="0"/>
                </a:lnTo>
                <a:lnTo>
                  <a:pt x="2997203" y="6819900"/>
                </a:lnTo>
                <a:lnTo>
                  <a:pt x="0" y="6819900"/>
                </a:lnTo>
                <a:lnTo>
                  <a:pt x="0" y="0"/>
                </a:lnTo>
                <a:close/>
              </a:path>
            </a:pathLst>
          </a:custGeom>
          <a:blipFill>
            <a:blip r:embed="rId5"/>
            <a:stretch>
              <a:fillRect/>
            </a:stretch>
          </a:blipFill>
        </p:spPr>
      </p:sp>
      <p:sp>
        <p:nvSpPr>
          <p:cNvPr id="8" name="Freeform 8"/>
          <p:cNvSpPr/>
          <p:nvPr/>
        </p:nvSpPr>
        <p:spPr>
          <a:xfrm>
            <a:off x="9601200" y="12697"/>
            <a:ext cx="2590800" cy="6819900"/>
          </a:xfrm>
          <a:custGeom>
            <a:avLst/>
            <a:gdLst/>
            <a:ahLst/>
            <a:cxnLst/>
            <a:rect l="l" t="t" r="r" b="b"/>
            <a:pathLst>
              <a:path w="2590800" h="6819900">
                <a:moveTo>
                  <a:pt x="0" y="0"/>
                </a:moveTo>
                <a:lnTo>
                  <a:pt x="2590800" y="0"/>
                </a:lnTo>
                <a:lnTo>
                  <a:pt x="2590800" y="6819900"/>
                </a:lnTo>
                <a:lnTo>
                  <a:pt x="0" y="6819900"/>
                </a:lnTo>
                <a:lnTo>
                  <a:pt x="0" y="0"/>
                </a:lnTo>
                <a:close/>
              </a:path>
            </a:pathLst>
          </a:custGeom>
          <a:blipFill>
            <a:blip r:embed="rId6"/>
            <a:stretch>
              <a:fillRect/>
            </a:stretch>
          </a:blipFill>
        </p:spPr>
      </p:sp>
      <p:sp>
        <p:nvSpPr>
          <p:cNvPr id="9" name="Freeform 9"/>
          <p:cNvSpPr/>
          <p:nvPr/>
        </p:nvSpPr>
        <p:spPr>
          <a:xfrm>
            <a:off x="8978903" y="3060697"/>
            <a:ext cx="3213097" cy="3771900"/>
          </a:xfrm>
          <a:custGeom>
            <a:avLst/>
            <a:gdLst/>
            <a:ahLst/>
            <a:cxnLst/>
            <a:rect l="l" t="t" r="r" b="b"/>
            <a:pathLst>
              <a:path w="3213097" h="3771900">
                <a:moveTo>
                  <a:pt x="0" y="0"/>
                </a:moveTo>
                <a:lnTo>
                  <a:pt x="3213097" y="0"/>
                </a:lnTo>
                <a:lnTo>
                  <a:pt x="3213097" y="3771900"/>
                </a:lnTo>
                <a:lnTo>
                  <a:pt x="0" y="3771900"/>
                </a:lnTo>
                <a:lnTo>
                  <a:pt x="0" y="0"/>
                </a:lnTo>
                <a:close/>
              </a:path>
            </a:pathLst>
          </a:custGeom>
          <a:blipFill>
            <a:blip r:embed="rId7"/>
            <a:stretch>
              <a:fillRect/>
            </a:stretch>
          </a:blipFill>
        </p:spPr>
      </p:sp>
      <p:sp>
        <p:nvSpPr>
          <p:cNvPr id="10" name="Freeform 10"/>
          <p:cNvSpPr/>
          <p:nvPr/>
        </p:nvSpPr>
        <p:spPr>
          <a:xfrm>
            <a:off x="9334500" y="12697"/>
            <a:ext cx="2857500" cy="6819900"/>
          </a:xfrm>
          <a:custGeom>
            <a:avLst/>
            <a:gdLst/>
            <a:ahLst/>
            <a:cxnLst/>
            <a:rect l="l" t="t" r="r" b="b"/>
            <a:pathLst>
              <a:path w="2857500" h="6819900">
                <a:moveTo>
                  <a:pt x="0" y="0"/>
                </a:moveTo>
                <a:lnTo>
                  <a:pt x="2857500" y="0"/>
                </a:lnTo>
                <a:lnTo>
                  <a:pt x="2857500" y="6819900"/>
                </a:lnTo>
                <a:lnTo>
                  <a:pt x="0" y="6819900"/>
                </a:lnTo>
                <a:lnTo>
                  <a:pt x="0" y="0"/>
                </a:lnTo>
                <a:close/>
              </a:path>
            </a:pathLst>
          </a:custGeom>
          <a:blipFill>
            <a:blip r:embed="rId8"/>
            <a:stretch>
              <a:fillRect/>
            </a:stretch>
          </a:blipFill>
        </p:spPr>
      </p:sp>
      <p:sp>
        <p:nvSpPr>
          <p:cNvPr id="11" name="Freeform 11"/>
          <p:cNvSpPr/>
          <p:nvPr/>
        </p:nvSpPr>
        <p:spPr>
          <a:xfrm>
            <a:off x="10896600" y="12697"/>
            <a:ext cx="1295400" cy="6819900"/>
          </a:xfrm>
          <a:custGeom>
            <a:avLst/>
            <a:gdLst/>
            <a:ahLst/>
            <a:cxnLst/>
            <a:rect l="l" t="t" r="r" b="b"/>
            <a:pathLst>
              <a:path w="1295400" h="6819900">
                <a:moveTo>
                  <a:pt x="0" y="0"/>
                </a:moveTo>
                <a:lnTo>
                  <a:pt x="1295400" y="0"/>
                </a:lnTo>
                <a:lnTo>
                  <a:pt x="1295400" y="6819900"/>
                </a:lnTo>
                <a:lnTo>
                  <a:pt x="0" y="6819900"/>
                </a:lnTo>
                <a:lnTo>
                  <a:pt x="0" y="0"/>
                </a:lnTo>
                <a:close/>
              </a:path>
            </a:pathLst>
          </a:custGeom>
          <a:blipFill>
            <a:blip r:embed="rId9"/>
            <a:stretch>
              <a:fillRect/>
            </a:stretch>
          </a:blipFill>
        </p:spPr>
      </p:sp>
      <p:sp>
        <p:nvSpPr>
          <p:cNvPr id="12" name="Freeform 12"/>
          <p:cNvSpPr/>
          <p:nvPr/>
        </p:nvSpPr>
        <p:spPr>
          <a:xfrm>
            <a:off x="10934700" y="12697"/>
            <a:ext cx="1257300" cy="6819900"/>
          </a:xfrm>
          <a:custGeom>
            <a:avLst/>
            <a:gdLst/>
            <a:ahLst/>
            <a:cxnLst/>
            <a:rect l="l" t="t" r="r" b="b"/>
            <a:pathLst>
              <a:path w="1257300" h="6819900">
                <a:moveTo>
                  <a:pt x="0" y="0"/>
                </a:moveTo>
                <a:lnTo>
                  <a:pt x="1257300" y="0"/>
                </a:lnTo>
                <a:lnTo>
                  <a:pt x="1257300" y="6819900"/>
                </a:lnTo>
                <a:lnTo>
                  <a:pt x="0" y="6819900"/>
                </a:lnTo>
                <a:lnTo>
                  <a:pt x="0" y="0"/>
                </a:lnTo>
                <a:close/>
              </a:path>
            </a:pathLst>
          </a:custGeom>
          <a:blipFill>
            <a:blip r:embed="rId10"/>
            <a:stretch>
              <a:fillRect/>
            </a:stretch>
          </a:blipFill>
        </p:spPr>
      </p:sp>
      <p:sp>
        <p:nvSpPr>
          <p:cNvPr id="13" name="Freeform 13"/>
          <p:cNvSpPr/>
          <p:nvPr/>
        </p:nvSpPr>
        <p:spPr>
          <a:xfrm>
            <a:off x="10401300" y="3606803"/>
            <a:ext cx="1790700" cy="3225803"/>
          </a:xfrm>
          <a:custGeom>
            <a:avLst/>
            <a:gdLst/>
            <a:ahLst/>
            <a:cxnLst/>
            <a:rect l="l" t="t" r="r" b="b"/>
            <a:pathLst>
              <a:path w="1790700" h="3225803">
                <a:moveTo>
                  <a:pt x="0" y="0"/>
                </a:moveTo>
                <a:lnTo>
                  <a:pt x="1790700" y="0"/>
                </a:lnTo>
                <a:lnTo>
                  <a:pt x="1790700" y="3225803"/>
                </a:lnTo>
                <a:lnTo>
                  <a:pt x="0" y="3225803"/>
                </a:lnTo>
                <a:lnTo>
                  <a:pt x="0" y="0"/>
                </a:lnTo>
                <a:close/>
              </a:path>
            </a:pathLst>
          </a:custGeom>
          <a:blipFill>
            <a:blip r:embed="rId11"/>
            <a:stretch>
              <a:fillRect/>
            </a:stretch>
          </a:blipFill>
        </p:spPr>
      </p:sp>
      <p:sp>
        <p:nvSpPr>
          <p:cNvPr id="14" name="Freeform 14"/>
          <p:cNvSpPr/>
          <p:nvPr/>
        </p:nvSpPr>
        <p:spPr>
          <a:xfrm>
            <a:off x="9359903" y="5372100"/>
            <a:ext cx="469897" cy="469897"/>
          </a:xfrm>
          <a:custGeom>
            <a:avLst/>
            <a:gdLst/>
            <a:ahLst/>
            <a:cxnLst/>
            <a:rect l="l" t="t" r="r" b="b"/>
            <a:pathLst>
              <a:path w="469897" h="469897">
                <a:moveTo>
                  <a:pt x="0" y="0"/>
                </a:moveTo>
                <a:lnTo>
                  <a:pt x="469897" y="0"/>
                </a:lnTo>
                <a:lnTo>
                  <a:pt x="469897" y="469897"/>
                </a:lnTo>
                <a:lnTo>
                  <a:pt x="0" y="469897"/>
                </a:lnTo>
                <a:lnTo>
                  <a:pt x="0" y="0"/>
                </a:lnTo>
                <a:close/>
              </a:path>
            </a:pathLst>
          </a:custGeom>
          <a:blipFill>
            <a:blip r:embed="rId12"/>
            <a:stretch>
              <a:fillRect/>
            </a:stretch>
          </a:blipFill>
        </p:spPr>
      </p:sp>
      <p:sp>
        <p:nvSpPr>
          <p:cNvPr id="15" name="Freeform 15"/>
          <p:cNvSpPr/>
          <p:nvPr/>
        </p:nvSpPr>
        <p:spPr>
          <a:xfrm>
            <a:off x="9359903" y="5905500"/>
            <a:ext cx="190500" cy="190500"/>
          </a:xfrm>
          <a:custGeom>
            <a:avLst/>
            <a:gdLst/>
            <a:ahLst/>
            <a:cxnLst/>
            <a:rect l="l" t="t" r="r" b="b"/>
            <a:pathLst>
              <a:path w="190500" h="190500">
                <a:moveTo>
                  <a:pt x="0" y="0"/>
                </a:moveTo>
                <a:lnTo>
                  <a:pt x="190500" y="0"/>
                </a:lnTo>
                <a:lnTo>
                  <a:pt x="190500" y="190500"/>
                </a:lnTo>
                <a:lnTo>
                  <a:pt x="0" y="190500"/>
                </a:lnTo>
                <a:lnTo>
                  <a:pt x="0" y="0"/>
                </a:lnTo>
                <a:close/>
              </a:path>
            </a:pathLst>
          </a:custGeom>
          <a:blipFill>
            <a:blip r:embed="rId13"/>
            <a:stretch>
              <a:fillRect/>
            </a:stretch>
          </a:blipFill>
        </p:spPr>
      </p:sp>
      <p:sp>
        <p:nvSpPr>
          <p:cNvPr id="16" name="TextBox 16"/>
          <p:cNvSpPr txBox="1"/>
          <p:nvPr/>
        </p:nvSpPr>
        <p:spPr>
          <a:xfrm>
            <a:off x="752475" y="6451006"/>
            <a:ext cx="1663703" cy="199682"/>
          </a:xfrm>
          <a:prstGeom prst="rect">
            <a:avLst/>
          </a:prstGeom>
        </p:spPr>
        <p:txBody>
          <a:bodyPr lIns="0" tIns="0" rIns="0" bIns="0" rtlCol="0" anchor="t">
            <a:spAutoFit/>
          </a:bodyPr>
          <a:lstStyle/>
          <a:p>
            <a:pPr algn="l">
              <a:lnSpc>
                <a:spcPts val="1574"/>
              </a:lnSpc>
            </a:pPr>
            <a:r>
              <a:rPr lang="en-US" sz="1125" spc="1">
                <a:solidFill>
                  <a:srgbClr val="2E83C3"/>
                </a:solidFill>
                <a:latin typeface="Trebuchet MS"/>
              </a:rPr>
              <a:t>3/21/2024</a:t>
            </a:r>
            <a:r>
              <a:rPr lang="en-US" sz="1125" spc="1">
                <a:solidFill>
                  <a:srgbClr val="2E83C3"/>
                </a:solidFill>
                <a:latin typeface="Trebuchet MS Bold"/>
              </a:rPr>
              <a:t>Annual Review</a:t>
            </a:r>
          </a:p>
        </p:txBody>
      </p:sp>
      <p:sp>
        <p:nvSpPr>
          <p:cNvPr id="17" name="TextBox 17"/>
          <p:cNvSpPr txBox="1"/>
          <p:nvPr/>
        </p:nvSpPr>
        <p:spPr>
          <a:xfrm>
            <a:off x="11391519" y="6451006"/>
            <a:ext cx="74924" cy="198634"/>
          </a:xfrm>
          <a:prstGeom prst="rect">
            <a:avLst/>
          </a:prstGeom>
        </p:spPr>
        <p:txBody>
          <a:bodyPr lIns="0" tIns="0" rIns="0" bIns="0" rtlCol="0" anchor="t">
            <a:spAutoFit/>
          </a:bodyPr>
          <a:lstStyle/>
          <a:p>
            <a:pPr algn="l">
              <a:lnSpc>
                <a:spcPts val="1574"/>
              </a:lnSpc>
            </a:pPr>
            <a:r>
              <a:rPr lang="en-US" sz="1125">
                <a:solidFill>
                  <a:srgbClr val="2E946B"/>
                </a:solidFill>
                <a:latin typeface="Trebuchet MS"/>
              </a:rPr>
              <a:t>6</a:t>
            </a:r>
          </a:p>
        </p:txBody>
      </p:sp>
      <p:sp>
        <p:nvSpPr>
          <p:cNvPr id="18" name="TextBox 18"/>
          <p:cNvSpPr txBox="1"/>
          <p:nvPr/>
        </p:nvSpPr>
        <p:spPr>
          <a:xfrm>
            <a:off x="712156" y="865765"/>
            <a:ext cx="5063661" cy="554869"/>
          </a:xfrm>
          <a:prstGeom prst="rect">
            <a:avLst/>
          </a:prstGeom>
        </p:spPr>
        <p:txBody>
          <a:bodyPr lIns="0" tIns="0" rIns="0" bIns="0" rtlCol="0" anchor="t">
            <a:spAutoFit/>
          </a:bodyPr>
          <a:lstStyle/>
          <a:p>
            <a:pPr algn="l">
              <a:lnSpc>
                <a:spcPts val="4521"/>
              </a:lnSpc>
            </a:pPr>
            <a:r>
              <a:rPr lang="en-US" sz="3229">
                <a:solidFill>
                  <a:srgbClr val="000000"/>
                </a:solidFill>
                <a:latin typeface="Trebuchet MS Bold"/>
              </a:rPr>
              <a:t>WHO ARE THE END USERS?</a:t>
            </a:r>
          </a:p>
        </p:txBody>
      </p:sp>
      <p:sp>
        <p:nvSpPr>
          <p:cNvPr id="19" name="TextBox 19"/>
          <p:cNvSpPr txBox="1"/>
          <p:nvPr/>
        </p:nvSpPr>
        <p:spPr>
          <a:xfrm>
            <a:off x="605114" y="1710719"/>
            <a:ext cx="10295992" cy="3074032"/>
          </a:xfrm>
          <a:prstGeom prst="rect">
            <a:avLst/>
          </a:prstGeom>
        </p:spPr>
        <p:txBody>
          <a:bodyPr lIns="0" tIns="0" rIns="0" bIns="0" rtlCol="0" anchor="t">
            <a:spAutoFit/>
          </a:bodyPr>
          <a:lstStyle/>
          <a:p>
            <a:pPr algn="ctr">
              <a:lnSpc>
                <a:spcPts val="2699"/>
              </a:lnSpc>
            </a:pPr>
            <a:r>
              <a:rPr lang="en-US" sz="1936" spc="1">
                <a:solidFill>
                  <a:srgbClr val="000000"/>
                </a:solidFill>
                <a:latin typeface="Trebuchet MS Bold"/>
              </a:rPr>
              <a:t>The automated text summarization tool with Bard AI serves a wide audience, including researchers, professionals, students, writers, executives, legal practitioners, educators, and self-learners. It streamlines the process of extracting key insights and essential information from various documents, such as academic papers, industry reports, legal documents, news articles, and educational materials. By condensing lengthy texts into concise summaries, the tool enables users to stay updated, make informed decisions, enhance productivity, and improve learning comprehension. Its versatility and efficiency make it an invaluable resource for individuals across different disciplines and industries seeking to extract actionable insights from large volumes of text.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38600"/>
            <a:ext cx="444503" cy="2806703"/>
          </a:xfrm>
          <a:custGeom>
            <a:avLst/>
            <a:gdLst/>
            <a:ahLst/>
            <a:cxnLst/>
            <a:rect l="l" t="t" r="r" b="b"/>
            <a:pathLst>
              <a:path w="444503" h="2806703">
                <a:moveTo>
                  <a:pt x="0" y="0"/>
                </a:moveTo>
                <a:lnTo>
                  <a:pt x="444503" y="0"/>
                </a:lnTo>
                <a:lnTo>
                  <a:pt x="444503" y="2806703"/>
                </a:lnTo>
                <a:lnTo>
                  <a:pt x="0" y="2806703"/>
                </a:lnTo>
                <a:lnTo>
                  <a:pt x="0" y="0"/>
                </a:lnTo>
                <a:close/>
              </a:path>
            </a:pathLst>
          </a:custGeom>
          <a:blipFill>
            <a:blip r:embed="rId2"/>
            <a:stretch>
              <a:fillRect/>
            </a:stretch>
          </a:blipFill>
        </p:spPr>
      </p:sp>
      <p:sp>
        <p:nvSpPr>
          <p:cNvPr id="3" name="Freeform 3"/>
          <p:cNvSpPr/>
          <p:nvPr/>
        </p:nvSpPr>
        <p:spPr>
          <a:xfrm>
            <a:off x="9372600" y="12697"/>
            <a:ext cx="1244603" cy="6819900"/>
          </a:xfrm>
          <a:custGeom>
            <a:avLst/>
            <a:gdLst/>
            <a:ahLst/>
            <a:cxnLst/>
            <a:rect l="l" t="t" r="r" b="b"/>
            <a:pathLst>
              <a:path w="1244603" h="6819900">
                <a:moveTo>
                  <a:pt x="0" y="0"/>
                </a:moveTo>
                <a:lnTo>
                  <a:pt x="1244603" y="0"/>
                </a:lnTo>
                <a:lnTo>
                  <a:pt x="1244603" y="6819900"/>
                </a:lnTo>
                <a:lnTo>
                  <a:pt x="0" y="6819900"/>
                </a:lnTo>
                <a:lnTo>
                  <a:pt x="0" y="0"/>
                </a:lnTo>
                <a:close/>
              </a:path>
            </a:pathLst>
          </a:custGeom>
          <a:blipFill>
            <a:blip r:embed="rId3"/>
            <a:stretch>
              <a:fillRect/>
            </a:stretch>
          </a:blipFill>
        </p:spPr>
      </p:sp>
      <p:sp>
        <p:nvSpPr>
          <p:cNvPr id="4" name="Freeform 4"/>
          <p:cNvSpPr/>
          <p:nvPr/>
        </p:nvSpPr>
        <p:spPr>
          <a:xfrm>
            <a:off x="7480297" y="3683003"/>
            <a:ext cx="4711703" cy="3149603"/>
          </a:xfrm>
          <a:custGeom>
            <a:avLst/>
            <a:gdLst/>
            <a:ahLst/>
            <a:cxnLst/>
            <a:rect l="l" t="t" r="r" b="b"/>
            <a:pathLst>
              <a:path w="4711703" h="3149603">
                <a:moveTo>
                  <a:pt x="0" y="0"/>
                </a:moveTo>
                <a:lnTo>
                  <a:pt x="4711703" y="0"/>
                </a:lnTo>
                <a:lnTo>
                  <a:pt x="4711703" y="3149603"/>
                </a:lnTo>
                <a:lnTo>
                  <a:pt x="0" y="3149603"/>
                </a:lnTo>
                <a:lnTo>
                  <a:pt x="0" y="0"/>
                </a:lnTo>
                <a:close/>
              </a:path>
            </a:pathLst>
          </a:custGeom>
          <a:blipFill>
            <a:blip r:embed="rId4"/>
            <a:stretch>
              <a:fillRect/>
            </a:stretch>
          </a:blipFill>
        </p:spPr>
      </p:sp>
      <p:sp>
        <p:nvSpPr>
          <p:cNvPr id="5" name="Freeform 5"/>
          <p:cNvSpPr/>
          <p:nvPr/>
        </p:nvSpPr>
        <p:spPr>
          <a:xfrm>
            <a:off x="9194797" y="12697"/>
            <a:ext cx="2997203" cy="6819900"/>
          </a:xfrm>
          <a:custGeom>
            <a:avLst/>
            <a:gdLst/>
            <a:ahLst/>
            <a:cxnLst/>
            <a:rect l="l" t="t" r="r" b="b"/>
            <a:pathLst>
              <a:path w="2997203" h="6819900">
                <a:moveTo>
                  <a:pt x="0" y="0"/>
                </a:moveTo>
                <a:lnTo>
                  <a:pt x="2997203" y="0"/>
                </a:lnTo>
                <a:lnTo>
                  <a:pt x="2997203" y="6819900"/>
                </a:lnTo>
                <a:lnTo>
                  <a:pt x="0" y="6819900"/>
                </a:lnTo>
                <a:lnTo>
                  <a:pt x="0" y="0"/>
                </a:lnTo>
                <a:close/>
              </a:path>
            </a:pathLst>
          </a:custGeom>
          <a:blipFill>
            <a:blip r:embed="rId5"/>
            <a:stretch>
              <a:fillRect/>
            </a:stretch>
          </a:blipFill>
        </p:spPr>
      </p:sp>
      <p:sp>
        <p:nvSpPr>
          <p:cNvPr id="6" name="Freeform 6"/>
          <p:cNvSpPr/>
          <p:nvPr/>
        </p:nvSpPr>
        <p:spPr>
          <a:xfrm>
            <a:off x="9601200" y="12697"/>
            <a:ext cx="2590800" cy="6819900"/>
          </a:xfrm>
          <a:custGeom>
            <a:avLst/>
            <a:gdLst/>
            <a:ahLst/>
            <a:cxnLst/>
            <a:rect l="l" t="t" r="r" b="b"/>
            <a:pathLst>
              <a:path w="2590800" h="6819900">
                <a:moveTo>
                  <a:pt x="0" y="0"/>
                </a:moveTo>
                <a:lnTo>
                  <a:pt x="2590800" y="0"/>
                </a:lnTo>
                <a:lnTo>
                  <a:pt x="2590800" y="6819900"/>
                </a:lnTo>
                <a:lnTo>
                  <a:pt x="0" y="6819900"/>
                </a:lnTo>
                <a:lnTo>
                  <a:pt x="0" y="0"/>
                </a:lnTo>
                <a:close/>
              </a:path>
            </a:pathLst>
          </a:custGeom>
          <a:blipFill>
            <a:blip r:embed="rId6"/>
            <a:stretch>
              <a:fillRect/>
            </a:stretch>
          </a:blipFill>
        </p:spPr>
      </p:sp>
      <p:sp>
        <p:nvSpPr>
          <p:cNvPr id="7" name="Freeform 7"/>
          <p:cNvSpPr/>
          <p:nvPr/>
        </p:nvSpPr>
        <p:spPr>
          <a:xfrm>
            <a:off x="8978903" y="3060697"/>
            <a:ext cx="3213097" cy="3771900"/>
          </a:xfrm>
          <a:custGeom>
            <a:avLst/>
            <a:gdLst/>
            <a:ahLst/>
            <a:cxnLst/>
            <a:rect l="l" t="t" r="r" b="b"/>
            <a:pathLst>
              <a:path w="3213097" h="3771900">
                <a:moveTo>
                  <a:pt x="0" y="0"/>
                </a:moveTo>
                <a:lnTo>
                  <a:pt x="3213097" y="0"/>
                </a:lnTo>
                <a:lnTo>
                  <a:pt x="3213097" y="3771900"/>
                </a:lnTo>
                <a:lnTo>
                  <a:pt x="0" y="3771900"/>
                </a:lnTo>
                <a:lnTo>
                  <a:pt x="0" y="0"/>
                </a:lnTo>
                <a:close/>
              </a:path>
            </a:pathLst>
          </a:custGeom>
          <a:blipFill>
            <a:blip r:embed="rId7"/>
            <a:stretch>
              <a:fillRect/>
            </a:stretch>
          </a:blipFill>
        </p:spPr>
      </p:sp>
      <p:sp>
        <p:nvSpPr>
          <p:cNvPr id="8" name="Freeform 8"/>
          <p:cNvSpPr/>
          <p:nvPr/>
        </p:nvSpPr>
        <p:spPr>
          <a:xfrm>
            <a:off x="9334500" y="12697"/>
            <a:ext cx="2857500" cy="6819900"/>
          </a:xfrm>
          <a:custGeom>
            <a:avLst/>
            <a:gdLst/>
            <a:ahLst/>
            <a:cxnLst/>
            <a:rect l="l" t="t" r="r" b="b"/>
            <a:pathLst>
              <a:path w="2857500" h="6819900">
                <a:moveTo>
                  <a:pt x="0" y="0"/>
                </a:moveTo>
                <a:lnTo>
                  <a:pt x="2857500" y="0"/>
                </a:lnTo>
                <a:lnTo>
                  <a:pt x="2857500" y="6819900"/>
                </a:lnTo>
                <a:lnTo>
                  <a:pt x="0" y="6819900"/>
                </a:lnTo>
                <a:lnTo>
                  <a:pt x="0" y="0"/>
                </a:lnTo>
                <a:close/>
              </a:path>
            </a:pathLst>
          </a:custGeom>
          <a:blipFill>
            <a:blip r:embed="rId8"/>
            <a:stretch>
              <a:fillRect/>
            </a:stretch>
          </a:blipFill>
        </p:spPr>
      </p:sp>
      <p:sp>
        <p:nvSpPr>
          <p:cNvPr id="9" name="Freeform 9"/>
          <p:cNvSpPr/>
          <p:nvPr/>
        </p:nvSpPr>
        <p:spPr>
          <a:xfrm>
            <a:off x="10896600" y="12697"/>
            <a:ext cx="1295400" cy="6819900"/>
          </a:xfrm>
          <a:custGeom>
            <a:avLst/>
            <a:gdLst/>
            <a:ahLst/>
            <a:cxnLst/>
            <a:rect l="l" t="t" r="r" b="b"/>
            <a:pathLst>
              <a:path w="1295400" h="6819900">
                <a:moveTo>
                  <a:pt x="0" y="0"/>
                </a:moveTo>
                <a:lnTo>
                  <a:pt x="1295400" y="0"/>
                </a:lnTo>
                <a:lnTo>
                  <a:pt x="1295400" y="6819900"/>
                </a:lnTo>
                <a:lnTo>
                  <a:pt x="0" y="6819900"/>
                </a:lnTo>
                <a:lnTo>
                  <a:pt x="0" y="0"/>
                </a:lnTo>
                <a:close/>
              </a:path>
            </a:pathLst>
          </a:custGeom>
          <a:blipFill>
            <a:blip r:embed="rId9"/>
            <a:stretch>
              <a:fillRect/>
            </a:stretch>
          </a:blipFill>
        </p:spPr>
      </p:sp>
      <p:sp>
        <p:nvSpPr>
          <p:cNvPr id="10" name="Freeform 10"/>
          <p:cNvSpPr/>
          <p:nvPr/>
        </p:nvSpPr>
        <p:spPr>
          <a:xfrm>
            <a:off x="10934700" y="12697"/>
            <a:ext cx="1257300" cy="6819900"/>
          </a:xfrm>
          <a:custGeom>
            <a:avLst/>
            <a:gdLst/>
            <a:ahLst/>
            <a:cxnLst/>
            <a:rect l="l" t="t" r="r" b="b"/>
            <a:pathLst>
              <a:path w="1257300" h="6819900">
                <a:moveTo>
                  <a:pt x="0" y="0"/>
                </a:moveTo>
                <a:lnTo>
                  <a:pt x="1257300" y="0"/>
                </a:lnTo>
                <a:lnTo>
                  <a:pt x="1257300" y="6819900"/>
                </a:lnTo>
                <a:lnTo>
                  <a:pt x="0" y="6819900"/>
                </a:lnTo>
                <a:lnTo>
                  <a:pt x="0" y="0"/>
                </a:lnTo>
                <a:close/>
              </a:path>
            </a:pathLst>
          </a:custGeom>
          <a:blipFill>
            <a:blip r:embed="rId10"/>
            <a:stretch>
              <a:fillRect/>
            </a:stretch>
          </a:blipFill>
        </p:spPr>
      </p:sp>
      <p:sp>
        <p:nvSpPr>
          <p:cNvPr id="11" name="Freeform 11"/>
          <p:cNvSpPr/>
          <p:nvPr/>
        </p:nvSpPr>
        <p:spPr>
          <a:xfrm>
            <a:off x="10401300" y="3606803"/>
            <a:ext cx="1790700" cy="3225803"/>
          </a:xfrm>
          <a:custGeom>
            <a:avLst/>
            <a:gdLst/>
            <a:ahLst/>
            <a:cxnLst/>
            <a:rect l="l" t="t" r="r" b="b"/>
            <a:pathLst>
              <a:path w="1790700" h="3225803">
                <a:moveTo>
                  <a:pt x="0" y="0"/>
                </a:moveTo>
                <a:lnTo>
                  <a:pt x="1790700" y="0"/>
                </a:lnTo>
                <a:lnTo>
                  <a:pt x="1790700" y="3225803"/>
                </a:lnTo>
                <a:lnTo>
                  <a:pt x="0" y="3225803"/>
                </a:lnTo>
                <a:lnTo>
                  <a:pt x="0" y="0"/>
                </a:lnTo>
                <a:close/>
              </a:path>
            </a:pathLst>
          </a:custGeom>
          <a:blipFill>
            <a:blip r:embed="rId11"/>
            <a:stretch>
              <a:fillRect/>
            </a:stretch>
          </a:blipFill>
        </p:spPr>
      </p:sp>
      <p:sp>
        <p:nvSpPr>
          <p:cNvPr id="12" name="Freeform 12"/>
          <p:cNvSpPr/>
          <p:nvPr/>
        </p:nvSpPr>
        <p:spPr>
          <a:xfrm>
            <a:off x="9359903" y="5372100"/>
            <a:ext cx="469897" cy="469897"/>
          </a:xfrm>
          <a:custGeom>
            <a:avLst/>
            <a:gdLst/>
            <a:ahLst/>
            <a:cxnLst/>
            <a:rect l="l" t="t" r="r" b="b"/>
            <a:pathLst>
              <a:path w="469897" h="469897">
                <a:moveTo>
                  <a:pt x="0" y="0"/>
                </a:moveTo>
                <a:lnTo>
                  <a:pt x="469897" y="0"/>
                </a:lnTo>
                <a:lnTo>
                  <a:pt x="469897" y="469897"/>
                </a:lnTo>
                <a:lnTo>
                  <a:pt x="0" y="469897"/>
                </a:lnTo>
                <a:lnTo>
                  <a:pt x="0" y="0"/>
                </a:lnTo>
                <a:close/>
              </a:path>
            </a:pathLst>
          </a:custGeom>
          <a:blipFill>
            <a:blip r:embed="rId12"/>
            <a:stretch>
              <a:fillRect/>
            </a:stretch>
          </a:blipFill>
        </p:spPr>
      </p:sp>
      <p:sp>
        <p:nvSpPr>
          <p:cNvPr id="13" name="Freeform 13"/>
          <p:cNvSpPr/>
          <p:nvPr/>
        </p:nvSpPr>
        <p:spPr>
          <a:xfrm>
            <a:off x="9359903" y="5905500"/>
            <a:ext cx="190500" cy="190500"/>
          </a:xfrm>
          <a:custGeom>
            <a:avLst/>
            <a:gdLst/>
            <a:ahLst/>
            <a:cxnLst/>
            <a:rect l="l" t="t" r="r" b="b"/>
            <a:pathLst>
              <a:path w="190500" h="190500">
                <a:moveTo>
                  <a:pt x="0" y="0"/>
                </a:moveTo>
                <a:lnTo>
                  <a:pt x="190500" y="0"/>
                </a:lnTo>
                <a:lnTo>
                  <a:pt x="190500" y="190500"/>
                </a:lnTo>
                <a:lnTo>
                  <a:pt x="0" y="190500"/>
                </a:lnTo>
                <a:lnTo>
                  <a:pt x="0" y="0"/>
                </a:lnTo>
                <a:close/>
              </a:path>
            </a:pathLst>
          </a:custGeom>
          <a:blipFill>
            <a:blip r:embed="rId13"/>
            <a:stretch>
              <a:fillRect/>
            </a:stretch>
          </a:blipFill>
        </p:spPr>
      </p:sp>
      <p:sp>
        <p:nvSpPr>
          <p:cNvPr id="14" name="Freeform 14"/>
          <p:cNvSpPr/>
          <p:nvPr/>
        </p:nvSpPr>
        <p:spPr>
          <a:xfrm>
            <a:off x="676275" y="6467475"/>
            <a:ext cx="2143125" cy="200025"/>
          </a:xfrm>
          <a:custGeom>
            <a:avLst/>
            <a:gdLst/>
            <a:ahLst/>
            <a:cxnLst/>
            <a:rect l="l" t="t" r="r" b="b"/>
            <a:pathLst>
              <a:path w="2143125" h="200025">
                <a:moveTo>
                  <a:pt x="0" y="0"/>
                </a:moveTo>
                <a:lnTo>
                  <a:pt x="2143125" y="0"/>
                </a:lnTo>
                <a:lnTo>
                  <a:pt x="2143125" y="200025"/>
                </a:lnTo>
                <a:lnTo>
                  <a:pt x="0" y="200025"/>
                </a:lnTo>
                <a:lnTo>
                  <a:pt x="0" y="0"/>
                </a:lnTo>
                <a:close/>
              </a:path>
            </a:pathLst>
          </a:custGeom>
          <a:blipFill>
            <a:blip r:embed="rId14"/>
            <a:stretch>
              <a:fillRect/>
            </a:stretch>
          </a:blipFill>
        </p:spPr>
      </p:sp>
      <p:sp>
        <p:nvSpPr>
          <p:cNvPr id="15" name="TextBox 15"/>
          <p:cNvSpPr txBox="1"/>
          <p:nvPr/>
        </p:nvSpPr>
        <p:spPr>
          <a:xfrm>
            <a:off x="752475" y="6451006"/>
            <a:ext cx="1663703" cy="199682"/>
          </a:xfrm>
          <a:prstGeom prst="rect">
            <a:avLst/>
          </a:prstGeom>
        </p:spPr>
        <p:txBody>
          <a:bodyPr lIns="0" tIns="0" rIns="0" bIns="0" rtlCol="0" anchor="t">
            <a:spAutoFit/>
          </a:bodyPr>
          <a:lstStyle/>
          <a:p>
            <a:pPr algn="l">
              <a:lnSpc>
                <a:spcPts val="1574"/>
              </a:lnSpc>
            </a:pPr>
            <a:r>
              <a:rPr lang="en-US" sz="1125" spc="1">
                <a:solidFill>
                  <a:srgbClr val="2E83C3"/>
                </a:solidFill>
                <a:latin typeface="Trebuchet MS"/>
              </a:rPr>
              <a:t>3/21/2024</a:t>
            </a:r>
            <a:r>
              <a:rPr lang="en-US" sz="1125" spc="1">
                <a:solidFill>
                  <a:srgbClr val="2E83C3"/>
                </a:solidFill>
                <a:latin typeface="Trebuchet MS Bold"/>
              </a:rPr>
              <a:t>Annual Review</a:t>
            </a:r>
          </a:p>
        </p:txBody>
      </p:sp>
      <p:sp>
        <p:nvSpPr>
          <p:cNvPr id="16" name="TextBox 16"/>
          <p:cNvSpPr txBox="1"/>
          <p:nvPr/>
        </p:nvSpPr>
        <p:spPr>
          <a:xfrm>
            <a:off x="11391519" y="6451006"/>
            <a:ext cx="74924" cy="198634"/>
          </a:xfrm>
          <a:prstGeom prst="rect">
            <a:avLst/>
          </a:prstGeom>
        </p:spPr>
        <p:txBody>
          <a:bodyPr lIns="0" tIns="0" rIns="0" bIns="0" rtlCol="0" anchor="t">
            <a:spAutoFit/>
          </a:bodyPr>
          <a:lstStyle/>
          <a:p>
            <a:pPr algn="l">
              <a:lnSpc>
                <a:spcPts val="1574"/>
              </a:lnSpc>
            </a:pPr>
            <a:r>
              <a:rPr lang="en-US" sz="1125">
                <a:solidFill>
                  <a:srgbClr val="2E946B"/>
                </a:solidFill>
                <a:latin typeface="Trebuchet MS"/>
              </a:rPr>
              <a:t>7</a:t>
            </a:r>
          </a:p>
        </p:txBody>
      </p:sp>
      <p:sp>
        <p:nvSpPr>
          <p:cNvPr id="17" name="TextBox 17"/>
          <p:cNvSpPr txBox="1"/>
          <p:nvPr/>
        </p:nvSpPr>
        <p:spPr>
          <a:xfrm>
            <a:off x="570862" y="823446"/>
            <a:ext cx="9819818" cy="621078"/>
          </a:xfrm>
          <a:prstGeom prst="rect">
            <a:avLst/>
          </a:prstGeom>
        </p:spPr>
        <p:txBody>
          <a:bodyPr lIns="0" tIns="0" rIns="0" bIns="0" rtlCol="0" anchor="t">
            <a:spAutoFit/>
          </a:bodyPr>
          <a:lstStyle/>
          <a:p>
            <a:pPr algn="l">
              <a:lnSpc>
                <a:spcPts val="5046"/>
              </a:lnSpc>
            </a:pPr>
            <a:r>
              <a:rPr lang="en-US" sz="3604">
                <a:solidFill>
                  <a:srgbClr val="000000"/>
                </a:solidFill>
                <a:latin typeface="Trebuchet MS Bold"/>
              </a:rPr>
              <a:t>YOUR SOLUTION AND ITS VALUE PROPOSITION</a:t>
            </a:r>
          </a:p>
        </p:txBody>
      </p:sp>
      <p:sp>
        <p:nvSpPr>
          <p:cNvPr id="18" name="TextBox 18"/>
          <p:cNvSpPr txBox="1"/>
          <p:nvPr/>
        </p:nvSpPr>
        <p:spPr>
          <a:xfrm>
            <a:off x="485708" y="2084175"/>
            <a:ext cx="9908191" cy="2661847"/>
          </a:xfrm>
          <a:prstGeom prst="rect">
            <a:avLst/>
          </a:prstGeom>
        </p:spPr>
        <p:txBody>
          <a:bodyPr lIns="0" tIns="0" rIns="0" bIns="0" rtlCol="0" anchor="t">
            <a:spAutoFit/>
          </a:bodyPr>
          <a:lstStyle/>
          <a:p>
            <a:pPr algn="ctr">
              <a:lnSpc>
                <a:spcPts val="2625"/>
              </a:lnSpc>
            </a:pPr>
            <a:r>
              <a:rPr lang="en-US" sz="1919" spc="1">
                <a:solidFill>
                  <a:srgbClr val="000000"/>
                </a:solidFill>
                <a:latin typeface="Trebuchet MS Bold"/>
              </a:rPr>
              <a:t>The code automates text summarization from PDFs using Bard AI, offering a time- saving solution for condensing lengthy documents into concise summaries. Its value proposition lies in enhancing productivity by efficiently extracting key information, aiding professionals, researchers, students, and educators in quickly accessing relevant content without the need for manual summarization efforts. This streamlines information processing, improves comprehension, and enables more effective utilization of textual resources, ultimately leading to enhanced decision-making and knowledge dissemination.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38600"/>
            <a:ext cx="444503" cy="2806703"/>
          </a:xfrm>
          <a:custGeom>
            <a:avLst/>
            <a:gdLst/>
            <a:ahLst/>
            <a:cxnLst/>
            <a:rect l="l" t="t" r="r" b="b"/>
            <a:pathLst>
              <a:path w="444503" h="2806703">
                <a:moveTo>
                  <a:pt x="0" y="0"/>
                </a:moveTo>
                <a:lnTo>
                  <a:pt x="444503" y="0"/>
                </a:lnTo>
                <a:lnTo>
                  <a:pt x="444503" y="2806703"/>
                </a:lnTo>
                <a:lnTo>
                  <a:pt x="0" y="2806703"/>
                </a:lnTo>
                <a:lnTo>
                  <a:pt x="0" y="0"/>
                </a:lnTo>
                <a:close/>
              </a:path>
            </a:pathLst>
          </a:custGeom>
          <a:blipFill>
            <a:blip r:embed="rId2"/>
            <a:stretch>
              <a:fillRect/>
            </a:stretch>
          </a:blipFill>
        </p:spPr>
      </p:sp>
      <p:sp>
        <p:nvSpPr>
          <p:cNvPr id="3" name="Freeform 3"/>
          <p:cNvSpPr/>
          <p:nvPr/>
        </p:nvSpPr>
        <p:spPr>
          <a:xfrm>
            <a:off x="9372600" y="12697"/>
            <a:ext cx="1244603" cy="6819900"/>
          </a:xfrm>
          <a:custGeom>
            <a:avLst/>
            <a:gdLst/>
            <a:ahLst/>
            <a:cxnLst/>
            <a:rect l="l" t="t" r="r" b="b"/>
            <a:pathLst>
              <a:path w="1244603" h="6819900">
                <a:moveTo>
                  <a:pt x="0" y="0"/>
                </a:moveTo>
                <a:lnTo>
                  <a:pt x="1244603" y="0"/>
                </a:lnTo>
                <a:lnTo>
                  <a:pt x="1244603" y="6819900"/>
                </a:lnTo>
                <a:lnTo>
                  <a:pt x="0" y="6819900"/>
                </a:lnTo>
                <a:lnTo>
                  <a:pt x="0" y="0"/>
                </a:lnTo>
                <a:close/>
              </a:path>
            </a:pathLst>
          </a:custGeom>
          <a:blipFill>
            <a:blip r:embed="rId3"/>
            <a:stretch>
              <a:fillRect/>
            </a:stretch>
          </a:blipFill>
        </p:spPr>
      </p:sp>
      <p:sp>
        <p:nvSpPr>
          <p:cNvPr id="4" name="Freeform 4"/>
          <p:cNvSpPr/>
          <p:nvPr/>
        </p:nvSpPr>
        <p:spPr>
          <a:xfrm>
            <a:off x="7480297" y="3683003"/>
            <a:ext cx="4711703" cy="3149603"/>
          </a:xfrm>
          <a:custGeom>
            <a:avLst/>
            <a:gdLst/>
            <a:ahLst/>
            <a:cxnLst/>
            <a:rect l="l" t="t" r="r" b="b"/>
            <a:pathLst>
              <a:path w="4711703" h="3149603">
                <a:moveTo>
                  <a:pt x="0" y="0"/>
                </a:moveTo>
                <a:lnTo>
                  <a:pt x="4711703" y="0"/>
                </a:lnTo>
                <a:lnTo>
                  <a:pt x="4711703" y="3149603"/>
                </a:lnTo>
                <a:lnTo>
                  <a:pt x="0" y="3149603"/>
                </a:lnTo>
                <a:lnTo>
                  <a:pt x="0" y="0"/>
                </a:lnTo>
                <a:close/>
              </a:path>
            </a:pathLst>
          </a:custGeom>
          <a:blipFill>
            <a:blip r:embed="rId4"/>
            <a:stretch>
              <a:fillRect/>
            </a:stretch>
          </a:blipFill>
        </p:spPr>
      </p:sp>
      <p:sp>
        <p:nvSpPr>
          <p:cNvPr id="5" name="Freeform 5"/>
          <p:cNvSpPr/>
          <p:nvPr/>
        </p:nvSpPr>
        <p:spPr>
          <a:xfrm>
            <a:off x="9194797" y="12697"/>
            <a:ext cx="2997203" cy="6819900"/>
          </a:xfrm>
          <a:custGeom>
            <a:avLst/>
            <a:gdLst/>
            <a:ahLst/>
            <a:cxnLst/>
            <a:rect l="l" t="t" r="r" b="b"/>
            <a:pathLst>
              <a:path w="2997203" h="6819900">
                <a:moveTo>
                  <a:pt x="0" y="0"/>
                </a:moveTo>
                <a:lnTo>
                  <a:pt x="2997203" y="0"/>
                </a:lnTo>
                <a:lnTo>
                  <a:pt x="2997203" y="6819900"/>
                </a:lnTo>
                <a:lnTo>
                  <a:pt x="0" y="6819900"/>
                </a:lnTo>
                <a:lnTo>
                  <a:pt x="0" y="0"/>
                </a:lnTo>
                <a:close/>
              </a:path>
            </a:pathLst>
          </a:custGeom>
          <a:blipFill>
            <a:blip r:embed="rId5"/>
            <a:stretch>
              <a:fillRect/>
            </a:stretch>
          </a:blipFill>
        </p:spPr>
      </p:sp>
      <p:sp>
        <p:nvSpPr>
          <p:cNvPr id="6" name="Freeform 6"/>
          <p:cNvSpPr/>
          <p:nvPr/>
        </p:nvSpPr>
        <p:spPr>
          <a:xfrm>
            <a:off x="9601200" y="12697"/>
            <a:ext cx="2590800" cy="6819900"/>
          </a:xfrm>
          <a:custGeom>
            <a:avLst/>
            <a:gdLst/>
            <a:ahLst/>
            <a:cxnLst/>
            <a:rect l="l" t="t" r="r" b="b"/>
            <a:pathLst>
              <a:path w="2590800" h="6819900">
                <a:moveTo>
                  <a:pt x="0" y="0"/>
                </a:moveTo>
                <a:lnTo>
                  <a:pt x="2590800" y="0"/>
                </a:lnTo>
                <a:lnTo>
                  <a:pt x="2590800" y="6819900"/>
                </a:lnTo>
                <a:lnTo>
                  <a:pt x="0" y="6819900"/>
                </a:lnTo>
                <a:lnTo>
                  <a:pt x="0" y="0"/>
                </a:lnTo>
                <a:close/>
              </a:path>
            </a:pathLst>
          </a:custGeom>
          <a:blipFill>
            <a:blip r:embed="rId6"/>
            <a:stretch>
              <a:fillRect/>
            </a:stretch>
          </a:blipFill>
        </p:spPr>
      </p:sp>
      <p:sp>
        <p:nvSpPr>
          <p:cNvPr id="7" name="Freeform 7"/>
          <p:cNvSpPr/>
          <p:nvPr/>
        </p:nvSpPr>
        <p:spPr>
          <a:xfrm>
            <a:off x="8978903" y="3060697"/>
            <a:ext cx="3213097" cy="3771900"/>
          </a:xfrm>
          <a:custGeom>
            <a:avLst/>
            <a:gdLst/>
            <a:ahLst/>
            <a:cxnLst/>
            <a:rect l="l" t="t" r="r" b="b"/>
            <a:pathLst>
              <a:path w="3213097" h="3771900">
                <a:moveTo>
                  <a:pt x="0" y="0"/>
                </a:moveTo>
                <a:lnTo>
                  <a:pt x="3213097" y="0"/>
                </a:lnTo>
                <a:lnTo>
                  <a:pt x="3213097" y="3771900"/>
                </a:lnTo>
                <a:lnTo>
                  <a:pt x="0" y="3771900"/>
                </a:lnTo>
                <a:lnTo>
                  <a:pt x="0" y="0"/>
                </a:lnTo>
                <a:close/>
              </a:path>
            </a:pathLst>
          </a:custGeom>
          <a:blipFill>
            <a:blip r:embed="rId7"/>
            <a:stretch>
              <a:fillRect/>
            </a:stretch>
          </a:blipFill>
        </p:spPr>
      </p:sp>
      <p:sp>
        <p:nvSpPr>
          <p:cNvPr id="8" name="Freeform 8"/>
          <p:cNvSpPr/>
          <p:nvPr/>
        </p:nvSpPr>
        <p:spPr>
          <a:xfrm>
            <a:off x="9334500" y="12697"/>
            <a:ext cx="2857500" cy="6819900"/>
          </a:xfrm>
          <a:custGeom>
            <a:avLst/>
            <a:gdLst/>
            <a:ahLst/>
            <a:cxnLst/>
            <a:rect l="l" t="t" r="r" b="b"/>
            <a:pathLst>
              <a:path w="2857500" h="6819900">
                <a:moveTo>
                  <a:pt x="0" y="0"/>
                </a:moveTo>
                <a:lnTo>
                  <a:pt x="2857500" y="0"/>
                </a:lnTo>
                <a:lnTo>
                  <a:pt x="2857500" y="6819900"/>
                </a:lnTo>
                <a:lnTo>
                  <a:pt x="0" y="6819900"/>
                </a:lnTo>
                <a:lnTo>
                  <a:pt x="0" y="0"/>
                </a:lnTo>
                <a:close/>
              </a:path>
            </a:pathLst>
          </a:custGeom>
          <a:blipFill>
            <a:blip r:embed="rId8"/>
            <a:stretch>
              <a:fillRect/>
            </a:stretch>
          </a:blipFill>
        </p:spPr>
      </p:sp>
      <p:sp>
        <p:nvSpPr>
          <p:cNvPr id="9" name="Freeform 9"/>
          <p:cNvSpPr/>
          <p:nvPr/>
        </p:nvSpPr>
        <p:spPr>
          <a:xfrm>
            <a:off x="10896600" y="12697"/>
            <a:ext cx="1295400" cy="6819900"/>
          </a:xfrm>
          <a:custGeom>
            <a:avLst/>
            <a:gdLst/>
            <a:ahLst/>
            <a:cxnLst/>
            <a:rect l="l" t="t" r="r" b="b"/>
            <a:pathLst>
              <a:path w="1295400" h="6819900">
                <a:moveTo>
                  <a:pt x="0" y="0"/>
                </a:moveTo>
                <a:lnTo>
                  <a:pt x="1295400" y="0"/>
                </a:lnTo>
                <a:lnTo>
                  <a:pt x="1295400" y="6819900"/>
                </a:lnTo>
                <a:lnTo>
                  <a:pt x="0" y="6819900"/>
                </a:lnTo>
                <a:lnTo>
                  <a:pt x="0" y="0"/>
                </a:lnTo>
                <a:close/>
              </a:path>
            </a:pathLst>
          </a:custGeom>
          <a:blipFill>
            <a:blip r:embed="rId9"/>
            <a:stretch>
              <a:fillRect/>
            </a:stretch>
          </a:blipFill>
        </p:spPr>
      </p:sp>
      <p:sp>
        <p:nvSpPr>
          <p:cNvPr id="10" name="Freeform 10"/>
          <p:cNvSpPr/>
          <p:nvPr/>
        </p:nvSpPr>
        <p:spPr>
          <a:xfrm>
            <a:off x="10934700" y="12697"/>
            <a:ext cx="1257300" cy="6819900"/>
          </a:xfrm>
          <a:custGeom>
            <a:avLst/>
            <a:gdLst/>
            <a:ahLst/>
            <a:cxnLst/>
            <a:rect l="l" t="t" r="r" b="b"/>
            <a:pathLst>
              <a:path w="1257300" h="6819900">
                <a:moveTo>
                  <a:pt x="0" y="0"/>
                </a:moveTo>
                <a:lnTo>
                  <a:pt x="1257300" y="0"/>
                </a:lnTo>
                <a:lnTo>
                  <a:pt x="1257300" y="6819900"/>
                </a:lnTo>
                <a:lnTo>
                  <a:pt x="0" y="6819900"/>
                </a:lnTo>
                <a:lnTo>
                  <a:pt x="0" y="0"/>
                </a:lnTo>
                <a:close/>
              </a:path>
            </a:pathLst>
          </a:custGeom>
          <a:blipFill>
            <a:blip r:embed="rId10"/>
            <a:stretch>
              <a:fillRect/>
            </a:stretch>
          </a:blipFill>
        </p:spPr>
      </p:sp>
      <p:sp>
        <p:nvSpPr>
          <p:cNvPr id="11" name="Freeform 11"/>
          <p:cNvSpPr/>
          <p:nvPr/>
        </p:nvSpPr>
        <p:spPr>
          <a:xfrm>
            <a:off x="10401300" y="3606803"/>
            <a:ext cx="1790700" cy="3225803"/>
          </a:xfrm>
          <a:custGeom>
            <a:avLst/>
            <a:gdLst/>
            <a:ahLst/>
            <a:cxnLst/>
            <a:rect l="l" t="t" r="r" b="b"/>
            <a:pathLst>
              <a:path w="1790700" h="3225803">
                <a:moveTo>
                  <a:pt x="0" y="0"/>
                </a:moveTo>
                <a:lnTo>
                  <a:pt x="1790700" y="0"/>
                </a:lnTo>
                <a:lnTo>
                  <a:pt x="1790700" y="3225803"/>
                </a:lnTo>
                <a:lnTo>
                  <a:pt x="0" y="3225803"/>
                </a:lnTo>
                <a:lnTo>
                  <a:pt x="0" y="0"/>
                </a:lnTo>
                <a:close/>
              </a:path>
            </a:pathLst>
          </a:custGeom>
          <a:blipFill>
            <a:blip r:embed="rId11"/>
            <a:stretch>
              <a:fillRect/>
            </a:stretch>
          </a:blipFill>
        </p:spPr>
      </p:sp>
      <p:sp>
        <p:nvSpPr>
          <p:cNvPr id="12" name="Freeform 12"/>
          <p:cNvSpPr/>
          <p:nvPr/>
        </p:nvSpPr>
        <p:spPr>
          <a:xfrm>
            <a:off x="9359903" y="5372100"/>
            <a:ext cx="469897" cy="469897"/>
          </a:xfrm>
          <a:custGeom>
            <a:avLst/>
            <a:gdLst/>
            <a:ahLst/>
            <a:cxnLst/>
            <a:rect l="l" t="t" r="r" b="b"/>
            <a:pathLst>
              <a:path w="469897" h="469897">
                <a:moveTo>
                  <a:pt x="0" y="0"/>
                </a:moveTo>
                <a:lnTo>
                  <a:pt x="469897" y="0"/>
                </a:lnTo>
                <a:lnTo>
                  <a:pt x="469897" y="469897"/>
                </a:lnTo>
                <a:lnTo>
                  <a:pt x="0" y="469897"/>
                </a:lnTo>
                <a:lnTo>
                  <a:pt x="0" y="0"/>
                </a:lnTo>
                <a:close/>
              </a:path>
            </a:pathLst>
          </a:custGeom>
          <a:blipFill>
            <a:blip r:embed="rId12"/>
            <a:stretch>
              <a:fillRect/>
            </a:stretch>
          </a:blipFill>
        </p:spPr>
      </p:sp>
      <p:sp>
        <p:nvSpPr>
          <p:cNvPr id="13" name="Freeform 13"/>
          <p:cNvSpPr/>
          <p:nvPr/>
        </p:nvSpPr>
        <p:spPr>
          <a:xfrm>
            <a:off x="9359903" y="5905500"/>
            <a:ext cx="190500" cy="190500"/>
          </a:xfrm>
          <a:custGeom>
            <a:avLst/>
            <a:gdLst/>
            <a:ahLst/>
            <a:cxnLst/>
            <a:rect l="l" t="t" r="r" b="b"/>
            <a:pathLst>
              <a:path w="190500" h="190500">
                <a:moveTo>
                  <a:pt x="0" y="0"/>
                </a:moveTo>
                <a:lnTo>
                  <a:pt x="190500" y="0"/>
                </a:lnTo>
                <a:lnTo>
                  <a:pt x="190500" y="190500"/>
                </a:lnTo>
                <a:lnTo>
                  <a:pt x="0" y="190500"/>
                </a:lnTo>
                <a:lnTo>
                  <a:pt x="0" y="0"/>
                </a:lnTo>
                <a:close/>
              </a:path>
            </a:pathLst>
          </a:custGeom>
          <a:blipFill>
            <a:blip r:embed="rId13"/>
            <a:stretch>
              <a:fillRect/>
            </a:stretch>
          </a:blipFill>
        </p:spPr>
      </p:sp>
      <p:sp>
        <p:nvSpPr>
          <p:cNvPr id="14" name="TextBox 14"/>
          <p:cNvSpPr txBox="1"/>
          <p:nvPr/>
        </p:nvSpPr>
        <p:spPr>
          <a:xfrm>
            <a:off x="752475" y="6451006"/>
            <a:ext cx="1663703" cy="199682"/>
          </a:xfrm>
          <a:prstGeom prst="rect">
            <a:avLst/>
          </a:prstGeom>
        </p:spPr>
        <p:txBody>
          <a:bodyPr lIns="0" tIns="0" rIns="0" bIns="0" rtlCol="0" anchor="t">
            <a:spAutoFit/>
          </a:bodyPr>
          <a:lstStyle/>
          <a:p>
            <a:pPr algn="l">
              <a:lnSpc>
                <a:spcPts val="1574"/>
              </a:lnSpc>
            </a:pPr>
            <a:r>
              <a:rPr lang="en-US" sz="1125" spc="1">
                <a:solidFill>
                  <a:srgbClr val="2E83C3"/>
                </a:solidFill>
                <a:latin typeface="Trebuchet MS"/>
              </a:rPr>
              <a:t>3/21/2024</a:t>
            </a:r>
            <a:r>
              <a:rPr lang="en-US" sz="1125" spc="1">
                <a:solidFill>
                  <a:srgbClr val="2E83C3"/>
                </a:solidFill>
                <a:latin typeface="Trebuchet MS Bold"/>
              </a:rPr>
              <a:t>Annual Review</a:t>
            </a:r>
          </a:p>
        </p:txBody>
      </p:sp>
      <p:sp>
        <p:nvSpPr>
          <p:cNvPr id="15" name="TextBox 15"/>
          <p:cNvSpPr txBox="1"/>
          <p:nvPr/>
        </p:nvSpPr>
        <p:spPr>
          <a:xfrm>
            <a:off x="11391519" y="6451006"/>
            <a:ext cx="74924" cy="198634"/>
          </a:xfrm>
          <a:prstGeom prst="rect">
            <a:avLst/>
          </a:prstGeom>
        </p:spPr>
        <p:txBody>
          <a:bodyPr lIns="0" tIns="0" rIns="0" bIns="0" rtlCol="0" anchor="t">
            <a:spAutoFit/>
          </a:bodyPr>
          <a:lstStyle/>
          <a:p>
            <a:pPr algn="l">
              <a:lnSpc>
                <a:spcPts val="1574"/>
              </a:lnSpc>
            </a:pPr>
            <a:r>
              <a:rPr lang="en-US" sz="1125">
                <a:solidFill>
                  <a:srgbClr val="2E946B"/>
                </a:solidFill>
                <a:latin typeface="Trebuchet MS"/>
              </a:rPr>
              <a:t>8</a:t>
            </a:r>
          </a:p>
        </p:txBody>
      </p:sp>
      <p:sp>
        <p:nvSpPr>
          <p:cNvPr id="16" name="TextBox 16"/>
          <p:cNvSpPr txBox="1"/>
          <p:nvPr/>
        </p:nvSpPr>
        <p:spPr>
          <a:xfrm>
            <a:off x="752475" y="622478"/>
            <a:ext cx="7521654" cy="732644"/>
          </a:xfrm>
          <a:prstGeom prst="rect">
            <a:avLst/>
          </a:prstGeom>
        </p:spPr>
        <p:txBody>
          <a:bodyPr lIns="0" tIns="0" rIns="0" bIns="0" rtlCol="0" anchor="t">
            <a:spAutoFit/>
          </a:bodyPr>
          <a:lstStyle/>
          <a:p>
            <a:pPr algn="l">
              <a:lnSpc>
                <a:spcPts val="5991"/>
              </a:lnSpc>
            </a:pPr>
            <a:r>
              <a:rPr lang="en-US" sz="4279" spc="8">
                <a:solidFill>
                  <a:srgbClr val="000000"/>
                </a:solidFill>
                <a:latin typeface="Trebuchet MS Bold"/>
              </a:rPr>
              <a:t>THE WOW IN YOUR SOLUTION</a:t>
            </a:r>
          </a:p>
        </p:txBody>
      </p:sp>
      <p:sp>
        <p:nvSpPr>
          <p:cNvPr id="17" name="TextBox 17"/>
          <p:cNvSpPr txBox="1"/>
          <p:nvPr/>
        </p:nvSpPr>
        <p:spPr>
          <a:xfrm>
            <a:off x="483670" y="1830400"/>
            <a:ext cx="9972799" cy="2464432"/>
          </a:xfrm>
          <a:prstGeom prst="rect">
            <a:avLst/>
          </a:prstGeom>
        </p:spPr>
        <p:txBody>
          <a:bodyPr lIns="0" tIns="0" rIns="0" bIns="0" rtlCol="0" anchor="t">
            <a:spAutoFit/>
          </a:bodyPr>
          <a:lstStyle/>
          <a:p>
            <a:pPr algn="ctr">
              <a:lnSpc>
                <a:spcPts val="2775"/>
              </a:lnSpc>
            </a:pPr>
            <a:r>
              <a:rPr lang="en-US" sz="1999" spc="1">
                <a:solidFill>
                  <a:srgbClr val="000000"/>
                </a:solidFill>
                <a:latin typeface="Trebuchet MS Bold"/>
              </a:rPr>
              <a:t>The code leverages Bard AI to automate text summarization from PDFs, saving time by condensing lengthy documents into concise summaries. It enhances productivity by efficiently extracting key information, aiding professionals, researchers, students, and educators in accessing relevant content without manual efforts. This streamlines information processing, improves comprehension, and enables</a:t>
            </a:r>
          </a:p>
          <a:p>
            <a:pPr algn="ctr">
              <a:lnSpc>
                <a:spcPts val="2775"/>
              </a:lnSpc>
            </a:pPr>
            <a:r>
              <a:rPr lang="en-US" sz="1999" spc="1">
                <a:solidFill>
                  <a:srgbClr val="000000"/>
                </a:solidFill>
                <a:latin typeface="Trebuchet MS Bold"/>
              </a:rPr>
              <a:t>effective utilization of textual resources, enhancing decision-making and</a:t>
            </a:r>
          </a:p>
          <a:p>
            <a:pPr algn="ctr">
              <a:lnSpc>
                <a:spcPts val="2775"/>
              </a:lnSpc>
            </a:pPr>
            <a:r>
              <a:rPr lang="en-US" sz="1999" spc="1">
                <a:solidFill>
                  <a:srgbClr val="000000"/>
                </a:solidFill>
                <a:latin typeface="Trebuchet MS Bold"/>
              </a:rPr>
              <a:t>knowledge dissemination.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38600"/>
            <a:ext cx="444503" cy="2806703"/>
          </a:xfrm>
          <a:custGeom>
            <a:avLst/>
            <a:gdLst/>
            <a:ahLst/>
            <a:cxnLst/>
            <a:rect l="l" t="t" r="r" b="b"/>
            <a:pathLst>
              <a:path w="444503" h="2806703">
                <a:moveTo>
                  <a:pt x="0" y="0"/>
                </a:moveTo>
                <a:lnTo>
                  <a:pt x="444503" y="0"/>
                </a:lnTo>
                <a:lnTo>
                  <a:pt x="444503" y="2806703"/>
                </a:lnTo>
                <a:lnTo>
                  <a:pt x="0" y="2806703"/>
                </a:lnTo>
                <a:lnTo>
                  <a:pt x="0" y="0"/>
                </a:lnTo>
                <a:close/>
              </a:path>
            </a:pathLst>
          </a:custGeom>
          <a:blipFill>
            <a:blip r:embed="rId2"/>
            <a:stretch>
              <a:fillRect/>
            </a:stretch>
          </a:blipFill>
        </p:spPr>
      </p:sp>
      <p:sp>
        <p:nvSpPr>
          <p:cNvPr id="3" name="Freeform 3"/>
          <p:cNvSpPr/>
          <p:nvPr/>
        </p:nvSpPr>
        <p:spPr>
          <a:xfrm>
            <a:off x="9372600" y="12697"/>
            <a:ext cx="1244603" cy="6819900"/>
          </a:xfrm>
          <a:custGeom>
            <a:avLst/>
            <a:gdLst/>
            <a:ahLst/>
            <a:cxnLst/>
            <a:rect l="l" t="t" r="r" b="b"/>
            <a:pathLst>
              <a:path w="1244603" h="6819900">
                <a:moveTo>
                  <a:pt x="0" y="0"/>
                </a:moveTo>
                <a:lnTo>
                  <a:pt x="1244603" y="0"/>
                </a:lnTo>
                <a:lnTo>
                  <a:pt x="1244603" y="6819900"/>
                </a:lnTo>
                <a:lnTo>
                  <a:pt x="0" y="6819900"/>
                </a:lnTo>
                <a:lnTo>
                  <a:pt x="0" y="0"/>
                </a:lnTo>
                <a:close/>
              </a:path>
            </a:pathLst>
          </a:custGeom>
          <a:blipFill>
            <a:blip r:embed="rId3"/>
            <a:stretch>
              <a:fillRect/>
            </a:stretch>
          </a:blipFill>
        </p:spPr>
      </p:sp>
      <p:sp>
        <p:nvSpPr>
          <p:cNvPr id="4" name="Freeform 4"/>
          <p:cNvSpPr/>
          <p:nvPr/>
        </p:nvSpPr>
        <p:spPr>
          <a:xfrm>
            <a:off x="7480297" y="3683003"/>
            <a:ext cx="4711703" cy="3149603"/>
          </a:xfrm>
          <a:custGeom>
            <a:avLst/>
            <a:gdLst/>
            <a:ahLst/>
            <a:cxnLst/>
            <a:rect l="l" t="t" r="r" b="b"/>
            <a:pathLst>
              <a:path w="4711703" h="3149603">
                <a:moveTo>
                  <a:pt x="0" y="0"/>
                </a:moveTo>
                <a:lnTo>
                  <a:pt x="4711703" y="0"/>
                </a:lnTo>
                <a:lnTo>
                  <a:pt x="4711703" y="3149603"/>
                </a:lnTo>
                <a:lnTo>
                  <a:pt x="0" y="3149603"/>
                </a:lnTo>
                <a:lnTo>
                  <a:pt x="0" y="0"/>
                </a:lnTo>
                <a:close/>
              </a:path>
            </a:pathLst>
          </a:custGeom>
          <a:blipFill>
            <a:blip r:embed="rId4"/>
            <a:stretch>
              <a:fillRect/>
            </a:stretch>
          </a:blipFill>
        </p:spPr>
      </p:sp>
      <p:sp>
        <p:nvSpPr>
          <p:cNvPr id="5" name="Freeform 5"/>
          <p:cNvSpPr/>
          <p:nvPr/>
        </p:nvSpPr>
        <p:spPr>
          <a:xfrm>
            <a:off x="9194797" y="12697"/>
            <a:ext cx="2997203" cy="6819900"/>
          </a:xfrm>
          <a:custGeom>
            <a:avLst/>
            <a:gdLst/>
            <a:ahLst/>
            <a:cxnLst/>
            <a:rect l="l" t="t" r="r" b="b"/>
            <a:pathLst>
              <a:path w="2997203" h="6819900">
                <a:moveTo>
                  <a:pt x="0" y="0"/>
                </a:moveTo>
                <a:lnTo>
                  <a:pt x="2997203" y="0"/>
                </a:lnTo>
                <a:lnTo>
                  <a:pt x="2997203" y="6819900"/>
                </a:lnTo>
                <a:lnTo>
                  <a:pt x="0" y="6819900"/>
                </a:lnTo>
                <a:lnTo>
                  <a:pt x="0" y="0"/>
                </a:lnTo>
                <a:close/>
              </a:path>
            </a:pathLst>
          </a:custGeom>
          <a:blipFill>
            <a:blip r:embed="rId5"/>
            <a:stretch>
              <a:fillRect/>
            </a:stretch>
          </a:blipFill>
        </p:spPr>
      </p:sp>
      <p:sp>
        <p:nvSpPr>
          <p:cNvPr id="6" name="Freeform 6"/>
          <p:cNvSpPr/>
          <p:nvPr/>
        </p:nvSpPr>
        <p:spPr>
          <a:xfrm>
            <a:off x="9601200" y="12697"/>
            <a:ext cx="2590800" cy="6819900"/>
          </a:xfrm>
          <a:custGeom>
            <a:avLst/>
            <a:gdLst/>
            <a:ahLst/>
            <a:cxnLst/>
            <a:rect l="l" t="t" r="r" b="b"/>
            <a:pathLst>
              <a:path w="2590800" h="6819900">
                <a:moveTo>
                  <a:pt x="0" y="0"/>
                </a:moveTo>
                <a:lnTo>
                  <a:pt x="2590800" y="0"/>
                </a:lnTo>
                <a:lnTo>
                  <a:pt x="2590800" y="6819900"/>
                </a:lnTo>
                <a:lnTo>
                  <a:pt x="0" y="6819900"/>
                </a:lnTo>
                <a:lnTo>
                  <a:pt x="0" y="0"/>
                </a:lnTo>
                <a:close/>
              </a:path>
            </a:pathLst>
          </a:custGeom>
          <a:blipFill>
            <a:blip r:embed="rId6"/>
            <a:stretch>
              <a:fillRect/>
            </a:stretch>
          </a:blipFill>
        </p:spPr>
      </p:sp>
      <p:sp>
        <p:nvSpPr>
          <p:cNvPr id="7" name="Freeform 7"/>
          <p:cNvSpPr/>
          <p:nvPr/>
        </p:nvSpPr>
        <p:spPr>
          <a:xfrm>
            <a:off x="8978903" y="3060697"/>
            <a:ext cx="3213097" cy="3771900"/>
          </a:xfrm>
          <a:custGeom>
            <a:avLst/>
            <a:gdLst/>
            <a:ahLst/>
            <a:cxnLst/>
            <a:rect l="l" t="t" r="r" b="b"/>
            <a:pathLst>
              <a:path w="3213097" h="3771900">
                <a:moveTo>
                  <a:pt x="0" y="0"/>
                </a:moveTo>
                <a:lnTo>
                  <a:pt x="3213097" y="0"/>
                </a:lnTo>
                <a:lnTo>
                  <a:pt x="3213097" y="3771900"/>
                </a:lnTo>
                <a:lnTo>
                  <a:pt x="0" y="3771900"/>
                </a:lnTo>
                <a:lnTo>
                  <a:pt x="0" y="0"/>
                </a:lnTo>
                <a:close/>
              </a:path>
            </a:pathLst>
          </a:custGeom>
          <a:blipFill>
            <a:blip r:embed="rId7"/>
            <a:stretch>
              <a:fillRect/>
            </a:stretch>
          </a:blipFill>
        </p:spPr>
      </p:sp>
      <p:sp>
        <p:nvSpPr>
          <p:cNvPr id="8" name="Freeform 8"/>
          <p:cNvSpPr/>
          <p:nvPr/>
        </p:nvSpPr>
        <p:spPr>
          <a:xfrm>
            <a:off x="9334500" y="12697"/>
            <a:ext cx="2857500" cy="6819900"/>
          </a:xfrm>
          <a:custGeom>
            <a:avLst/>
            <a:gdLst/>
            <a:ahLst/>
            <a:cxnLst/>
            <a:rect l="l" t="t" r="r" b="b"/>
            <a:pathLst>
              <a:path w="2857500" h="6819900">
                <a:moveTo>
                  <a:pt x="0" y="0"/>
                </a:moveTo>
                <a:lnTo>
                  <a:pt x="2857500" y="0"/>
                </a:lnTo>
                <a:lnTo>
                  <a:pt x="2857500" y="6819900"/>
                </a:lnTo>
                <a:lnTo>
                  <a:pt x="0" y="6819900"/>
                </a:lnTo>
                <a:lnTo>
                  <a:pt x="0" y="0"/>
                </a:lnTo>
                <a:close/>
              </a:path>
            </a:pathLst>
          </a:custGeom>
          <a:blipFill>
            <a:blip r:embed="rId8"/>
            <a:stretch>
              <a:fillRect/>
            </a:stretch>
          </a:blipFill>
        </p:spPr>
      </p:sp>
      <p:sp>
        <p:nvSpPr>
          <p:cNvPr id="9" name="Freeform 9"/>
          <p:cNvSpPr/>
          <p:nvPr/>
        </p:nvSpPr>
        <p:spPr>
          <a:xfrm>
            <a:off x="10896600" y="12697"/>
            <a:ext cx="1295400" cy="6819900"/>
          </a:xfrm>
          <a:custGeom>
            <a:avLst/>
            <a:gdLst/>
            <a:ahLst/>
            <a:cxnLst/>
            <a:rect l="l" t="t" r="r" b="b"/>
            <a:pathLst>
              <a:path w="1295400" h="6819900">
                <a:moveTo>
                  <a:pt x="0" y="0"/>
                </a:moveTo>
                <a:lnTo>
                  <a:pt x="1295400" y="0"/>
                </a:lnTo>
                <a:lnTo>
                  <a:pt x="1295400" y="6819900"/>
                </a:lnTo>
                <a:lnTo>
                  <a:pt x="0" y="6819900"/>
                </a:lnTo>
                <a:lnTo>
                  <a:pt x="0" y="0"/>
                </a:lnTo>
                <a:close/>
              </a:path>
            </a:pathLst>
          </a:custGeom>
          <a:blipFill>
            <a:blip r:embed="rId9"/>
            <a:stretch>
              <a:fillRect/>
            </a:stretch>
          </a:blipFill>
        </p:spPr>
      </p:sp>
      <p:sp>
        <p:nvSpPr>
          <p:cNvPr id="10" name="Freeform 10"/>
          <p:cNvSpPr/>
          <p:nvPr/>
        </p:nvSpPr>
        <p:spPr>
          <a:xfrm>
            <a:off x="10934700" y="12697"/>
            <a:ext cx="1257300" cy="6819900"/>
          </a:xfrm>
          <a:custGeom>
            <a:avLst/>
            <a:gdLst/>
            <a:ahLst/>
            <a:cxnLst/>
            <a:rect l="l" t="t" r="r" b="b"/>
            <a:pathLst>
              <a:path w="1257300" h="6819900">
                <a:moveTo>
                  <a:pt x="0" y="0"/>
                </a:moveTo>
                <a:lnTo>
                  <a:pt x="1257300" y="0"/>
                </a:lnTo>
                <a:lnTo>
                  <a:pt x="1257300" y="6819900"/>
                </a:lnTo>
                <a:lnTo>
                  <a:pt x="0" y="6819900"/>
                </a:lnTo>
                <a:lnTo>
                  <a:pt x="0" y="0"/>
                </a:lnTo>
                <a:close/>
              </a:path>
            </a:pathLst>
          </a:custGeom>
          <a:blipFill>
            <a:blip r:embed="rId10"/>
            <a:stretch>
              <a:fillRect/>
            </a:stretch>
          </a:blipFill>
        </p:spPr>
      </p:sp>
      <p:sp>
        <p:nvSpPr>
          <p:cNvPr id="11" name="Freeform 11"/>
          <p:cNvSpPr/>
          <p:nvPr/>
        </p:nvSpPr>
        <p:spPr>
          <a:xfrm>
            <a:off x="10401300" y="3606803"/>
            <a:ext cx="1790700" cy="3225803"/>
          </a:xfrm>
          <a:custGeom>
            <a:avLst/>
            <a:gdLst/>
            <a:ahLst/>
            <a:cxnLst/>
            <a:rect l="l" t="t" r="r" b="b"/>
            <a:pathLst>
              <a:path w="1790700" h="3225803">
                <a:moveTo>
                  <a:pt x="0" y="0"/>
                </a:moveTo>
                <a:lnTo>
                  <a:pt x="1790700" y="0"/>
                </a:lnTo>
                <a:lnTo>
                  <a:pt x="1790700" y="3225803"/>
                </a:lnTo>
                <a:lnTo>
                  <a:pt x="0" y="3225803"/>
                </a:lnTo>
                <a:lnTo>
                  <a:pt x="0" y="0"/>
                </a:lnTo>
                <a:close/>
              </a:path>
            </a:pathLst>
          </a:custGeom>
          <a:blipFill>
            <a:blip r:embed="rId11"/>
            <a:stretch>
              <a:fillRect/>
            </a:stretch>
          </a:blipFill>
        </p:spPr>
      </p:sp>
      <p:sp>
        <p:nvSpPr>
          <p:cNvPr id="12" name="Freeform 12"/>
          <p:cNvSpPr/>
          <p:nvPr/>
        </p:nvSpPr>
        <p:spPr>
          <a:xfrm>
            <a:off x="9359903" y="5372100"/>
            <a:ext cx="469897" cy="469897"/>
          </a:xfrm>
          <a:custGeom>
            <a:avLst/>
            <a:gdLst/>
            <a:ahLst/>
            <a:cxnLst/>
            <a:rect l="l" t="t" r="r" b="b"/>
            <a:pathLst>
              <a:path w="469897" h="469897">
                <a:moveTo>
                  <a:pt x="0" y="0"/>
                </a:moveTo>
                <a:lnTo>
                  <a:pt x="469897" y="0"/>
                </a:lnTo>
                <a:lnTo>
                  <a:pt x="469897" y="469897"/>
                </a:lnTo>
                <a:lnTo>
                  <a:pt x="0" y="469897"/>
                </a:lnTo>
                <a:lnTo>
                  <a:pt x="0" y="0"/>
                </a:lnTo>
                <a:close/>
              </a:path>
            </a:pathLst>
          </a:custGeom>
          <a:blipFill>
            <a:blip r:embed="rId12"/>
            <a:stretch>
              <a:fillRect/>
            </a:stretch>
          </a:blipFill>
        </p:spPr>
      </p:sp>
      <p:sp>
        <p:nvSpPr>
          <p:cNvPr id="13" name="Freeform 13"/>
          <p:cNvSpPr/>
          <p:nvPr/>
        </p:nvSpPr>
        <p:spPr>
          <a:xfrm>
            <a:off x="9359903" y="5905500"/>
            <a:ext cx="190500" cy="190500"/>
          </a:xfrm>
          <a:custGeom>
            <a:avLst/>
            <a:gdLst/>
            <a:ahLst/>
            <a:cxnLst/>
            <a:rect l="l" t="t" r="r" b="b"/>
            <a:pathLst>
              <a:path w="190500" h="190500">
                <a:moveTo>
                  <a:pt x="0" y="0"/>
                </a:moveTo>
                <a:lnTo>
                  <a:pt x="190500" y="0"/>
                </a:lnTo>
                <a:lnTo>
                  <a:pt x="190500" y="190500"/>
                </a:lnTo>
                <a:lnTo>
                  <a:pt x="0" y="190500"/>
                </a:lnTo>
                <a:lnTo>
                  <a:pt x="0" y="0"/>
                </a:lnTo>
                <a:close/>
              </a:path>
            </a:pathLst>
          </a:custGeom>
          <a:blipFill>
            <a:blip r:embed="rId13"/>
            <a:stretch>
              <a:fillRect/>
            </a:stretch>
          </a:blipFill>
        </p:spPr>
      </p:sp>
      <p:sp>
        <p:nvSpPr>
          <p:cNvPr id="14" name="Freeform 14"/>
          <p:cNvSpPr/>
          <p:nvPr/>
        </p:nvSpPr>
        <p:spPr>
          <a:xfrm>
            <a:off x="676275" y="6467475"/>
            <a:ext cx="2143125" cy="200025"/>
          </a:xfrm>
          <a:custGeom>
            <a:avLst/>
            <a:gdLst/>
            <a:ahLst/>
            <a:cxnLst/>
            <a:rect l="l" t="t" r="r" b="b"/>
            <a:pathLst>
              <a:path w="2143125" h="200025">
                <a:moveTo>
                  <a:pt x="0" y="0"/>
                </a:moveTo>
                <a:lnTo>
                  <a:pt x="2143125" y="0"/>
                </a:lnTo>
                <a:lnTo>
                  <a:pt x="2143125" y="200025"/>
                </a:lnTo>
                <a:lnTo>
                  <a:pt x="0" y="200025"/>
                </a:lnTo>
                <a:lnTo>
                  <a:pt x="0" y="0"/>
                </a:lnTo>
                <a:close/>
              </a:path>
            </a:pathLst>
          </a:custGeom>
          <a:blipFill>
            <a:blip r:embed="rId14"/>
            <a:stretch>
              <a:fillRect/>
            </a:stretch>
          </a:blipFill>
        </p:spPr>
      </p:sp>
      <p:sp>
        <p:nvSpPr>
          <p:cNvPr id="15" name="TextBox 15"/>
          <p:cNvSpPr txBox="1"/>
          <p:nvPr/>
        </p:nvSpPr>
        <p:spPr>
          <a:xfrm>
            <a:off x="752475" y="6451006"/>
            <a:ext cx="1663703" cy="199682"/>
          </a:xfrm>
          <a:prstGeom prst="rect">
            <a:avLst/>
          </a:prstGeom>
        </p:spPr>
        <p:txBody>
          <a:bodyPr lIns="0" tIns="0" rIns="0" bIns="0" rtlCol="0" anchor="t">
            <a:spAutoFit/>
          </a:bodyPr>
          <a:lstStyle/>
          <a:p>
            <a:pPr algn="l">
              <a:lnSpc>
                <a:spcPts val="1574"/>
              </a:lnSpc>
            </a:pPr>
            <a:r>
              <a:rPr lang="en-US" sz="1125" spc="1">
                <a:solidFill>
                  <a:srgbClr val="2E83C3"/>
                </a:solidFill>
                <a:latin typeface="Trebuchet MS"/>
              </a:rPr>
              <a:t>3/21/2024</a:t>
            </a:r>
            <a:r>
              <a:rPr lang="en-US" sz="1125" spc="1">
                <a:solidFill>
                  <a:srgbClr val="2E83C3"/>
                </a:solidFill>
                <a:latin typeface="Trebuchet MS Bold"/>
              </a:rPr>
              <a:t>Annual Review</a:t>
            </a:r>
          </a:p>
        </p:txBody>
      </p:sp>
      <p:sp>
        <p:nvSpPr>
          <p:cNvPr id="16" name="TextBox 16"/>
          <p:cNvSpPr txBox="1"/>
          <p:nvPr/>
        </p:nvSpPr>
        <p:spPr>
          <a:xfrm>
            <a:off x="11391519" y="6451006"/>
            <a:ext cx="74924" cy="198634"/>
          </a:xfrm>
          <a:prstGeom prst="rect">
            <a:avLst/>
          </a:prstGeom>
        </p:spPr>
        <p:txBody>
          <a:bodyPr lIns="0" tIns="0" rIns="0" bIns="0" rtlCol="0" anchor="t">
            <a:spAutoFit/>
          </a:bodyPr>
          <a:lstStyle/>
          <a:p>
            <a:pPr algn="l">
              <a:lnSpc>
                <a:spcPts val="1574"/>
              </a:lnSpc>
            </a:pPr>
            <a:r>
              <a:rPr lang="en-US" sz="1125">
                <a:solidFill>
                  <a:srgbClr val="2E946B"/>
                </a:solidFill>
                <a:latin typeface="Trebuchet MS"/>
              </a:rPr>
              <a:t>9</a:t>
            </a:r>
          </a:p>
        </p:txBody>
      </p:sp>
      <p:sp>
        <p:nvSpPr>
          <p:cNvPr id="17" name="TextBox 17"/>
          <p:cNvSpPr txBox="1"/>
          <p:nvPr/>
        </p:nvSpPr>
        <p:spPr>
          <a:xfrm>
            <a:off x="499618" y="156446"/>
            <a:ext cx="3996182" cy="785984"/>
          </a:xfrm>
          <a:prstGeom prst="rect">
            <a:avLst/>
          </a:prstGeom>
        </p:spPr>
        <p:txBody>
          <a:bodyPr wrap="square" lIns="0" tIns="0" rIns="0" bIns="0" rtlCol="0" anchor="t">
            <a:spAutoFit/>
          </a:bodyPr>
          <a:lstStyle/>
          <a:p>
            <a:pPr algn="l">
              <a:lnSpc>
                <a:spcPts val="6730"/>
              </a:lnSpc>
            </a:pPr>
            <a:r>
              <a:rPr lang="en-US" sz="4807" dirty="0" smtClean="0">
                <a:solidFill>
                  <a:srgbClr val="000000"/>
                </a:solidFill>
                <a:latin typeface="Trebuchet MS Bold"/>
              </a:rPr>
              <a:t>MODELLING</a:t>
            </a:r>
            <a:endParaRPr lang="en-US" sz="4807" dirty="0">
              <a:solidFill>
                <a:srgbClr val="000000"/>
              </a:solidFill>
              <a:latin typeface="Trebuchet MS Bold"/>
            </a:endParaRPr>
          </a:p>
        </p:txBody>
      </p:sp>
      <p:sp>
        <p:nvSpPr>
          <p:cNvPr id="18" name="TextBox 18"/>
          <p:cNvSpPr txBox="1"/>
          <p:nvPr/>
        </p:nvSpPr>
        <p:spPr>
          <a:xfrm>
            <a:off x="661673" y="1380039"/>
            <a:ext cx="9527934" cy="3426571"/>
          </a:xfrm>
          <a:prstGeom prst="rect">
            <a:avLst/>
          </a:prstGeom>
        </p:spPr>
        <p:txBody>
          <a:bodyPr lIns="0" tIns="0" rIns="0" bIns="0" rtlCol="0" anchor="t">
            <a:spAutoFit/>
          </a:bodyPr>
          <a:lstStyle/>
          <a:p>
            <a:pPr algn="ctr">
              <a:lnSpc>
                <a:spcPts val="2700"/>
              </a:lnSpc>
            </a:pPr>
            <a:r>
              <a:rPr lang="en-US" sz="1937" spc="1" dirty="0">
                <a:solidFill>
                  <a:srgbClr val="000000"/>
                </a:solidFill>
                <a:latin typeface="Trebuchet MS Bold"/>
              </a:rPr>
              <a:t>The code employs a pre-trained language model called Bard AI, which is a sophisticated text generation model. Bard AI is based on state-of-the-art natural language processing techniques and deep learning architectures. It utilizes advanced algorithms to understand and generate human-like text responses based on given prompts. This model has been trained on vast amounts of text data, enabling it to capture complex linguistic patterns and semantic meanings. By leveraging Bard AI, the code can effectively summarize text from PDF documents by providing concise and coherent summaries. This modeling approach ensures high-quality summaries that capture the essence of the original text while condensing it into a more digestible format.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831</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Trebuchet MS Bold</vt:lpstr>
      <vt:lpstr>Arial</vt:lpstr>
      <vt:lpstr>Trebuchet MS</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JEYAKEERTHANA Generative_AI.pdf</dc:title>
  <dc:creator>user</dc:creator>
  <cp:lastModifiedBy>user</cp:lastModifiedBy>
  <cp:revision>2</cp:revision>
  <dcterms:created xsi:type="dcterms:W3CDTF">2006-08-16T00:00:00Z</dcterms:created>
  <dcterms:modified xsi:type="dcterms:W3CDTF">2024-04-24T17:58:07Z</dcterms:modified>
  <dc:identifier>DAGDWYr1Ai4</dc:identifier>
</cp:coreProperties>
</file>