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7" r:id="rId4"/>
    <p:sldId id="258" r:id="rId5"/>
    <p:sldId id="264" r:id="rId6"/>
    <p:sldId id="259" r:id="rId7"/>
    <p:sldId id="272" r:id="rId8"/>
    <p:sldId id="260" r:id="rId9"/>
    <p:sldId id="263" r:id="rId10"/>
    <p:sldId id="261" r:id="rId11"/>
    <p:sldId id="262" r:id="rId12"/>
    <p:sldId id="273" r:id="rId13"/>
    <p:sldId id="27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lib.mrt.ac.lk/index.php/staff-8/policies-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vision.eecs.qmul.ac.uk/oldpages/projects/BEWARE/index.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2060"/>
                </a:solidFill>
              </a:rPr>
              <a:t>Elements of a Proposal</a:t>
            </a:r>
            <a:endParaRPr lang="en-US" b="1" dirty="0">
              <a:solidFill>
                <a:srgbClr val="002060"/>
              </a:solidFill>
            </a:endParaRPr>
          </a:p>
        </p:txBody>
      </p:sp>
      <p:sp>
        <p:nvSpPr>
          <p:cNvPr id="3" name="Subtitle 2"/>
          <p:cNvSpPr>
            <a:spLocks noGrp="1"/>
          </p:cNvSpPr>
          <p:nvPr>
            <p:ph type="subTitle" idx="1"/>
          </p:nvPr>
        </p:nvSpPr>
        <p:spPr/>
        <p:txBody>
          <a:bodyPr/>
          <a:lstStyle/>
          <a:p>
            <a:r>
              <a:rPr lang="en-US"/>
              <a:t>Charith Chitraranjan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Proposed solution/methodology</a:t>
            </a:r>
            <a:endParaRPr lang="en-US" b="1">
              <a:solidFill>
                <a:srgbClr val="002060"/>
              </a:solidFill>
            </a:endParaRPr>
          </a:p>
        </p:txBody>
      </p:sp>
      <p:sp>
        <p:nvSpPr>
          <p:cNvPr id="3" name="Content Placeholder 2"/>
          <p:cNvSpPr>
            <a:spLocks noGrp="1"/>
          </p:cNvSpPr>
          <p:nvPr>
            <p:ph idx="1"/>
          </p:nvPr>
        </p:nvSpPr>
        <p:spPr/>
        <p:txBody>
          <a:bodyPr/>
          <a:p>
            <a:r>
              <a:rPr lang="en-US"/>
              <a:t>Includes</a:t>
            </a:r>
            <a:endParaRPr lang="en-US"/>
          </a:p>
          <a:p>
            <a:pPr lvl="1"/>
            <a:r>
              <a:rPr lang="en-US"/>
              <a:t>The main concept/idea behind the solution</a:t>
            </a:r>
            <a:endParaRPr lang="en-US"/>
          </a:p>
          <a:p>
            <a:pPr lvl="2"/>
            <a:r>
              <a:rPr lang="en-US" sz="2000"/>
              <a:t>E.g., “We propose a novel framework, which consists of object tracking across camera views, global behaviour modelling based on unsupervised learning, and probabilistic abnormality inference.”</a:t>
            </a:r>
            <a:endParaRPr lang="en-US" sz="2000"/>
          </a:p>
          <a:p>
            <a:pPr lvl="1"/>
            <a:r>
              <a:rPr lang="en-US"/>
              <a:t>What are the actions/tasks you plan to take to achieve your research objectives</a:t>
            </a:r>
            <a:endParaRPr lang="en-US"/>
          </a:p>
          <a:p>
            <a:pPr lvl="1"/>
            <a:r>
              <a:rPr lang="en-US"/>
              <a:t>What resources (e.g., data, equipment etc.) do you need and how are you going to get those.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085"/>
            <a:ext cx="10515600" cy="1325563"/>
          </a:xfrm>
        </p:spPr>
        <p:txBody>
          <a:bodyPr/>
          <a:p>
            <a:r>
              <a:rPr lang="en-US">
                <a:solidFill>
                  <a:srgbClr val="002060"/>
                </a:solidFill>
              </a:rPr>
              <a:t>(Tentative) </a:t>
            </a:r>
            <a:r>
              <a:rPr lang="en-US" b="1">
                <a:solidFill>
                  <a:srgbClr val="002060"/>
                </a:solidFill>
              </a:rPr>
              <a:t>Timeline</a:t>
            </a:r>
            <a:endParaRPr lang="en-US" b="1">
              <a:solidFill>
                <a:srgbClr val="002060"/>
              </a:solidFill>
            </a:endParaRPr>
          </a:p>
        </p:txBody>
      </p:sp>
      <p:sp>
        <p:nvSpPr>
          <p:cNvPr id="3" name="Content Placeholder 2"/>
          <p:cNvSpPr>
            <a:spLocks noGrp="1"/>
          </p:cNvSpPr>
          <p:nvPr>
            <p:ph idx="1"/>
          </p:nvPr>
        </p:nvSpPr>
        <p:spPr>
          <a:xfrm>
            <a:off x="838200" y="1383030"/>
            <a:ext cx="10515600" cy="2186305"/>
          </a:xfrm>
        </p:spPr>
        <p:txBody>
          <a:bodyPr>
            <a:normAutofit lnSpcReduction="20000"/>
          </a:bodyPr>
          <a:p>
            <a:r>
              <a:rPr lang="en-US"/>
              <a:t>Indicate the estimated start and end times for the tasks and sub-tasks you have identified in the proposed method.</a:t>
            </a:r>
            <a:endParaRPr lang="en-US"/>
          </a:p>
          <a:p>
            <a:pPr lvl="1"/>
            <a:r>
              <a:rPr lang="en-US"/>
              <a:t>A Gantt chart would be nice visualization for this.</a:t>
            </a:r>
            <a:endParaRPr lang="en-US"/>
          </a:p>
          <a:p>
            <a:pPr lvl="1"/>
            <a:endParaRPr lang="en-US"/>
          </a:p>
          <a:p>
            <a:pPr lvl="0"/>
            <a:r>
              <a:rPr lang="en-US"/>
              <a:t>E.g., Gantt chart. (Yours need to be more specific with the actual tasks in your project)</a:t>
            </a:r>
            <a:endParaRPr lang="en-US"/>
          </a:p>
        </p:txBody>
      </p:sp>
      <p:graphicFrame>
        <p:nvGraphicFramePr>
          <p:cNvPr id="6" name="Object 5"/>
          <p:cNvGraphicFramePr/>
          <p:nvPr/>
        </p:nvGraphicFramePr>
        <p:xfrm>
          <a:off x="4382135" y="3502660"/>
          <a:ext cx="7517765" cy="3272790"/>
        </p:xfrm>
        <a:graphic>
          <a:graphicData uri="http://schemas.openxmlformats.org/presentationml/2006/ole">
            <mc:AlternateContent xmlns:mc="http://schemas.openxmlformats.org/markup-compatibility/2006">
              <mc:Choice xmlns:v="urn:schemas-microsoft-com:vml" Requires="v">
                <p:oleObj spid="_x0000_s7" name="" r:id="rId1" imgW="7512050" imgH="3270250" progId="Paint.Picture">
                  <p:embed/>
                </p:oleObj>
              </mc:Choice>
              <mc:Fallback>
                <p:oleObj name="" r:id="rId1" imgW="7512050" imgH="3270250" progId="Paint.Picture">
                  <p:embed/>
                  <p:pic>
                    <p:nvPicPr>
                      <p:cNvPr id="0" name="Picture 6"/>
                      <p:cNvPicPr/>
                      <p:nvPr/>
                    </p:nvPicPr>
                    <p:blipFill>
                      <a:blip r:embed="rId2"/>
                      <a:stretch>
                        <a:fillRect/>
                      </a:stretch>
                    </p:blipFill>
                    <p:spPr>
                      <a:xfrm>
                        <a:off x="4382135" y="3502660"/>
                        <a:ext cx="7517765" cy="327279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rgbClr val="002060"/>
                </a:solidFill>
                <a:sym typeface="+mn-ea"/>
              </a:rPr>
              <a:t>Project Outcome</a:t>
            </a:r>
            <a:endParaRPr lang="en-US" b="1"/>
          </a:p>
        </p:txBody>
      </p:sp>
      <p:sp>
        <p:nvSpPr>
          <p:cNvPr id="3" name="Content Placeholder 2"/>
          <p:cNvSpPr>
            <a:spLocks noGrp="1"/>
          </p:cNvSpPr>
          <p:nvPr>
            <p:ph idx="1"/>
          </p:nvPr>
        </p:nvSpPr>
        <p:spPr/>
        <p:txBody>
          <a:bodyPr/>
          <a:p>
            <a:r>
              <a:rPr lang="en-US"/>
              <a:t>What impact does your project have on the particular area of science and the general community?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References</a:t>
            </a:r>
            <a:endParaRPr lang="en-US" b="1">
              <a:solidFill>
                <a:srgbClr val="002060"/>
              </a:solidFill>
            </a:endParaRPr>
          </a:p>
        </p:txBody>
      </p:sp>
      <p:sp>
        <p:nvSpPr>
          <p:cNvPr id="3" name="Content Placeholder 2"/>
          <p:cNvSpPr>
            <a:spLocks noGrp="1"/>
          </p:cNvSpPr>
          <p:nvPr>
            <p:ph idx="1"/>
          </p:nvPr>
        </p:nvSpPr>
        <p:spPr/>
        <p:txBody>
          <a:bodyPr/>
          <a:p>
            <a:r>
              <a:rPr lang="en-US"/>
              <a:t>List the work you have sited using a suitable referencing style.</a:t>
            </a:r>
            <a:endParaRPr lang="en-US"/>
          </a:p>
          <a:p>
            <a:pPr lvl="1"/>
            <a:r>
              <a:rPr lang="en-US"/>
              <a:t>E.g., IEEE, Chicago, APA, Harvard</a:t>
            </a:r>
            <a:endParaRPr lang="en-US"/>
          </a:p>
          <a:p>
            <a:pPr lvl="0"/>
            <a:r>
              <a:rPr lang="en-US"/>
              <a:t>The UoM library has more information on IEEE and APA referencing styles </a:t>
            </a:r>
            <a:r>
              <a:rPr lang="en-US">
                <a:hlinkClick r:id="rId1"/>
              </a:rPr>
              <a:t>here</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Elements of a Proposal</a:t>
            </a:r>
            <a:endParaRPr lang="en-US" b="1">
              <a:solidFill>
                <a:srgbClr val="002060"/>
              </a:solidFill>
            </a:endParaRPr>
          </a:p>
        </p:txBody>
      </p:sp>
      <p:sp>
        <p:nvSpPr>
          <p:cNvPr id="3" name="Content Placeholder 2"/>
          <p:cNvSpPr>
            <a:spLocks noGrp="1"/>
          </p:cNvSpPr>
          <p:nvPr>
            <p:ph idx="1"/>
          </p:nvPr>
        </p:nvSpPr>
        <p:spPr/>
        <p:txBody>
          <a:bodyPr/>
          <a:p>
            <a:r>
              <a:rPr lang="en-US"/>
              <a:t>Introduction</a:t>
            </a:r>
            <a:endParaRPr lang="en-US"/>
          </a:p>
          <a:p>
            <a:r>
              <a:rPr lang="en-US"/>
              <a:t>Problem statement</a:t>
            </a:r>
            <a:endParaRPr lang="en-US"/>
          </a:p>
          <a:p>
            <a:r>
              <a:rPr lang="en-US"/>
              <a:t>Research objectives</a:t>
            </a:r>
            <a:endParaRPr lang="en-US"/>
          </a:p>
          <a:p>
            <a:r>
              <a:rPr lang="en-US"/>
              <a:t>Literature review</a:t>
            </a:r>
            <a:endParaRPr lang="en-US"/>
          </a:p>
          <a:p>
            <a:r>
              <a:rPr lang="en-US"/>
              <a:t>Proposed methodology</a:t>
            </a:r>
            <a:endParaRPr lang="en-US"/>
          </a:p>
          <a:p>
            <a:r>
              <a:rPr lang="en-US"/>
              <a:t>Timeline</a:t>
            </a:r>
            <a:endParaRPr lang="en-US"/>
          </a:p>
          <a:p>
            <a:r>
              <a:rPr lang="en-US"/>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Introduction</a:t>
            </a:r>
            <a:endParaRPr lang="en-US" b="1">
              <a:solidFill>
                <a:srgbClr val="002060"/>
              </a:solidFill>
            </a:endParaRPr>
          </a:p>
        </p:txBody>
      </p:sp>
      <p:sp>
        <p:nvSpPr>
          <p:cNvPr id="3" name="Content Placeholder 2"/>
          <p:cNvSpPr>
            <a:spLocks noGrp="1"/>
          </p:cNvSpPr>
          <p:nvPr>
            <p:ph idx="1"/>
          </p:nvPr>
        </p:nvSpPr>
        <p:spPr>
          <a:xfrm>
            <a:off x="838200" y="1457960"/>
            <a:ext cx="10515600" cy="4719320"/>
          </a:xfrm>
        </p:spPr>
        <p:txBody>
          <a:bodyPr>
            <a:normAutofit lnSpcReduction="10000"/>
          </a:bodyPr>
          <a:p>
            <a:pPr fontAlgn="auto">
              <a:lnSpc>
                <a:spcPct val="120000"/>
              </a:lnSpc>
            </a:pPr>
            <a:r>
              <a:rPr lang="en-US"/>
              <a:t>The audience/readers of your proposal may not all be experts in the specific area of your research. </a:t>
            </a:r>
            <a:endParaRPr lang="en-US"/>
          </a:p>
          <a:p>
            <a:pPr lvl="1" fontAlgn="auto">
              <a:lnSpc>
                <a:spcPct val="120000"/>
              </a:lnSpc>
            </a:pPr>
            <a:r>
              <a:rPr lang="en-US"/>
              <a:t>They need some background knowledge in your area.</a:t>
            </a:r>
            <a:endParaRPr lang="en-US"/>
          </a:p>
          <a:p>
            <a:pPr fontAlgn="auto">
              <a:lnSpc>
                <a:spcPct val="120000"/>
              </a:lnSpc>
            </a:pPr>
            <a:r>
              <a:rPr lang="en-US"/>
              <a:t>Use the introduction to provide this background.</a:t>
            </a:r>
            <a:endParaRPr lang="en-US"/>
          </a:p>
          <a:p>
            <a:pPr fontAlgn="auto">
              <a:lnSpc>
                <a:spcPct val="120000"/>
              </a:lnSpc>
            </a:pPr>
            <a:r>
              <a:rPr lang="en-US">
                <a:sym typeface="+mn-ea"/>
              </a:rPr>
              <a:t>Consider the following proposal as a running example.</a:t>
            </a:r>
            <a:endParaRPr lang="en-US"/>
          </a:p>
          <a:p>
            <a:pPr marL="457200" lvl="1" indent="0" fontAlgn="auto">
              <a:lnSpc>
                <a:spcPct val="120000"/>
              </a:lnSpc>
              <a:buNone/>
            </a:pPr>
            <a:r>
              <a:rPr lang="en-US">
                <a:sym typeface="+mn-ea"/>
                <a:hlinkClick r:id="rId1" tooltip=""/>
              </a:rPr>
              <a:t>BEWARE: Behaviour based Enhancement of Wide-Area Situational Awareness in a Distributed Network of CCTV Cameras</a:t>
            </a:r>
            <a:endParaRPr lang="en-US">
              <a:sym typeface="+mn-ea"/>
            </a:endParaRPr>
          </a:p>
          <a:p>
            <a:pPr fontAlgn="auto">
              <a:lnSpc>
                <a:spcPct val="120000"/>
              </a:lnSpc>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rgbClr val="002060"/>
                </a:solidFill>
                <a:sym typeface="+mn-ea"/>
              </a:rPr>
              <a:t>Introduction...</a:t>
            </a:r>
            <a:br>
              <a:rPr lang="en-US" b="1">
                <a:solidFill>
                  <a:srgbClr val="002060"/>
                </a:solidFill>
              </a:rPr>
            </a:br>
            <a:endParaRPr lang="en-US" b="1">
              <a:solidFill>
                <a:srgbClr val="002060"/>
              </a:solidFill>
            </a:endParaRPr>
          </a:p>
        </p:txBody>
      </p:sp>
      <p:sp>
        <p:nvSpPr>
          <p:cNvPr id="3" name="Content Placeholder 2"/>
          <p:cNvSpPr>
            <a:spLocks noGrp="1"/>
          </p:cNvSpPr>
          <p:nvPr>
            <p:ph sz="half" idx="1"/>
          </p:nvPr>
        </p:nvSpPr>
        <p:spPr>
          <a:xfrm>
            <a:off x="602615" y="989330"/>
            <a:ext cx="10750550" cy="5064760"/>
          </a:xfrm>
        </p:spPr>
        <p:txBody>
          <a:bodyPr>
            <a:normAutofit lnSpcReduction="20000"/>
          </a:bodyPr>
          <a:p>
            <a:pPr marL="0" indent="0" fontAlgn="auto">
              <a:lnSpc>
                <a:spcPct val="120000"/>
              </a:lnSpc>
              <a:buNone/>
            </a:pPr>
            <a:endParaRPr lang="en-US" sz="2000"/>
          </a:p>
          <a:p>
            <a:pPr marL="0" lvl="0" indent="0" fontAlgn="auto">
              <a:lnSpc>
                <a:spcPct val="120000"/>
              </a:lnSpc>
              <a:spcAft>
                <a:spcPts val="600"/>
              </a:spcAft>
              <a:buNone/>
            </a:pPr>
            <a:r>
              <a:rPr lang="en-US" sz="2000">
                <a:sym typeface="+mn-ea"/>
              </a:rPr>
              <a:t>E.g., Behaviour based Enhancement of Wide-Area Situational Awareness in a Distributed Network of CCTV Cameras</a:t>
            </a:r>
            <a:endParaRPr lang="en-US" sz="2000">
              <a:sym typeface="+mn-ea"/>
            </a:endParaRPr>
          </a:p>
          <a:p>
            <a:pPr marL="0" lvl="0" indent="0" fontAlgn="auto">
              <a:lnSpc>
                <a:spcPct val="120000"/>
              </a:lnSpc>
              <a:spcAft>
                <a:spcPts val="600"/>
              </a:spcAft>
              <a:buNone/>
            </a:pPr>
            <a:endParaRPr lang="en-US" sz="2000">
              <a:sym typeface="+mn-ea"/>
            </a:endParaRPr>
          </a:p>
          <a:p>
            <a:pPr marL="0" lvl="0" indent="0" fontAlgn="auto">
              <a:lnSpc>
                <a:spcPct val="120000"/>
              </a:lnSpc>
              <a:spcAft>
                <a:spcPts val="600"/>
              </a:spcAft>
              <a:buNone/>
            </a:pPr>
            <a:r>
              <a:rPr lang="en-US" sz="2000">
                <a:sym typeface="+mn-ea"/>
              </a:rPr>
              <a:t>“There are now large networks of CCTV cameras collecting colossal amounts of video data, of which many deploy not only fixed but also mobile cameras on wireless connections with an increasing number of the cameras being either PTZ controllable or embedded smart cameras. A multi-camera system has the potential for gaining better viewpoints resulting in both improved imaging quality and more relevant details being captured.”</a:t>
            </a:r>
            <a:endParaRPr lang="en-US"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5035"/>
          </a:xfrm>
        </p:spPr>
        <p:txBody>
          <a:bodyPr/>
          <a:p>
            <a:r>
              <a:rPr lang="en-US" b="1">
                <a:solidFill>
                  <a:srgbClr val="002060"/>
                </a:solidFill>
              </a:rPr>
              <a:t>Problem Statement</a:t>
            </a:r>
            <a:endParaRPr lang="en-US" b="1">
              <a:solidFill>
                <a:srgbClr val="002060"/>
              </a:solidFill>
            </a:endParaRPr>
          </a:p>
        </p:txBody>
      </p:sp>
      <p:sp>
        <p:nvSpPr>
          <p:cNvPr id="3" name="Content Placeholder 2"/>
          <p:cNvSpPr>
            <a:spLocks noGrp="1"/>
          </p:cNvSpPr>
          <p:nvPr>
            <p:ph idx="1"/>
          </p:nvPr>
        </p:nvSpPr>
        <p:spPr>
          <a:xfrm>
            <a:off x="838200" y="1485900"/>
            <a:ext cx="10515600" cy="5307330"/>
          </a:xfrm>
        </p:spPr>
        <p:txBody>
          <a:bodyPr>
            <a:normAutofit/>
          </a:bodyPr>
          <a:p>
            <a:pPr fontAlgn="auto">
              <a:lnSpc>
                <a:spcPct val="120000"/>
              </a:lnSpc>
            </a:pPr>
            <a:r>
              <a:rPr lang="en-US"/>
              <a:t>This should include your research problem and why is it important to solve it.</a:t>
            </a:r>
            <a:endParaRPr lang="en-US"/>
          </a:p>
          <a:p>
            <a:pPr lvl="1" fontAlgn="auto">
              <a:lnSpc>
                <a:spcPct val="120000"/>
              </a:lnSpc>
            </a:pPr>
            <a:r>
              <a:rPr lang="en-US"/>
              <a:t>Problem and Motivation</a:t>
            </a:r>
            <a:endParaRPr lang="en-US"/>
          </a:p>
          <a:p>
            <a:pPr lvl="1" fontAlgn="auto">
              <a:lnSpc>
                <a:spcPct val="120000"/>
              </a:lnSpc>
            </a:pPr>
            <a:endParaRPr lang="en-US"/>
          </a:p>
          <a:p>
            <a:pPr lvl="0" fontAlgn="auto">
              <a:lnSpc>
                <a:spcPct val="120000"/>
              </a:lnSpc>
            </a:pPr>
            <a:r>
              <a:rPr lang="en-US" b="1"/>
              <a:t>Problem </a:t>
            </a:r>
            <a:r>
              <a:rPr lang="en-US"/>
              <a:t>should be specific and currently unresolved.</a:t>
            </a:r>
            <a:endParaRPr lang="en-US"/>
          </a:p>
          <a:p>
            <a:pPr lvl="1" fontAlgn="auto">
              <a:lnSpc>
                <a:spcPct val="120000"/>
              </a:lnSpc>
            </a:pPr>
            <a:r>
              <a:rPr lang="en-US"/>
              <a:t>E.g., </a:t>
            </a:r>
            <a:r>
              <a:rPr lang="en-US" b="1" i="1"/>
              <a:t> “</a:t>
            </a:r>
            <a:r>
              <a:rPr lang="en-US" i="1"/>
              <a:t>However, more is not necessarily better. Such a system can also cause overflow of information and confusion if data content is not analyzed in real-time to give the correct camera selection and capturing decision. Moreover, current PTZ cameras are mostly controlled manually by operators based on ad hoc criteria.”</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8605"/>
            <a:ext cx="10515600" cy="915035"/>
          </a:xfrm>
        </p:spPr>
        <p:txBody>
          <a:bodyPr/>
          <a:p>
            <a:r>
              <a:rPr lang="en-US" b="1">
                <a:solidFill>
                  <a:srgbClr val="002060"/>
                </a:solidFill>
              </a:rPr>
              <a:t>Problem Statement...</a:t>
            </a:r>
            <a:endParaRPr lang="en-US" b="1">
              <a:solidFill>
                <a:srgbClr val="002060"/>
              </a:solidFill>
            </a:endParaRPr>
          </a:p>
        </p:txBody>
      </p:sp>
      <p:sp>
        <p:nvSpPr>
          <p:cNvPr id="3" name="Content Placeholder 2"/>
          <p:cNvSpPr>
            <a:spLocks noGrp="1"/>
          </p:cNvSpPr>
          <p:nvPr>
            <p:ph idx="1"/>
          </p:nvPr>
        </p:nvSpPr>
        <p:spPr>
          <a:xfrm>
            <a:off x="838200" y="1313180"/>
            <a:ext cx="10515600" cy="5307330"/>
          </a:xfrm>
        </p:spPr>
        <p:txBody>
          <a:bodyPr>
            <a:normAutofit lnSpcReduction="20000"/>
          </a:bodyPr>
          <a:p>
            <a:pPr marL="0" indent="0" fontAlgn="auto">
              <a:lnSpc>
                <a:spcPct val="120000"/>
              </a:lnSpc>
              <a:buNone/>
            </a:pPr>
            <a:r>
              <a:rPr lang="en-US"/>
              <a:t>What if you just say.... </a:t>
            </a:r>
            <a:endParaRPr lang="en-US"/>
          </a:p>
          <a:p>
            <a:pPr lvl="1" fontAlgn="auto">
              <a:lnSpc>
                <a:spcPct val="120000"/>
              </a:lnSpc>
            </a:pPr>
            <a:r>
              <a:rPr lang="en-US"/>
              <a:t>“We address the problem of constructing a multi-camera system for surveillance.”</a:t>
            </a:r>
            <a:endParaRPr lang="en-US"/>
          </a:p>
          <a:p>
            <a:pPr lvl="1" fontAlgn="auto">
              <a:lnSpc>
                <a:spcPct val="120000"/>
              </a:lnSpc>
            </a:pPr>
            <a:endParaRPr lang="en-US"/>
          </a:p>
          <a:p>
            <a:pPr lvl="0" fontAlgn="auto">
              <a:lnSpc>
                <a:spcPct val="120000"/>
              </a:lnSpc>
            </a:pPr>
            <a:r>
              <a:rPr lang="en-US"/>
              <a:t>It's not acceptable, because people have already developed such systems. </a:t>
            </a:r>
            <a:endParaRPr lang="en-US"/>
          </a:p>
          <a:p>
            <a:pPr lvl="1" fontAlgn="auto">
              <a:lnSpc>
                <a:spcPct val="120000"/>
              </a:lnSpc>
            </a:pPr>
            <a:r>
              <a:rPr lang="en-US"/>
              <a:t>It's not a problem any more! The problem is they  can also cause overflow of information.... and are mostly controlled manually.</a:t>
            </a:r>
            <a:endParaRPr lang="en-US"/>
          </a:p>
          <a:p>
            <a:pPr lvl="0" fontAlgn="auto">
              <a:lnSpc>
                <a:spcPct val="120000"/>
              </a:lnSpc>
            </a:pPr>
            <a:r>
              <a:rPr lang="en-US" sz="2800"/>
              <a:t>The problem must be short</a:t>
            </a:r>
            <a:r>
              <a:rPr lang="en-US"/>
              <a:t> and precise.</a:t>
            </a:r>
            <a:endParaRPr lang="en-US"/>
          </a:p>
          <a:p>
            <a:pPr lvl="1" fontAlgn="auto">
              <a:lnSpc>
                <a:spcPct val="120000"/>
              </a:lnSpc>
            </a:pPr>
            <a:r>
              <a:rPr lang="en-US"/>
              <a:t>If you can't express it in two or three sentences, you haven't got it yet.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Problem Statement...</a:t>
            </a:r>
            <a:endParaRPr lang="en-US" b="1">
              <a:solidFill>
                <a:srgbClr val="002060"/>
              </a:solidFill>
            </a:endParaRPr>
          </a:p>
        </p:txBody>
      </p:sp>
      <p:sp>
        <p:nvSpPr>
          <p:cNvPr id="3" name="Content Placeholder 2"/>
          <p:cNvSpPr>
            <a:spLocks noGrp="1"/>
          </p:cNvSpPr>
          <p:nvPr>
            <p:ph idx="1"/>
          </p:nvPr>
        </p:nvSpPr>
        <p:spPr/>
        <p:txBody>
          <a:bodyPr>
            <a:normAutofit/>
          </a:bodyPr>
          <a:p>
            <a:r>
              <a:rPr lang="en-US" b="1"/>
              <a:t>Motivation </a:t>
            </a:r>
            <a:r>
              <a:rPr lang="en-US"/>
              <a:t>- Why is it is important to solve the problem you've identified. Why do we even bother!</a:t>
            </a:r>
            <a:endParaRPr lang="en-US"/>
          </a:p>
          <a:p>
            <a:pPr lvl="1"/>
            <a:endParaRPr lang="en-US"/>
          </a:p>
          <a:p>
            <a:pPr lvl="0"/>
            <a:r>
              <a:rPr lang="en-US"/>
              <a:t>E.g., Wide area situational  awareness... </a:t>
            </a:r>
            <a:endParaRPr lang="en-US"/>
          </a:p>
          <a:p>
            <a:pPr lvl="1"/>
            <a:r>
              <a:rPr lang="en-US"/>
              <a:t>“Identifying suspicious behavior in areas that demand for high security such as airports, banks, military bases and schools is useful in mitigating potential crime. Situational awareness gained through networks of CCTV cameras will be useful in identifying such suspicious behavior.”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Research Objectives</a:t>
            </a:r>
            <a:endParaRPr lang="en-US" b="1">
              <a:solidFill>
                <a:srgbClr val="002060"/>
              </a:solidFill>
            </a:endParaRPr>
          </a:p>
        </p:txBody>
      </p:sp>
      <p:sp>
        <p:nvSpPr>
          <p:cNvPr id="3" name="Content Placeholder 2"/>
          <p:cNvSpPr>
            <a:spLocks noGrp="1"/>
          </p:cNvSpPr>
          <p:nvPr>
            <p:ph idx="1"/>
          </p:nvPr>
        </p:nvSpPr>
        <p:spPr/>
        <p:txBody>
          <a:bodyPr>
            <a:normAutofit lnSpcReduction="10000"/>
          </a:bodyPr>
          <a:p>
            <a:r>
              <a:rPr lang="en-US"/>
              <a:t>What do you plan to achieve with this research effort. </a:t>
            </a:r>
            <a:endParaRPr lang="en-US"/>
          </a:p>
          <a:p>
            <a:r>
              <a:rPr lang="en-US"/>
              <a:t>Can think of the objectives as a set of goals that you wish to achieve so as to solve your problem.</a:t>
            </a:r>
            <a:endParaRPr lang="en-US"/>
          </a:p>
          <a:p>
            <a:r>
              <a:rPr lang="en-US"/>
              <a:t>E.g., </a:t>
            </a:r>
            <a:r>
              <a:rPr lang="en-US">
                <a:sym typeface="+mn-ea"/>
              </a:rPr>
              <a:t>Wide area situational  awareness...</a:t>
            </a:r>
            <a:r>
              <a:rPr lang="en-US"/>
              <a:t>,</a:t>
            </a:r>
            <a:endParaRPr lang="en-US"/>
          </a:p>
          <a:p>
            <a:pPr marL="457200" lvl="1" indent="0">
              <a:buNone/>
            </a:pPr>
            <a:endParaRPr lang="en-US"/>
          </a:p>
          <a:p>
            <a:pPr lvl="1">
              <a:buFont typeface="Arial" panose="020B0604020202020204" pitchFamily="34" charset="0"/>
              <a:buChar char="•"/>
            </a:pPr>
            <a:r>
              <a:rPr lang="en-US"/>
              <a:t>Developing a model for robust detection and tagging of people over wide areas of different physical sites captured by a distributed network of cameras</a:t>
            </a:r>
            <a:endParaRPr lang="en-US"/>
          </a:p>
          <a:p>
            <a:pPr lvl="1">
              <a:buFont typeface="Arial" panose="020B0604020202020204" pitchFamily="34" charset="0"/>
              <a:buChar char="•"/>
            </a:pPr>
            <a:r>
              <a:rPr lang="en-US"/>
              <a:t>Developing a model for global situational awareness enhancement and for real-time detection of abnormal behaviour in public space across camera views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2060"/>
                </a:solidFill>
              </a:rPr>
              <a:t>Literature Review</a:t>
            </a:r>
            <a:endParaRPr lang="en-US" b="1">
              <a:solidFill>
                <a:srgbClr val="002060"/>
              </a:solidFill>
            </a:endParaRPr>
          </a:p>
        </p:txBody>
      </p:sp>
      <p:sp>
        <p:nvSpPr>
          <p:cNvPr id="3" name="Content Placeholder 2"/>
          <p:cNvSpPr>
            <a:spLocks noGrp="1"/>
          </p:cNvSpPr>
          <p:nvPr>
            <p:ph idx="1"/>
          </p:nvPr>
        </p:nvSpPr>
        <p:spPr/>
        <p:txBody>
          <a:bodyPr>
            <a:normAutofit lnSpcReduction="10000"/>
          </a:bodyPr>
          <a:p>
            <a:r>
              <a:rPr lang="en-US"/>
              <a:t>In this section, you identify and evaluate the work others have done that is relevant to your problem.</a:t>
            </a:r>
            <a:endParaRPr lang="en-US"/>
          </a:p>
          <a:p>
            <a:r>
              <a:rPr lang="en-US"/>
              <a:t>Research is an ongoing conversation. The lit review puts your work into context. It places your work in the current body of knowledge.</a:t>
            </a:r>
            <a:endParaRPr lang="en-US"/>
          </a:p>
          <a:p>
            <a:r>
              <a:rPr lang="en-US"/>
              <a:t>Do </a:t>
            </a:r>
            <a:r>
              <a:rPr lang="en-US" i="1"/>
              <a:t>NOT </a:t>
            </a:r>
            <a:r>
              <a:rPr lang="en-US"/>
              <a:t>try to include all the pieces of work that have the slightest relevance to your work.</a:t>
            </a:r>
            <a:endParaRPr lang="en-US"/>
          </a:p>
          <a:p>
            <a:r>
              <a:rPr lang="en-US"/>
              <a:t>You need to pick and choose what's more relevant and important to your research problem.</a:t>
            </a:r>
            <a:endParaRPr lang="en-US"/>
          </a:p>
          <a:p>
            <a:r>
              <a:rPr lang="en-US"/>
              <a:t>Evaluate the papers that you have selected while comparing them with your problem and your proposed solution.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4528</Words>
  <Application>WPS Presentation</Application>
  <PresentationFormat>Widescreen</PresentationFormat>
  <Paragraphs>96</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Paint.Picture</vt:lpstr>
      <vt:lpstr>Elements of a Proposal</vt:lpstr>
      <vt:lpstr>Elements of a Proposal</vt:lpstr>
      <vt:lpstr>Introduction</vt:lpstr>
      <vt:lpstr>Introduction...E.g., k-Nearest Neighbor Graph </vt:lpstr>
      <vt:lpstr>Problem Statement</vt:lpstr>
      <vt:lpstr>Problem Statement...</vt:lpstr>
      <vt:lpstr>Problem Statement...</vt:lpstr>
      <vt:lpstr>Research Objectives</vt:lpstr>
      <vt:lpstr>Literature Review</vt:lpstr>
      <vt:lpstr>Proposed solution/methodology</vt:lpstr>
      <vt:lpstr>(Tentative) Timeline</vt:lpstr>
      <vt:lpstr>Project Outcome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a Proposal</dc:title>
  <dc:creator/>
  <cp:lastModifiedBy>Charith</cp:lastModifiedBy>
  <cp:revision>82</cp:revision>
  <dcterms:created xsi:type="dcterms:W3CDTF">2017-01-09T09:59:00Z</dcterms:created>
  <dcterms:modified xsi:type="dcterms:W3CDTF">2018-12-17T01:11:45Z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