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embeddedFontLst>
    <p:embeddedFont>
      <p:font typeface="Nunito"/>
      <p:regular r:id="rId49"/>
      <p:bold r:id="rId50"/>
      <p:italic r:id="rId51"/>
      <p:boldItalic r:id="rId52"/>
    </p:embeddedFont>
    <p:embeddedFont>
      <p:font typeface="Maven Pro"/>
      <p:regular r:id="rId53"/>
      <p:bold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A330410-5F32-484C-9D16-36B60FF9DAFB}">
  <a:tblStyle styleId="{8A330410-5F32-484C-9D16-36B60FF9DAF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F1EFA0C-8824-457C-9DA3-B96BA70B4B82}" styleName="Table_1">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7A4B96F-CD2B-482B-A83F-986DC5CE8711}"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83EBC67-BA5C-43BC-8740-82F65F8CA486}" styleName="Table_3">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Nuni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Nunito-italic.fntdata"/><Relationship Id="rId50" Type="http://schemas.openxmlformats.org/officeDocument/2006/relationships/font" Target="fonts/Nunito-bold.fntdata"/><Relationship Id="rId53" Type="http://schemas.openxmlformats.org/officeDocument/2006/relationships/font" Target="fonts/MavenPro-regular.fntdata"/><Relationship Id="rId52" Type="http://schemas.openxmlformats.org/officeDocument/2006/relationships/font" Target="fonts/Nunito-boldItalic.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MavenPro-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92d294c1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92d294c1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92d294c16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92d294c16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94f28b9c12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94f28b9c12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80975" lvl="0" marL="89999" rtl="0" algn="just">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Since the research depends on different groups of aspects, dealing with them all, without classifying them based on their nature will not result in efficient results  The research is subdivided in order to perform the experiments in an efficient way.  Though this system can be used for any tasks, for experimental purposes we choose matrix addition as an example.</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GB"/>
              <a:t>We have got into the scope by doing step by step experiments. </a:t>
            </a:r>
            <a:endParaRPr/>
          </a:p>
          <a:p>
            <a:pPr indent="0" lvl="0" marL="179999" rtl="0" algn="just">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Since the research depends on different groups of aspects, dealing with them all without classifying them based on their nature will not result in efficient results .The research is subdivided in order to perform the experiments in an efficient way.  Though this system can be used for any tasks, for experimental purposes we choose matrix addition as an example.</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1600"/>
              </a:spcAft>
              <a:buClr>
                <a:schemeClr val="dk1"/>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94f28b9c12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94f28b9c12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GB" sz="1200">
                <a:latin typeface="Times New Roman"/>
                <a:ea typeface="Times New Roman"/>
                <a:cs typeface="Times New Roman"/>
                <a:sym typeface="Times New Roman"/>
              </a:rPr>
              <a:t>We first did experiment only in GPU by changing factors influencing execution time to understand how an GPU behaves with the factors.</a:t>
            </a:r>
            <a:endParaRPr sz="1200">
              <a:latin typeface="Times New Roman"/>
              <a:ea typeface="Times New Roman"/>
              <a:cs typeface="Times New Roman"/>
              <a:sym typeface="Times New Roman"/>
            </a:endParaRPr>
          </a:p>
          <a:p>
            <a:pPr indent="0" lvl="0" marL="0" rtl="0" algn="just">
              <a:lnSpc>
                <a:spcPct val="150000"/>
              </a:lnSpc>
              <a:spcBef>
                <a:spcPts val="1000"/>
              </a:spcBef>
              <a:spcAft>
                <a:spcPts val="0"/>
              </a:spcAft>
              <a:buNone/>
            </a:pPr>
            <a:r>
              <a:rPr lang="en-GB" sz="1200">
                <a:latin typeface="Times New Roman"/>
                <a:ea typeface="Times New Roman"/>
                <a:cs typeface="Times New Roman"/>
                <a:sym typeface="Times New Roman"/>
              </a:rPr>
              <a:t>GPU is good at parallel computing</a:t>
            </a:r>
            <a:endParaRPr sz="1200">
              <a:latin typeface="Times New Roman"/>
              <a:ea typeface="Times New Roman"/>
              <a:cs typeface="Times New Roman"/>
              <a:sym typeface="Times New Roman"/>
            </a:endParaRPr>
          </a:p>
          <a:p>
            <a:pPr indent="0" lvl="0" marL="0" rtl="0" algn="just">
              <a:lnSpc>
                <a:spcPct val="150000"/>
              </a:lnSpc>
              <a:spcBef>
                <a:spcPts val="1000"/>
              </a:spcBef>
              <a:spcAft>
                <a:spcPts val="1000"/>
              </a:spcAft>
              <a:buNone/>
            </a:pPr>
            <a:r>
              <a:rPr lang="en-GB" sz="1200">
                <a:latin typeface="Times New Roman"/>
                <a:ea typeface="Times New Roman"/>
                <a:cs typeface="Times New Roman"/>
                <a:sym typeface="Times New Roman"/>
              </a:rPr>
              <a:t>Research papers stated</a:t>
            </a:r>
            <a:endParaRPr sz="1200">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94f28b9c1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94f28b9c1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Got crossing point</a:t>
            </a:r>
            <a:endParaRPr/>
          </a:p>
          <a:p>
            <a:pPr indent="0" lvl="0" marL="0" rtl="0" algn="just">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Research papers stated  about cutting point</a:t>
            </a:r>
            <a:endParaRPr sz="12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94f28b9c12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94f28b9c12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000"/>
              </a:spcAft>
              <a:buNone/>
            </a:pPr>
            <a:r>
              <a:rPr lang="en-GB" sz="1200">
                <a:latin typeface="Times New Roman"/>
                <a:ea typeface="Times New Roman"/>
                <a:cs typeface="Times New Roman"/>
                <a:sym typeface="Times New Roman"/>
              </a:rPr>
              <a:t>The GPU time roughly not vary with the size. The CPU time increasing with the array size, but cross over the GPU time at a point, which meant to be the boundary point here.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94f28b9c12_9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94f28b9c12_9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Got crossing point</a:t>
            </a:r>
            <a:endParaRPr/>
          </a:p>
          <a:p>
            <a:pPr indent="0" lvl="0" marL="0" rtl="0" algn="just">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Research papers stated  about cutting point</a:t>
            </a:r>
            <a:endParaRPr sz="12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9323c15041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9323c15041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300">
                <a:solidFill>
                  <a:srgbClr val="424242"/>
                </a:solidFill>
                <a:latin typeface="Nunito"/>
                <a:ea typeface="Nunito"/>
                <a:cs typeface="Nunito"/>
                <a:sym typeface="Nunito"/>
              </a:rPr>
              <a:t>After experimented in multiple machines we come to an idea that, we can’t  define static benchmark for mapping a </a:t>
            </a:r>
            <a:endParaRPr sz="1300">
              <a:solidFill>
                <a:srgbClr val="424242"/>
              </a:solidFill>
              <a:latin typeface="Nunito"/>
              <a:ea typeface="Nunito"/>
              <a:cs typeface="Nunito"/>
              <a:sym typeface="Nunito"/>
            </a:endParaRPr>
          </a:p>
          <a:p>
            <a:pPr indent="0" lvl="0" marL="0" rtl="0" algn="l">
              <a:lnSpc>
                <a:spcPct val="115000"/>
              </a:lnSpc>
              <a:spcBef>
                <a:spcPts val="1600"/>
              </a:spcBef>
              <a:spcAft>
                <a:spcPts val="0"/>
              </a:spcAft>
              <a:buNone/>
            </a:pPr>
            <a:r>
              <a:rPr lang="en-GB" sz="1300">
                <a:solidFill>
                  <a:srgbClr val="424242"/>
                </a:solidFill>
                <a:latin typeface="Nunito"/>
                <a:ea typeface="Nunito"/>
                <a:cs typeface="Nunito"/>
                <a:sym typeface="Nunito"/>
              </a:rPr>
              <a:t>task to processing units.</a:t>
            </a:r>
            <a:endParaRPr sz="1300">
              <a:solidFill>
                <a:srgbClr val="424242"/>
              </a:solidFill>
              <a:latin typeface="Nunito"/>
              <a:ea typeface="Nunito"/>
              <a:cs typeface="Nunito"/>
              <a:sym typeface="Nunito"/>
            </a:endParaRPr>
          </a:p>
          <a:p>
            <a:pPr indent="0" lvl="0" marL="0" rtl="0" algn="l">
              <a:lnSpc>
                <a:spcPct val="115000"/>
              </a:lnSpc>
              <a:spcBef>
                <a:spcPts val="1600"/>
              </a:spcBef>
              <a:spcAft>
                <a:spcPts val="0"/>
              </a:spcAft>
              <a:buNone/>
            </a:pPr>
            <a:r>
              <a:t/>
            </a:r>
            <a:endParaRPr sz="1300">
              <a:solidFill>
                <a:srgbClr val="424242"/>
              </a:solidFill>
              <a:latin typeface="Nunito"/>
              <a:ea typeface="Nunito"/>
              <a:cs typeface="Nunito"/>
              <a:sym typeface="Nunito"/>
            </a:endParaRPr>
          </a:p>
          <a:p>
            <a:pPr indent="-317500" lvl="0" marL="457200" rtl="0" algn="just">
              <a:lnSpc>
                <a:spcPct val="150000"/>
              </a:lnSpc>
              <a:spcBef>
                <a:spcPts val="1600"/>
              </a:spcBef>
              <a:spcAft>
                <a:spcPts val="0"/>
              </a:spcAft>
              <a:buClr>
                <a:schemeClr val="dk1"/>
              </a:buClr>
              <a:buSzPts val="1400"/>
              <a:buChar char="❖"/>
            </a:pPr>
            <a:r>
              <a:rPr lang="en-GB" sz="1400">
                <a:solidFill>
                  <a:schemeClr val="dk1"/>
                </a:solidFill>
              </a:rPr>
              <a:t>We went through several hardware related research papers and we drop the idea of doing hardware based experiments since it is irrelevant to our problem and proposed solution.</a:t>
            </a:r>
            <a:endParaRPr sz="1300">
              <a:solidFill>
                <a:srgbClr val="424242"/>
              </a:solidFill>
              <a:latin typeface="Nunito"/>
              <a:ea typeface="Nunito"/>
              <a:cs typeface="Nunito"/>
              <a:sym typeface="Nunito"/>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9323c15041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9323c15041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300">
                <a:solidFill>
                  <a:srgbClr val="424242"/>
                </a:solidFill>
                <a:latin typeface="Nunito"/>
                <a:ea typeface="Nunito"/>
                <a:cs typeface="Nunito"/>
                <a:sym typeface="Nunito"/>
              </a:rPr>
              <a:t>we can’t  define static benchmark for each task since the boundary points depend on several factors as we have seen before.</a:t>
            </a:r>
            <a:endParaRPr sz="1300">
              <a:solidFill>
                <a:srgbClr val="424242"/>
              </a:solidFill>
              <a:latin typeface="Nunito"/>
              <a:ea typeface="Nunito"/>
              <a:cs typeface="Nunito"/>
              <a:sym typeface="Nunito"/>
            </a:endParaRPr>
          </a:p>
          <a:p>
            <a:pPr indent="0" lvl="0" marL="0" rtl="0" algn="l">
              <a:lnSpc>
                <a:spcPct val="150000"/>
              </a:lnSpc>
              <a:spcBef>
                <a:spcPts val="1600"/>
              </a:spcBef>
              <a:spcAft>
                <a:spcPts val="0"/>
              </a:spcAft>
              <a:buClr>
                <a:schemeClr val="dk1"/>
              </a:buClr>
              <a:buSzPts val="1100"/>
              <a:buFont typeface="Arial"/>
              <a:buNone/>
            </a:pPr>
            <a:r>
              <a:rPr lang="en-GB" sz="1300">
                <a:solidFill>
                  <a:srgbClr val="424242"/>
                </a:solidFill>
                <a:latin typeface="Nunito"/>
                <a:ea typeface="Nunito"/>
                <a:cs typeface="Nunito"/>
                <a:sym typeface="Nunito"/>
              </a:rPr>
              <a:t>We will evaluate some tasks coming first and set the optimal processor for upcoming tasks for a certain count.</a:t>
            </a:r>
            <a:endParaRPr sz="1300">
              <a:solidFill>
                <a:srgbClr val="424242"/>
              </a:solidFill>
              <a:latin typeface="Nunito"/>
              <a:ea typeface="Nunito"/>
              <a:cs typeface="Nunito"/>
              <a:sym typeface="Nunito"/>
            </a:endParaRPr>
          </a:p>
          <a:p>
            <a:pPr indent="0" lvl="0" marL="0" rtl="0" algn="l">
              <a:lnSpc>
                <a:spcPct val="150000"/>
              </a:lnSpc>
              <a:spcBef>
                <a:spcPts val="0"/>
              </a:spcBef>
              <a:spcAft>
                <a:spcPts val="0"/>
              </a:spcAft>
              <a:buClr>
                <a:schemeClr val="dk1"/>
              </a:buClr>
              <a:buSzPts val="1100"/>
              <a:buFont typeface="Arial"/>
              <a:buNone/>
            </a:pPr>
            <a:r>
              <a:rPr lang="en-GB" sz="1300">
                <a:solidFill>
                  <a:srgbClr val="424242"/>
                </a:solidFill>
                <a:latin typeface="Nunito"/>
                <a:ea typeface="Nunito"/>
                <a:cs typeface="Nunito"/>
                <a:sym typeface="Nunito"/>
              </a:rPr>
              <a:t>task to processing units.</a:t>
            </a:r>
            <a:endParaRPr sz="1300">
              <a:solidFill>
                <a:srgbClr val="424242"/>
              </a:solidFill>
              <a:latin typeface="Nunito"/>
              <a:ea typeface="Nunito"/>
              <a:cs typeface="Nunito"/>
              <a:sym typeface="Nunito"/>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94f28b9c12_3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94f28b9c12_3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94f28b9c1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94f28b9c1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had to use mutex lock to avoid race condition</a:t>
            </a:r>
            <a:r>
              <a:rPr lang="en-GB"/>
              <a:t> when </a:t>
            </a:r>
            <a:r>
              <a:rPr lang="en-GB"/>
              <a:t>updating share values in the model classes. There was a huge overhead and then </a:t>
            </a:r>
            <a:r>
              <a:rPr lang="en-GB"/>
              <a:t>asynchronous</a:t>
            </a:r>
            <a:r>
              <a:rPr lang="en-GB"/>
              <a:t> evaluation method has been dropped .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935102c0d0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935102c0d0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94f28b9c12_3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94f28b9c12_3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94f28b9c12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94f28b9c12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94f28b9c12_3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94f28b9c12_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are striving to optimize this algorithm </a:t>
            </a:r>
            <a:r>
              <a:rPr lang="en-GB"/>
              <a:t>further   if there is break in the flow it will reset the revise count to minimum value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94f28b9c12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94f28b9c12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400">
                <a:solidFill>
                  <a:schemeClr val="dk1"/>
                </a:solidFill>
                <a:latin typeface="Times New Roman"/>
                <a:ea typeface="Times New Roman"/>
                <a:cs typeface="Times New Roman"/>
                <a:sym typeface="Times New Roman"/>
              </a:rPr>
              <a:t>This is our current position in improving algorithm track and it can be optimized further</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The present algorithm cannot detect such anomaly cases since it does not consider the weights of the computation any way.</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It cannot handle pure odd input stream, means the noisy input stream.</a:t>
            </a:r>
            <a:endParaRPr sz="14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1600"/>
              </a:spcAft>
              <a:buNone/>
            </a:pPr>
            <a:r>
              <a:rPr lang="en-GB" sz="1400">
                <a:solidFill>
                  <a:schemeClr val="dk1"/>
                </a:solidFill>
                <a:latin typeface="Times New Roman"/>
                <a:ea typeface="Times New Roman"/>
                <a:cs typeface="Times New Roman"/>
                <a:sym typeface="Times New Roman"/>
              </a:rPr>
              <a:t>It will cause a severe loss if a very big computation comes when the CPU is in operation.</a:t>
            </a:r>
            <a:endParaRPr sz="14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9323c15041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9323c15041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C0791B"/>
              </a:buClr>
              <a:buSzPts val="1100"/>
              <a:buFont typeface="Arial"/>
              <a:buNone/>
            </a:pPr>
            <a:r>
              <a:rPr lang="en-GB">
                <a:solidFill>
                  <a:schemeClr val="dk1"/>
                </a:solidFill>
              </a:rPr>
              <a:t>input stream m</a:t>
            </a:r>
            <a:r>
              <a:rPr lang="en-GB"/>
              <a:t>eans i</a:t>
            </a:r>
            <a:r>
              <a:rPr lang="en-GB"/>
              <a:t>nput cases coming one after another, we call it input stream</a:t>
            </a:r>
            <a:endParaRPr/>
          </a:p>
          <a:p>
            <a:pPr indent="0" lvl="0" marL="0" rtl="0" algn="l">
              <a:spcBef>
                <a:spcPts val="0"/>
              </a:spcBef>
              <a:spcAft>
                <a:spcPts val="0"/>
              </a:spcAft>
              <a:buClr>
                <a:schemeClr val="dk1"/>
              </a:buClr>
              <a:buSzPts val="1100"/>
              <a:buFont typeface="Arial"/>
              <a:buNone/>
            </a:pPr>
            <a:r>
              <a:rPr lang="en-GB"/>
              <a:t>We classify the input streams mainly into two</a:t>
            </a:r>
            <a:endParaRPr/>
          </a:p>
          <a:p>
            <a:pPr indent="0" lvl="0" marL="0" rtl="0" algn="l">
              <a:spcBef>
                <a:spcPts val="0"/>
              </a:spcBef>
              <a:spcAft>
                <a:spcPts val="0"/>
              </a:spcAft>
              <a:buClr>
                <a:schemeClr val="dk1"/>
              </a:buClr>
              <a:buSzPts val="1100"/>
              <a:buFont typeface="Arial"/>
              <a:buNone/>
            </a:pPr>
            <a:r>
              <a:rPr lang="en-GB"/>
              <a:t>In even input stream, similar input data comes in cluster which is beneficial to our algorithm.</a:t>
            </a:r>
            <a:endParaRPr/>
          </a:p>
          <a:p>
            <a:pPr indent="0" lvl="0" marL="0" rtl="0" algn="l">
              <a:spcBef>
                <a:spcPts val="0"/>
              </a:spcBef>
              <a:spcAft>
                <a:spcPts val="0"/>
              </a:spcAft>
              <a:buClr>
                <a:schemeClr val="dk1"/>
              </a:buClr>
              <a:buSzPts val="1100"/>
              <a:buFont typeface="Arial"/>
              <a:buNone/>
            </a:pPr>
            <a:r>
              <a:rPr lang="en-GB"/>
              <a:t>In contrast in odd input stream, the input data arrives completely in random sizes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9323c15041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9323c15041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i</a:t>
            </a:r>
            <a:r>
              <a:rPr lang="en-GB"/>
              <a:t>n this analysis, we experimented with 5 kinds of input streams</a:t>
            </a:r>
            <a:endParaRPr/>
          </a:p>
          <a:p>
            <a:pPr indent="0" lvl="0" marL="0" rtl="0" algn="l">
              <a:spcBef>
                <a:spcPts val="0"/>
              </a:spcBef>
              <a:spcAft>
                <a:spcPts val="0"/>
              </a:spcAft>
              <a:buNone/>
            </a:pPr>
            <a:r>
              <a:rPr lang="en-GB"/>
              <a:t>With the sample algorithm with varying revise count approach</a:t>
            </a:r>
            <a:endParaRPr/>
          </a:p>
          <a:p>
            <a:pPr indent="0" lvl="0" marL="0" rtl="0" algn="l">
              <a:spcBef>
                <a:spcPts val="0"/>
              </a:spcBef>
              <a:spcAft>
                <a:spcPts val="0"/>
              </a:spcAft>
              <a:buClr>
                <a:srgbClr val="C0791B"/>
              </a:buClr>
              <a:buSzPts val="1100"/>
              <a:buFont typeface="Arial"/>
              <a:buNone/>
            </a:pPr>
            <a:r>
              <a:rPr lang="en-GB">
                <a:solidFill>
                  <a:schemeClr val="dk1"/>
                </a:solidFill>
              </a:rPr>
              <a:t>The input streams are generated randomly but characteristics of the streams have been logged and graphs drawn.</a:t>
            </a:r>
            <a:endParaRPr>
              <a:solidFill>
                <a:schemeClr val="dk1"/>
              </a:solidFill>
            </a:endParaRPr>
          </a:p>
          <a:p>
            <a:pPr indent="0" lvl="0" marL="0" rtl="0" algn="l">
              <a:spcBef>
                <a:spcPts val="0"/>
              </a:spcBef>
              <a:spcAft>
                <a:spcPts val="0"/>
              </a:spcAft>
              <a:buClr>
                <a:srgbClr val="C0791B"/>
              </a:buClr>
              <a:buSzPts val="1100"/>
              <a:buFont typeface="Arial"/>
              <a:buNone/>
            </a:pPr>
            <a:r>
              <a:rPr lang="en-GB">
                <a:solidFill>
                  <a:schemeClr val="dk1"/>
                </a:solidFill>
              </a:rPr>
              <a:t>Also, the the execution times for CPU only, GPU only and Self flow have been logged.</a:t>
            </a:r>
            <a:endParaRPr>
              <a:solidFill>
                <a:schemeClr val="dk1"/>
              </a:solidFill>
            </a:endParaRPr>
          </a:p>
          <a:p>
            <a:pPr indent="0" lvl="0" marL="0" rtl="0" algn="l">
              <a:spcBef>
                <a:spcPts val="0"/>
              </a:spcBef>
              <a:spcAft>
                <a:spcPts val="0"/>
              </a:spcAft>
              <a:buClr>
                <a:srgbClr val="C0791B"/>
              </a:buClr>
              <a:buSzPts val="1100"/>
              <a:buFont typeface="Arial"/>
              <a:buNone/>
            </a:pPr>
            <a:r>
              <a:rPr lang="en-GB">
                <a:solidFill>
                  <a:schemeClr val="dk1"/>
                </a:solidFill>
              </a:rPr>
              <a:t>We have achieved gains in 4 out 5 of the input stream types.</a:t>
            </a:r>
            <a:endParaRPr/>
          </a:p>
          <a:p>
            <a:pPr indent="0" lvl="0" marL="0" rtl="0" algn="l">
              <a:spcBef>
                <a:spcPts val="0"/>
              </a:spcBef>
              <a:spcAft>
                <a:spcPts val="0"/>
              </a:spcAft>
              <a:buNone/>
            </a:pPr>
            <a:r>
              <a:rPr lang="en-GB"/>
              <a:t>We will go </a:t>
            </a:r>
            <a:r>
              <a:rPr lang="en-GB"/>
              <a:t>through</a:t>
            </a:r>
            <a:r>
              <a:rPr lang="en-GB"/>
              <a:t> them one by one</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This algorithm is finalized as the strategy, the way the proposed solution will be implemented.</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94f28b9c1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94f28b9c1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Element wise </a:t>
            </a:r>
            <a:r>
              <a:rPr lang="en-GB"/>
              <a:t>addition</a:t>
            </a:r>
            <a:r>
              <a:rPr lang="en-GB"/>
              <a:t> of two equal size arrays</a:t>
            </a:r>
            <a:endParaRPr/>
          </a:p>
          <a:p>
            <a:pPr indent="0" lvl="0" marL="0" rtl="0" algn="l">
              <a:spcBef>
                <a:spcPts val="0"/>
              </a:spcBef>
              <a:spcAft>
                <a:spcPts val="0"/>
              </a:spcAft>
              <a:buNone/>
            </a:pPr>
            <a:r>
              <a:rPr lang="en-GB"/>
              <a:t>Graphs illustrating the nature of the input stream.</a:t>
            </a:r>
            <a:endParaRPr/>
          </a:p>
          <a:p>
            <a:pPr indent="0" lvl="0" marL="0" rtl="0" algn="l">
              <a:spcBef>
                <a:spcPts val="0"/>
              </a:spcBef>
              <a:spcAft>
                <a:spcPts val="0"/>
              </a:spcAft>
              <a:buNone/>
            </a:pPr>
            <a:r>
              <a:rPr lang="en-GB"/>
              <a:t>vertical axis shows array size</a:t>
            </a:r>
            <a:endParaRPr/>
          </a:p>
          <a:p>
            <a:pPr indent="0" lvl="0" marL="0" rtl="0" algn="l">
              <a:spcBef>
                <a:spcPts val="0"/>
              </a:spcBef>
              <a:spcAft>
                <a:spcPts val="0"/>
              </a:spcAft>
              <a:buNone/>
            </a:pPr>
            <a:r>
              <a:rPr lang="en-GB"/>
              <a:t>Horizontal axis shows input stream flow order</a:t>
            </a:r>
            <a:endParaRPr>
              <a:solidFill>
                <a:schemeClr val="dk1"/>
              </a:solidFill>
            </a:endParaRPr>
          </a:p>
          <a:p>
            <a:pPr indent="0" lvl="0" marL="0" rtl="0" algn="l">
              <a:spcBef>
                <a:spcPts val="0"/>
              </a:spcBef>
              <a:spcAft>
                <a:spcPts val="0"/>
              </a:spcAft>
              <a:buNone/>
            </a:pPr>
            <a:r>
              <a:rPr lang="en-GB">
                <a:solidFill>
                  <a:schemeClr val="dk1"/>
                </a:solidFill>
              </a:rPr>
              <a:t>The first graph on right shows square wave of the same graph</a:t>
            </a:r>
            <a:endParaRPr>
              <a:solidFill>
                <a:schemeClr val="dk1"/>
              </a:solidFill>
            </a:endParaRPr>
          </a:p>
          <a:p>
            <a:pPr indent="0" lvl="0" marL="0" rtl="0" algn="l">
              <a:spcBef>
                <a:spcPts val="0"/>
              </a:spcBef>
              <a:spcAft>
                <a:spcPts val="0"/>
              </a:spcAft>
              <a:buNone/>
            </a:pPr>
            <a:r>
              <a:rPr lang="en-GB">
                <a:solidFill>
                  <a:schemeClr val="dk1"/>
                </a:solidFill>
              </a:rPr>
              <a:t>And the second graph shows  overall distribution of the array sizes given for the experiment. Just for the counting.</a:t>
            </a:r>
            <a:endParaRPr>
              <a:solidFill>
                <a:schemeClr val="dk1"/>
              </a:solidFill>
            </a:endParaRPr>
          </a:p>
          <a:p>
            <a:pPr indent="0" lvl="0" marL="0" rtl="0" algn="l">
              <a:spcBef>
                <a:spcPts val="0"/>
              </a:spcBef>
              <a:spcAft>
                <a:spcPts val="0"/>
              </a:spcAft>
              <a:buNone/>
            </a:pPr>
            <a:r>
              <a:rPr lang="en-GB">
                <a:solidFill>
                  <a:schemeClr val="dk1"/>
                </a:solidFill>
              </a:rPr>
              <a:t>We have evaluated in three cases.</a:t>
            </a:r>
            <a:endParaRPr>
              <a:solidFill>
                <a:schemeClr val="dk1"/>
              </a:solidFill>
            </a:endParaRPr>
          </a:p>
          <a:p>
            <a:pPr indent="0" lvl="0" marL="0" rtl="0" algn="l">
              <a:spcBef>
                <a:spcPts val="0"/>
              </a:spcBef>
              <a:spcAft>
                <a:spcPts val="0"/>
              </a:spcAft>
              <a:buNone/>
            </a:pPr>
            <a:r>
              <a:rPr lang="en-GB">
                <a:solidFill>
                  <a:schemeClr val="dk1"/>
                </a:solidFill>
              </a:rPr>
              <a:t>First one is only on CPU, then only on GPU and finally with our framework</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and the times are logged and displayed here.</a:t>
            </a:r>
            <a:endParaRPr>
              <a:solidFill>
                <a:schemeClr val="dk1"/>
              </a:solidFill>
            </a:endParaRPr>
          </a:p>
          <a:p>
            <a:pPr indent="0" lvl="0" marL="0" rtl="0" algn="l">
              <a:spcBef>
                <a:spcPts val="0"/>
              </a:spcBef>
              <a:spcAft>
                <a:spcPts val="0"/>
              </a:spcAft>
              <a:buNone/>
            </a:pPr>
            <a:r>
              <a:rPr lang="en-GB"/>
              <a:t>Near to the optimal processor, in this case,the CPU</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94f28b9c12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94f28b9c12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Selflow time has exceeded the GPU only time, which was not a gain at this time.</a:t>
            </a:r>
            <a:endParaRPr/>
          </a:p>
          <a:p>
            <a:pPr indent="0" lvl="0" marL="0" rtl="0" algn="l">
              <a:spcBef>
                <a:spcPts val="0"/>
              </a:spcBef>
              <a:spcAft>
                <a:spcPts val="0"/>
              </a:spcAft>
              <a:buNone/>
            </a:pPr>
            <a:r>
              <a:rPr lang="en-GB"/>
              <a:t>because that some samples are executed in CPU for evaluations and got delayed</a:t>
            </a:r>
            <a:endParaRPr/>
          </a:p>
          <a:p>
            <a:pPr indent="0" lvl="0" marL="0" rtl="0" algn="l">
              <a:spcBef>
                <a:spcPts val="0"/>
              </a:spcBef>
              <a:spcAft>
                <a:spcPts val="0"/>
              </a:spcAft>
              <a:buNone/>
            </a:pPr>
            <a:r>
              <a:rPr lang="en-GB"/>
              <a:t>It can be optimized by preventing the Highly GPU specific tasks executed in the CPU at all.</a:t>
            </a:r>
            <a:endParaRPr/>
          </a:p>
          <a:p>
            <a:pPr indent="0" lvl="0" marL="0" rtl="0" algn="l">
              <a:spcBef>
                <a:spcPts val="0"/>
              </a:spcBef>
              <a:spcAft>
                <a:spcPts val="0"/>
              </a:spcAft>
              <a:buNone/>
            </a:pPr>
            <a:r>
              <a:rPr lang="en-GB"/>
              <a:t>We will </a:t>
            </a:r>
            <a:r>
              <a:rPr lang="en-GB"/>
              <a:t>consider</a:t>
            </a:r>
            <a:r>
              <a:rPr lang="en-GB"/>
              <a:t> the characteristics of the tasks in the next improved algorithm to solve this issue.</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94f28b9c12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94f28b9c12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blue lines in the graphs indicate input clusters favourable for the CPU.</a:t>
            </a:r>
            <a:endParaRPr/>
          </a:p>
          <a:p>
            <a:pPr indent="0" lvl="0" marL="0" rtl="0" algn="l">
              <a:spcBef>
                <a:spcPts val="0"/>
              </a:spcBef>
              <a:spcAft>
                <a:spcPts val="0"/>
              </a:spcAft>
              <a:buNone/>
            </a:pPr>
            <a:r>
              <a:rPr lang="en-GB"/>
              <a:t>And the ash </a:t>
            </a:r>
            <a:r>
              <a:rPr lang="en-GB">
                <a:solidFill>
                  <a:schemeClr val="dk1"/>
                </a:solidFill>
              </a:rPr>
              <a:t>lines indicate input clusters favourable for the GPU.</a:t>
            </a:r>
            <a:endParaRPr>
              <a:solidFill>
                <a:schemeClr val="dk1"/>
              </a:solidFill>
            </a:endParaRPr>
          </a:p>
          <a:p>
            <a:pPr indent="0" lvl="0" marL="0" rtl="0" algn="l">
              <a:spcBef>
                <a:spcPts val="0"/>
              </a:spcBef>
              <a:spcAft>
                <a:spcPts val="0"/>
              </a:spcAft>
              <a:buNone/>
            </a:pPr>
            <a:r>
              <a:rPr lang="en-GB">
                <a:solidFill>
                  <a:schemeClr val="dk1"/>
                </a:solidFill>
              </a:rPr>
              <a:t>Inputs are comes in cluster, alternatingly favourable for CPU and GPU.</a:t>
            </a:r>
            <a:endParaRPr>
              <a:solidFill>
                <a:schemeClr val="dk1"/>
              </a:solidFill>
            </a:endParaRPr>
          </a:p>
          <a:p>
            <a:pPr indent="0" lvl="0" marL="0" rtl="0" algn="l">
              <a:spcBef>
                <a:spcPts val="0"/>
              </a:spcBef>
              <a:spcAft>
                <a:spcPts val="0"/>
              </a:spcAft>
              <a:buNone/>
            </a:pPr>
            <a:r>
              <a:rPr lang="en-GB">
                <a:solidFill>
                  <a:schemeClr val="dk1"/>
                </a:solidFill>
              </a:rPr>
              <a:t>But the widths of the cluster are random values.</a:t>
            </a:r>
            <a:endParaRPr>
              <a:solidFill>
                <a:schemeClr val="dk1"/>
              </a:solidFill>
            </a:endParaRPr>
          </a:p>
          <a:p>
            <a:pPr indent="0" lvl="0" marL="0" rtl="0" algn="l">
              <a:spcBef>
                <a:spcPts val="0"/>
              </a:spcBef>
              <a:spcAft>
                <a:spcPts val="0"/>
              </a:spcAft>
              <a:buNone/>
            </a:pPr>
            <a:r>
              <a:rPr lang="en-GB"/>
              <a:t>Most of the time in our experiments the self flow times are closer to  the smaller value</a:t>
            </a:r>
            <a:endParaRPr/>
          </a:p>
          <a:p>
            <a:pPr indent="0" lvl="0" marL="0" rtl="0" algn="l">
              <a:spcBef>
                <a:spcPts val="0"/>
              </a:spcBef>
              <a:spcAft>
                <a:spcPts val="0"/>
              </a:spcAft>
              <a:buNone/>
            </a:pPr>
            <a:r>
              <a:rPr lang="en-GB"/>
              <a:t>but some time less than both which can be considered as high successes of this research.</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94f28b9c12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94f28b9c12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this case, the clusters alternating between two maximum values waves as you can see in the </a:t>
            </a:r>
            <a:r>
              <a:rPr lang="en-GB"/>
              <a:t>square</a:t>
            </a:r>
            <a:r>
              <a:rPr lang="en-GB"/>
              <a:t> wave on the right.</a:t>
            </a:r>
            <a:endParaRPr/>
          </a:p>
          <a:p>
            <a:pPr indent="0" lvl="0" marL="0" rtl="0" algn="l">
              <a:spcBef>
                <a:spcPts val="0"/>
              </a:spcBef>
              <a:spcAft>
                <a:spcPts val="0"/>
              </a:spcAft>
              <a:buNone/>
            </a:pPr>
            <a:r>
              <a:rPr lang="en-GB"/>
              <a:t>Here we have got the Self Flow Time less than the CPU and the GPU. highly success point</a:t>
            </a:r>
            <a:endParaRPr/>
          </a:p>
          <a:p>
            <a:pPr indent="0" lvl="0" marL="0" rtl="0" algn="l">
              <a:spcBef>
                <a:spcPts val="0"/>
              </a:spcBef>
              <a:spcAft>
                <a:spcPts val="0"/>
              </a:spcAft>
              <a:buNone/>
            </a:pPr>
            <a:r>
              <a:rPr lang="en-GB"/>
              <a:t>The </a:t>
            </a:r>
            <a:r>
              <a:rPr lang="en-GB"/>
              <a:t>algorithm</a:t>
            </a:r>
            <a:r>
              <a:rPr lang="en-GB"/>
              <a:t> almost sensitive to the binary edges and executing them in the </a:t>
            </a:r>
            <a:r>
              <a:rPr lang="en-GB"/>
              <a:t>appropriate</a:t>
            </a:r>
            <a:r>
              <a:rPr lang="en-GB"/>
              <a:t> processing units.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935102c0d0_4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935102c0d0_4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94f28b9c12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94f28b9c12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There will be no cluster in this input stream. The sizes are alternating </a:t>
            </a:r>
            <a:r>
              <a:rPr lang="en-GB"/>
              <a:t>zig zags </a:t>
            </a:r>
            <a:r>
              <a:rPr lang="en-GB"/>
              <a:t>between two fixed values set.</a:t>
            </a:r>
            <a:endParaRPr/>
          </a:p>
          <a:p>
            <a:pPr indent="0" lvl="0" marL="0" rtl="0" algn="l">
              <a:spcBef>
                <a:spcPts val="0"/>
              </a:spcBef>
              <a:spcAft>
                <a:spcPts val="0"/>
              </a:spcAft>
              <a:buNone/>
            </a:pPr>
            <a:r>
              <a:rPr lang="en-GB"/>
              <a:t>In this case also the self flow time </a:t>
            </a:r>
            <a:r>
              <a:rPr lang="en-GB"/>
              <a:t>achieved a great gain,</a:t>
            </a:r>
            <a:r>
              <a:rPr lang="en-GB"/>
              <a:t> less than the cpu and gpu</a:t>
            </a:r>
            <a:endParaRPr/>
          </a:p>
          <a:p>
            <a:pPr indent="0" lvl="0" marL="0" rtl="0" algn="l">
              <a:spcBef>
                <a:spcPts val="0"/>
              </a:spcBef>
              <a:spcAft>
                <a:spcPts val="0"/>
              </a:spcAft>
              <a:buNone/>
            </a:pPr>
            <a:r>
              <a:rPr lang="en-GB"/>
              <a:t>Which is an unexpected scenario.</a:t>
            </a:r>
            <a:endParaRPr/>
          </a:p>
          <a:p>
            <a:pPr indent="0" lvl="0" marL="0" rtl="0" algn="l">
              <a:spcBef>
                <a:spcPts val="0"/>
              </a:spcBef>
              <a:spcAft>
                <a:spcPts val="0"/>
              </a:spcAft>
              <a:buNone/>
            </a:pPr>
            <a:r>
              <a:rPr lang="en-GB"/>
              <a:t>It might be because of the </a:t>
            </a:r>
            <a:r>
              <a:rPr lang="en-GB"/>
              <a:t>throughput from executing the input stream on both processing units in random path taken by the algo.</a:t>
            </a:r>
            <a:endParaRPr/>
          </a:p>
          <a:p>
            <a:pPr indent="0" lvl="0" marL="0" rtl="0" algn="l">
              <a:spcBef>
                <a:spcPts val="0"/>
              </a:spcBef>
              <a:spcAft>
                <a:spcPts val="0"/>
              </a:spcAft>
              <a:buNone/>
            </a:pPr>
            <a:r>
              <a:rPr lang="en-GB"/>
              <a:t>The REVISE COUNT value should have not been incremented in this case</a:t>
            </a:r>
            <a:endParaRPr/>
          </a:p>
          <a:p>
            <a:pPr indent="0" lvl="0" marL="0" rtl="0" algn="l">
              <a:spcBef>
                <a:spcPts val="0"/>
              </a:spcBef>
              <a:spcAft>
                <a:spcPts val="0"/>
              </a:spcAft>
              <a:buNone/>
            </a:pPr>
            <a:r>
              <a:rPr lang="en-GB"/>
              <a:t>It should have been stays at the minimum always.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92d294c16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92d294c16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Array size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92d294c16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92d294c16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rgbClr val="424242"/>
              </a:buClr>
              <a:buSzPts val="1800"/>
              <a:buFont typeface="Nunito"/>
              <a:buChar char="❖"/>
            </a:pPr>
            <a:r>
              <a:rPr lang="en-GB" sz="1800">
                <a:solidFill>
                  <a:schemeClr val="dk1"/>
                </a:solidFill>
                <a:latin typeface="Times New Roman"/>
                <a:ea typeface="Times New Roman"/>
                <a:cs typeface="Times New Roman"/>
                <a:sym typeface="Times New Roman"/>
              </a:rPr>
              <a:t>Initially, two consequent disjoint sample sets are executed and evaluated in the processing units and the optimal one set for the rest up to a number, called REVISE_COUNT.</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1000"/>
              </a:spcBef>
              <a:spcAft>
                <a:spcPts val="1000"/>
              </a:spcAft>
              <a:buClr>
                <a:srgbClr val="424242"/>
              </a:buClr>
              <a:buSzPts val="1800"/>
              <a:buFont typeface="Nunito"/>
              <a:buChar char="❖"/>
            </a:pPr>
            <a:r>
              <a:rPr lang="en-GB" sz="1800">
                <a:solidFill>
                  <a:schemeClr val="dk1"/>
                </a:solidFill>
                <a:latin typeface="Times New Roman"/>
                <a:ea typeface="Times New Roman"/>
                <a:cs typeface="Times New Roman"/>
                <a:sym typeface="Times New Roman"/>
              </a:rPr>
              <a:t>After the REVISE_COUNT exceeded, again samples from each evaluated and switch the processing unit if needed.</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92f5789c4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92f5789c4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92f5789c4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92f5789c4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Array size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92d294c16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92d294c16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 we have planned out milestones are accomplished on time and remainings are in progress.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92d294c16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92d294c16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GB" sz="1200">
                <a:latin typeface="Times New Roman"/>
                <a:ea typeface="Times New Roman"/>
                <a:cs typeface="Times New Roman"/>
                <a:sym typeface="Times New Roman"/>
              </a:rPr>
              <a:t>These are our future tasks need to be done</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GB" sz="1200">
                <a:latin typeface="Times New Roman"/>
                <a:ea typeface="Times New Roman"/>
                <a:cs typeface="Times New Roman"/>
                <a:sym typeface="Times New Roman"/>
              </a:rPr>
              <a:t>Optimize the algorithm with varying REVISE_COUNT adapt to the problem stream nature.</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GB" sz="1200">
                <a:latin typeface="Times New Roman"/>
                <a:ea typeface="Times New Roman"/>
                <a:cs typeface="Times New Roman"/>
                <a:sym typeface="Times New Roman"/>
              </a:rPr>
              <a:t>Consider some tasks based properties when evaluating the processing units.</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GB" sz="1200">
                <a:latin typeface="Times New Roman"/>
                <a:ea typeface="Times New Roman"/>
                <a:cs typeface="Times New Roman"/>
                <a:sym typeface="Times New Roman"/>
              </a:rPr>
              <a:t>Make the process asynchronous to reduce the overhead due to the framework calculations.</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GB" sz="1200">
                <a:latin typeface="Times New Roman"/>
                <a:ea typeface="Times New Roman"/>
                <a:cs typeface="Times New Roman"/>
                <a:sym typeface="Times New Roman"/>
              </a:rPr>
              <a:t>Complete implementation and evaluate the library.</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GB" sz="1200">
                <a:latin typeface="Times New Roman"/>
                <a:ea typeface="Times New Roman"/>
                <a:cs typeface="Times New Roman"/>
                <a:sym typeface="Times New Roman"/>
              </a:rPr>
              <a:t>If time permits, explore more functions, analyze their suitability and REVISE_COUNT relations.</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92d294c165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92d294c16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92d294c16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92d294c16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92d294c165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92d294c16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935102c0d0_4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935102c0d0_4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92d294c16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92d294c16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92d294c16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92d294c16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935102c0d0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935102c0d0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935102c0d0_4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935102c0d0_4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935102c0d0_4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935102c0d0_4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92d294c16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92d294c16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GB" sz="1800">
                <a:latin typeface="Times New Roman"/>
                <a:ea typeface="Times New Roman"/>
                <a:cs typeface="Times New Roman"/>
                <a:sym typeface="Times New Roman"/>
              </a:rPr>
              <a:t>A hardware independent library that evaluates computational models whether the models should better be executed in GPU or CPU.</a:t>
            </a:r>
            <a:endParaRPr sz="1800">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92d294c16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92d294c16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92d294c16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92d294c16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 Id="rId4" Type="http://schemas.openxmlformats.org/officeDocument/2006/relationships/image" Target="../media/image7.png"/><Relationship Id="rId5"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3.png"/><Relationship Id="rId4" Type="http://schemas.openxmlformats.org/officeDocument/2006/relationships/image" Target="../media/image26.png"/><Relationship Id="rId5"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8.png"/><Relationship Id="rId4" Type="http://schemas.openxmlformats.org/officeDocument/2006/relationships/image" Target="../media/image24.png"/><Relationship Id="rId5"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9.png"/><Relationship Id="rId4" Type="http://schemas.openxmlformats.org/officeDocument/2006/relationships/image" Target="../media/image25.png"/><Relationship Id="rId5"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1.png"/><Relationship Id="rId4" Type="http://schemas.openxmlformats.org/officeDocument/2006/relationships/image" Target="../media/image27.png"/><Relationship Id="rId5"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paper.ijcsns.org/07_book/201709/20170924.pdf" TargetMode="External"/><Relationship Id="rId4" Type="http://schemas.openxmlformats.org/officeDocument/2006/relationships/hyperlink" Target="http://aircconline.com/ijcsit/V9N3/9317ijcsit01.pdf" TargetMode="External"/><Relationship Id="rId11" Type="http://schemas.openxmlformats.org/officeDocument/2006/relationships/hyperlink" Target="https://link.springer.com/chapter/10.1007/978-3-642-31128-4_34" TargetMode="External"/><Relationship Id="rId10" Type="http://schemas.openxmlformats.org/officeDocument/2006/relationships/hyperlink" Target="https://link.springer.com/chapter/10.1007/978-3-642-31128-4_34" TargetMode="External"/><Relationship Id="rId9" Type="http://schemas.openxmlformats.org/officeDocument/2006/relationships/hyperlink" Target="https://www.researchgate.net/post/Anyone_have_experience_in_programming_CPU_GPU_What_is_the_real_benefit_in_moving_everything_possible_from_CPU_to_GPU_programming" TargetMode="External"/><Relationship Id="rId5" Type="http://schemas.openxmlformats.org/officeDocument/2006/relationships/hyperlink" Target="https://www.researchgate.net/post/Anyone_have_experience_in_programming_CPU_GPU_What_is_the_real_benefit_in_moving_everything_possible_from_CPU_to_GPU_programming" TargetMode="External"/><Relationship Id="rId6" Type="http://schemas.openxmlformats.org/officeDocument/2006/relationships/hyperlink" Target="https://www.researchgate.net/post/Anyone_have_experience_in_programming_CPU_GPU_What_is_the_real_benefit_in_moving_everything_possible_from_CPU_to_GPU_programming" TargetMode="External"/><Relationship Id="rId7" Type="http://schemas.openxmlformats.org/officeDocument/2006/relationships/hyperlink" Target="https://www.researchgate.net/post/Anyone_have_experience_in_programming_CPU_GPU_What_is_the_real_benefit_in_moving_everything_possible_from_CPU_to_GPU_programming" TargetMode="External"/><Relationship Id="rId8" Type="http://schemas.openxmlformats.org/officeDocument/2006/relationships/hyperlink" Target="https://www.researchgate.net/post/Anyone_have_experience_in_programming_CPU_GPU_What_is_the_real_benefit_in_moving_everything_possible_from_CPU_to_GPU_programming"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www.nvidia.com/content/PDF/fermi_white_papers/NVIDIA_Fermi_Compute_Architecture_Whitepaper.pdf" TargetMode="External"/><Relationship Id="rId4" Type="http://schemas.openxmlformats.org/officeDocument/2006/relationships/hyperlink" Target="https://www.nvidia.com/content/PDF/fermi_white_papers/NVIDIA_Fermi_Compute_Architecture_Whitepaper.pdf" TargetMode="External"/><Relationship Id="rId11" Type="http://schemas.openxmlformats.org/officeDocument/2006/relationships/hyperlink" Target="https://docs.nvidia.com/cuda/archive/9.1/pdf/CUDA_C_Programming_Guide.pdf" TargetMode="External"/><Relationship Id="rId10" Type="http://schemas.openxmlformats.org/officeDocument/2006/relationships/hyperlink" Target="https://docs.nvidia.com/cuda/archive/9.1/pdf/CUDA_C_Programming_Guide.pdf" TargetMode="External"/><Relationship Id="rId9" Type="http://schemas.openxmlformats.org/officeDocument/2006/relationships/hyperlink" Target="http://www.arpnjournals.org/jeas/research_papers/rp_2019/jeas_0119_7546.pdf" TargetMode="External"/><Relationship Id="rId5" Type="http://schemas.openxmlformats.org/officeDocument/2006/relationships/hyperlink" Target="http://computing" TargetMode="External"/><Relationship Id="rId6" Type="http://schemas.openxmlformats.org/officeDocument/2006/relationships/hyperlink" Target="http://computing" TargetMode="External"/><Relationship Id="rId7" Type="http://schemas.openxmlformats.org/officeDocument/2006/relationships/hyperlink" Target="http://www.arpnjournals.org/jeas/research_papers/rp_2019/jeas_0119_7546.pdf" TargetMode="External"/><Relationship Id="rId8" Type="http://schemas.openxmlformats.org/officeDocument/2006/relationships/hyperlink" Target="http://www.arpnjournals.org/jeas/research_papers/rp_2019/jeas_0119_7546.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1" Type="http://schemas.openxmlformats.org/officeDocument/2006/relationships/hyperlink" Target="https://www.cs.virginia.edu/~skadron/Papers/bakkum_sqlite_gpgpu10.pdf" TargetMode="External"/><Relationship Id="rId10" Type="http://schemas.openxmlformats.org/officeDocument/2006/relationships/hyperlink" Target="https://www.cs.virginia.edu/~skadron/Papers/bakkum_sqlite_gpgpu10.pdf" TargetMode="External"/><Relationship Id="rId13" Type="http://schemas.openxmlformats.org/officeDocument/2006/relationships/hyperlink" Target="https://ieeexplore.ieee.org/document/6332196" TargetMode="External"/><Relationship Id="rId12" Type="http://schemas.openxmlformats.org/officeDocument/2006/relationships/hyperlink" Target="https://ieeexplore.ieee.org/document/6332196" TargetMode="External"/><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dl.acm.org/doi/pdf/10.1145/1815961.1816021?casa_token=WGkb9giVyI8AAAAA:n3DRHmgyO46x6w3e-F12nW-pGJ9P9Pjzvntbs6DdXp4Eg2fYzQxo43Akqde585XkHFjEaDDi0oOd" TargetMode="External"/><Relationship Id="rId4" Type="http://schemas.openxmlformats.org/officeDocument/2006/relationships/hyperlink" Target="https://dl.acm.org/doi/pdf/10.1145/1815961.1816021?casa_token=WGkb9giVyI8AAAAA:n3DRHmgyO46x6w3e-F12nW-pGJ9P9Pjzvntbs6DdXp4Eg2fYzQxo43Akqde585XkHFjEaDDi0oOd" TargetMode="External"/><Relationship Id="rId9" Type="http://schemas.openxmlformats.org/officeDocument/2006/relationships/hyperlink" Target="https://ieeexplore.ieee.org/document/8778216/" TargetMode="External"/><Relationship Id="rId5" Type="http://schemas.openxmlformats.org/officeDocument/2006/relationships/hyperlink" Target="https://dl.acm.org/doi/pdf/10.1145/1815961.1816021?casa_token=WGkb9giVyI8AAAAA:n3DRHmgyO46x6w3e-F12nW-pGJ9P9Pjzvntbs6DdXp4Eg2fYzQxo43Akqde585XkHFjEaDDi0oOd" TargetMode="External"/><Relationship Id="rId6" Type="http://schemas.openxmlformats.org/officeDocument/2006/relationships/hyperlink" Target="https://ieeexplore.ieee.org/document/8778216/" TargetMode="External"/><Relationship Id="rId7" Type="http://schemas.openxmlformats.org/officeDocument/2006/relationships/hyperlink" Target="https://ieeexplore.ieee.org/document/8778216/" TargetMode="External"/><Relationship Id="rId8" Type="http://schemas.openxmlformats.org/officeDocument/2006/relationships/hyperlink" Target="https://ieeexplore.ieee.org/document/8778216/"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web.wpi.edu/Pubs/E-project/Available/E-project-030212-123508/unrestricted/Benchmarking_Final.pdf" TargetMode="External"/><Relationship Id="rId4" Type="http://schemas.openxmlformats.org/officeDocument/2006/relationships/hyperlink" Target="https://web.wpi.edu/Pubs/E-project/Available/E-project-030212-123508/unrestricted/Benchmarking_Final.pdf" TargetMode="External"/><Relationship Id="rId5" Type="http://schemas.openxmlformats.org/officeDocument/2006/relationships/hyperlink" Target="https://web.wpi.edu/Pubs/E-project/Available/E-project-030212-123508/unrestricted/Benchmarking_Final.pdf" TargetMode="External"/><Relationship Id="rId6" Type="http://schemas.openxmlformats.org/officeDocument/2006/relationships/hyperlink" Target="https://web.wpi.edu/Pubs/E-project/Available/E-project-030212-123508/unrestricted/Benchmarking_Final.pdf" TargetMode="External"/><Relationship Id="rId7" Type="http://schemas.openxmlformats.org/officeDocument/2006/relationships/hyperlink" Target="https://dl.acm.org/doi/pdf/10.1145/2086696.2086721"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ieeexplore.ieee.org/document/668734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35288"/>
            <a:ext cx="4255500" cy="1872900"/>
          </a:xfrm>
          <a:prstGeom prst="rect">
            <a:avLst/>
          </a:prstGeom>
        </p:spPr>
        <p:txBody>
          <a:bodyPr anchorCtr="0" anchor="ctr" bIns="91425" lIns="91425" spcFirstLastPara="1" rIns="91425" wrap="square" tIns="91425">
            <a:noAutofit/>
          </a:bodyPr>
          <a:lstStyle/>
          <a:p>
            <a:pPr indent="9525" lvl="0" marL="0" marR="0" rtl="0" algn="l">
              <a:lnSpc>
                <a:spcPct val="115000"/>
              </a:lnSpc>
              <a:spcBef>
                <a:spcPts val="0"/>
              </a:spcBef>
              <a:spcAft>
                <a:spcPts val="0"/>
              </a:spcAft>
              <a:buNone/>
            </a:pPr>
            <a:r>
              <a:rPr lang="en-GB" sz="3300"/>
              <a:t>Self-accelerating Processing Workflows</a:t>
            </a:r>
            <a:endParaRPr sz="3300"/>
          </a:p>
          <a:p>
            <a:pPr indent="0" lvl="0" marL="0" rtl="0" algn="l">
              <a:spcBef>
                <a:spcPts val="0"/>
              </a:spcBef>
              <a:spcAft>
                <a:spcPts val="0"/>
              </a:spcAft>
              <a:buNone/>
            </a:pPr>
            <a:r>
              <a:rPr lang="en-GB" sz="2200">
                <a:solidFill>
                  <a:srgbClr val="FFE599"/>
                </a:solidFill>
              </a:rPr>
              <a:t>Progress Presentation</a:t>
            </a:r>
            <a:endParaRPr sz="2200">
              <a:solidFill>
                <a:srgbClr val="FFE599"/>
              </a:solidFill>
            </a:endParaRPr>
          </a:p>
        </p:txBody>
      </p:sp>
      <p:sp>
        <p:nvSpPr>
          <p:cNvPr id="278" name="Google Shape;278;p13"/>
          <p:cNvSpPr txBox="1"/>
          <p:nvPr>
            <p:ph idx="1" type="subTitle"/>
          </p:nvPr>
        </p:nvSpPr>
        <p:spPr>
          <a:xfrm>
            <a:off x="5136850" y="3568175"/>
            <a:ext cx="3916500" cy="1499400"/>
          </a:xfrm>
          <a:prstGeom prst="rect">
            <a:avLst/>
          </a:prstGeom>
          <a:effectLst>
            <a:outerShdw blurRad="857250" rotWithShape="0" algn="bl" dist="9525">
              <a:schemeClr val="accent3">
                <a:alpha val="97000"/>
              </a:schemeClr>
            </a:outerShdw>
          </a:effectLst>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lang="en-GB">
                <a:solidFill>
                  <a:srgbClr val="FFFFFF"/>
                </a:solidFill>
              </a:rPr>
              <a:t>Group members</a:t>
            </a:r>
            <a:endParaRPr>
              <a:solidFill>
                <a:srgbClr val="FFFFFF"/>
              </a:solidFill>
            </a:endParaRPr>
          </a:p>
          <a:p>
            <a:pPr indent="0" lvl="0" marL="179999" marR="0" rtl="0" algn="l">
              <a:lnSpc>
                <a:spcPct val="150000"/>
              </a:lnSpc>
              <a:spcBef>
                <a:spcPts val="0"/>
              </a:spcBef>
              <a:spcAft>
                <a:spcPts val="0"/>
              </a:spcAft>
              <a:buNone/>
            </a:pPr>
            <a:r>
              <a:rPr lang="en-GB">
                <a:solidFill>
                  <a:srgbClr val="FFFFFF"/>
                </a:solidFill>
              </a:rPr>
              <a:t>160007J - Balarajah Abinayan</a:t>
            </a:r>
            <a:endParaRPr>
              <a:solidFill>
                <a:srgbClr val="FFFFFF"/>
              </a:solidFill>
            </a:endParaRPr>
          </a:p>
          <a:p>
            <a:pPr indent="0" lvl="0" marL="179999" marR="0" rtl="0" algn="l">
              <a:lnSpc>
                <a:spcPct val="150000"/>
              </a:lnSpc>
              <a:spcBef>
                <a:spcPts val="0"/>
              </a:spcBef>
              <a:spcAft>
                <a:spcPts val="0"/>
              </a:spcAft>
              <a:buNone/>
            </a:pPr>
            <a:r>
              <a:rPr lang="en-GB">
                <a:solidFill>
                  <a:srgbClr val="FFFFFF"/>
                </a:solidFill>
              </a:rPr>
              <a:t>160256U - Jeyakeethan Jeyaganeshan</a:t>
            </a:r>
            <a:endParaRPr>
              <a:solidFill>
                <a:srgbClr val="FFFFFF"/>
              </a:solidFill>
            </a:endParaRPr>
          </a:p>
          <a:p>
            <a:pPr indent="0" lvl="0" marL="179999" marR="0" rtl="0" algn="l">
              <a:lnSpc>
                <a:spcPct val="150000"/>
              </a:lnSpc>
              <a:spcBef>
                <a:spcPts val="0"/>
              </a:spcBef>
              <a:spcAft>
                <a:spcPts val="0"/>
              </a:spcAft>
              <a:buNone/>
            </a:pPr>
            <a:r>
              <a:rPr lang="en-GB">
                <a:solidFill>
                  <a:srgbClr val="FFFFFF"/>
                </a:solidFill>
              </a:rPr>
              <a:t>160442L - Thiyakarasa Nirojan</a:t>
            </a:r>
            <a:endParaRPr>
              <a:solidFill>
                <a:srgbClr val="FFFFFF"/>
              </a:solidFill>
            </a:endParaRPr>
          </a:p>
          <a:p>
            <a:pPr indent="0" lvl="0" marL="0" rtl="0" algn="l">
              <a:lnSpc>
                <a:spcPct val="150000"/>
              </a:lnSpc>
              <a:spcBef>
                <a:spcPts val="0"/>
              </a:spcBef>
              <a:spcAft>
                <a:spcPts val="0"/>
              </a:spcAft>
              <a:buNone/>
            </a:pPr>
            <a:r>
              <a:t/>
            </a:r>
            <a:endParaRPr>
              <a:solidFill>
                <a:srgbClr val="FFFFFF"/>
              </a:solidFill>
            </a:endParaRPr>
          </a:p>
        </p:txBody>
      </p:sp>
      <p:sp>
        <p:nvSpPr>
          <p:cNvPr id="279" name="Google Shape;279;p13"/>
          <p:cNvSpPr txBox="1"/>
          <p:nvPr>
            <p:ph idx="1" type="subTitle"/>
          </p:nvPr>
        </p:nvSpPr>
        <p:spPr>
          <a:xfrm>
            <a:off x="5136850" y="2163675"/>
            <a:ext cx="3726600" cy="1129200"/>
          </a:xfrm>
          <a:prstGeom prst="rect">
            <a:avLst/>
          </a:prstGeom>
          <a:effectLst>
            <a:outerShdw blurRad="857250" rotWithShape="0" algn="bl" dist="9525">
              <a:schemeClr val="accent3">
                <a:alpha val="97000"/>
              </a:schemeClr>
            </a:outerShdw>
          </a:effectLst>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a:solidFill>
                  <a:srgbClr val="FFFFFF"/>
                </a:solidFill>
              </a:rPr>
              <a:t>Supervisors:</a:t>
            </a:r>
            <a:endParaRPr>
              <a:solidFill>
                <a:srgbClr val="FFFFFF"/>
              </a:solidFill>
            </a:endParaRPr>
          </a:p>
          <a:p>
            <a:pPr indent="0" lvl="0" marL="179999" rtl="0" algn="l">
              <a:lnSpc>
                <a:spcPct val="150000"/>
              </a:lnSpc>
              <a:spcBef>
                <a:spcPts val="0"/>
              </a:spcBef>
              <a:spcAft>
                <a:spcPts val="0"/>
              </a:spcAft>
              <a:buNone/>
            </a:pPr>
            <a:r>
              <a:rPr lang="en-GB">
                <a:solidFill>
                  <a:srgbClr val="FFFFFF"/>
                </a:solidFill>
              </a:rPr>
              <a:t>Dr Adeesha Wijayasiri, CSE, UOM</a:t>
            </a:r>
            <a:endParaRPr>
              <a:solidFill>
                <a:srgbClr val="FFFFFF"/>
              </a:solidFill>
            </a:endParaRPr>
          </a:p>
          <a:p>
            <a:pPr indent="0" lvl="0" marL="179999" rtl="0" algn="l">
              <a:lnSpc>
                <a:spcPct val="150000"/>
              </a:lnSpc>
              <a:spcBef>
                <a:spcPts val="0"/>
              </a:spcBef>
              <a:spcAft>
                <a:spcPts val="0"/>
              </a:spcAft>
              <a:buNone/>
            </a:pPr>
            <a:r>
              <a:rPr lang="en-GB">
                <a:solidFill>
                  <a:srgbClr val="FFFFFF"/>
                </a:solidFill>
              </a:rPr>
              <a:t>Mr Janaka Perera, LSEG.</a:t>
            </a:r>
            <a:endParaRPr>
              <a:solidFill>
                <a:srgbClr val="FFE59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graphicFrame>
        <p:nvGraphicFramePr>
          <p:cNvPr id="333" name="Google Shape;333;p22"/>
          <p:cNvGraphicFramePr/>
          <p:nvPr/>
        </p:nvGraphicFramePr>
        <p:xfrm>
          <a:off x="1303800" y="1401650"/>
          <a:ext cx="3000000" cy="3000000"/>
        </p:xfrm>
        <a:graphic>
          <a:graphicData uri="http://schemas.openxmlformats.org/drawingml/2006/table">
            <a:tbl>
              <a:tblPr>
                <a:noFill/>
                <a:tableStyleId>{8A330410-5F32-484C-9D16-36B60FF9DAFB}</a:tableStyleId>
              </a:tblPr>
              <a:tblGrid>
                <a:gridCol w="2609850"/>
                <a:gridCol w="2628975"/>
                <a:gridCol w="2467675"/>
              </a:tblGrid>
              <a:tr h="435625">
                <a:tc>
                  <a:txBody>
                    <a:bodyPr/>
                    <a:lstStyle/>
                    <a:p>
                      <a:pPr indent="0" lvl="0" marL="0" rtl="0" algn="l">
                        <a:spcBef>
                          <a:spcPts val="0"/>
                        </a:spcBef>
                        <a:spcAft>
                          <a:spcPts val="0"/>
                        </a:spcAft>
                        <a:buNone/>
                      </a:pPr>
                      <a:r>
                        <a:rPr b="1" lang="en-GB"/>
                        <a:t>Document</a:t>
                      </a:r>
                      <a:endParaRPr b="1"/>
                    </a:p>
                  </a:txBody>
                  <a:tcPr marT="91425" marB="91425" marR="91425" marL="91425"/>
                </a:tc>
                <a:tc>
                  <a:txBody>
                    <a:bodyPr/>
                    <a:lstStyle/>
                    <a:p>
                      <a:pPr indent="0" lvl="0" marL="0" rtl="0" algn="l">
                        <a:spcBef>
                          <a:spcPts val="0"/>
                        </a:spcBef>
                        <a:spcAft>
                          <a:spcPts val="0"/>
                        </a:spcAft>
                        <a:buNone/>
                      </a:pPr>
                      <a:r>
                        <a:rPr b="1" lang="en-GB"/>
                        <a:t>Methods</a:t>
                      </a:r>
                      <a:endParaRPr b="1"/>
                    </a:p>
                  </a:txBody>
                  <a:tcPr marT="91425" marB="91425" marR="91425" marL="91425"/>
                </a:tc>
                <a:tc>
                  <a:txBody>
                    <a:bodyPr/>
                    <a:lstStyle/>
                    <a:p>
                      <a:pPr indent="0" lvl="0" marL="0" rtl="0" algn="l">
                        <a:spcBef>
                          <a:spcPts val="0"/>
                        </a:spcBef>
                        <a:spcAft>
                          <a:spcPts val="0"/>
                        </a:spcAft>
                        <a:buNone/>
                      </a:pPr>
                      <a:r>
                        <a:rPr b="1" lang="en-GB"/>
                        <a:t>Key Points</a:t>
                      </a:r>
                      <a:endParaRPr b="1"/>
                    </a:p>
                  </a:txBody>
                  <a:tcPr marT="91425" marB="91425" marR="91425" marL="91425"/>
                </a:tc>
              </a:tr>
              <a:tr h="736250">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Runtime Coordinated Heterogeneous Tasks in Charm++  [22]</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Use Accel framework to select the strategy</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Limited to the selection strategies presented in the framework. </a:t>
                      </a:r>
                      <a:endParaRPr sz="1200">
                        <a:latin typeface="Times New Roman"/>
                        <a:ea typeface="Times New Roman"/>
                        <a:cs typeface="Times New Roman"/>
                        <a:sym typeface="Times New Roman"/>
                      </a:endParaRPr>
                    </a:p>
                  </a:txBody>
                  <a:tcPr marT="91425" marB="91425" marR="91425" marL="91425"/>
                </a:tc>
              </a:tr>
              <a:tr h="736250">
                <a:tc>
                  <a:txBody>
                    <a:bodyPr/>
                    <a:lstStyle/>
                    <a:p>
                      <a:pPr indent="0" lvl="0" marL="0" rtl="0" algn="l">
                        <a:lnSpc>
                          <a:spcPct val="115000"/>
                        </a:lnSpc>
                        <a:spcBef>
                          <a:spcPts val="0"/>
                        </a:spcBef>
                        <a:spcAft>
                          <a:spcPts val="0"/>
                        </a:spcAft>
                        <a:buNone/>
                      </a:pPr>
                      <a:r>
                        <a:rPr lang="en-GB" sz="1200">
                          <a:latin typeface="Times New Roman"/>
                          <a:ea typeface="Times New Roman"/>
                          <a:cs typeface="Times New Roman"/>
                          <a:sym typeface="Times New Roman"/>
                        </a:rPr>
                        <a:t>Cost-Aware Function Migration in Heterogeneous Systems</a:t>
                      </a:r>
                      <a:endParaRPr/>
                    </a:p>
                  </a:txBody>
                  <a:tcPr marT="91425" marB="91425" marR="91425" marL="91425"/>
                </a:tc>
                <a:tc>
                  <a:txBody>
                    <a:bodyPr/>
                    <a:lstStyle/>
                    <a:p>
                      <a:pPr indent="0" lvl="0" marL="0" rtl="0" algn="l">
                        <a:lnSpc>
                          <a:spcPct val="115000"/>
                        </a:lnSpc>
                        <a:spcBef>
                          <a:spcPts val="0"/>
                        </a:spcBef>
                        <a:spcAft>
                          <a:spcPts val="0"/>
                        </a:spcAft>
                        <a:buNone/>
                      </a:pPr>
                      <a:r>
                        <a:rPr lang="en-GB" sz="1200">
                          <a:latin typeface="Times New Roman"/>
                          <a:ea typeface="Times New Roman"/>
                          <a:cs typeface="Times New Roman"/>
                          <a:sym typeface="Times New Roman"/>
                        </a:rPr>
                        <a:t>The idea is based on online learning of the implementations which assist in guided execution of the best implementation. </a:t>
                      </a:r>
                      <a:endParaRPr/>
                    </a:p>
                  </a:txBody>
                  <a:tcPr marT="91425" marB="91425" marR="91425" marL="91425"/>
                </a:tc>
                <a:tc>
                  <a:txBody>
                    <a:bodyPr/>
                    <a:lstStyle/>
                    <a:p>
                      <a:pPr indent="0" lvl="0" marL="0" rtl="0" algn="l">
                        <a:lnSpc>
                          <a:spcPct val="115000"/>
                        </a:lnSpc>
                        <a:spcBef>
                          <a:spcPts val="0"/>
                        </a:spcBef>
                        <a:spcAft>
                          <a:spcPts val="0"/>
                        </a:spcAft>
                        <a:buNone/>
                      </a:pPr>
                      <a:r>
                        <a:rPr lang="en-GB" sz="1200">
                          <a:latin typeface="Times New Roman"/>
                          <a:ea typeface="Times New Roman"/>
                          <a:cs typeface="Times New Roman"/>
                          <a:sym typeface="Times New Roman"/>
                        </a:rPr>
                        <a:t>This technique is similar to the history based selection. </a:t>
                      </a:r>
                      <a:endParaRPr/>
                    </a:p>
                  </a:txBody>
                  <a:tcPr marT="91425" marB="91425" marR="91425" marL="91425"/>
                </a:tc>
              </a:tr>
              <a:tr h="7362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334" name="Google Shape;334;p22"/>
          <p:cNvSpPr txBox="1"/>
          <p:nvPr>
            <p:ph type="title"/>
          </p:nvPr>
        </p:nvSpPr>
        <p:spPr>
          <a:xfrm>
            <a:off x="1303800" y="236825"/>
            <a:ext cx="7758900" cy="6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700"/>
              <a:t>Literature Review - E</a:t>
            </a:r>
            <a:r>
              <a:rPr lang="en-GB" sz="2700"/>
              <a:t>xperimental Mechanism</a:t>
            </a:r>
            <a:endParaRPr sz="2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Methodology</a:t>
            </a:r>
            <a:endParaRPr/>
          </a:p>
        </p:txBody>
      </p:sp>
      <p:sp>
        <p:nvSpPr>
          <p:cNvPr id="340" name="Google Shape;340;p23"/>
          <p:cNvSpPr txBox="1"/>
          <p:nvPr>
            <p:ph idx="1" type="body"/>
          </p:nvPr>
        </p:nvSpPr>
        <p:spPr>
          <a:xfrm>
            <a:off x="1303800" y="1473975"/>
            <a:ext cx="7030500" cy="30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rgbClr val="000000"/>
                </a:solidFill>
              </a:rPr>
              <a:t>We </a:t>
            </a:r>
            <a:r>
              <a:rPr lang="en-GB" sz="1400">
                <a:solidFill>
                  <a:srgbClr val="000000"/>
                </a:solidFill>
              </a:rPr>
              <a:t>conducted the experiment in following categories.</a:t>
            </a:r>
            <a:endParaRPr sz="1400">
              <a:solidFill>
                <a:srgbClr val="000000"/>
              </a:solidFill>
            </a:endParaRPr>
          </a:p>
          <a:p>
            <a:pPr indent="-317500" lvl="0" marL="457200" rtl="0" algn="l">
              <a:spcBef>
                <a:spcPts val="1600"/>
              </a:spcBef>
              <a:spcAft>
                <a:spcPts val="0"/>
              </a:spcAft>
              <a:buClr>
                <a:srgbClr val="000000"/>
              </a:buClr>
              <a:buSzPts val="1400"/>
              <a:buChar char="❖"/>
            </a:pPr>
            <a:r>
              <a:rPr lang="en-GB" sz="1400">
                <a:solidFill>
                  <a:srgbClr val="000000"/>
                </a:solidFill>
              </a:rPr>
              <a:t>Raw GPU Experiment</a:t>
            </a:r>
            <a:endParaRPr sz="1400">
              <a:solidFill>
                <a:srgbClr val="000000"/>
              </a:solidFill>
            </a:endParaRPr>
          </a:p>
          <a:p>
            <a:pPr indent="-317500" lvl="0" marL="457200" rtl="0" algn="l">
              <a:spcBef>
                <a:spcPts val="1600"/>
              </a:spcBef>
              <a:spcAft>
                <a:spcPts val="0"/>
              </a:spcAft>
              <a:buClr>
                <a:srgbClr val="000000"/>
              </a:buClr>
              <a:buSzPts val="1400"/>
              <a:buChar char="❖"/>
            </a:pPr>
            <a:r>
              <a:rPr lang="en-GB" sz="1400">
                <a:solidFill>
                  <a:srgbClr val="000000"/>
                </a:solidFill>
              </a:rPr>
              <a:t>Task Based Experiment</a:t>
            </a:r>
            <a:endParaRPr sz="1400">
              <a:solidFill>
                <a:srgbClr val="000000"/>
              </a:solidFill>
            </a:endParaRPr>
          </a:p>
          <a:p>
            <a:pPr indent="-317500" lvl="0" marL="457200" rtl="0" algn="l">
              <a:spcBef>
                <a:spcPts val="1600"/>
              </a:spcBef>
              <a:spcAft>
                <a:spcPts val="0"/>
              </a:spcAft>
              <a:buClr>
                <a:srgbClr val="000000"/>
              </a:buClr>
              <a:buSzPts val="1400"/>
              <a:buChar char="❖"/>
            </a:pPr>
            <a:r>
              <a:rPr lang="en-GB" sz="1400">
                <a:solidFill>
                  <a:srgbClr val="000000"/>
                </a:solidFill>
              </a:rPr>
              <a:t>Deployment System Experiment</a:t>
            </a:r>
            <a:endParaRPr sz="1400">
              <a:solidFill>
                <a:srgbClr val="000000"/>
              </a:solidFill>
            </a:endParaRPr>
          </a:p>
          <a:p>
            <a:pPr indent="-317500" lvl="0" marL="457200" rtl="0" algn="l">
              <a:spcBef>
                <a:spcPts val="1600"/>
              </a:spcBef>
              <a:spcAft>
                <a:spcPts val="0"/>
              </a:spcAft>
              <a:buClr>
                <a:srgbClr val="000000"/>
              </a:buClr>
              <a:buSzPts val="1400"/>
              <a:buChar char="❖"/>
            </a:pPr>
            <a:r>
              <a:rPr lang="en-GB" sz="1400">
                <a:solidFill>
                  <a:srgbClr val="000000"/>
                </a:solidFill>
              </a:rPr>
              <a:t>Raw Execution Time Based Analysis</a:t>
            </a:r>
            <a:endParaRPr sz="1400">
              <a:solidFill>
                <a:srgbClr val="000000"/>
              </a:solidFill>
            </a:endParaRPr>
          </a:p>
          <a:p>
            <a:pPr indent="-317500" lvl="0" marL="457200" rtl="0" algn="l">
              <a:spcBef>
                <a:spcPts val="1600"/>
              </a:spcBef>
              <a:spcAft>
                <a:spcPts val="0"/>
              </a:spcAft>
              <a:buClr>
                <a:srgbClr val="000000"/>
              </a:buClr>
              <a:buSzPts val="1400"/>
              <a:buChar char="❖"/>
            </a:pPr>
            <a:r>
              <a:rPr lang="en-GB" sz="1400">
                <a:solidFill>
                  <a:srgbClr val="000000"/>
                </a:solidFill>
              </a:rPr>
              <a:t>Nature of input data based analysis</a:t>
            </a:r>
            <a:endParaRPr sz="1400">
              <a:solidFill>
                <a:srgbClr val="000000"/>
              </a:solidFill>
            </a:endParaRPr>
          </a:p>
          <a:p>
            <a:pPr indent="0" lvl="0" marL="457200" rtl="0" algn="l">
              <a:spcBef>
                <a:spcPts val="1600"/>
              </a:spcBef>
              <a:spcAft>
                <a:spcPts val="0"/>
              </a:spcAft>
              <a:buNone/>
            </a:pPr>
            <a:r>
              <a:t/>
            </a:r>
            <a:endParaRPr sz="1400">
              <a:solidFill>
                <a:srgbClr val="000000"/>
              </a:solidFill>
            </a:endParaRPr>
          </a:p>
          <a:p>
            <a:pPr indent="0" lvl="0" marL="0" rtl="0" algn="l">
              <a:spcBef>
                <a:spcPts val="1600"/>
              </a:spcBef>
              <a:spcAft>
                <a:spcPts val="0"/>
              </a:spcAft>
              <a:buNone/>
            </a:pPr>
            <a:r>
              <a:t/>
            </a:r>
            <a:endParaRPr sz="1400">
              <a:solidFill>
                <a:srgbClr val="000000"/>
              </a:solidFill>
            </a:endParaRPr>
          </a:p>
          <a:p>
            <a:pPr indent="0" lvl="0" marL="0" rtl="0" algn="l">
              <a:spcBef>
                <a:spcPts val="1600"/>
              </a:spcBef>
              <a:spcAft>
                <a:spcPts val="1600"/>
              </a:spcAft>
              <a:buNone/>
            </a:pPr>
            <a:r>
              <a:t/>
            </a:r>
            <a:endParaRPr sz="14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4"/>
          <p:cNvSpPr txBox="1"/>
          <p:nvPr>
            <p:ph type="title"/>
          </p:nvPr>
        </p:nvSpPr>
        <p:spPr>
          <a:xfrm>
            <a:off x="76200" y="0"/>
            <a:ext cx="7030500" cy="6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Methodology - Raw GPU Experiment</a:t>
            </a:r>
            <a:endParaRPr b="0"/>
          </a:p>
          <a:p>
            <a:pPr indent="0" lvl="0" marL="0" rtl="0" algn="l">
              <a:spcBef>
                <a:spcPts val="0"/>
              </a:spcBef>
              <a:spcAft>
                <a:spcPts val="0"/>
              </a:spcAft>
              <a:buNone/>
            </a:pPr>
            <a:r>
              <a:t/>
            </a:r>
            <a:endParaRPr b="0"/>
          </a:p>
        </p:txBody>
      </p:sp>
      <p:pic>
        <p:nvPicPr>
          <p:cNvPr id="346" name="Google Shape;346;p24"/>
          <p:cNvPicPr preferRelativeResize="0"/>
          <p:nvPr/>
        </p:nvPicPr>
        <p:blipFill>
          <a:blip r:embed="rId3">
            <a:alphaModFix/>
          </a:blip>
          <a:stretch>
            <a:fillRect/>
          </a:stretch>
        </p:blipFill>
        <p:spPr>
          <a:xfrm>
            <a:off x="1684738" y="930025"/>
            <a:ext cx="6249625" cy="3851525"/>
          </a:xfrm>
          <a:prstGeom prst="rect">
            <a:avLst/>
          </a:prstGeom>
          <a:noFill/>
          <a:ln>
            <a:noFill/>
          </a:ln>
        </p:spPr>
      </p:pic>
      <p:cxnSp>
        <p:nvCxnSpPr>
          <p:cNvPr id="347" name="Google Shape;347;p24"/>
          <p:cNvCxnSpPr/>
          <p:nvPr/>
        </p:nvCxnSpPr>
        <p:spPr>
          <a:xfrm flipH="1" rot="10800000">
            <a:off x="2312325" y="2865100"/>
            <a:ext cx="642900" cy="89100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5"/>
          <p:cNvSpPr txBox="1"/>
          <p:nvPr>
            <p:ph idx="1" type="body"/>
          </p:nvPr>
        </p:nvSpPr>
        <p:spPr>
          <a:xfrm>
            <a:off x="1251525" y="987325"/>
            <a:ext cx="73836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800">
                <a:solidFill>
                  <a:srgbClr val="000000"/>
                </a:solidFill>
              </a:rPr>
              <a:t>We experimented and calculated execution time for array addition and dot multiplication with varying array size on CPU and GPU.  </a:t>
            </a:r>
            <a:endParaRPr sz="1800">
              <a:solidFill>
                <a:srgbClr val="000000"/>
              </a:solidFill>
            </a:endParaRPr>
          </a:p>
        </p:txBody>
      </p:sp>
      <p:pic>
        <p:nvPicPr>
          <p:cNvPr id="353" name="Google Shape;353;p25"/>
          <p:cNvPicPr preferRelativeResize="0"/>
          <p:nvPr/>
        </p:nvPicPr>
        <p:blipFill>
          <a:blip r:embed="rId3">
            <a:alphaModFix/>
          </a:blip>
          <a:stretch>
            <a:fillRect/>
          </a:stretch>
        </p:blipFill>
        <p:spPr>
          <a:xfrm>
            <a:off x="1032375" y="2059475"/>
            <a:ext cx="3789375" cy="2159050"/>
          </a:xfrm>
          <a:prstGeom prst="rect">
            <a:avLst/>
          </a:prstGeom>
          <a:noFill/>
          <a:ln>
            <a:noFill/>
          </a:ln>
        </p:spPr>
      </p:pic>
      <p:pic>
        <p:nvPicPr>
          <p:cNvPr id="354" name="Google Shape;354;p25"/>
          <p:cNvPicPr preferRelativeResize="0"/>
          <p:nvPr/>
        </p:nvPicPr>
        <p:blipFill>
          <a:blip r:embed="rId4">
            <a:alphaModFix/>
          </a:blip>
          <a:stretch>
            <a:fillRect/>
          </a:stretch>
        </p:blipFill>
        <p:spPr>
          <a:xfrm>
            <a:off x="5049275" y="2059475"/>
            <a:ext cx="3734933" cy="2159050"/>
          </a:xfrm>
          <a:prstGeom prst="rect">
            <a:avLst/>
          </a:prstGeom>
          <a:noFill/>
          <a:ln>
            <a:noFill/>
          </a:ln>
        </p:spPr>
      </p:pic>
      <p:sp>
        <p:nvSpPr>
          <p:cNvPr id="355" name="Google Shape;355;p25"/>
          <p:cNvSpPr txBox="1"/>
          <p:nvPr>
            <p:ph type="title"/>
          </p:nvPr>
        </p:nvSpPr>
        <p:spPr>
          <a:xfrm>
            <a:off x="76200" y="0"/>
            <a:ext cx="7030500" cy="6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Methodology - </a:t>
            </a:r>
            <a:r>
              <a:rPr lang="en-GB"/>
              <a:t>Task Based Experiment</a:t>
            </a:r>
            <a:endParaRPr b="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6"/>
          <p:cNvSpPr txBox="1"/>
          <p:nvPr/>
        </p:nvSpPr>
        <p:spPr>
          <a:xfrm>
            <a:off x="1625600" y="4380350"/>
            <a:ext cx="6315300" cy="489300"/>
          </a:xfrm>
          <a:prstGeom prst="rect">
            <a:avLst/>
          </a:prstGeom>
          <a:noFill/>
          <a:ln>
            <a:noFill/>
          </a:ln>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Char char="❖"/>
            </a:pPr>
            <a:r>
              <a:rPr lang="en-GB"/>
              <a:t>CPU to cross the boundary happens soon when the computation become more computationally intensive</a:t>
            </a:r>
            <a:endParaRPr sz="1700"/>
          </a:p>
        </p:txBody>
      </p:sp>
      <p:pic>
        <p:nvPicPr>
          <p:cNvPr id="361" name="Google Shape;361;p26"/>
          <p:cNvPicPr preferRelativeResize="0"/>
          <p:nvPr/>
        </p:nvPicPr>
        <p:blipFill>
          <a:blip r:embed="rId3">
            <a:alphaModFix/>
          </a:blip>
          <a:stretch>
            <a:fillRect/>
          </a:stretch>
        </p:blipFill>
        <p:spPr>
          <a:xfrm>
            <a:off x="1743050" y="794525"/>
            <a:ext cx="6315349" cy="3493800"/>
          </a:xfrm>
          <a:prstGeom prst="rect">
            <a:avLst/>
          </a:prstGeom>
          <a:noFill/>
          <a:ln>
            <a:noFill/>
          </a:ln>
        </p:spPr>
      </p:pic>
      <p:sp>
        <p:nvSpPr>
          <p:cNvPr id="362" name="Google Shape;362;p26"/>
          <p:cNvSpPr txBox="1"/>
          <p:nvPr>
            <p:ph type="title"/>
          </p:nvPr>
        </p:nvSpPr>
        <p:spPr>
          <a:xfrm>
            <a:off x="76200" y="0"/>
            <a:ext cx="7030500" cy="57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Methodology - Task Based Experiment</a:t>
            </a:r>
            <a:endParaRPr b="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7"/>
          <p:cNvSpPr txBox="1"/>
          <p:nvPr>
            <p:ph type="title"/>
          </p:nvPr>
        </p:nvSpPr>
        <p:spPr>
          <a:xfrm>
            <a:off x="76200" y="0"/>
            <a:ext cx="7030500" cy="6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Methodology - Task Based Experiment</a:t>
            </a:r>
            <a:endParaRPr b="0"/>
          </a:p>
        </p:txBody>
      </p:sp>
      <p:pic>
        <p:nvPicPr>
          <p:cNvPr id="368" name="Google Shape;368;p27"/>
          <p:cNvPicPr preferRelativeResize="0"/>
          <p:nvPr/>
        </p:nvPicPr>
        <p:blipFill>
          <a:blip r:embed="rId3">
            <a:alphaModFix/>
          </a:blip>
          <a:stretch>
            <a:fillRect/>
          </a:stretch>
        </p:blipFill>
        <p:spPr>
          <a:xfrm>
            <a:off x="1574175" y="983115"/>
            <a:ext cx="6758750" cy="3177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graphicFrame>
        <p:nvGraphicFramePr>
          <p:cNvPr id="373" name="Google Shape;373;p28"/>
          <p:cNvGraphicFramePr/>
          <p:nvPr/>
        </p:nvGraphicFramePr>
        <p:xfrm>
          <a:off x="5725300" y="1476763"/>
          <a:ext cx="3000000" cy="3000000"/>
        </p:xfrm>
        <a:graphic>
          <a:graphicData uri="http://schemas.openxmlformats.org/drawingml/2006/table">
            <a:tbl>
              <a:tblPr>
                <a:noFill/>
                <a:tableStyleId>{CF1EFA0C-8824-457C-9DA3-B96BA70B4B82}</a:tableStyleId>
              </a:tblPr>
              <a:tblGrid>
                <a:gridCol w="760675"/>
                <a:gridCol w="945500"/>
                <a:gridCol w="973950"/>
              </a:tblGrid>
              <a:tr h="445750">
                <a:tc>
                  <a:txBody>
                    <a:bodyPr/>
                    <a:lstStyle/>
                    <a:p>
                      <a:pPr indent="0" lvl="0" marL="0" rtl="0" algn="r">
                        <a:spcBef>
                          <a:spcPts val="0"/>
                        </a:spcBef>
                        <a:spcAft>
                          <a:spcPts val="0"/>
                        </a:spcAft>
                        <a:buNone/>
                      </a:pPr>
                      <a:r>
                        <a:rPr b="1" lang="en-GB" sz="1200">
                          <a:solidFill>
                            <a:srgbClr val="FFFFFF"/>
                          </a:solidFill>
                          <a:latin typeface="Times New Roman"/>
                          <a:ea typeface="Times New Roman"/>
                          <a:cs typeface="Times New Roman"/>
                          <a:sym typeface="Times New Roman"/>
                        </a:rPr>
                        <a:t>Array Size</a:t>
                      </a:r>
                      <a:endParaRPr b="1"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5B9BD5"/>
                      </a:solidFill>
                      <a:prstDash val="solid"/>
                      <a:round/>
                      <a:headEnd len="sm" w="sm" type="none"/>
                      <a:tailEnd len="sm" w="sm" type="none"/>
                    </a:lnL>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5B9BD5"/>
                    </a:solidFill>
                  </a:tcPr>
                </a:tc>
                <a:tc>
                  <a:txBody>
                    <a:bodyPr/>
                    <a:lstStyle/>
                    <a:p>
                      <a:pPr indent="0" lvl="0" marL="0" rtl="0" algn="r">
                        <a:spcBef>
                          <a:spcPts val="0"/>
                        </a:spcBef>
                        <a:spcAft>
                          <a:spcPts val="0"/>
                        </a:spcAft>
                        <a:buNone/>
                      </a:pPr>
                      <a:r>
                        <a:rPr b="1" lang="en-GB" sz="1200">
                          <a:solidFill>
                            <a:srgbClr val="FFFFFF"/>
                          </a:solidFill>
                          <a:latin typeface="Times New Roman"/>
                          <a:ea typeface="Times New Roman"/>
                          <a:cs typeface="Times New Roman"/>
                          <a:sym typeface="Times New Roman"/>
                        </a:rPr>
                        <a:t>Host Time</a:t>
                      </a:r>
                      <a:endParaRPr b="1" sz="1200">
                        <a:solidFill>
                          <a:srgbClr val="FFFFFF"/>
                        </a:solidFill>
                        <a:latin typeface="Times New Roman"/>
                        <a:ea typeface="Times New Roman"/>
                        <a:cs typeface="Times New Roman"/>
                        <a:sym typeface="Times New Roman"/>
                      </a:endParaRPr>
                    </a:p>
                  </a:txBody>
                  <a:tcPr marT="63500" marB="63500" marR="63500" marL="63500">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5B9BD5"/>
                    </a:solidFill>
                  </a:tcPr>
                </a:tc>
                <a:tc>
                  <a:txBody>
                    <a:bodyPr/>
                    <a:lstStyle/>
                    <a:p>
                      <a:pPr indent="0" lvl="0" marL="0" rtl="0" algn="r">
                        <a:spcBef>
                          <a:spcPts val="0"/>
                        </a:spcBef>
                        <a:spcAft>
                          <a:spcPts val="0"/>
                        </a:spcAft>
                        <a:buNone/>
                      </a:pPr>
                      <a:r>
                        <a:rPr b="1" lang="en-GB" sz="1200">
                          <a:solidFill>
                            <a:srgbClr val="FFFFFF"/>
                          </a:solidFill>
                          <a:latin typeface="Times New Roman"/>
                          <a:ea typeface="Times New Roman"/>
                          <a:cs typeface="Times New Roman"/>
                          <a:sym typeface="Times New Roman"/>
                        </a:rPr>
                        <a:t>Device Time</a:t>
                      </a:r>
                      <a:endParaRPr b="1" sz="1200">
                        <a:solidFill>
                          <a:srgbClr val="FFFFFF"/>
                        </a:solidFill>
                        <a:latin typeface="Times New Roman"/>
                        <a:ea typeface="Times New Roman"/>
                        <a:cs typeface="Times New Roman"/>
                        <a:sym typeface="Times New Roman"/>
                      </a:endParaRPr>
                    </a:p>
                  </a:txBody>
                  <a:tcPr marT="63500" marB="63500" marR="63500" marL="63500">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5B9BD5"/>
                    </a:solidFill>
                  </a:tcPr>
                </a:tc>
              </a:tr>
              <a:tr h="299850">
                <a:tc>
                  <a:txBody>
                    <a:bodyPr/>
                    <a:lstStyle/>
                    <a:p>
                      <a:pPr indent="0" lvl="0" marL="0" rtl="0" algn="r">
                        <a:spcBef>
                          <a:spcPts val="0"/>
                        </a:spcBef>
                        <a:spcAft>
                          <a:spcPts val="0"/>
                        </a:spcAft>
                        <a:buNone/>
                      </a:pPr>
                      <a:r>
                        <a:rPr b="1" lang="en-GB" sz="1200">
                          <a:solidFill>
                            <a:srgbClr val="FF0000"/>
                          </a:solidFill>
                        </a:rPr>
                        <a:t>100</a:t>
                      </a:r>
                      <a:endParaRPr b="1" sz="1200">
                        <a:solidFill>
                          <a:srgbClr val="FF0000"/>
                        </a:solidFill>
                      </a:endParaRPr>
                    </a:p>
                  </a:txBody>
                  <a:tcPr marT="63500" marB="63500" marR="63500" marL="63500" anchor="b">
                    <a:lnL cap="flat" cmpd="sng" w="12700">
                      <a:solidFill>
                        <a:srgbClr val="5B9BD5"/>
                      </a:solidFill>
                      <a:prstDash val="solid"/>
                      <a:round/>
                      <a:headEnd len="sm" w="sm" type="none"/>
                      <a:tailEnd len="sm" w="sm" type="none"/>
                    </a:lnL>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FFFF00"/>
                    </a:solidFill>
                  </a:tcPr>
                </a:tc>
                <a:tc>
                  <a:txBody>
                    <a:bodyPr/>
                    <a:lstStyle/>
                    <a:p>
                      <a:pPr indent="0" lvl="0" marL="0" rtl="0" algn="r">
                        <a:spcBef>
                          <a:spcPts val="0"/>
                        </a:spcBef>
                        <a:spcAft>
                          <a:spcPts val="0"/>
                        </a:spcAft>
                        <a:buNone/>
                      </a:pPr>
                      <a:r>
                        <a:rPr b="1" lang="en-GB" sz="1200">
                          <a:solidFill>
                            <a:srgbClr val="FF0000"/>
                          </a:solidFill>
                        </a:rPr>
                        <a:t>0.00032395</a:t>
                      </a:r>
                      <a:endParaRPr b="1" sz="1200">
                        <a:solidFill>
                          <a:srgbClr val="FF0000"/>
                        </a:solidFill>
                      </a:endParaRPr>
                    </a:p>
                  </a:txBody>
                  <a:tcPr marT="63500" marB="63500" marR="63500" marL="63500" anchor="b">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FFFF00"/>
                    </a:solidFill>
                  </a:tcPr>
                </a:tc>
                <a:tc>
                  <a:txBody>
                    <a:bodyPr/>
                    <a:lstStyle/>
                    <a:p>
                      <a:pPr indent="0" lvl="0" marL="0" rtl="0" algn="r">
                        <a:spcBef>
                          <a:spcPts val="0"/>
                        </a:spcBef>
                        <a:spcAft>
                          <a:spcPts val="0"/>
                        </a:spcAft>
                        <a:buNone/>
                      </a:pPr>
                      <a:r>
                        <a:rPr b="1" lang="en-GB" sz="1200">
                          <a:solidFill>
                            <a:srgbClr val="FF0000"/>
                          </a:solidFill>
                        </a:rPr>
                        <a:t>0.00247511</a:t>
                      </a:r>
                      <a:endParaRPr b="1" sz="1200">
                        <a:solidFill>
                          <a:srgbClr val="FF0000"/>
                        </a:solidFill>
                      </a:endParaRPr>
                    </a:p>
                  </a:txBody>
                  <a:tcPr marT="63500" marB="63500" marR="63500" marL="63500" anchor="b">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FFFF00"/>
                    </a:solidFill>
                  </a:tcPr>
                </a:tc>
              </a:tr>
              <a:tr h="299850">
                <a:tc>
                  <a:txBody>
                    <a:bodyPr/>
                    <a:lstStyle/>
                    <a:p>
                      <a:pPr indent="0" lvl="0" marL="0" rtl="0" algn="r">
                        <a:spcBef>
                          <a:spcPts val="0"/>
                        </a:spcBef>
                        <a:spcAft>
                          <a:spcPts val="0"/>
                        </a:spcAft>
                        <a:buNone/>
                      </a:pPr>
                      <a:r>
                        <a:rPr lang="en-GB" sz="1200"/>
                        <a:t>200</a:t>
                      </a:r>
                      <a:endParaRPr sz="1200"/>
                    </a:p>
                  </a:txBody>
                  <a:tcPr marT="63500" marB="63500" marR="63500" marL="63500" anchor="b">
                    <a:lnL cap="flat" cmpd="sng" w="12700">
                      <a:solidFill>
                        <a:srgbClr val="5B9BD5"/>
                      </a:solidFill>
                      <a:prstDash val="solid"/>
                      <a:round/>
                      <a:headEnd len="sm" w="sm" type="none"/>
                      <a:tailEnd len="sm" w="sm" type="none"/>
                    </a:lnL>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spcBef>
                          <a:spcPts val="0"/>
                        </a:spcBef>
                        <a:spcAft>
                          <a:spcPts val="0"/>
                        </a:spcAft>
                        <a:buNone/>
                      </a:pPr>
                      <a:r>
                        <a:rPr lang="en-GB" sz="1200"/>
                        <a:t>0.00047535</a:t>
                      </a:r>
                      <a:endParaRPr sz="1200"/>
                    </a:p>
                  </a:txBody>
                  <a:tcPr marT="63500" marB="63500" marR="63500" marL="63500" anchor="b">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spcBef>
                          <a:spcPts val="0"/>
                        </a:spcBef>
                        <a:spcAft>
                          <a:spcPts val="0"/>
                        </a:spcAft>
                        <a:buNone/>
                      </a:pPr>
                      <a:r>
                        <a:rPr lang="en-GB" sz="1200"/>
                        <a:t>0.00152941</a:t>
                      </a:r>
                      <a:endParaRPr sz="1200"/>
                    </a:p>
                  </a:txBody>
                  <a:tcPr marT="63500" marB="63500" marR="63500" marL="63500" anchor="b">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44200">
                <a:tc>
                  <a:txBody>
                    <a:bodyPr/>
                    <a:lstStyle/>
                    <a:p>
                      <a:pPr indent="0" lvl="0" marL="0" rtl="0" algn="r">
                        <a:spcBef>
                          <a:spcPts val="0"/>
                        </a:spcBef>
                        <a:spcAft>
                          <a:spcPts val="0"/>
                        </a:spcAft>
                        <a:buNone/>
                      </a:pPr>
                      <a:r>
                        <a:rPr lang="en-GB" sz="800"/>
                        <a:t>--</a:t>
                      </a:r>
                      <a:endParaRPr sz="800"/>
                    </a:p>
                  </a:txBody>
                  <a:tcPr marT="63500" marB="63500" marR="63500" marL="63500">
                    <a:lnL cap="flat" cmpd="sng" w="12700">
                      <a:solidFill>
                        <a:srgbClr val="5B9BD5"/>
                      </a:solidFill>
                      <a:prstDash val="solid"/>
                      <a:round/>
                      <a:headEnd len="sm" w="sm" type="none"/>
                      <a:tailEnd len="sm" w="sm" type="none"/>
                    </a:lnL>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spcBef>
                          <a:spcPts val="0"/>
                        </a:spcBef>
                        <a:spcAft>
                          <a:spcPts val="0"/>
                        </a:spcAft>
                        <a:buNone/>
                      </a:pPr>
                      <a:r>
                        <a:rPr lang="en-GB" sz="800"/>
                        <a:t>--</a:t>
                      </a:r>
                      <a:endParaRPr sz="800"/>
                    </a:p>
                  </a:txBody>
                  <a:tcPr marT="63500" marB="63500" marR="63500" marL="63500">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spcBef>
                          <a:spcPts val="0"/>
                        </a:spcBef>
                        <a:spcAft>
                          <a:spcPts val="0"/>
                        </a:spcAft>
                        <a:buNone/>
                      </a:pPr>
                      <a:r>
                        <a:rPr lang="en-GB" sz="800"/>
                        <a:t>--</a:t>
                      </a:r>
                      <a:endParaRPr sz="800"/>
                    </a:p>
                  </a:txBody>
                  <a:tcPr marT="63500" marB="63500" marR="63500" marL="63500">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99850">
                <a:tc>
                  <a:txBody>
                    <a:bodyPr/>
                    <a:lstStyle/>
                    <a:p>
                      <a:pPr indent="0" lvl="0" marL="0" rtl="0" algn="r">
                        <a:spcBef>
                          <a:spcPts val="0"/>
                        </a:spcBef>
                        <a:spcAft>
                          <a:spcPts val="0"/>
                        </a:spcAft>
                        <a:buNone/>
                      </a:pPr>
                      <a:r>
                        <a:rPr lang="en-GB" sz="1200"/>
                        <a:t>800</a:t>
                      </a:r>
                      <a:endParaRPr sz="1200"/>
                    </a:p>
                  </a:txBody>
                  <a:tcPr marT="63500" marB="63500" marR="63500" marL="63500" anchor="b">
                    <a:lnL cap="flat" cmpd="sng" w="12700">
                      <a:solidFill>
                        <a:srgbClr val="5B9BD5"/>
                      </a:solidFill>
                      <a:prstDash val="solid"/>
                      <a:round/>
                      <a:headEnd len="sm" w="sm" type="none"/>
                      <a:tailEnd len="sm" w="sm" type="none"/>
                    </a:lnL>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spcBef>
                          <a:spcPts val="0"/>
                        </a:spcBef>
                        <a:spcAft>
                          <a:spcPts val="0"/>
                        </a:spcAft>
                        <a:buNone/>
                      </a:pPr>
                      <a:r>
                        <a:rPr lang="en-GB" sz="1200"/>
                        <a:t>0.00105543</a:t>
                      </a:r>
                      <a:endParaRPr sz="1200"/>
                    </a:p>
                  </a:txBody>
                  <a:tcPr marT="63500" marB="63500" marR="63500" marL="63500" anchor="b">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spcBef>
                          <a:spcPts val="0"/>
                        </a:spcBef>
                        <a:spcAft>
                          <a:spcPts val="0"/>
                        </a:spcAft>
                        <a:buNone/>
                      </a:pPr>
                      <a:r>
                        <a:rPr lang="en-GB" sz="1200"/>
                        <a:t>0.00149808</a:t>
                      </a:r>
                      <a:endParaRPr sz="1200"/>
                    </a:p>
                  </a:txBody>
                  <a:tcPr marT="63500" marB="63500" marR="63500" marL="63500" anchor="b">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99850">
                <a:tc>
                  <a:txBody>
                    <a:bodyPr/>
                    <a:lstStyle/>
                    <a:p>
                      <a:pPr indent="0" lvl="0" marL="0" rtl="0" algn="r">
                        <a:spcBef>
                          <a:spcPts val="0"/>
                        </a:spcBef>
                        <a:spcAft>
                          <a:spcPts val="0"/>
                        </a:spcAft>
                        <a:buNone/>
                      </a:pPr>
                      <a:r>
                        <a:rPr lang="en-GB" sz="1200"/>
                        <a:t>900</a:t>
                      </a:r>
                      <a:endParaRPr sz="1200"/>
                    </a:p>
                  </a:txBody>
                  <a:tcPr marT="63500" marB="63500" marR="63500" marL="63500" anchor="b">
                    <a:lnL cap="flat" cmpd="sng" w="12700">
                      <a:solidFill>
                        <a:srgbClr val="5B9BD5"/>
                      </a:solidFill>
                      <a:prstDash val="solid"/>
                      <a:round/>
                      <a:headEnd len="sm" w="sm" type="none"/>
                      <a:tailEnd len="sm" w="sm" type="none"/>
                    </a:lnL>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spcBef>
                          <a:spcPts val="0"/>
                        </a:spcBef>
                        <a:spcAft>
                          <a:spcPts val="0"/>
                        </a:spcAft>
                        <a:buNone/>
                      </a:pPr>
                      <a:r>
                        <a:rPr lang="en-GB" sz="1200"/>
                        <a:t>0.00123664</a:t>
                      </a:r>
                      <a:endParaRPr sz="1200"/>
                    </a:p>
                  </a:txBody>
                  <a:tcPr marT="63500" marB="63500" marR="63500" marL="63500" anchor="b">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spcBef>
                          <a:spcPts val="0"/>
                        </a:spcBef>
                        <a:spcAft>
                          <a:spcPts val="0"/>
                        </a:spcAft>
                        <a:buNone/>
                      </a:pPr>
                      <a:r>
                        <a:rPr lang="en-GB" sz="1200"/>
                        <a:t>0.00152057</a:t>
                      </a:r>
                      <a:endParaRPr sz="1200"/>
                    </a:p>
                  </a:txBody>
                  <a:tcPr marT="63500" marB="63500" marR="63500" marL="63500" anchor="b">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99850">
                <a:tc>
                  <a:txBody>
                    <a:bodyPr/>
                    <a:lstStyle/>
                    <a:p>
                      <a:pPr indent="0" lvl="0" marL="0" rtl="0" algn="r">
                        <a:spcBef>
                          <a:spcPts val="0"/>
                        </a:spcBef>
                        <a:spcAft>
                          <a:spcPts val="0"/>
                        </a:spcAft>
                        <a:buNone/>
                      </a:pPr>
                      <a:r>
                        <a:rPr lang="en-GB" sz="1200"/>
                        <a:t>1000</a:t>
                      </a:r>
                      <a:endParaRPr sz="1200"/>
                    </a:p>
                  </a:txBody>
                  <a:tcPr marT="63500" marB="63500" marR="63500" marL="63500" anchor="b">
                    <a:lnL cap="flat" cmpd="sng" w="12700">
                      <a:solidFill>
                        <a:srgbClr val="5B9BD5"/>
                      </a:solidFill>
                      <a:prstDash val="solid"/>
                      <a:round/>
                      <a:headEnd len="sm" w="sm" type="none"/>
                      <a:tailEnd len="sm" w="sm" type="none"/>
                    </a:lnL>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spcBef>
                          <a:spcPts val="0"/>
                        </a:spcBef>
                        <a:spcAft>
                          <a:spcPts val="0"/>
                        </a:spcAft>
                        <a:buNone/>
                      </a:pPr>
                      <a:r>
                        <a:rPr lang="en-GB" sz="1200"/>
                        <a:t>0.00199642</a:t>
                      </a:r>
                      <a:endParaRPr sz="1200"/>
                    </a:p>
                  </a:txBody>
                  <a:tcPr marT="63500" marB="63500" marR="63500" marL="63500" anchor="b">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spcBef>
                          <a:spcPts val="0"/>
                        </a:spcBef>
                        <a:spcAft>
                          <a:spcPts val="0"/>
                        </a:spcAft>
                        <a:buNone/>
                      </a:pPr>
                      <a:r>
                        <a:rPr lang="en-GB" sz="1200"/>
                        <a:t>0.00166710</a:t>
                      </a:r>
                      <a:endParaRPr sz="1200"/>
                    </a:p>
                  </a:txBody>
                  <a:tcPr marT="63500" marB="63500" marR="63500" marL="63500" anchor="b">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99850">
                <a:tc>
                  <a:txBody>
                    <a:bodyPr/>
                    <a:lstStyle/>
                    <a:p>
                      <a:pPr indent="0" lvl="0" marL="0" rtl="0" algn="r">
                        <a:spcBef>
                          <a:spcPts val="0"/>
                        </a:spcBef>
                        <a:spcAft>
                          <a:spcPts val="0"/>
                        </a:spcAft>
                        <a:buNone/>
                      </a:pPr>
                      <a:r>
                        <a:rPr lang="en-GB" sz="1200"/>
                        <a:t>1100</a:t>
                      </a:r>
                      <a:endParaRPr sz="1200"/>
                    </a:p>
                  </a:txBody>
                  <a:tcPr marT="63500" marB="63500" marR="63500" marL="63500" anchor="b">
                    <a:lnL cap="flat" cmpd="sng" w="12700">
                      <a:solidFill>
                        <a:srgbClr val="5B9BD5"/>
                      </a:solidFill>
                      <a:prstDash val="solid"/>
                      <a:round/>
                      <a:headEnd len="sm" w="sm" type="none"/>
                      <a:tailEnd len="sm" w="sm" type="none"/>
                    </a:lnL>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spcBef>
                          <a:spcPts val="0"/>
                        </a:spcBef>
                        <a:spcAft>
                          <a:spcPts val="0"/>
                        </a:spcAft>
                        <a:buNone/>
                      </a:pPr>
                      <a:r>
                        <a:rPr lang="en-GB" sz="1200"/>
                        <a:t>0.00270865</a:t>
                      </a:r>
                      <a:endParaRPr sz="1200"/>
                    </a:p>
                  </a:txBody>
                  <a:tcPr marT="63500" marB="63500" marR="63500" marL="63500" anchor="b">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spcBef>
                          <a:spcPts val="0"/>
                        </a:spcBef>
                        <a:spcAft>
                          <a:spcPts val="0"/>
                        </a:spcAft>
                        <a:buNone/>
                      </a:pPr>
                      <a:r>
                        <a:rPr lang="en-GB" sz="1200"/>
                        <a:t>0.00209979</a:t>
                      </a:r>
                      <a:endParaRPr sz="1200"/>
                    </a:p>
                  </a:txBody>
                  <a:tcPr marT="63500" marB="63500" marR="63500" marL="63500" anchor="b">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99850">
                <a:tc>
                  <a:txBody>
                    <a:bodyPr/>
                    <a:lstStyle/>
                    <a:p>
                      <a:pPr indent="0" lvl="0" marL="0" rtl="0" algn="r">
                        <a:spcBef>
                          <a:spcPts val="0"/>
                        </a:spcBef>
                        <a:spcAft>
                          <a:spcPts val="0"/>
                        </a:spcAft>
                        <a:buNone/>
                      </a:pPr>
                      <a:r>
                        <a:rPr lang="en-GB" sz="1200"/>
                        <a:t>1200</a:t>
                      </a:r>
                      <a:endParaRPr sz="1200"/>
                    </a:p>
                  </a:txBody>
                  <a:tcPr marT="63500" marB="63500" marR="63500" marL="63500" anchor="b">
                    <a:lnL cap="flat" cmpd="sng" w="12700">
                      <a:solidFill>
                        <a:srgbClr val="5B9BD5"/>
                      </a:solidFill>
                      <a:prstDash val="solid"/>
                      <a:round/>
                      <a:headEnd len="sm" w="sm" type="none"/>
                      <a:tailEnd len="sm" w="sm" type="none"/>
                    </a:lnL>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spcBef>
                          <a:spcPts val="0"/>
                        </a:spcBef>
                        <a:spcAft>
                          <a:spcPts val="0"/>
                        </a:spcAft>
                        <a:buNone/>
                      </a:pPr>
                      <a:r>
                        <a:rPr lang="en-GB" sz="1200"/>
                        <a:t>0.00233752</a:t>
                      </a:r>
                      <a:endParaRPr sz="1200"/>
                    </a:p>
                  </a:txBody>
                  <a:tcPr marT="63500" marB="63500" marR="63500" marL="63500" anchor="b">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spcBef>
                          <a:spcPts val="0"/>
                        </a:spcBef>
                        <a:spcAft>
                          <a:spcPts val="0"/>
                        </a:spcAft>
                        <a:buNone/>
                      </a:pPr>
                      <a:r>
                        <a:rPr lang="en-GB" sz="1200"/>
                        <a:t>0.00320343</a:t>
                      </a:r>
                      <a:endParaRPr sz="1200"/>
                    </a:p>
                  </a:txBody>
                  <a:tcPr marT="63500" marB="63500" marR="63500" marL="63500" anchor="b">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r h="299850">
                <a:tc>
                  <a:txBody>
                    <a:bodyPr/>
                    <a:lstStyle/>
                    <a:p>
                      <a:pPr indent="0" lvl="0" marL="0" rtl="0" algn="r">
                        <a:spcBef>
                          <a:spcPts val="0"/>
                        </a:spcBef>
                        <a:spcAft>
                          <a:spcPts val="0"/>
                        </a:spcAft>
                        <a:buNone/>
                      </a:pPr>
                      <a:r>
                        <a:rPr lang="en-GB" sz="1200"/>
                        <a:t>1300</a:t>
                      </a:r>
                      <a:endParaRPr sz="1200"/>
                    </a:p>
                  </a:txBody>
                  <a:tcPr marT="63500" marB="63500" marR="63500" marL="63500" anchor="b">
                    <a:lnL cap="flat" cmpd="sng" w="12700">
                      <a:solidFill>
                        <a:srgbClr val="5B9BD5"/>
                      </a:solidFill>
                      <a:prstDash val="solid"/>
                      <a:round/>
                      <a:headEnd len="sm" w="sm" type="none"/>
                      <a:tailEnd len="sm" w="sm" type="none"/>
                    </a:lnL>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spcBef>
                          <a:spcPts val="0"/>
                        </a:spcBef>
                        <a:spcAft>
                          <a:spcPts val="0"/>
                        </a:spcAft>
                        <a:buNone/>
                      </a:pPr>
                      <a:r>
                        <a:rPr lang="en-GB" sz="1200"/>
                        <a:t>0.00300046</a:t>
                      </a:r>
                      <a:endParaRPr sz="1200"/>
                    </a:p>
                  </a:txBody>
                  <a:tcPr marT="63500" marB="63500" marR="63500" marL="63500" anchor="b">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c>
                  <a:txBody>
                    <a:bodyPr/>
                    <a:lstStyle/>
                    <a:p>
                      <a:pPr indent="0" lvl="0" marL="0" rtl="0" algn="r">
                        <a:spcBef>
                          <a:spcPts val="0"/>
                        </a:spcBef>
                        <a:spcAft>
                          <a:spcPts val="0"/>
                        </a:spcAft>
                        <a:buNone/>
                      </a:pPr>
                      <a:r>
                        <a:rPr lang="en-GB" sz="1200"/>
                        <a:t>0.00151011</a:t>
                      </a:r>
                      <a:endParaRPr sz="1200"/>
                    </a:p>
                  </a:txBody>
                  <a:tcPr marT="63500" marB="63500" marR="63500" marL="63500" anchor="b">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tcPr>
                </a:tc>
              </a:tr>
            </a:tbl>
          </a:graphicData>
        </a:graphic>
      </p:graphicFrame>
      <p:graphicFrame>
        <p:nvGraphicFramePr>
          <p:cNvPr id="374" name="Google Shape;374;p28"/>
          <p:cNvGraphicFramePr/>
          <p:nvPr/>
        </p:nvGraphicFramePr>
        <p:xfrm>
          <a:off x="1449350" y="1476775"/>
          <a:ext cx="3000000" cy="3000000"/>
        </p:xfrm>
        <a:graphic>
          <a:graphicData uri="http://schemas.openxmlformats.org/drawingml/2006/table">
            <a:tbl>
              <a:tblPr>
                <a:noFill/>
                <a:tableStyleId>{67A4B96F-CD2B-482B-A83F-986DC5CE8711}</a:tableStyleId>
              </a:tblPr>
              <a:tblGrid>
                <a:gridCol w="759100"/>
                <a:gridCol w="1004600"/>
                <a:gridCol w="1047100"/>
              </a:tblGrid>
              <a:tr h="445475">
                <a:tc>
                  <a:txBody>
                    <a:bodyPr/>
                    <a:lstStyle/>
                    <a:p>
                      <a:pPr indent="0" lvl="0" marL="0" rtl="0" algn="ctr">
                        <a:lnSpc>
                          <a:spcPct val="100000"/>
                        </a:lnSpc>
                        <a:spcBef>
                          <a:spcPts val="0"/>
                        </a:spcBef>
                        <a:spcAft>
                          <a:spcPts val="0"/>
                        </a:spcAft>
                        <a:buNone/>
                      </a:pPr>
                      <a:r>
                        <a:rPr b="1" lang="en-GB" sz="1200">
                          <a:solidFill>
                            <a:srgbClr val="FFFFFF"/>
                          </a:solidFill>
                          <a:latin typeface="Times New Roman"/>
                          <a:ea typeface="Times New Roman"/>
                          <a:cs typeface="Times New Roman"/>
                          <a:sym typeface="Times New Roman"/>
                        </a:rPr>
                        <a:t>Array Size</a:t>
                      </a:r>
                      <a:endParaRPr b="1" sz="1200">
                        <a:solidFill>
                          <a:srgbClr val="FFFFFF"/>
                        </a:solidFill>
                        <a:latin typeface="Times New Roman"/>
                        <a:ea typeface="Times New Roman"/>
                        <a:cs typeface="Times New Roman"/>
                        <a:sym typeface="Times New Roman"/>
                      </a:endParaRPr>
                    </a:p>
                  </a:txBody>
                  <a:tcPr marT="72000" marB="18000" marR="68575" marL="68575">
                    <a:lnL cap="flat" cmpd="sng" w="12700">
                      <a:solidFill>
                        <a:srgbClr val="5B9BD5"/>
                      </a:solidFill>
                      <a:prstDash val="solid"/>
                      <a:round/>
                      <a:headEnd len="sm" w="sm" type="none"/>
                      <a:tailEnd len="sm" w="sm" type="none"/>
                    </a:lnL>
                    <a:lnT cap="flat" cmpd="sng" w="12700">
                      <a:solidFill>
                        <a:srgbClr val="5B9BD5"/>
                      </a:solidFill>
                      <a:prstDash val="solid"/>
                      <a:round/>
                      <a:headEnd len="sm" w="sm" type="none"/>
                      <a:tailEnd len="sm" w="sm" type="none"/>
                    </a:lnT>
                    <a:lnB cap="flat" cmpd="sng" w="12700">
                      <a:solidFill>
                        <a:srgbClr val="9BC2E6"/>
                      </a:solidFill>
                      <a:prstDash val="solid"/>
                      <a:round/>
                      <a:headEnd len="sm" w="sm" type="none"/>
                      <a:tailEnd len="sm" w="sm" type="none"/>
                    </a:lnB>
                    <a:solidFill>
                      <a:srgbClr val="5B9BD5"/>
                    </a:solidFill>
                  </a:tcPr>
                </a:tc>
                <a:tc>
                  <a:txBody>
                    <a:bodyPr/>
                    <a:lstStyle/>
                    <a:p>
                      <a:pPr indent="0" lvl="0" marL="0" rtl="0" algn="ctr">
                        <a:lnSpc>
                          <a:spcPct val="100000"/>
                        </a:lnSpc>
                        <a:spcBef>
                          <a:spcPts val="0"/>
                        </a:spcBef>
                        <a:spcAft>
                          <a:spcPts val="0"/>
                        </a:spcAft>
                        <a:buNone/>
                      </a:pPr>
                      <a:r>
                        <a:rPr b="1" lang="en-GB" sz="1200">
                          <a:solidFill>
                            <a:srgbClr val="FFFFFF"/>
                          </a:solidFill>
                          <a:latin typeface="Times New Roman"/>
                          <a:ea typeface="Times New Roman"/>
                          <a:cs typeface="Times New Roman"/>
                          <a:sym typeface="Times New Roman"/>
                        </a:rPr>
                        <a:t>Host Time</a:t>
                      </a:r>
                      <a:endParaRPr b="1" sz="1200">
                        <a:solidFill>
                          <a:srgbClr val="FFFFFF"/>
                        </a:solidFill>
                        <a:latin typeface="Times New Roman"/>
                        <a:ea typeface="Times New Roman"/>
                        <a:cs typeface="Times New Roman"/>
                        <a:sym typeface="Times New Roman"/>
                      </a:endParaRPr>
                    </a:p>
                  </a:txBody>
                  <a:tcPr marT="72000" marB="18000" marR="68575" marL="68575">
                    <a:lnT cap="flat" cmpd="sng" w="12700">
                      <a:solidFill>
                        <a:srgbClr val="5B9BD5"/>
                      </a:solidFill>
                      <a:prstDash val="solid"/>
                      <a:round/>
                      <a:headEnd len="sm" w="sm" type="none"/>
                      <a:tailEnd len="sm" w="sm" type="none"/>
                    </a:lnT>
                    <a:lnB cap="flat" cmpd="sng" w="12700">
                      <a:solidFill>
                        <a:srgbClr val="9BC2E6"/>
                      </a:solidFill>
                      <a:prstDash val="solid"/>
                      <a:round/>
                      <a:headEnd len="sm" w="sm" type="none"/>
                      <a:tailEnd len="sm" w="sm" type="none"/>
                    </a:lnB>
                    <a:solidFill>
                      <a:srgbClr val="5B9BD5"/>
                    </a:solidFill>
                  </a:tcPr>
                </a:tc>
                <a:tc>
                  <a:txBody>
                    <a:bodyPr/>
                    <a:lstStyle/>
                    <a:p>
                      <a:pPr indent="0" lvl="0" marL="0" rtl="0" algn="ctr">
                        <a:lnSpc>
                          <a:spcPct val="100000"/>
                        </a:lnSpc>
                        <a:spcBef>
                          <a:spcPts val="0"/>
                        </a:spcBef>
                        <a:spcAft>
                          <a:spcPts val="0"/>
                        </a:spcAft>
                        <a:buNone/>
                      </a:pPr>
                      <a:r>
                        <a:rPr b="1" lang="en-GB" sz="1200">
                          <a:solidFill>
                            <a:srgbClr val="FFFFFF"/>
                          </a:solidFill>
                          <a:latin typeface="Times New Roman"/>
                          <a:ea typeface="Times New Roman"/>
                          <a:cs typeface="Times New Roman"/>
                          <a:sym typeface="Times New Roman"/>
                        </a:rPr>
                        <a:t>Device Time</a:t>
                      </a:r>
                      <a:endParaRPr b="1" sz="1200">
                        <a:solidFill>
                          <a:srgbClr val="FFFFFF"/>
                        </a:solidFill>
                        <a:latin typeface="Times New Roman"/>
                        <a:ea typeface="Times New Roman"/>
                        <a:cs typeface="Times New Roman"/>
                        <a:sym typeface="Times New Roman"/>
                      </a:endParaRPr>
                    </a:p>
                  </a:txBody>
                  <a:tcPr marT="72000" marB="18000" marR="68575" marL="68575">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9BC2E6"/>
                      </a:solidFill>
                      <a:prstDash val="solid"/>
                      <a:round/>
                      <a:headEnd len="sm" w="sm" type="none"/>
                      <a:tailEnd len="sm" w="sm" type="none"/>
                    </a:lnB>
                    <a:solidFill>
                      <a:srgbClr val="5B9BD5"/>
                    </a:solidFill>
                  </a:tcPr>
                </a:tc>
              </a:tr>
              <a:tr h="290000">
                <a:tc>
                  <a:txBody>
                    <a:bodyPr/>
                    <a:lstStyle/>
                    <a:p>
                      <a:pPr indent="0" lvl="0" marL="0" rtl="0" algn="r">
                        <a:lnSpc>
                          <a:spcPct val="100000"/>
                        </a:lnSpc>
                        <a:spcBef>
                          <a:spcPts val="0"/>
                        </a:spcBef>
                        <a:spcAft>
                          <a:spcPts val="0"/>
                        </a:spcAft>
                        <a:buNone/>
                      </a:pPr>
                      <a:r>
                        <a:rPr b="1" lang="en-GB" sz="1200">
                          <a:solidFill>
                            <a:srgbClr val="FF0000"/>
                          </a:solidFill>
                        </a:rPr>
                        <a:t>100</a:t>
                      </a:r>
                      <a:endParaRPr b="1" sz="1200">
                        <a:solidFill>
                          <a:srgbClr val="FF0000"/>
                        </a:solidFill>
                      </a:endParaRPr>
                    </a:p>
                  </a:txBody>
                  <a:tcPr marT="72000" marB="18000" marR="68575" marL="68575">
                    <a:lnL cap="flat" cmpd="sng" w="12700">
                      <a:solidFill>
                        <a:srgbClr val="5B9BD5"/>
                      </a:solidFill>
                      <a:prstDash val="solid"/>
                      <a:round/>
                      <a:headEnd len="sm" w="sm" type="none"/>
                      <a:tailEnd len="sm" w="sm" type="none"/>
                    </a:lnL>
                    <a:lnT cap="flat" cmpd="sng" w="12700">
                      <a:solidFill>
                        <a:srgbClr val="9BC2E6"/>
                      </a:solidFill>
                      <a:prstDash val="solid"/>
                      <a:round/>
                      <a:headEnd len="sm" w="sm" type="none"/>
                      <a:tailEnd len="sm" w="sm" type="none"/>
                    </a:lnT>
                    <a:lnB cap="flat" cmpd="sng" w="12700">
                      <a:solidFill>
                        <a:srgbClr val="9BC2E6"/>
                      </a:solidFill>
                      <a:prstDash val="solid"/>
                      <a:round/>
                      <a:headEnd len="sm" w="sm" type="none"/>
                      <a:tailEnd len="sm" w="sm" type="none"/>
                    </a:lnB>
                    <a:solidFill>
                      <a:srgbClr val="FFFF00"/>
                    </a:solidFill>
                  </a:tcPr>
                </a:tc>
                <a:tc>
                  <a:txBody>
                    <a:bodyPr/>
                    <a:lstStyle/>
                    <a:p>
                      <a:pPr indent="0" lvl="0" marL="0" rtl="0" algn="r">
                        <a:lnSpc>
                          <a:spcPct val="100000"/>
                        </a:lnSpc>
                        <a:spcBef>
                          <a:spcPts val="0"/>
                        </a:spcBef>
                        <a:spcAft>
                          <a:spcPts val="0"/>
                        </a:spcAft>
                        <a:buNone/>
                      </a:pPr>
                      <a:r>
                        <a:rPr b="1" lang="en-GB" sz="1200">
                          <a:solidFill>
                            <a:srgbClr val="FF0000"/>
                          </a:solidFill>
                        </a:rPr>
                        <a:t>0.00212042</a:t>
                      </a:r>
                      <a:endParaRPr b="1" sz="1200">
                        <a:solidFill>
                          <a:srgbClr val="FF0000"/>
                        </a:solidFill>
                      </a:endParaRPr>
                    </a:p>
                  </a:txBody>
                  <a:tcPr marT="72000" marB="18000" marR="68575" marL="68575">
                    <a:lnT cap="flat" cmpd="sng" w="12700">
                      <a:solidFill>
                        <a:srgbClr val="9BC2E6"/>
                      </a:solidFill>
                      <a:prstDash val="solid"/>
                      <a:round/>
                      <a:headEnd len="sm" w="sm" type="none"/>
                      <a:tailEnd len="sm" w="sm" type="none"/>
                    </a:lnT>
                    <a:lnB cap="flat" cmpd="sng" w="12700">
                      <a:solidFill>
                        <a:srgbClr val="9BC2E6"/>
                      </a:solidFill>
                      <a:prstDash val="solid"/>
                      <a:round/>
                      <a:headEnd len="sm" w="sm" type="none"/>
                      <a:tailEnd len="sm" w="sm" type="none"/>
                    </a:lnB>
                    <a:solidFill>
                      <a:srgbClr val="FFFF00"/>
                    </a:solidFill>
                  </a:tcPr>
                </a:tc>
                <a:tc>
                  <a:txBody>
                    <a:bodyPr/>
                    <a:lstStyle/>
                    <a:p>
                      <a:pPr indent="0" lvl="0" marL="0" rtl="0" algn="r">
                        <a:lnSpc>
                          <a:spcPct val="100000"/>
                        </a:lnSpc>
                        <a:spcBef>
                          <a:spcPts val="0"/>
                        </a:spcBef>
                        <a:spcAft>
                          <a:spcPts val="0"/>
                        </a:spcAft>
                        <a:buNone/>
                      </a:pPr>
                      <a:r>
                        <a:rPr b="1" lang="en-GB" sz="1200">
                          <a:solidFill>
                            <a:srgbClr val="FF0000"/>
                          </a:solidFill>
                        </a:rPr>
                        <a:t>0.00039633</a:t>
                      </a:r>
                      <a:endParaRPr b="1" sz="1200">
                        <a:solidFill>
                          <a:srgbClr val="FF0000"/>
                        </a:solidFill>
                      </a:endParaRPr>
                    </a:p>
                  </a:txBody>
                  <a:tcPr marT="72000" marB="18000" marR="68575" marL="68575">
                    <a:lnR cap="flat" cmpd="sng" w="12700">
                      <a:solidFill>
                        <a:srgbClr val="5B9BD5"/>
                      </a:solidFill>
                      <a:prstDash val="solid"/>
                      <a:round/>
                      <a:headEnd len="sm" w="sm" type="none"/>
                      <a:tailEnd len="sm" w="sm" type="none"/>
                    </a:lnR>
                    <a:lnT cap="flat" cmpd="sng" w="12700">
                      <a:solidFill>
                        <a:srgbClr val="9BC2E6"/>
                      </a:solidFill>
                      <a:prstDash val="solid"/>
                      <a:round/>
                      <a:headEnd len="sm" w="sm" type="none"/>
                      <a:tailEnd len="sm" w="sm" type="none"/>
                    </a:lnT>
                    <a:lnB cap="flat" cmpd="sng" w="12700">
                      <a:solidFill>
                        <a:srgbClr val="9BC2E6"/>
                      </a:solidFill>
                      <a:prstDash val="solid"/>
                      <a:round/>
                      <a:headEnd len="sm" w="sm" type="none"/>
                      <a:tailEnd len="sm" w="sm" type="none"/>
                    </a:lnB>
                    <a:solidFill>
                      <a:srgbClr val="FFFF00"/>
                    </a:solidFill>
                  </a:tcPr>
                </a:tc>
              </a:tr>
              <a:tr h="290000">
                <a:tc>
                  <a:txBody>
                    <a:bodyPr/>
                    <a:lstStyle/>
                    <a:p>
                      <a:pPr indent="0" lvl="0" marL="0" rtl="0" algn="r">
                        <a:lnSpc>
                          <a:spcPct val="100000"/>
                        </a:lnSpc>
                        <a:spcBef>
                          <a:spcPts val="0"/>
                        </a:spcBef>
                        <a:spcAft>
                          <a:spcPts val="0"/>
                        </a:spcAft>
                        <a:buNone/>
                      </a:pPr>
                      <a:r>
                        <a:rPr lang="en-GB" sz="1200"/>
                        <a:t>200</a:t>
                      </a:r>
                      <a:endParaRPr sz="1200"/>
                    </a:p>
                  </a:txBody>
                  <a:tcPr marT="72000" marB="18000" marR="68575" marL="68575">
                    <a:lnL cap="flat" cmpd="sng" w="12700">
                      <a:solidFill>
                        <a:srgbClr val="5B9BD5"/>
                      </a:solidFill>
                      <a:prstDash val="solid"/>
                      <a:round/>
                      <a:headEnd len="sm" w="sm" type="none"/>
                      <a:tailEnd len="sm" w="sm" type="none"/>
                    </a:lnL>
                    <a:lnT cap="flat" cmpd="sng" w="12700">
                      <a:solidFill>
                        <a:srgbClr val="9BC2E6"/>
                      </a:solidFill>
                      <a:prstDash val="solid"/>
                      <a:round/>
                      <a:headEnd len="sm" w="sm" type="none"/>
                      <a:tailEnd len="sm" w="sm" type="none"/>
                    </a:lnT>
                    <a:lnB cap="flat" cmpd="sng" w="12700">
                      <a:solidFill>
                        <a:srgbClr val="9BC2E6"/>
                      </a:solidFill>
                      <a:prstDash val="solid"/>
                      <a:round/>
                      <a:headEnd len="sm" w="sm" type="none"/>
                      <a:tailEnd len="sm" w="sm" type="none"/>
                    </a:lnB>
                    <a:solidFill>
                      <a:srgbClr val="FFFFFF"/>
                    </a:solidFill>
                  </a:tcPr>
                </a:tc>
                <a:tc>
                  <a:txBody>
                    <a:bodyPr/>
                    <a:lstStyle/>
                    <a:p>
                      <a:pPr indent="0" lvl="0" marL="0" rtl="0" algn="r">
                        <a:lnSpc>
                          <a:spcPct val="100000"/>
                        </a:lnSpc>
                        <a:spcBef>
                          <a:spcPts val="0"/>
                        </a:spcBef>
                        <a:spcAft>
                          <a:spcPts val="0"/>
                        </a:spcAft>
                        <a:buNone/>
                      </a:pPr>
                      <a:r>
                        <a:rPr lang="en-GB" sz="1200"/>
                        <a:t>0.00444981</a:t>
                      </a:r>
                      <a:endParaRPr sz="1200"/>
                    </a:p>
                  </a:txBody>
                  <a:tcPr marT="72000" marB="18000" marR="68575" marL="68575">
                    <a:lnT cap="flat" cmpd="sng" w="12700">
                      <a:solidFill>
                        <a:srgbClr val="9BC2E6"/>
                      </a:solidFill>
                      <a:prstDash val="solid"/>
                      <a:round/>
                      <a:headEnd len="sm" w="sm" type="none"/>
                      <a:tailEnd len="sm" w="sm" type="none"/>
                    </a:lnT>
                    <a:lnB cap="flat" cmpd="sng" w="12700">
                      <a:solidFill>
                        <a:srgbClr val="9BC2E6"/>
                      </a:solidFill>
                      <a:prstDash val="solid"/>
                      <a:round/>
                      <a:headEnd len="sm" w="sm" type="none"/>
                      <a:tailEnd len="sm" w="sm" type="none"/>
                    </a:lnB>
                    <a:solidFill>
                      <a:srgbClr val="FFFFFF"/>
                    </a:solidFill>
                  </a:tcPr>
                </a:tc>
                <a:tc>
                  <a:txBody>
                    <a:bodyPr/>
                    <a:lstStyle/>
                    <a:p>
                      <a:pPr indent="0" lvl="0" marL="0" rtl="0" algn="r">
                        <a:lnSpc>
                          <a:spcPct val="100000"/>
                        </a:lnSpc>
                        <a:spcBef>
                          <a:spcPts val="0"/>
                        </a:spcBef>
                        <a:spcAft>
                          <a:spcPts val="0"/>
                        </a:spcAft>
                        <a:buNone/>
                      </a:pPr>
                      <a:r>
                        <a:rPr lang="en-GB" sz="1200"/>
                        <a:t>0.00023719</a:t>
                      </a:r>
                      <a:endParaRPr sz="1200"/>
                    </a:p>
                  </a:txBody>
                  <a:tcPr marT="72000" marB="18000" marR="68575" marL="68575">
                    <a:lnR cap="flat" cmpd="sng" w="12700">
                      <a:solidFill>
                        <a:srgbClr val="5B9BD5"/>
                      </a:solidFill>
                      <a:prstDash val="solid"/>
                      <a:round/>
                      <a:headEnd len="sm" w="sm" type="none"/>
                      <a:tailEnd len="sm" w="sm" type="none"/>
                    </a:lnR>
                    <a:lnT cap="flat" cmpd="sng" w="12700">
                      <a:solidFill>
                        <a:srgbClr val="9BC2E6"/>
                      </a:solidFill>
                      <a:prstDash val="solid"/>
                      <a:round/>
                      <a:headEnd len="sm" w="sm" type="none"/>
                      <a:tailEnd len="sm" w="sm" type="none"/>
                    </a:lnT>
                    <a:lnB cap="flat" cmpd="sng" w="12700">
                      <a:solidFill>
                        <a:srgbClr val="9BC2E6"/>
                      </a:solidFill>
                      <a:prstDash val="solid"/>
                      <a:round/>
                      <a:headEnd len="sm" w="sm" type="none"/>
                      <a:tailEnd len="sm" w="sm" type="none"/>
                    </a:lnB>
                    <a:solidFill>
                      <a:srgbClr val="FFFFFF"/>
                    </a:solidFill>
                  </a:tcPr>
                </a:tc>
              </a:tr>
              <a:tr h="290000">
                <a:tc>
                  <a:txBody>
                    <a:bodyPr/>
                    <a:lstStyle/>
                    <a:p>
                      <a:pPr indent="0" lvl="0" marL="0" rtl="0" algn="r">
                        <a:lnSpc>
                          <a:spcPct val="100000"/>
                        </a:lnSpc>
                        <a:spcBef>
                          <a:spcPts val="0"/>
                        </a:spcBef>
                        <a:spcAft>
                          <a:spcPts val="0"/>
                        </a:spcAft>
                        <a:buNone/>
                      </a:pPr>
                      <a:r>
                        <a:rPr lang="en-GB" sz="1200"/>
                        <a:t>--</a:t>
                      </a:r>
                      <a:endParaRPr sz="1200"/>
                    </a:p>
                  </a:txBody>
                  <a:tcPr marT="72000" marB="18000" marR="68575" marL="68575">
                    <a:lnL cap="flat" cmpd="sng" w="12700">
                      <a:solidFill>
                        <a:srgbClr val="5B9BD5"/>
                      </a:solidFill>
                      <a:prstDash val="solid"/>
                      <a:round/>
                      <a:headEnd len="sm" w="sm" type="none"/>
                      <a:tailEnd len="sm" w="sm" type="none"/>
                    </a:lnL>
                    <a:lnT cap="flat" cmpd="sng" w="12700">
                      <a:solidFill>
                        <a:srgbClr val="9BC2E6"/>
                      </a:solidFill>
                      <a:prstDash val="solid"/>
                      <a:round/>
                      <a:headEnd len="sm" w="sm" type="none"/>
                      <a:tailEnd len="sm" w="sm" type="none"/>
                    </a:lnT>
                    <a:lnB cap="flat" cmpd="sng" w="12700">
                      <a:solidFill>
                        <a:srgbClr val="9BC2E6"/>
                      </a:solidFill>
                      <a:prstDash val="solid"/>
                      <a:round/>
                      <a:headEnd len="sm" w="sm" type="none"/>
                      <a:tailEnd len="sm" w="sm" type="none"/>
                    </a:lnB>
                    <a:solidFill>
                      <a:srgbClr val="FFFFFF"/>
                    </a:solidFill>
                  </a:tcPr>
                </a:tc>
                <a:tc>
                  <a:txBody>
                    <a:bodyPr/>
                    <a:lstStyle/>
                    <a:p>
                      <a:pPr indent="0" lvl="0" marL="0" rtl="0" algn="r">
                        <a:lnSpc>
                          <a:spcPct val="100000"/>
                        </a:lnSpc>
                        <a:spcBef>
                          <a:spcPts val="0"/>
                        </a:spcBef>
                        <a:spcAft>
                          <a:spcPts val="0"/>
                        </a:spcAft>
                        <a:buNone/>
                      </a:pPr>
                      <a:r>
                        <a:rPr lang="en-GB" sz="1200"/>
                        <a:t>--</a:t>
                      </a:r>
                      <a:endParaRPr sz="1200"/>
                    </a:p>
                  </a:txBody>
                  <a:tcPr marT="72000" marB="18000" marR="68575" marL="68575">
                    <a:lnT cap="flat" cmpd="sng" w="12700">
                      <a:solidFill>
                        <a:srgbClr val="9BC2E6"/>
                      </a:solidFill>
                      <a:prstDash val="solid"/>
                      <a:round/>
                      <a:headEnd len="sm" w="sm" type="none"/>
                      <a:tailEnd len="sm" w="sm" type="none"/>
                    </a:lnT>
                    <a:lnB cap="flat" cmpd="sng" w="12700">
                      <a:solidFill>
                        <a:srgbClr val="9BC2E6"/>
                      </a:solidFill>
                      <a:prstDash val="solid"/>
                      <a:round/>
                      <a:headEnd len="sm" w="sm" type="none"/>
                      <a:tailEnd len="sm" w="sm" type="none"/>
                    </a:lnB>
                    <a:solidFill>
                      <a:srgbClr val="FFFFFF"/>
                    </a:solidFill>
                  </a:tcPr>
                </a:tc>
                <a:tc>
                  <a:txBody>
                    <a:bodyPr/>
                    <a:lstStyle/>
                    <a:p>
                      <a:pPr indent="0" lvl="0" marL="0" rtl="0" algn="r">
                        <a:lnSpc>
                          <a:spcPct val="100000"/>
                        </a:lnSpc>
                        <a:spcBef>
                          <a:spcPts val="0"/>
                        </a:spcBef>
                        <a:spcAft>
                          <a:spcPts val="0"/>
                        </a:spcAft>
                        <a:buNone/>
                      </a:pPr>
                      <a:r>
                        <a:rPr lang="en-GB" sz="1200"/>
                        <a:t>--</a:t>
                      </a:r>
                      <a:endParaRPr sz="1200"/>
                    </a:p>
                  </a:txBody>
                  <a:tcPr marT="72000" marB="18000" marR="68575" marL="68575">
                    <a:lnR cap="flat" cmpd="sng" w="12700">
                      <a:solidFill>
                        <a:srgbClr val="5B9BD5"/>
                      </a:solidFill>
                      <a:prstDash val="solid"/>
                      <a:round/>
                      <a:headEnd len="sm" w="sm" type="none"/>
                      <a:tailEnd len="sm" w="sm" type="none"/>
                    </a:lnR>
                    <a:lnT cap="flat" cmpd="sng" w="12700">
                      <a:solidFill>
                        <a:srgbClr val="9BC2E6"/>
                      </a:solidFill>
                      <a:prstDash val="solid"/>
                      <a:round/>
                      <a:headEnd len="sm" w="sm" type="none"/>
                      <a:tailEnd len="sm" w="sm" type="none"/>
                    </a:lnT>
                    <a:lnB cap="flat" cmpd="sng" w="12700">
                      <a:solidFill>
                        <a:srgbClr val="9BC2E6"/>
                      </a:solidFill>
                      <a:prstDash val="solid"/>
                      <a:round/>
                      <a:headEnd len="sm" w="sm" type="none"/>
                      <a:tailEnd len="sm" w="sm" type="none"/>
                    </a:lnB>
                    <a:solidFill>
                      <a:srgbClr val="FFFFFF"/>
                    </a:solidFill>
                  </a:tcPr>
                </a:tc>
              </a:tr>
              <a:tr h="290000">
                <a:tc>
                  <a:txBody>
                    <a:bodyPr/>
                    <a:lstStyle/>
                    <a:p>
                      <a:pPr indent="0" lvl="0" marL="0" rtl="0" algn="r">
                        <a:lnSpc>
                          <a:spcPct val="100000"/>
                        </a:lnSpc>
                        <a:spcBef>
                          <a:spcPts val="0"/>
                        </a:spcBef>
                        <a:spcAft>
                          <a:spcPts val="0"/>
                        </a:spcAft>
                        <a:buNone/>
                      </a:pPr>
                      <a:r>
                        <a:rPr lang="en-GB" sz="1200"/>
                        <a:t>800</a:t>
                      </a:r>
                      <a:endParaRPr sz="1200"/>
                    </a:p>
                  </a:txBody>
                  <a:tcPr marT="72000" marB="18000" marR="68575" marL="68575">
                    <a:lnL cap="flat" cmpd="sng" w="12700">
                      <a:solidFill>
                        <a:srgbClr val="5B9BD5"/>
                      </a:solidFill>
                      <a:prstDash val="solid"/>
                      <a:round/>
                      <a:headEnd len="sm" w="sm" type="none"/>
                      <a:tailEnd len="sm" w="sm" type="none"/>
                    </a:lnL>
                    <a:lnT cap="flat" cmpd="sng" w="12700">
                      <a:solidFill>
                        <a:srgbClr val="9BC2E6"/>
                      </a:solidFill>
                      <a:prstDash val="solid"/>
                      <a:round/>
                      <a:headEnd len="sm" w="sm" type="none"/>
                      <a:tailEnd len="sm" w="sm" type="none"/>
                    </a:lnT>
                    <a:lnB cap="flat" cmpd="sng" w="12700">
                      <a:solidFill>
                        <a:srgbClr val="9BC2E6"/>
                      </a:solidFill>
                      <a:prstDash val="solid"/>
                      <a:round/>
                      <a:headEnd len="sm" w="sm" type="none"/>
                      <a:tailEnd len="sm" w="sm" type="none"/>
                    </a:lnB>
                    <a:solidFill>
                      <a:srgbClr val="FFFFFF"/>
                    </a:solidFill>
                  </a:tcPr>
                </a:tc>
                <a:tc>
                  <a:txBody>
                    <a:bodyPr/>
                    <a:lstStyle/>
                    <a:p>
                      <a:pPr indent="0" lvl="0" marL="0" rtl="0" algn="r">
                        <a:lnSpc>
                          <a:spcPct val="100000"/>
                        </a:lnSpc>
                        <a:spcBef>
                          <a:spcPts val="0"/>
                        </a:spcBef>
                        <a:spcAft>
                          <a:spcPts val="0"/>
                        </a:spcAft>
                        <a:buNone/>
                      </a:pPr>
                      <a:r>
                        <a:rPr lang="en-GB" sz="1200"/>
                        <a:t>0.01605261</a:t>
                      </a:r>
                      <a:endParaRPr sz="1200"/>
                    </a:p>
                  </a:txBody>
                  <a:tcPr marT="72000" marB="18000" marR="68575" marL="68575">
                    <a:lnT cap="flat" cmpd="sng" w="12700">
                      <a:solidFill>
                        <a:srgbClr val="9BC2E6"/>
                      </a:solidFill>
                      <a:prstDash val="solid"/>
                      <a:round/>
                      <a:headEnd len="sm" w="sm" type="none"/>
                      <a:tailEnd len="sm" w="sm" type="none"/>
                    </a:lnT>
                    <a:lnB cap="flat" cmpd="sng" w="12700">
                      <a:solidFill>
                        <a:srgbClr val="9BC2E6"/>
                      </a:solidFill>
                      <a:prstDash val="solid"/>
                      <a:round/>
                      <a:headEnd len="sm" w="sm" type="none"/>
                      <a:tailEnd len="sm" w="sm" type="none"/>
                    </a:lnB>
                    <a:solidFill>
                      <a:srgbClr val="FFFFFF"/>
                    </a:solidFill>
                  </a:tcPr>
                </a:tc>
                <a:tc>
                  <a:txBody>
                    <a:bodyPr/>
                    <a:lstStyle/>
                    <a:p>
                      <a:pPr indent="0" lvl="0" marL="0" rtl="0" algn="r">
                        <a:lnSpc>
                          <a:spcPct val="100000"/>
                        </a:lnSpc>
                        <a:spcBef>
                          <a:spcPts val="0"/>
                        </a:spcBef>
                        <a:spcAft>
                          <a:spcPts val="0"/>
                        </a:spcAft>
                        <a:buNone/>
                      </a:pPr>
                      <a:r>
                        <a:rPr lang="en-GB" sz="1200"/>
                        <a:t>0.000225</a:t>
                      </a:r>
                      <a:endParaRPr sz="1200"/>
                    </a:p>
                  </a:txBody>
                  <a:tcPr marT="72000" marB="18000" marR="68575" marL="68575">
                    <a:lnR cap="flat" cmpd="sng" w="12700">
                      <a:solidFill>
                        <a:srgbClr val="5B9BD5"/>
                      </a:solidFill>
                      <a:prstDash val="solid"/>
                      <a:round/>
                      <a:headEnd len="sm" w="sm" type="none"/>
                      <a:tailEnd len="sm" w="sm" type="none"/>
                    </a:lnR>
                    <a:lnT cap="flat" cmpd="sng" w="12700">
                      <a:solidFill>
                        <a:srgbClr val="9BC2E6"/>
                      </a:solidFill>
                      <a:prstDash val="solid"/>
                      <a:round/>
                      <a:headEnd len="sm" w="sm" type="none"/>
                      <a:tailEnd len="sm" w="sm" type="none"/>
                    </a:lnT>
                    <a:lnB cap="flat" cmpd="sng" w="12700">
                      <a:solidFill>
                        <a:srgbClr val="9BC2E6"/>
                      </a:solidFill>
                      <a:prstDash val="solid"/>
                      <a:round/>
                      <a:headEnd len="sm" w="sm" type="none"/>
                      <a:tailEnd len="sm" w="sm" type="none"/>
                    </a:lnB>
                    <a:solidFill>
                      <a:srgbClr val="FFFFFF"/>
                    </a:solidFill>
                  </a:tcPr>
                </a:tc>
              </a:tr>
              <a:tr h="290000">
                <a:tc>
                  <a:txBody>
                    <a:bodyPr/>
                    <a:lstStyle/>
                    <a:p>
                      <a:pPr indent="0" lvl="0" marL="0" rtl="0" algn="r">
                        <a:lnSpc>
                          <a:spcPct val="100000"/>
                        </a:lnSpc>
                        <a:spcBef>
                          <a:spcPts val="0"/>
                        </a:spcBef>
                        <a:spcAft>
                          <a:spcPts val="0"/>
                        </a:spcAft>
                        <a:buNone/>
                      </a:pPr>
                      <a:r>
                        <a:rPr lang="en-GB" sz="1200"/>
                        <a:t>900</a:t>
                      </a:r>
                      <a:endParaRPr sz="1200"/>
                    </a:p>
                  </a:txBody>
                  <a:tcPr marT="72000" marB="18000" marR="68575" marL="68575">
                    <a:lnL cap="flat" cmpd="sng" w="12700">
                      <a:solidFill>
                        <a:srgbClr val="5B9BD5"/>
                      </a:solidFill>
                      <a:prstDash val="solid"/>
                      <a:round/>
                      <a:headEnd len="sm" w="sm" type="none"/>
                      <a:tailEnd len="sm" w="sm" type="none"/>
                    </a:lnL>
                    <a:lnT cap="flat" cmpd="sng" w="12700">
                      <a:solidFill>
                        <a:srgbClr val="9BC2E6"/>
                      </a:solidFill>
                      <a:prstDash val="solid"/>
                      <a:round/>
                      <a:headEnd len="sm" w="sm" type="none"/>
                      <a:tailEnd len="sm" w="sm" type="none"/>
                    </a:lnT>
                    <a:lnB cap="flat" cmpd="sng" w="12700">
                      <a:solidFill>
                        <a:srgbClr val="9BC2E6"/>
                      </a:solidFill>
                      <a:prstDash val="solid"/>
                      <a:round/>
                      <a:headEnd len="sm" w="sm" type="none"/>
                      <a:tailEnd len="sm" w="sm" type="none"/>
                    </a:lnB>
                    <a:solidFill>
                      <a:srgbClr val="FFFFFF"/>
                    </a:solidFill>
                  </a:tcPr>
                </a:tc>
                <a:tc>
                  <a:txBody>
                    <a:bodyPr/>
                    <a:lstStyle/>
                    <a:p>
                      <a:pPr indent="0" lvl="0" marL="0" rtl="0" algn="r">
                        <a:lnSpc>
                          <a:spcPct val="100000"/>
                        </a:lnSpc>
                        <a:spcBef>
                          <a:spcPts val="0"/>
                        </a:spcBef>
                        <a:spcAft>
                          <a:spcPts val="0"/>
                        </a:spcAft>
                        <a:buNone/>
                      </a:pPr>
                      <a:r>
                        <a:rPr lang="en-GB" sz="1200"/>
                        <a:t>0.0176719</a:t>
                      </a:r>
                      <a:endParaRPr sz="1200"/>
                    </a:p>
                  </a:txBody>
                  <a:tcPr marT="72000" marB="18000" marR="68575" marL="68575">
                    <a:lnT cap="flat" cmpd="sng" w="12700">
                      <a:solidFill>
                        <a:srgbClr val="9BC2E6"/>
                      </a:solidFill>
                      <a:prstDash val="solid"/>
                      <a:round/>
                      <a:headEnd len="sm" w="sm" type="none"/>
                      <a:tailEnd len="sm" w="sm" type="none"/>
                    </a:lnT>
                    <a:lnB cap="flat" cmpd="sng" w="12700">
                      <a:solidFill>
                        <a:srgbClr val="9BC2E6"/>
                      </a:solidFill>
                      <a:prstDash val="solid"/>
                      <a:round/>
                      <a:headEnd len="sm" w="sm" type="none"/>
                      <a:tailEnd len="sm" w="sm" type="none"/>
                    </a:lnB>
                    <a:solidFill>
                      <a:srgbClr val="FFFFFF"/>
                    </a:solidFill>
                  </a:tcPr>
                </a:tc>
                <a:tc>
                  <a:txBody>
                    <a:bodyPr/>
                    <a:lstStyle/>
                    <a:p>
                      <a:pPr indent="0" lvl="0" marL="0" rtl="0" algn="r">
                        <a:lnSpc>
                          <a:spcPct val="100000"/>
                        </a:lnSpc>
                        <a:spcBef>
                          <a:spcPts val="0"/>
                        </a:spcBef>
                        <a:spcAft>
                          <a:spcPts val="0"/>
                        </a:spcAft>
                        <a:buNone/>
                      </a:pPr>
                      <a:r>
                        <a:rPr lang="en-GB" sz="1200"/>
                        <a:t>0.00022228</a:t>
                      </a:r>
                      <a:endParaRPr sz="1200"/>
                    </a:p>
                  </a:txBody>
                  <a:tcPr marT="72000" marB="18000" marR="68575" marL="68575">
                    <a:lnR cap="flat" cmpd="sng" w="12700">
                      <a:solidFill>
                        <a:srgbClr val="5B9BD5"/>
                      </a:solidFill>
                      <a:prstDash val="solid"/>
                      <a:round/>
                      <a:headEnd len="sm" w="sm" type="none"/>
                      <a:tailEnd len="sm" w="sm" type="none"/>
                    </a:lnR>
                    <a:lnT cap="flat" cmpd="sng" w="12700">
                      <a:solidFill>
                        <a:srgbClr val="9BC2E6"/>
                      </a:solidFill>
                      <a:prstDash val="solid"/>
                      <a:round/>
                      <a:headEnd len="sm" w="sm" type="none"/>
                      <a:tailEnd len="sm" w="sm" type="none"/>
                    </a:lnT>
                    <a:lnB cap="flat" cmpd="sng" w="12700">
                      <a:solidFill>
                        <a:srgbClr val="9BC2E6"/>
                      </a:solidFill>
                      <a:prstDash val="solid"/>
                      <a:round/>
                      <a:headEnd len="sm" w="sm" type="none"/>
                      <a:tailEnd len="sm" w="sm" type="none"/>
                    </a:lnB>
                    <a:solidFill>
                      <a:srgbClr val="FFFFFF"/>
                    </a:solidFill>
                  </a:tcPr>
                </a:tc>
              </a:tr>
              <a:tr h="290000">
                <a:tc>
                  <a:txBody>
                    <a:bodyPr/>
                    <a:lstStyle/>
                    <a:p>
                      <a:pPr indent="0" lvl="0" marL="0" rtl="0" algn="r">
                        <a:lnSpc>
                          <a:spcPct val="100000"/>
                        </a:lnSpc>
                        <a:spcBef>
                          <a:spcPts val="0"/>
                        </a:spcBef>
                        <a:spcAft>
                          <a:spcPts val="0"/>
                        </a:spcAft>
                        <a:buNone/>
                      </a:pPr>
                      <a:r>
                        <a:rPr lang="en-GB" sz="1200"/>
                        <a:t>1000</a:t>
                      </a:r>
                      <a:endParaRPr sz="1200"/>
                    </a:p>
                  </a:txBody>
                  <a:tcPr marT="72000" marB="18000" marR="68575" marL="68575">
                    <a:lnL cap="flat" cmpd="sng" w="12700">
                      <a:solidFill>
                        <a:srgbClr val="5B9BD5"/>
                      </a:solidFill>
                      <a:prstDash val="solid"/>
                      <a:round/>
                      <a:headEnd len="sm" w="sm" type="none"/>
                      <a:tailEnd len="sm" w="sm" type="none"/>
                    </a:lnL>
                    <a:lnT cap="flat" cmpd="sng" w="12700">
                      <a:solidFill>
                        <a:srgbClr val="9BC2E6"/>
                      </a:solidFill>
                      <a:prstDash val="solid"/>
                      <a:round/>
                      <a:headEnd len="sm" w="sm" type="none"/>
                      <a:tailEnd len="sm" w="sm" type="none"/>
                    </a:lnT>
                    <a:lnB cap="flat" cmpd="sng" w="12700">
                      <a:solidFill>
                        <a:srgbClr val="9BC2E6"/>
                      </a:solidFill>
                      <a:prstDash val="solid"/>
                      <a:round/>
                      <a:headEnd len="sm" w="sm" type="none"/>
                      <a:tailEnd len="sm" w="sm" type="none"/>
                    </a:lnB>
                    <a:solidFill>
                      <a:srgbClr val="FFFFFF"/>
                    </a:solidFill>
                  </a:tcPr>
                </a:tc>
                <a:tc>
                  <a:txBody>
                    <a:bodyPr/>
                    <a:lstStyle/>
                    <a:p>
                      <a:pPr indent="0" lvl="0" marL="0" rtl="0" algn="r">
                        <a:lnSpc>
                          <a:spcPct val="100000"/>
                        </a:lnSpc>
                        <a:spcBef>
                          <a:spcPts val="0"/>
                        </a:spcBef>
                        <a:spcAft>
                          <a:spcPts val="0"/>
                        </a:spcAft>
                        <a:buNone/>
                      </a:pPr>
                      <a:r>
                        <a:rPr lang="en-GB" sz="1200"/>
                        <a:t>0.01917692</a:t>
                      </a:r>
                      <a:endParaRPr sz="1200"/>
                    </a:p>
                  </a:txBody>
                  <a:tcPr marT="72000" marB="18000" marR="68575" marL="68575">
                    <a:lnT cap="flat" cmpd="sng" w="12700">
                      <a:solidFill>
                        <a:srgbClr val="9BC2E6"/>
                      </a:solidFill>
                      <a:prstDash val="solid"/>
                      <a:round/>
                      <a:headEnd len="sm" w="sm" type="none"/>
                      <a:tailEnd len="sm" w="sm" type="none"/>
                    </a:lnT>
                    <a:lnB cap="flat" cmpd="sng" w="12700">
                      <a:solidFill>
                        <a:srgbClr val="9BC2E6"/>
                      </a:solidFill>
                      <a:prstDash val="solid"/>
                      <a:round/>
                      <a:headEnd len="sm" w="sm" type="none"/>
                      <a:tailEnd len="sm" w="sm" type="none"/>
                    </a:lnB>
                    <a:solidFill>
                      <a:srgbClr val="FFFFFF"/>
                    </a:solidFill>
                  </a:tcPr>
                </a:tc>
                <a:tc>
                  <a:txBody>
                    <a:bodyPr/>
                    <a:lstStyle/>
                    <a:p>
                      <a:pPr indent="0" lvl="0" marL="0" rtl="0" algn="r">
                        <a:lnSpc>
                          <a:spcPct val="100000"/>
                        </a:lnSpc>
                        <a:spcBef>
                          <a:spcPts val="0"/>
                        </a:spcBef>
                        <a:spcAft>
                          <a:spcPts val="0"/>
                        </a:spcAft>
                        <a:buNone/>
                      </a:pPr>
                      <a:r>
                        <a:rPr lang="en-GB" sz="1200"/>
                        <a:t>0.0002281</a:t>
                      </a:r>
                      <a:endParaRPr sz="1200"/>
                    </a:p>
                  </a:txBody>
                  <a:tcPr marT="72000" marB="18000" marR="68575" marL="68575">
                    <a:lnR cap="flat" cmpd="sng" w="12700">
                      <a:solidFill>
                        <a:srgbClr val="5B9BD5"/>
                      </a:solidFill>
                      <a:prstDash val="solid"/>
                      <a:round/>
                      <a:headEnd len="sm" w="sm" type="none"/>
                      <a:tailEnd len="sm" w="sm" type="none"/>
                    </a:lnR>
                    <a:lnT cap="flat" cmpd="sng" w="12700">
                      <a:solidFill>
                        <a:srgbClr val="9BC2E6"/>
                      </a:solidFill>
                      <a:prstDash val="solid"/>
                      <a:round/>
                      <a:headEnd len="sm" w="sm" type="none"/>
                      <a:tailEnd len="sm" w="sm" type="none"/>
                    </a:lnT>
                    <a:lnB cap="flat" cmpd="sng" w="12700">
                      <a:solidFill>
                        <a:srgbClr val="9BC2E6"/>
                      </a:solidFill>
                      <a:prstDash val="solid"/>
                      <a:round/>
                      <a:headEnd len="sm" w="sm" type="none"/>
                      <a:tailEnd len="sm" w="sm" type="none"/>
                    </a:lnB>
                    <a:solidFill>
                      <a:srgbClr val="FFFFFF"/>
                    </a:solidFill>
                  </a:tcPr>
                </a:tc>
              </a:tr>
              <a:tr h="290000">
                <a:tc>
                  <a:txBody>
                    <a:bodyPr/>
                    <a:lstStyle/>
                    <a:p>
                      <a:pPr indent="0" lvl="0" marL="0" rtl="0" algn="r">
                        <a:lnSpc>
                          <a:spcPct val="100000"/>
                        </a:lnSpc>
                        <a:spcBef>
                          <a:spcPts val="0"/>
                        </a:spcBef>
                        <a:spcAft>
                          <a:spcPts val="0"/>
                        </a:spcAft>
                        <a:buNone/>
                      </a:pPr>
                      <a:r>
                        <a:rPr lang="en-GB" sz="1200"/>
                        <a:t>1100</a:t>
                      </a:r>
                      <a:endParaRPr sz="1200"/>
                    </a:p>
                  </a:txBody>
                  <a:tcPr marT="72000" marB="18000" marR="68575" marL="68575">
                    <a:lnL cap="flat" cmpd="sng" w="12700">
                      <a:solidFill>
                        <a:srgbClr val="5B9BD5"/>
                      </a:solidFill>
                      <a:prstDash val="solid"/>
                      <a:round/>
                      <a:headEnd len="sm" w="sm" type="none"/>
                      <a:tailEnd len="sm" w="sm" type="none"/>
                    </a:lnL>
                    <a:lnT cap="flat" cmpd="sng" w="12700">
                      <a:solidFill>
                        <a:srgbClr val="9BC2E6"/>
                      </a:solidFill>
                      <a:prstDash val="solid"/>
                      <a:round/>
                      <a:headEnd len="sm" w="sm" type="none"/>
                      <a:tailEnd len="sm" w="sm" type="none"/>
                    </a:lnT>
                    <a:lnB cap="flat" cmpd="sng" w="12700">
                      <a:solidFill>
                        <a:srgbClr val="9BC2E6"/>
                      </a:solidFill>
                      <a:prstDash val="solid"/>
                      <a:round/>
                      <a:headEnd len="sm" w="sm" type="none"/>
                      <a:tailEnd len="sm" w="sm" type="none"/>
                    </a:lnB>
                    <a:solidFill>
                      <a:srgbClr val="FFFFFF"/>
                    </a:solidFill>
                  </a:tcPr>
                </a:tc>
                <a:tc>
                  <a:txBody>
                    <a:bodyPr/>
                    <a:lstStyle/>
                    <a:p>
                      <a:pPr indent="0" lvl="0" marL="0" rtl="0" algn="r">
                        <a:lnSpc>
                          <a:spcPct val="100000"/>
                        </a:lnSpc>
                        <a:spcBef>
                          <a:spcPts val="0"/>
                        </a:spcBef>
                        <a:spcAft>
                          <a:spcPts val="0"/>
                        </a:spcAft>
                        <a:buNone/>
                      </a:pPr>
                      <a:r>
                        <a:rPr lang="en-GB" sz="1200"/>
                        <a:t>0.02090968</a:t>
                      </a:r>
                      <a:endParaRPr sz="1200"/>
                    </a:p>
                  </a:txBody>
                  <a:tcPr marT="72000" marB="18000" marR="68575" marL="68575">
                    <a:lnT cap="flat" cmpd="sng" w="12700">
                      <a:solidFill>
                        <a:srgbClr val="9BC2E6"/>
                      </a:solidFill>
                      <a:prstDash val="solid"/>
                      <a:round/>
                      <a:headEnd len="sm" w="sm" type="none"/>
                      <a:tailEnd len="sm" w="sm" type="none"/>
                    </a:lnT>
                    <a:lnB cap="flat" cmpd="sng" w="12700">
                      <a:solidFill>
                        <a:srgbClr val="9BC2E6"/>
                      </a:solidFill>
                      <a:prstDash val="solid"/>
                      <a:round/>
                      <a:headEnd len="sm" w="sm" type="none"/>
                      <a:tailEnd len="sm" w="sm" type="none"/>
                    </a:lnB>
                    <a:solidFill>
                      <a:srgbClr val="FFFFFF"/>
                    </a:solidFill>
                  </a:tcPr>
                </a:tc>
                <a:tc>
                  <a:txBody>
                    <a:bodyPr/>
                    <a:lstStyle/>
                    <a:p>
                      <a:pPr indent="0" lvl="0" marL="0" rtl="0" algn="r">
                        <a:lnSpc>
                          <a:spcPct val="100000"/>
                        </a:lnSpc>
                        <a:spcBef>
                          <a:spcPts val="0"/>
                        </a:spcBef>
                        <a:spcAft>
                          <a:spcPts val="0"/>
                        </a:spcAft>
                        <a:buNone/>
                      </a:pPr>
                      <a:r>
                        <a:rPr lang="en-GB" sz="1200"/>
                        <a:t>0.00022673</a:t>
                      </a:r>
                      <a:endParaRPr sz="1200"/>
                    </a:p>
                  </a:txBody>
                  <a:tcPr marT="72000" marB="18000" marR="68575" marL="68575">
                    <a:lnR cap="flat" cmpd="sng" w="12700">
                      <a:solidFill>
                        <a:srgbClr val="5B9BD5"/>
                      </a:solidFill>
                      <a:prstDash val="solid"/>
                      <a:round/>
                      <a:headEnd len="sm" w="sm" type="none"/>
                      <a:tailEnd len="sm" w="sm" type="none"/>
                    </a:lnR>
                    <a:lnT cap="flat" cmpd="sng" w="12700">
                      <a:solidFill>
                        <a:srgbClr val="9BC2E6"/>
                      </a:solidFill>
                      <a:prstDash val="solid"/>
                      <a:round/>
                      <a:headEnd len="sm" w="sm" type="none"/>
                      <a:tailEnd len="sm" w="sm" type="none"/>
                    </a:lnT>
                    <a:lnB cap="flat" cmpd="sng" w="12700">
                      <a:solidFill>
                        <a:srgbClr val="9BC2E6"/>
                      </a:solidFill>
                      <a:prstDash val="solid"/>
                      <a:round/>
                      <a:headEnd len="sm" w="sm" type="none"/>
                      <a:tailEnd len="sm" w="sm" type="none"/>
                    </a:lnB>
                    <a:solidFill>
                      <a:srgbClr val="FFFFFF"/>
                    </a:solidFill>
                  </a:tcPr>
                </a:tc>
              </a:tr>
              <a:tr h="290000">
                <a:tc>
                  <a:txBody>
                    <a:bodyPr/>
                    <a:lstStyle/>
                    <a:p>
                      <a:pPr indent="0" lvl="0" marL="0" rtl="0" algn="r">
                        <a:lnSpc>
                          <a:spcPct val="100000"/>
                        </a:lnSpc>
                        <a:spcBef>
                          <a:spcPts val="0"/>
                        </a:spcBef>
                        <a:spcAft>
                          <a:spcPts val="0"/>
                        </a:spcAft>
                        <a:buNone/>
                      </a:pPr>
                      <a:r>
                        <a:rPr lang="en-GB" sz="1200"/>
                        <a:t>1200</a:t>
                      </a:r>
                      <a:endParaRPr sz="1200"/>
                    </a:p>
                  </a:txBody>
                  <a:tcPr marT="72000" marB="18000" marR="68575" marL="68575">
                    <a:lnL cap="flat" cmpd="sng" w="12700">
                      <a:solidFill>
                        <a:srgbClr val="5B9BD5"/>
                      </a:solidFill>
                      <a:prstDash val="solid"/>
                      <a:round/>
                      <a:headEnd len="sm" w="sm" type="none"/>
                      <a:tailEnd len="sm" w="sm" type="none"/>
                    </a:lnL>
                    <a:lnT cap="flat" cmpd="sng" w="12700">
                      <a:solidFill>
                        <a:srgbClr val="9BC2E6"/>
                      </a:solidFill>
                      <a:prstDash val="solid"/>
                      <a:round/>
                      <a:headEnd len="sm" w="sm" type="none"/>
                      <a:tailEnd len="sm" w="sm" type="none"/>
                    </a:lnT>
                    <a:lnB cap="flat" cmpd="sng" w="12700">
                      <a:solidFill>
                        <a:srgbClr val="9BC2E6"/>
                      </a:solidFill>
                      <a:prstDash val="solid"/>
                      <a:round/>
                      <a:headEnd len="sm" w="sm" type="none"/>
                      <a:tailEnd len="sm" w="sm" type="none"/>
                    </a:lnB>
                    <a:solidFill>
                      <a:srgbClr val="FFFFFF"/>
                    </a:solidFill>
                  </a:tcPr>
                </a:tc>
                <a:tc>
                  <a:txBody>
                    <a:bodyPr/>
                    <a:lstStyle/>
                    <a:p>
                      <a:pPr indent="0" lvl="0" marL="0" rtl="0" algn="r">
                        <a:lnSpc>
                          <a:spcPct val="100000"/>
                        </a:lnSpc>
                        <a:spcBef>
                          <a:spcPts val="0"/>
                        </a:spcBef>
                        <a:spcAft>
                          <a:spcPts val="0"/>
                        </a:spcAft>
                        <a:buNone/>
                      </a:pPr>
                      <a:r>
                        <a:rPr lang="en-GB" sz="1200"/>
                        <a:t>0.02668534</a:t>
                      </a:r>
                      <a:endParaRPr sz="1200"/>
                    </a:p>
                  </a:txBody>
                  <a:tcPr marT="72000" marB="18000" marR="68575" marL="68575">
                    <a:lnT cap="flat" cmpd="sng" w="12700">
                      <a:solidFill>
                        <a:srgbClr val="9BC2E6"/>
                      </a:solidFill>
                      <a:prstDash val="solid"/>
                      <a:round/>
                      <a:headEnd len="sm" w="sm" type="none"/>
                      <a:tailEnd len="sm" w="sm" type="none"/>
                    </a:lnT>
                    <a:lnB cap="flat" cmpd="sng" w="12700">
                      <a:solidFill>
                        <a:srgbClr val="9BC2E6"/>
                      </a:solidFill>
                      <a:prstDash val="solid"/>
                      <a:round/>
                      <a:headEnd len="sm" w="sm" type="none"/>
                      <a:tailEnd len="sm" w="sm" type="none"/>
                    </a:lnB>
                    <a:solidFill>
                      <a:srgbClr val="FFFFFF"/>
                    </a:solidFill>
                  </a:tcPr>
                </a:tc>
                <a:tc>
                  <a:txBody>
                    <a:bodyPr/>
                    <a:lstStyle/>
                    <a:p>
                      <a:pPr indent="0" lvl="0" marL="0" rtl="0" algn="r">
                        <a:lnSpc>
                          <a:spcPct val="100000"/>
                        </a:lnSpc>
                        <a:spcBef>
                          <a:spcPts val="0"/>
                        </a:spcBef>
                        <a:spcAft>
                          <a:spcPts val="0"/>
                        </a:spcAft>
                        <a:buNone/>
                      </a:pPr>
                      <a:r>
                        <a:rPr lang="en-GB" sz="1200"/>
                        <a:t>0.00022467</a:t>
                      </a:r>
                      <a:endParaRPr sz="1200"/>
                    </a:p>
                  </a:txBody>
                  <a:tcPr marT="72000" marB="18000" marR="68575" marL="68575">
                    <a:lnR cap="flat" cmpd="sng" w="12700">
                      <a:solidFill>
                        <a:srgbClr val="5B9BD5"/>
                      </a:solidFill>
                      <a:prstDash val="solid"/>
                      <a:round/>
                      <a:headEnd len="sm" w="sm" type="none"/>
                      <a:tailEnd len="sm" w="sm" type="none"/>
                    </a:lnR>
                    <a:lnT cap="flat" cmpd="sng" w="12700">
                      <a:solidFill>
                        <a:srgbClr val="9BC2E6"/>
                      </a:solidFill>
                      <a:prstDash val="solid"/>
                      <a:round/>
                      <a:headEnd len="sm" w="sm" type="none"/>
                      <a:tailEnd len="sm" w="sm" type="none"/>
                    </a:lnT>
                    <a:lnB cap="flat" cmpd="sng" w="12700">
                      <a:solidFill>
                        <a:srgbClr val="9BC2E6"/>
                      </a:solidFill>
                      <a:prstDash val="solid"/>
                      <a:round/>
                      <a:headEnd len="sm" w="sm" type="none"/>
                      <a:tailEnd len="sm" w="sm" type="none"/>
                    </a:lnB>
                    <a:solidFill>
                      <a:srgbClr val="FFFFFF"/>
                    </a:solidFill>
                  </a:tcPr>
                </a:tc>
              </a:tr>
              <a:tr h="290000">
                <a:tc>
                  <a:txBody>
                    <a:bodyPr/>
                    <a:lstStyle/>
                    <a:p>
                      <a:pPr indent="0" lvl="0" marL="0" rtl="0" algn="r">
                        <a:lnSpc>
                          <a:spcPct val="100000"/>
                        </a:lnSpc>
                        <a:spcBef>
                          <a:spcPts val="0"/>
                        </a:spcBef>
                        <a:spcAft>
                          <a:spcPts val="0"/>
                        </a:spcAft>
                        <a:buNone/>
                      </a:pPr>
                      <a:r>
                        <a:rPr lang="en-GB" sz="1200"/>
                        <a:t>1300</a:t>
                      </a:r>
                      <a:endParaRPr sz="1200"/>
                    </a:p>
                  </a:txBody>
                  <a:tcPr marT="72000" marB="18000" marR="68575" marL="68575">
                    <a:lnL cap="flat" cmpd="sng" w="12700">
                      <a:solidFill>
                        <a:srgbClr val="5B9BD5"/>
                      </a:solidFill>
                      <a:prstDash val="solid"/>
                      <a:round/>
                      <a:headEnd len="sm" w="sm" type="none"/>
                      <a:tailEnd len="sm" w="sm" type="none"/>
                    </a:lnL>
                    <a:lnT cap="flat" cmpd="sng" w="12700">
                      <a:solidFill>
                        <a:srgbClr val="9BC2E6"/>
                      </a:solidFill>
                      <a:prstDash val="solid"/>
                      <a:round/>
                      <a:headEnd len="sm" w="sm" type="none"/>
                      <a:tailEnd len="sm" w="sm" type="none"/>
                    </a:lnT>
                    <a:lnB cap="flat" cmpd="sng" w="12700">
                      <a:solidFill>
                        <a:srgbClr val="5B9BD5"/>
                      </a:solidFill>
                      <a:prstDash val="solid"/>
                      <a:round/>
                      <a:headEnd len="sm" w="sm" type="none"/>
                      <a:tailEnd len="sm" w="sm" type="none"/>
                    </a:lnB>
                    <a:solidFill>
                      <a:srgbClr val="FFFFFF"/>
                    </a:solidFill>
                  </a:tcPr>
                </a:tc>
                <a:tc>
                  <a:txBody>
                    <a:bodyPr/>
                    <a:lstStyle/>
                    <a:p>
                      <a:pPr indent="0" lvl="0" marL="0" rtl="0" algn="r">
                        <a:lnSpc>
                          <a:spcPct val="100000"/>
                        </a:lnSpc>
                        <a:spcBef>
                          <a:spcPts val="0"/>
                        </a:spcBef>
                        <a:spcAft>
                          <a:spcPts val="0"/>
                        </a:spcAft>
                        <a:buNone/>
                      </a:pPr>
                      <a:r>
                        <a:rPr lang="en-GB" sz="1200"/>
                        <a:t>0.02593127</a:t>
                      </a:r>
                      <a:endParaRPr sz="1200"/>
                    </a:p>
                  </a:txBody>
                  <a:tcPr marT="72000" marB="18000" marR="68575" marL="68575">
                    <a:lnT cap="flat" cmpd="sng" w="12700">
                      <a:solidFill>
                        <a:srgbClr val="9BC2E6"/>
                      </a:solidFill>
                      <a:prstDash val="solid"/>
                      <a:round/>
                      <a:headEnd len="sm" w="sm" type="none"/>
                      <a:tailEnd len="sm" w="sm" type="none"/>
                    </a:lnT>
                    <a:lnB cap="flat" cmpd="sng" w="12700">
                      <a:solidFill>
                        <a:srgbClr val="5B9BD5"/>
                      </a:solidFill>
                      <a:prstDash val="solid"/>
                      <a:round/>
                      <a:headEnd len="sm" w="sm" type="none"/>
                      <a:tailEnd len="sm" w="sm" type="none"/>
                    </a:lnB>
                    <a:solidFill>
                      <a:srgbClr val="FFFFFF"/>
                    </a:solidFill>
                  </a:tcPr>
                </a:tc>
                <a:tc>
                  <a:txBody>
                    <a:bodyPr/>
                    <a:lstStyle/>
                    <a:p>
                      <a:pPr indent="0" lvl="0" marL="0" rtl="0" algn="r">
                        <a:lnSpc>
                          <a:spcPct val="100000"/>
                        </a:lnSpc>
                        <a:spcBef>
                          <a:spcPts val="0"/>
                        </a:spcBef>
                        <a:spcAft>
                          <a:spcPts val="0"/>
                        </a:spcAft>
                        <a:buNone/>
                      </a:pPr>
                      <a:r>
                        <a:rPr lang="en-GB" sz="1200"/>
                        <a:t>0.00026113</a:t>
                      </a:r>
                      <a:endParaRPr sz="1200"/>
                    </a:p>
                  </a:txBody>
                  <a:tcPr marT="72000" marB="18000" marR="68575" marL="68575">
                    <a:lnR cap="flat" cmpd="sng" w="12700">
                      <a:solidFill>
                        <a:srgbClr val="5B9BD5"/>
                      </a:solidFill>
                      <a:prstDash val="solid"/>
                      <a:round/>
                      <a:headEnd len="sm" w="sm" type="none"/>
                      <a:tailEnd len="sm" w="sm" type="none"/>
                    </a:lnR>
                    <a:lnT cap="flat" cmpd="sng" w="12700">
                      <a:solidFill>
                        <a:srgbClr val="9BC2E6"/>
                      </a:solidFill>
                      <a:prstDash val="solid"/>
                      <a:round/>
                      <a:headEnd len="sm" w="sm" type="none"/>
                      <a:tailEnd len="sm" w="sm" type="none"/>
                    </a:lnT>
                    <a:lnB cap="flat" cmpd="sng" w="12700">
                      <a:solidFill>
                        <a:srgbClr val="5B9BD5"/>
                      </a:solidFill>
                      <a:prstDash val="solid"/>
                      <a:round/>
                      <a:headEnd len="sm" w="sm" type="none"/>
                      <a:tailEnd len="sm" w="sm" type="none"/>
                    </a:lnB>
                    <a:solidFill>
                      <a:srgbClr val="FFFFFF"/>
                    </a:solidFill>
                  </a:tcPr>
                </a:tc>
              </a:tr>
            </a:tbl>
          </a:graphicData>
        </a:graphic>
      </p:graphicFrame>
      <p:sp>
        <p:nvSpPr>
          <p:cNvPr id="375" name="Google Shape;375;p28"/>
          <p:cNvSpPr txBox="1"/>
          <p:nvPr>
            <p:ph type="title"/>
          </p:nvPr>
        </p:nvSpPr>
        <p:spPr>
          <a:xfrm>
            <a:off x="76200" y="0"/>
            <a:ext cx="9067800" cy="6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Methodology - Deployment System</a:t>
            </a:r>
            <a:r>
              <a:rPr lang="en-GB"/>
              <a:t> Experiment</a:t>
            </a:r>
            <a:endParaRPr b="0"/>
          </a:p>
        </p:txBody>
      </p:sp>
      <p:sp>
        <p:nvSpPr>
          <p:cNvPr id="376" name="Google Shape;376;p28"/>
          <p:cNvSpPr txBox="1"/>
          <p:nvPr/>
        </p:nvSpPr>
        <p:spPr>
          <a:xfrm>
            <a:off x="1354750" y="654000"/>
            <a:ext cx="5741100" cy="5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Experimented in multiple machines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9"/>
          <p:cNvSpPr txBox="1"/>
          <p:nvPr>
            <p:ph idx="1" type="body"/>
          </p:nvPr>
        </p:nvSpPr>
        <p:spPr>
          <a:xfrm>
            <a:off x="1325450" y="1556925"/>
            <a:ext cx="4636800" cy="2541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600">
                <a:solidFill>
                  <a:srgbClr val="000000"/>
                </a:solidFill>
              </a:rPr>
              <a:t>We experimented based on raw execution time after we had </a:t>
            </a:r>
            <a:r>
              <a:rPr lang="en-GB" sz="1600">
                <a:solidFill>
                  <a:srgbClr val="000000"/>
                </a:solidFill>
              </a:rPr>
              <a:t>implemented a framework</a:t>
            </a:r>
            <a:r>
              <a:rPr lang="en-GB" sz="1600">
                <a:solidFill>
                  <a:srgbClr val="000000"/>
                </a:solidFill>
              </a:rPr>
              <a:t>.</a:t>
            </a:r>
            <a:endParaRPr sz="1600">
              <a:solidFill>
                <a:srgbClr val="000000"/>
              </a:solidFill>
            </a:endParaRPr>
          </a:p>
          <a:p>
            <a:pPr indent="0" lvl="0" marL="0" rtl="0" algn="l">
              <a:lnSpc>
                <a:spcPct val="150000"/>
              </a:lnSpc>
              <a:spcBef>
                <a:spcPts val="1600"/>
              </a:spcBef>
              <a:spcAft>
                <a:spcPts val="0"/>
              </a:spcAft>
              <a:buNone/>
            </a:pPr>
            <a:r>
              <a:rPr lang="en-GB" sz="1600">
                <a:solidFill>
                  <a:srgbClr val="000000"/>
                </a:solidFill>
              </a:rPr>
              <a:t>We have followed various approaches.</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GB" sz="1600">
                <a:solidFill>
                  <a:srgbClr val="000000"/>
                </a:solidFill>
              </a:rPr>
              <a:t>Last N Average Time </a:t>
            </a:r>
            <a:r>
              <a:rPr lang="en-GB" sz="1600">
                <a:solidFill>
                  <a:srgbClr val="000000"/>
                </a:solidFill>
              </a:rPr>
              <a:t>Comparison </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GB" sz="1600">
                <a:solidFill>
                  <a:srgbClr val="000000"/>
                </a:solidFill>
              </a:rPr>
              <a:t>Sample Execution Time Algorithm</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GB" sz="1600">
                <a:solidFill>
                  <a:srgbClr val="000000"/>
                </a:solidFill>
              </a:rPr>
              <a:t>Sample Algorithm with Varying</a:t>
            </a:r>
            <a:r>
              <a:rPr lang="en-GB" sz="1600">
                <a:solidFill>
                  <a:srgbClr val="000000"/>
                </a:solidFill>
              </a:rPr>
              <a:t> Revise Count</a:t>
            </a:r>
            <a:endParaRPr sz="1600">
              <a:solidFill>
                <a:srgbClr val="000000"/>
              </a:solidFill>
            </a:endParaRPr>
          </a:p>
        </p:txBody>
      </p:sp>
      <p:pic>
        <p:nvPicPr>
          <p:cNvPr id="382" name="Google Shape;382;p29"/>
          <p:cNvPicPr preferRelativeResize="0"/>
          <p:nvPr/>
        </p:nvPicPr>
        <p:blipFill rotWithShape="1">
          <a:blip r:embed="rId3">
            <a:alphaModFix/>
          </a:blip>
          <a:srcRect b="0" l="0" r="50000" t="0"/>
          <a:stretch/>
        </p:blipFill>
        <p:spPr>
          <a:xfrm>
            <a:off x="6313075" y="734775"/>
            <a:ext cx="2768650" cy="3822950"/>
          </a:xfrm>
          <a:prstGeom prst="rect">
            <a:avLst/>
          </a:prstGeom>
          <a:noFill/>
          <a:ln>
            <a:noFill/>
          </a:ln>
        </p:spPr>
      </p:pic>
      <p:sp>
        <p:nvSpPr>
          <p:cNvPr id="383" name="Google Shape;383;p29"/>
          <p:cNvSpPr txBox="1"/>
          <p:nvPr>
            <p:ph type="title"/>
          </p:nvPr>
        </p:nvSpPr>
        <p:spPr>
          <a:xfrm>
            <a:off x="76200" y="0"/>
            <a:ext cx="9067800" cy="6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Methodology - </a:t>
            </a:r>
            <a:r>
              <a:rPr lang="en-GB"/>
              <a:t>Raw Execution Time Based Analysis</a:t>
            </a:r>
            <a:endParaRPr b="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0"/>
          <p:cNvSpPr txBox="1"/>
          <p:nvPr>
            <p:ph type="title"/>
          </p:nvPr>
        </p:nvSpPr>
        <p:spPr>
          <a:xfrm>
            <a:off x="0" y="0"/>
            <a:ext cx="8930100" cy="59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434343"/>
                </a:solidFill>
              </a:rPr>
              <a:t>Methodology - Last N Average Time Comparison</a:t>
            </a:r>
            <a:endParaRPr>
              <a:solidFill>
                <a:srgbClr val="434343"/>
              </a:solidFill>
            </a:endParaRPr>
          </a:p>
          <a:p>
            <a:pPr indent="0" lvl="0" marL="0" rtl="0" algn="l">
              <a:spcBef>
                <a:spcPts val="0"/>
              </a:spcBef>
              <a:spcAft>
                <a:spcPts val="0"/>
              </a:spcAft>
              <a:buNone/>
            </a:pPr>
            <a:r>
              <a:t/>
            </a:r>
            <a:endParaRPr>
              <a:solidFill>
                <a:srgbClr val="434343"/>
              </a:solidFill>
            </a:endParaRPr>
          </a:p>
        </p:txBody>
      </p:sp>
      <p:pic>
        <p:nvPicPr>
          <p:cNvPr id="389" name="Google Shape;389;p30"/>
          <p:cNvPicPr preferRelativeResize="0"/>
          <p:nvPr/>
        </p:nvPicPr>
        <p:blipFill rotWithShape="1">
          <a:blip r:embed="rId3">
            <a:alphaModFix/>
          </a:blip>
          <a:srcRect b="9218" l="0" r="68150" t="6825"/>
          <a:stretch/>
        </p:blipFill>
        <p:spPr>
          <a:xfrm>
            <a:off x="1584425" y="641425"/>
            <a:ext cx="2912275" cy="4318399"/>
          </a:xfrm>
          <a:prstGeom prst="rect">
            <a:avLst/>
          </a:prstGeom>
          <a:noFill/>
          <a:ln>
            <a:noFill/>
          </a:ln>
        </p:spPr>
      </p:pic>
      <p:pic>
        <p:nvPicPr>
          <p:cNvPr id="390" name="Google Shape;390;p30"/>
          <p:cNvPicPr preferRelativeResize="0"/>
          <p:nvPr/>
        </p:nvPicPr>
        <p:blipFill rotWithShape="1">
          <a:blip r:embed="rId3">
            <a:alphaModFix/>
          </a:blip>
          <a:srcRect b="46507" l="0" r="83196" t="15575"/>
          <a:stretch/>
        </p:blipFill>
        <p:spPr>
          <a:xfrm>
            <a:off x="2864250" y="1075850"/>
            <a:ext cx="2801976" cy="3556324"/>
          </a:xfrm>
          <a:prstGeom prst="rect">
            <a:avLst/>
          </a:prstGeom>
          <a:noFill/>
          <a:ln>
            <a:noFill/>
          </a:ln>
        </p:spPr>
      </p:pic>
      <p:pic>
        <p:nvPicPr>
          <p:cNvPr id="391" name="Google Shape;391;p30"/>
          <p:cNvPicPr preferRelativeResize="0"/>
          <p:nvPr/>
        </p:nvPicPr>
        <p:blipFill rotWithShape="1">
          <a:blip r:embed="rId4">
            <a:alphaModFix/>
          </a:blip>
          <a:srcRect b="0" l="57621" r="0" t="0"/>
          <a:stretch/>
        </p:blipFill>
        <p:spPr>
          <a:xfrm>
            <a:off x="6771350" y="1151475"/>
            <a:ext cx="2024575" cy="3298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1"/>
          <p:cNvSpPr txBox="1"/>
          <p:nvPr>
            <p:ph idx="1" type="body"/>
          </p:nvPr>
        </p:nvSpPr>
        <p:spPr>
          <a:xfrm>
            <a:off x="1303800" y="1695875"/>
            <a:ext cx="6606000" cy="2541600"/>
          </a:xfrm>
          <a:prstGeom prst="rect">
            <a:avLst/>
          </a:prstGeom>
        </p:spPr>
        <p:txBody>
          <a:bodyPr anchorCtr="0" anchor="t" bIns="91425" lIns="91425" spcFirstLastPara="1" rIns="91425" wrap="square" tIns="91425">
            <a:noAutofit/>
          </a:bodyPr>
          <a:lstStyle/>
          <a:p>
            <a:pPr indent="-1170000" lvl="0" marL="1170000" rtl="0" algn="l">
              <a:lnSpc>
                <a:spcPct val="150000"/>
              </a:lnSpc>
              <a:spcBef>
                <a:spcPts val="0"/>
              </a:spcBef>
              <a:spcAft>
                <a:spcPts val="0"/>
              </a:spcAft>
              <a:buNone/>
            </a:pPr>
            <a:r>
              <a:rPr b="1" lang="en-GB" sz="1800">
                <a:solidFill>
                  <a:srgbClr val="000000"/>
                </a:solidFill>
              </a:rPr>
              <a:t>Problem</a:t>
            </a:r>
            <a:r>
              <a:rPr lang="en-GB" sz="1800">
                <a:solidFill>
                  <a:srgbClr val="000000"/>
                </a:solidFill>
              </a:rPr>
              <a:t>  :- There may be instances one processor sitting idle if          execution time has raised to high value due to some unexpected issues.</a:t>
            </a:r>
            <a:endParaRPr sz="1800">
              <a:solidFill>
                <a:srgbClr val="000000"/>
              </a:solidFill>
            </a:endParaRPr>
          </a:p>
          <a:p>
            <a:pPr indent="-342900" lvl="0" marL="457200" rtl="0" algn="l">
              <a:lnSpc>
                <a:spcPct val="150000"/>
              </a:lnSpc>
              <a:spcBef>
                <a:spcPts val="1600"/>
              </a:spcBef>
              <a:spcAft>
                <a:spcPts val="0"/>
              </a:spcAft>
              <a:buClr>
                <a:srgbClr val="000000"/>
              </a:buClr>
              <a:buSzPts val="1800"/>
              <a:buChar char="❖"/>
            </a:pPr>
            <a:r>
              <a:rPr lang="en-GB" sz="1800">
                <a:solidFill>
                  <a:srgbClr val="000000"/>
                </a:solidFill>
              </a:rPr>
              <a:t>Therefore, the other accelerator continues the execution forever which makes this approach inefficient.</a:t>
            </a:r>
            <a:endParaRPr sz="1800">
              <a:solidFill>
                <a:srgbClr val="000000"/>
              </a:solidFill>
            </a:endParaRPr>
          </a:p>
        </p:txBody>
      </p:sp>
      <p:sp>
        <p:nvSpPr>
          <p:cNvPr id="397" name="Google Shape;397;p31"/>
          <p:cNvSpPr txBox="1"/>
          <p:nvPr>
            <p:ph type="title"/>
          </p:nvPr>
        </p:nvSpPr>
        <p:spPr>
          <a:xfrm>
            <a:off x="0" y="0"/>
            <a:ext cx="8930100" cy="59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434343"/>
                </a:solidFill>
              </a:rPr>
              <a:t>Methodology - Last N Average Time Comparison</a:t>
            </a:r>
            <a:endParaRPr>
              <a:solidFill>
                <a:srgbClr val="434343"/>
              </a:solidFill>
            </a:endParaRPr>
          </a:p>
          <a:p>
            <a:pPr indent="0" lvl="0" marL="0" rtl="0" algn="l">
              <a:spcBef>
                <a:spcPts val="0"/>
              </a:spcBef>
              <a:spcAft>
                <a:spcPts val="0"/>
              </a:spcAft>
              <a:buNone/>
            </a:pPr>
            <a:r>
              <a:t/>
            </a:r>
            <a:endParaRPr>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301650"/>
            <a:ext cx="7030500" cy="58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Introduction</a:t>
            </a:r>
            <a:endParaRPr/>
          </a:p>
        </p:txBody>
      </p:sp>
      <p:sp>
        <p:nvSpPr>
          <p:cNvPr id="285" name="Google Shape;285;p14"/>
          <p:cNvSpPr txBox="1"/>
          <p:nvPr>
            <p:ph idx="1" type="body"/>
          </p:nvPr>
        </p:nvSpPr>
        <p:spPr>
          <a:xfrm>
            <a:off x="1303800" y="1035800"/>
            <a:ext cx="7030500" cy="2541600"/>
          </a:xfrm>
          <a:prstGeom prst="rect">
            <a:avLst/>
          </a:prstGeom>
        </p:spPr>
        <p:txBody>
          <a:bodyPr anchorCtr="0" anchor="t" bIns="91425" lIns="91425" spcFirstLastPara="1" rIns="91425" wrap="square" tIns="91425">
            <a:noAutofit/>
          </a:bodyPr>
          <a:lstStyle/>
          <a:p>
            <a:pPr indent="-342900" lvl="0" marL="457200" marR="0" rtl="0" algn="just">
              <a:lnSpc>
                <a:spcPct val="150000"/>
              </a:lnSpc>
              <a:spcBef>
                <a:spcPts val="0"/>
              </a:spcBef>
              <a:spcAft>
                <a:spcPts val="0"/>
              </a:spcAft>
              <a:buSzPts val="1800"/>
              <a:buChar char="❖"/>
            </a:pPr>
            <a:r>
              <a:rPr lang="en-GB" sz="1800">
                <a:solidFill>
                  <a:srgbClr val="000000"/>
                </a:solidFill>
                <a:latin typeface="Times New Roman"/>
                <a:ea typeface="Times New Roman"/>
                <a:cs typeface="Times New Roman"/>
                <a:sym typeface="Times New Roman"/>
              </a:rPr>
              <a:t>A particular task can be executed in both CPU or GPU but the execution time may vary depending on many factors.</a:t>
            </a:r>
            <a:endParaRPr sz="1800">
              <a:solidFill>
                <a:srgbClr val="000000"/>
              </a:solidFill>
              <a:latin typeface="Times New Roman"/>
              <a:ea typeface="Times New Roman"/>
              <a:cs typeface="Times New Roman"/>
              <a:sym typeface="Times New Roman"/>
            </a:endParaRPr>
          </a:p>
          <a:p>
            <a:pPr indent="0" lvl="0" marL="457200" marR="0" rtl="0" algn="just">
              <a:lnSpc>
                <a:spcPct val="150000"/>
              </a:lnSpc>
              <a:spcBef>
                <a:spcPts val="1000"/>
              </a:spcBef>
              <a:spcAft>
                <a:spcPts val="1000"/>
              </a:spcAft>
              <a:buNone/>
            </a:pPr>
            <a:r>
              <a:t/>
            </a:r>
            <a:endParaRPr sz="1800">
              <a:solidFill>
                <a:srgbClr val="000000"/>
              </a:solidFill>
              <a:latin typeface="Times New Roman"/>
              <a:ea typeface="Times New Roman"/>
              <a:cs typeface="Times New Roman"/>
              <a:sym typeface="Times New Roman"/>
            </a:endParaRPr>
          </a:p>
        </p:txBody>
      </p:sp>
      <p:pic>
        <p:nvPicPr>
          <p:cNvPr id="286" name="Google Shape;286;p14"/>
          <p:cNvPicPr preferRelativeResize="0"/>
          <p:nvPr/>
        </p:nvPicPr>
        <p:blipFill>
          <a:blip r:embed="rId3">
            <a:alphaModFix/>
          </a:blip>
          <a:stretch>
            <a:fillRect/>
          </a:stretch>
        </p:blipFill>
        <p:spPr>
          <a:xfrm>
            <a:off x="2625100" y="2480425"/>
            <a:ext cx="3893800" cy="2162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32"/>
          <p:cNvPicPr preferRelativeResize="0"/>
          <p:nvPr/>
        </p:nvPicPr>
        <p:blipFill rotWithShape="1">
          <a:blip r:embed="rId3">
            <a:alphaModFix/>
          </a:blip>
          <a:srcRect b="8004" l="0" r="68008" t="8877"/>
          <a:stretch/>
        </p:blipFill>
        <p:spPr>
          <a:xfrm>
            <a:off x="6007350" y="681225"/>
            <a:ext cx="2792299" cy="4081050"/>
          </a:xfrm>
          <a:prstGeom prst="rect">
            <a:avLst/>
          </a:prstGeom>
          <a:noFill/>
          <a:ln>
            <a:noFill/>
          </a:ln>
        </p:spPr>
      </p:pic>
      <p:pic>
        <p:nvPicPr>
          <p:cNvPr id="403" name="Google Shape;403;p32"/>
          <p:cNvPicPr preferRelativeResize="0"/>
          <p:nvPr/>
        </p:nvPicPr>
        <p:blipFill rotWithShape="1">
          <a:blip r:embed="rId4">
            <a:alphaModFix/>
          </a:blip>
          <a:srcRect b="33172" l="10402" r="78491" t="30161"/>
          <a:stretch/>
        </p:blipFill>
        <p:spPr>
          <a:xfrm>
            <a:off x="7093575" y="1087150"/>
            <a:ext cx="1864349" cy="3462399"/>
          </a:xfrm>
          <a:prstGeom prst="rect">
            <a:avLst/>
          </a:prstGeom>
          <a:noFill/>
          <a:ln>
            <a:noFill/>
          </a:ln>
        </p:spPr>
      </p:pic>
      <p:sp>
        <p:nvSpPr>
          <p:cNvPr id="404" name="Google Shape;404;p32"/>
          <p:cNvSpPr txBox="1"/>
          <p:nvPr>
            <p:ph type="title"/>
          </p:nvPr>
        </p:nvSpPr>
        <p:spPr>
          <a:xfrm>
            <a:off x="0" y="0"/>
            <a:ext cx="8930100" cy="59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Methodology - </a:t>
            </a:r>
            <a:r>
              <a:rPr lang="en-GB"/>
              <a:t>Sample Execution Time Algorithm</a:t>
            </a:r>
            <a:endParaRPr/>
          </a:p>
        </p:txBody>
      </p:sp>
      <p:pic>
        <p:nvPicPr>
          <p:cNvPr id="405" name="Google Shape;405;p32"/>
          <p:cNvPicPr preferRelativeResize="0"/>
          <p:nvPr/>
        </p:nvPicPr>
        <p:blipFill rotWithShape="1">
          <a:blip r:embed="rId5">
            <a:alphaModFix/>
          </a:blip>
          <a:srcRect b="0" l="0" r="0" t="0"/>
          <a:stretch/>
        </p:blipFill>
        <p:spPr>
          <a:xfrm>
            <a:off x="1216150" y="757437"/>
            <a:ext cx="4562599" cy="3150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3"/>
          <p:cNvSpPr txBox="1"/>
          <p:nvPr>
            <p:ph idx="1" type="body"/>
          </p:nvPr>
        </p:nvSpPr>
        <p:spPr>
          <a:xfrm>
            <a:off x="1314625" y="1300950"/>
            <a:ext cx="7030500" cy="2541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800">
                <a:solidFill>
                  <a:srgbClr val="000000"/>
                </a:solidFill>
              </a:rPr>
              <a:t>Lacks in this approach</a:t>
            </a:r>
            <a:r>
              <a:rPr lang="en-GB" sz="1800">
                <a:solidFill>
                  <a:srgbClr val="000000"/>
                </a:solidFill>
              </a:rPr>
              <a:t>:</a:t>
            </a:r>
            <a:endParaRPr sz="1800">
              <a:solidFill>
                <a:srgbClr val="000000"/>
              </a:solidFill>
            </a:endParaRPr>
          </a:p>
          <a:p>
            <a:pPr indent="-342900" lvl="0" marL="457200" marR="0" rtl="0" algn="l">
              <a:lnSpc>
                <a:spcPct val="150000"/>
              </a:lnSpc>
              <a:spcBef>
                <a:spcPts val="1600"/>
              </a:spcBef>
              <a:spcAft>
                <a:spcPts val="0"/>
              </a:spcAft>
              <a:buClr>
                <a:srgbClr val="000000"/>
              </a:buClr>
              <a:buSzPts val="1800"/>
              <a:buChar char="❖"/>
            </a:pPr>
            <a:r>
              <a:rPr lang="en-GB" sz="1800">
                <a:solidFill>
                  <a:srgbClr val="000000"/>
                </a:solidFill>
              </a:rPr>
              <a:t>It is hard to select the most appropriate REVISE_COUNT value.</a:t>
            </a:r>
            <a:endParaRPr sz="1800">
              <a:solidFill>
                <a:srgbClr val="000000"/>
              </a:solidFill>
            </a:endParaRPr>
          </a:p>
          <a:p>
            <a:pPr indent="-342900" lvl="0" marL="457200" marR="0" rtl="0" algn="l">
              <a:lnSpc>
                <a:spcPct val="150000"/>
              </a:lnSpc>
              <a:spcBef>
                <a:spcPts val="0"/>
              </a:spcBef>
              <a:spcAft>
                <a:spcPts val="0"/>
              </a:spcAft>
              <a:buClr>
                <a:srgbClr val="000000"/>
              </a:buClr>
              <a:buSzPts val="1800"/>
              <a:buChar char="❖"/>
            </a:pPr>
            <a:r>
              <a:rPr lang="en-GB" sz="1800">
                <a:solidFill>
                  <a:srgbClr val="000000"/>
                </a:solidFill>
              </a:rPr>
              <a:t>It is waste to evaluate samples unwantedly if one </a:t>
            </a:r>
            <a:r>
              <a:rPr lang="en-GB" sz="1800">
                <a:solidFill>
                  <a:srgbClr val="000000"/>
                </a:solidFill>
              </a:rPr>
              <a:t>accelerator</a:t>
            </a:r>
            <a:r>
              <a:rPr lang="en-GB" sz="1800">
                <a:solidFill>
                  <a:srgbClr val="000000"/>
                </a:solidFill>
              </a:rPr>
              <a:t> specific problems are arriving continuously.</a:t>
            </a:r>
            <a:endParaRPr sz="1800">
              <a:solidFill>
                <a:srgbClr val="000000"/>
              </a:solidFill>
            </a:endParaRPr>
          </a:p>
          <a:p>
            <a:pPr indent="-342900" lvl="0" marL="457200" marR="0" rtl="0" algn="l">
              <a:lnSpc>
                <a:spcPct val="150000"/>
              </a:lnSpc>
              <a:spcBef>
                <a:spcPts val="0"/>
              </a:spcBef>
              <a:spcAft>
                <a:spcPts val="0"/>
              </a:spcAft>
              <a:buClr>
                <a:srgbClr val="000000"/>
              </a:buClr>
              <a:buSzPts val="1800"/>
              <a:buChar char="❖"/>
            </a:pPr>
            <a:r>
              <a:rPr lang="en-GB" sz="1800">
                <a:solidFill>
                  <a:srgbClr val="000000"/>
                </a:solidFill>
              </a:rPr>
              <a:t>Evaluating the samples every fixed count </a:t>
            </a:r>
            <a:r>
              <a:rPr lang="en-GB" sz="1800">
                <a:solidFill>
                  <a:srgbClr val="000000"/>
                </a:solidFill>
              </a:rPr>
              <a:t>adding</a:t>
            </a:r>
            <a:r>
              <a:rPr lang="en-GB" sz="1800">
                <a:solidFill>
                  <a:srgbClr val="000000"/>
                </a:solidFill>
              </a:rPr>
              <a:t> overhead to the </a:t>
            </a:r>
            <a:r>
              <a:rPr lang="en-GB" sz="1800">
                <a:solidFill>
                  <a:srgbClr val="000000"/>
                </a:solidFill>
              </a:rPr>
              <a:t>processing</a:t>
            </a:r>
            <a:r>
              <a:rPr lang="en-GB" sz="1800">
                <a:solidFill>
                  <a:srgbClr val="000000"/>
                </a:solidFill>
              </a:rPr>
              <a:t> and it recoup the gain over the latency from the algorithm.</a:t>
            </a:r>
            <a:endParaRPr sz="1800">
              <a:solidFill>
                <a:srgbClr val="000000"/>
              </a:solidFill>
            </a:endParaRPr>
          </a:p>
        </p:txBody>
      </p:sp>
      <p:sp>
        <p:nvSpPr>
          <p:cNvPr id="411" name="Google Shape;411;p33"/>
          <p:cNvSpPr txBox="1"/>
          <p:nvPr>
            <p:ph type="title"/>
          </p:nvPr>
        </p:nvSpPr>
        <p:spPr>
          <a:xfrm>
            <a:off x="0" y="0"/>
            <a:ext cx="8930100" cy="59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Methodology - Sample Execution Time Algorithm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p34"/>
          <p:cNvPicPr preferRelativeResize="0"/>
          <p:nvPr/>
        </p:nvPicPr>
        <p:blipFill rotWithShape="1">
          <a:blip r:embed="rId3">
            <a:alphaModFix/>
          </a:blip>
          <a:srcRect b="10217" l="-670" r="75255" t="5897"/>
          <a:stretch/>
        </p:blipFill>
        <p:spPr>
          <a:xfrm>
            <a:off x="2749850" y="693325"/>
            <a:ext cx="2479051" cy="4602574"/>
          </a:xfrm>
          <a:prstGeom prst="rect">
            <a:avLst/>
          </a:prstGeom>
          <a:noFill/>
          <a:ln>
            <a:noFill/>
          </a:ln>
        </p:spPr>
      </p:pic>
      <p:pic>
        <p:nvPicPr>
          <p:cNvPr id="417" name="Google Shape;417;p34"/>
          <p:cNvPicPr preferRelativeResize="0"/>
          <p:nvPr/>
        </p:nvPicPr>
        <p:blipFill rotWithShape="1">
          <a:blip r:embed="rId4">
            <a:alphaModFix/>
          </a:blip>
          <a:srcRect b="70983" l="0" r="88386" t="2451"/>
          <a:stretch/>
        </p:blipFill>
        <p:spPr>
          <a:xfrm>
            <a:off x="3912675" y="1663625"/>
            <a:ext cx="2267573" cy="2917650"/>
          </a:xfrm>
          <a:prstGeom prst="rect">
            <a:avLst/>
          </a:prstGeom>
          <a:noFill/>
          <a:ln>
            <a:noFill/>
          </a:ln>
        </p:spPr>
      </p:pic>
      <p:sp>
        <p:nvSpPr>
          <p:cNvPr id="418" name="Google Shape;418;p34"/>
          <p:cNvSpPr txBox="1"/>
          <p:nvPr>
            <p:ph type="title"/>
          </p:nvPr>
        </p:nvSpPr>
        <p:spPr>
          <a:xfrm>
            <a:off x="0" y="0"/>
            <a:ext cx="8930100" cy="59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Methodology - </a:t>
            </a:r>
            <a:r>
              <a:rPr lang="en-GB" sz="2500"/>
              <a:t>Sample Algo with Varying Revise Count</a:t>
            </a:r>
            <a:endParaRPr sz="2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5"/>
          <p:cNvSpPr txBox="1"/>
          <p:nvPr>
            <p:ph idx="1" type="body"/>
          </p:nvPr>
        </p:nvSpPr>
        <p:spPr>
          <a:xfrm>
            <a:off x="1303800" y="1244850"/>
            <a:ext cx="7030500" cy="3580500"/>
          </a:xfrm>
          <a:prstGeom prst="rect">
            <a:avLst/>
          </a:prstGeom>
        </p:spPr>
        <p:txBody>
          <a:bodyPr anchorCtr="0" anchor="t" bIns="91425" lIns="91425" spcFirstLastPara="1" rIns="91425" wrap="square" tIns="91425">
            <a:noAutofit/>
          </a:bodyPr>
          <a:lstStyle/>
          <a:p>
            <a:pPr indent="-342900" lvl="0" marL="457200" rtl="0" algn="l">
              <a:lnSpc>
                <a:spcPct val="130000"/>
              </a:lnSpc>
              <a:spcBef>
                <a:spcPts val="0"/>
              </a:spcBef>
              <a:spcAft>
                <a:spcPts val="0"/>
              </a:spcAft>
              <a:buClr>
                <a:srgbClr val="000000"/>
              </a:buClr>
              <a:buSzPts val="1800"/>
              <a:buChar char="❖"/>
            </a:pPr>
            <a:r>
              <a:rPr lang="en-GB" sz="1800">
                <a:solidFill>
                  <a:srgbClr val="000000"/>
                </a:solidFill>
              </a:rPr>
              <a:t>Problems in this version of selection algorithm is it cannot tackle with all kind of the nature of the input data.</a:t>
            </a:r>
            <a:endParaRPr sz="1800">
              <a:solidFill>
                <a:srgbClr val="000000"/>
              </a:solidFill>
            </a:endParaRPr>
          </a:p>
          <a:p>
            <a:pPr indent="0" lvl="0" marL="0" rtl="0" algn="l">
              <a:lnSpc>
                <a:spcPct val="130000"/>
              </a:lnSpc>
              <a:spcBef>
                <a:spcPts val="0"/>
              </a:spcBef>
              <a:spcAft>
                <a:spcPts val="0"/>
              </a:spcAft>
              <a:buNone/>
            </a:pPr>
            <a:r>
              <a:t/>
            </a:r>
            <a:endParaRPr sz="1800">
              <a:solidFill>
                <a:srgbClr val="000000"/>
              </a:solidFill>
            </a:endParaRPr>
          </a:p>
          <a:p>
            <a:pPr indent="-342900" lvl="0" marL="457200" rtl="0" algn="l">
              <a:lnSpc>
                <a:spcPct val="130000"/>
              </a:lnSpc>
              <a:spcBef>
                <a:spcPts val="0"/>
              </a:spcBef>
              <a:spcAft>
                <a:spcPts val="0"/>
              </a:spcAft>
              <a:buClr>
                <a:srgbClr val="000000"/>
              </a:buClr>
              <a:buSzPts val="1800"/>
              <a:buChar char="❖"/>
            </a:pPr>
            <a:r>
              <a:rPr lang="en-GB" sz="1800">
                <a:solidFill>
                  <a:srgbClr val="000000"/>
                </a:solidFill>
              </a:rPr>
              <a:t>We need to consider the results from the Task Based Experiment with current version of </a:t>
            </a:r>
            <a:r>
              <a:rPr lang="en-GB" sz="1800">
                <a:solidFill>
                  <a:srgbClr val="000000"/>
                </a:solidFill>
              </a:rPr>
              <a:t>algorithm to determine solution for this issue</a:t>
            </a:r>
            <a:r>
              <a:rPr lang="en-GB" sz="1800">
                <a:solidFill>
                  <a:srgbClr val="000000"/>
                </a:solidFill>
              </a:rPr>
              <a:t>.</a:t>
            </a:r>
            <a:endParaRPr sz="1800">
              <a:solidFill>
                <a:srgbClr val="000000"/>
              </a:solidFill>
            </a:endParaRPr>
          </a:p>
          <a:p>
            <a:pPr indent="0" lvl="0" marL="457200" marR="0" rtl="0" algn="l">
              <a:lnSpc>
                <a:spcPct val="150000"/>
              </a:lnSpc>
              <a:spcBef>
                <a:spcPts val="0"/>
              </a:spcBef>
              <a:spcAft>
                <a:spcPts val="0"/>
              </a:spcAft>
              <a:buNone/>
            </a:pPr>
            <a:r>
              <a:t/>
            </a:r>
            <a:endParaRPr sz="1800">
              <a:solidFill>
                <a:srgbClr val="000000"/>
              </a:solidFill>
            </a:endParaRPr>
          </a:p>
          <a:p>
            <a:pPr indent="0" lvl="0" marL="0" rtl="0" algn="l">
              <a:lnSpc>
                <a:spcPct val="150000"/>
              </a:lnSpc>
              <a:spcBef>
                <a:spcPts val="1600"/>
              </a:spcBef>
              <a:spcAft>
                <a:spcPts val="1600"/>
              </a:spcAft>
              <a:buNone/>
            </a:pPr>
            <a:r>
              <a:t/>
            </a:r>
            <a:endParaRPr sz="1800">
              <a:solidFill>
                <a:srgbClr val="000000"/>
              </a:solidFill>
            </a:endParaRPr>
          </a:p>
        </p:txBody>
      </p:sp>
      <p:sp>
        <p:nvSpPr>
          <p:cNvPr id="424" name="Google Shape;424;p35"/>
          <p:cNvSpPr txBox="1"/>
          <p:nvPr>
            <p:ph type="title"/>
          </p:nvPr>
        </p:nvSpPr>
        <p:spPr>
          <a:xfrm>
            <a:off x="0" y="0"/>
            <a:ext cx="9293700" cy="59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Methodology </a:t>
            </a:r>
            <a:r>
              <a:rPr lang="en-GB"/>
              <a:t>- </a:t>
            </a:r>
            <a:r>
              <a:rPr lang="en-GB" sz="2500"/>
              <a:t>Sample Algo with Varying Revise Count</a:t>
            </a:r>
            <a:endParaRPr sz="2500"/>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6"/>
          <p:cNvSpPr txBox="1"/>
          <p:nvPr>
            <p:ph idx="1" type="body"/>
          </p:nvPr>
        </p:nvSpPr>
        <p:spPr>
          <a:xfrm>
            <a:off x="2180900" y="4460525"/>
            <a:ext cx="2215500" cy="422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sz="1800">
                <a:solidFill>
                  <a:srgbClr val="000000"/>
                </a:solidFill>
              </a:rPr>
              <a:t>Even Input</a:t>
            </a:r>
            <a:endParaRPr sz="1800">
              <a:solidFill>
                <a:srgbClr val="000000"/>
              </a:solidFill>
            </a:endParaRPr>
          </a:p>
        </p:txBody>
      </p:sp>
      <p:sp>
        <p:nvSpPr>
          <p:cNvPr id="430" name="Google Shape;430;p36"/>
          <p:cNvSpPr txBox="1"/>
          <p:nvPr>
            <p:ph type="title"/>
          </p:nvPr>
        </p:nvSpPr>
        <p:spPr>
          <a:xfrm>
            <a:off x="0" y="0"/>
            <a:ext cx="8930100" cy="59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Methodology - </a:t>
            </a:r>
            <a:r>
              <a:rPr lang="en-GB" sz="2700"/>
              <a:t>Nature of Input Data</a:t>
            </a:r>
            <a:endParaRPr sz="2500"/>
          </a:p>
        </p:txBody>
      </p:sp>
      <p:pic>
        <p:nvPicPr>
          <p:cNvPr id="431" name="Google Shape;431;p36"/>
          <p:cNvPicPr preferRelativeResize="0"/>
          <p:nvPr/>
        </p:nvPicPr>
        <p:blipFill rotWithShape="1">
          <a:blip r:embed="rId3">
            <a:alphaModFix/>
          </a:blip>
          <a:srcRect b="0" l="0" r="50000" t="0"/>
          <a:stretch/>
        </p:blipFill>
        <p:spPr>
          <a:xfrm>
            <a:off x="1702375" y="630300"/>
            <a:ext cx="2768650" cy="3822950"/>
          </a:xfrm>
          <a:prstGeom prst="rect">
            <a:avLst/>
          </a:prstGeom>
          <a:noFill/>
          <a:ln>
            <a:noFill/>
          </a:ln>
        </p:spPr>
      </p:pic>
      <p:pic>
        <p:nvPicPr>
          <p:cNvPr id="432" name="Google Shape;432;p36"/>
          <p:cNvPicPr preferRelativeResize="0"/>
          <p:nvPr/>
        </p:nvPicPr>
        <p:blipFill rotWithShape="1">
          <a:blip r:embed="rId4">
            <a:alphaModFix/>
          </a:blip>
          <a:srcRect b="-2040" l="0" r="50468" t="0"/>
          <a:stretch/>
        </p:blipFill>
        <p:spPr>
          <a:xfrm>
            <a:off x="4988702" y="690250"/>
            <a:ext cx="2687777" cy="3822950"/>
          </a:xfrm>
          <a:prstGeom prst="rect">
            <a:avLst/>
          </a:prstGeom>
          <a:noFill/>
          <a:ln>
            <a:noFill/>
          </a:ln>
        </p:spPr>
      </p:pic>
      <p:sp>
        <p:nvSpPr>
          <p:cNvPr id="433" name="Google Shape;433;p36"/>
          <p:cNvSpPr txBox="1"/>
          <p:nvPr>
            <p:ph idx="1" type="body"/>
          </p:nvPr>
        </p:nvSpPr>
        <p:spPr>
          <a:xfrm>
            <a:off x="5226125" y="4460525"/>
            <a:ext cx="2215500" cy="422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sz="1800">
                <a:solidFill>
                  <a:srgbClr val="000000"/>
                </a:solidFill>
              </a:rPr>
              <a:t>Odd </a:t>
            </a:r>
            <a:r>
              <a:rPr lang="en-GB" sz="1800">
                <a:solidFill>
                  <a:srgbClr val="000000"/>
                </a:solidFill>
              </a:rPr>
              <a:t>Input</a:t>
            </a:r>
            <a:endParaRPr sz="180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7"/>
          <p:cNvSpPr txBox="1"/>
          <p:nvPr>
            <p:ph idx="1" type="body"/>
          </p:nvPr>
        </p:nvSpPr>
        <p:spPr>
          <a:xfrm>
            <a:off x="1330800" y="1374800"/>
            <a:ext cx="6482400" cy="292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000000"/>
                </a:solidFill>
              </a:rPr>
              <a:t>In this a</a:t>
            </a:r>
            <a:r>
              <a:rPr lang="en-GB" sz="1800">
                <a:solidFill>
                  <a:srgbClr val="000000"/>
                </a:solidFill>
              </a:rPr>
              <a:t>nalysis, we experimented with 5 n</a:t>
            </a:r>
            <a:r>
              <a:rPr lang="en-GB" sz="1800">
                <a:solidFill>
                  <a:srgbClr val="000000"/>
                </a:solidFill>
              </a:rPr>
              <a:t>ature of input data</a:t>
            </a:r>
            <a:endParaRPr sz="1800">
              <a:solidFill>
                <a:srgbClr val="000000"/>
              </a:solidFill>
            </a:endParaRPr>
          </a:p>
          <a:p>
            <a:pPr indent="-342900" lvl="0" marL="457200" rtl="0" algn="l">
              <a:spcBef>
                <a:spcPts val="1600"/>
              </a:spcBef>
              <a:spcAft>
                <a:spcPts val="0"/>
              </a:spcAft>
              <a:buClr>
                <a:srgbClr val="000000"/>
              </a:buClr>
              <a:buSzPts val="1800"/>
              <a:buAutoNum type="arabicPeriod"/>
            </a:pPr>
            <a:r>
              <a:rPr lang="en-GB" sz="1800">
                <a:solidFill>
                  <a:srgbClr val="000000"/>
                </a:solidFill>
              </a:rPr>
              <a:t>CPU Specific Input Stream</a:t>
            </a:r>
            <a:endParaRPr sz="1800">
              <a:solidFill>
                <a:srgbClr val="000000"/>
              </a:solidFill>
            </a:endParaRPr>
          </a:p>
          <a:p>
            <a:pPr indent="-342900" lvl="0" marL="457200" rtl="0" algn="l">
              <a:spcBef>
                <a:spcPts val="0"/>
              </a:spcBef>
              <a:spcAft>
                <a:spcPts val="0"/>
              </a:spcAft>
              <a:buClr>
                <a:srgbClr val="000000"/>
              </a:buClr>
              <a:buSzPts val="1800"/>
              <a:buAutoNum type="arabicPeriod"/>
            </a:pPr>
            <a:r>
              <a:rPr lang="en-GB" sz="1800">
                <a:solidFill>
                  <a:srgbClr val="000000"/>
                </a:solidFill>
              </a:rPr>
              <a:t>GPU Specific Input Stream</a:t>
            </a:r>
            <a:endParaRPr sz="1800">
              <a:solidFill>
                <a:srgbClr val="000000"/>
              </a:solidFill>
            </a:endParaRPr>
          </a:p>
          <a:p>
            <a:pPr indent="-342900" lvl="0" marL="457200" rtl="0" algn="l">
              <a:spcBef>
                <a:spcPts val="0"/>
              </a:spcBef>
              <a:spcAft>
                <a:spcPts val="0"/>
              </a:spcAft>
              <a:buClr>
                <a:srgbClr val="000000"/>
              </a:buClr>
              <a:buSzPts val="1800"/>
              <a:buAutoNum type="arabicPeriod"/>
            </a:pPr>
            <a:r>
              <a:rPr lang="en-GB" sz="1800">
                <a:solidFill>
                  <a:srgbClr val="000000"/>
                </a:solidFill>
              </a:rPr>
              <a:t>Square Aligned Wave Input Stream</a:t>
            </a:r>
            <a:endParaRPr sz="1800">
              <a:solidFill>
                <a:srgbClr val="000000"/>
              </a:solidFill>
            </a:endParaRPr>
          </a:p>
          <a:p>
            <a:pPr indent="-342900" lvl="0" marL="457200" rtl="0" algn="l">
              <a:spcBef>
                <a:spcPts val="0"/>
              </a:spcBef>
              <a:spcAft>
                <a:spcPts val="0"/>
              </a:spcAft>
              <a:buClr>
                <a:srgbClr val="000000"/>
              </a:buClr>
              <a:buSzPts val="1800"/>
              <a:buAutoNum type="arabicPeriod"/>
            </a:pPr>
            <a:r>
              <a:rPr lang="en-GB" sz="1800">
                <a:solidFill>
                  <a:srgbClr val="000000"/>
                </a:solidFill>
              </a:rPr>
              <a:t>Binary Aligned Input Stream</a:t>
            </a:r>
            <a:endParaRPr sz="1800">
              <a:solidFill>
                <a:srgbClr val="000000"/>
              </a:solidFill>
            </a:endParaRPr>
          </a:p>
          <a:p>
            <a:pPr indent="-342900" lvl="0" marL="457200" rtl="0" algn="l">
              <a:spcBef>
                <a:spcPts val="0"/>
              </a:spcBef>
              <a:spcAft>
                <a:spcPts val="0"/>
              </a:spcAft>
              <a:buClr>
                <a:srgbClr val="000000"/>
              </a:buClr>
              <a:buSzPts val="1800"/>
              <a:buAutoNum type="arabicPeriod"/>
            </a:pPr>
            <a:r>
              <a:rPr lang="en-GB" sz="1800">
                <a:solidFill>
                  <a:srgbClr val="000000"/>
                </a:solidFill>
              </a:rPr>
              <a:t>Odd Input Stream</a:t>
            </a:r>
            <a:endParaRPr sz="1800">
              <a:solidFill>
                <a:srgbClr val="000000"/>
              </a:solidFill>
            </a:endParaRPr>
          </a:p>
        </p:txBody>
      </p:sp>
      <p:sp>
        <p:nvSpPr>
          <p:cNvPr id="439" name="Google Shape;439;p37"/>
          <p:cNvSpPr txBox="1"/>
          <p:nvPr>
            <p:ph type="title"/>
          </p:nvPr>
        </p:nvSpPr>
        <p:spPr>
          <a:xfrm>
            <a:off x="0" y="0"/>
            <a:ext cx="8930100" cy="59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Methodology - </a:t>
            </a:r>
            <a:r>
              <a:rPr lang="en-GB" sz="2700"/>
              <a:t>Nature of Input Data</a:t>
            </a:r>
            <a:endParaRPr sz="25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8"/>
          <p:cNvSpPr txBox="1"/>
          <p:nvPr>
            <p:ph type="title"/>
          </p:nvPr>
        </p:nvSpPr>
        <p:spPr>
          <a:xfrm>
            <a:off x="2544600" y="336500"/>
            <a:ext cx="5529900" cy="5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t>CPU Specific Input Stream</a:t>
            </a:r>
            <a:endParaRPr sz="2200"/>
          </a:p>
        </p:txBody>
      </p:sp>
      <p:pic>
        <p:nvPicPr>
          <p:cNvPr id="445" name="Google Shape;445;p38"/>
          <p:cNvPicPr preferRelativeResize="0"/>
          <p:nvPr/>
        </p:nvPicPr>
        <p:blipFill>
          <a:blip r:embed="rId3">
            <a:alphaModFix/>
          </a:blip>
          <a:stretch>
            <a:fillRect/>
          </a:stretch>
        </p:blipFill>
        <p:spPr>
          <a:xfrm>
            <a:off x="1834550" y="858501"/>
            <a:ext cx="4919400" cy="2899306"/>
          </a:xfrm>
          <a:prstGeom prst="rect">
            <a:avLst/>
          </a:prstGeom>
          <a:noFill/>
          <a:ln>
            <a:noFill/>
          </a:ln>
        </p:spPr>
      </p:pic>
      <p:pic>
        <p:nvPicPr>
          <p:cNvPr id="446" name="Google Shape;446;p38"/>
          <p:cNvPicPr preferRelativeResize="0"/>
          <p:nvPr/>
        </p:nvPicPr>
        <p:blipFill>
          <a:blip r:embed="rId4">
            <a:alphaModFix/>
          </a:blip>
          <a:stretch>
            <a:fillRect/>
          </a:stretch>
        </p:blipFill>
        <p:spPr>
          <a:xfrm>
            <a:off x="7299150" y="2908567"/>
            <a:ext cx="1500450" cy="903375"/>
          </a:xfrm>
          <a:prstGeom prst="rect">
            <a:avLst/>
          </a:prstGeom>
          <a:noFill/>
          <a:ln>
            <a:noFill/>
          </a:ln>
        </p:spPr>
      </p:pic>
      <p:sp>
        <p:nvSpPr>
          <p:cNvPr id="447" name="Google Shape;447;p38"/>
          <p:cNvSpPr txBox="1"/>
          <p:nvPr>
            <p:ph idx="1" type="body"/>
          </p:nvPr>
        </p:nvSpPr>
        <p:spPr>
          <a:xfrm>
            <a:off x="2391125" y="3886300"/>
            <a:ext cx="4030200" cy="1100700"/>
          </a:xfrm>
          <a:prstGeom prst="rect">
            <a:avLst/>
          </a:prstGeom>
          <a:solidFill>
            <a:srgbClr val="000000"/>
          </a:solidFill>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lang="en-GB">
                <a:solidFill>
                  <a:srgbClr val="CCCCCC"/>
                </a:solidFill>
                <a:latin typeface="Arial"/>
                <a:ea typeface="Arial"/>
                <a:cs typeface="Arial"/>
                <a:sym typeface="Arial"/>
              </a:rPr>
              <a:t>Self Flow Time: 1925 ms</a:t>
            </a:r>
            <a:endParaRPr>
              <a:solidFill>
                <a:srgbClr val="CCCCCC"/>
              </a:solidFill>
              <a:latin typeface="Arial"/>
              <a:ea typeface="Arial"/>
              <a:cs typeface="Arial"/>
              <a:sym typeface="Arial"/>
            </a:endParaRPr>
          </a:p>
          <a:p>
            <a:pPr indent="0" lvl="0" marL="0" marR="0" rtl="0" algn="just">
              <a:lnSpc>
                <a:spcPct val="115000"/>
              </a:lnSpc>
              <a:spcBef>
                <a:spcPts val="1000"/>
              </a:spcBef>
              <a:spcAft>
                <a:spcPts val="0"/>
              </a:spcAft>
              <a:buNone/>
            </a:pPr>
            <a:r>
              <a:rPr lang="en-GB">
                <a:solidFill>
                  <a:srgbClr val="CCCCCC"/>
                </a:solidFill>
                <a:latin typeface="Arial"/>
                <a:ea typeface="Arial"/>
                <a:cs typeface="Arial"/>
                <a:sym typeface="Arial"/>
              </a:rPr>
              <a:t>CPU Only Time: 263 ms</a:t>
            </a:r>
            <a:endParaRPr>
              <a:solidFill>
                <a:srgbClr val="CCCCCC"/>
              </a:solidFill>
              <a:latin typeface="Arial"/>
              <a:ea typeface="Arial"/>
              <a:cs typeface="Arial"/>
              <a:sym typeface="Arial"/>
            </a:endParaRPr>
          </a:p>
          <a:p>
            <a:pPr indent="0" lvl="0" marL="0" marR="0" rtl="0" algn="just">
              <a:lnSpc>
                <a:spcPct val="115000"/>
              </a:lnSpc>
              <a:spcBef>
                <a:spcPts val="1000"/>
              </a:spcBef>
              <a:spcAft>
                <a:spcPts val="1000"/>
              </a:spcAft>
              <a:buNone/>
            </a:pPr>
            <a:r>
              <a:rPr lang="en-GB">
                <a:solidFill>
                  <a:srgbClr val="CCCCCC"/>
                </a:solidFill>
                <a:latin typeface="Arial"/>
                <a:ea typeface="Arial"/>
                <a:cs typeface="Arial"/>
                <a:sym typeface="Arial"/>
              </a:rPr>
              <a:t>GPU Only Time: 34406 ms</a:t>
            </a:r>
            <a:endParaRPr>
              <a:solidFill>
                <a:srgbClr val="CCCCCC"/>
              </a:solidFill>
              <a:latin typeface="Arial"/>
              <a:ea typeface="Arial"/>
              <a:cs typeface="Arial"/>
              <a:sym typeface="Arial"/>
            </a:endParaRPr>
          </a:p>
        </p:txBody>
      </p:sp>
      <p:sp>
        <p:nvSpPr>
          <p:cNvPr id="448" name="Google Shape;448;p38"/>
          <p:cNvSpPr txBox="1"/>
          <p:nvPr/>
        </p:nvSpPr>
        <p:spPr>
          <a:xfrm>
            <a:off x="7551225" y="3757800"/>
            <a:ext cx="996300" cy="254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GB" sz="900">
                <a:solidFill>
                  <a:srgbClr val="595959"/>
                </a:solidFill>
              </a:rPr>
              <a:t>Array Size</a:t>
            </a:r>
            <a:endParaRPr b="1" sz="900">
              <a:solidFill>
                <a:srgbClr val="595959"/>
              </a:solidFill>
            </a:endParaRPr>
          </a:p>
        </p:txBody>
      </p:sp>
      <p:sp>
        <p:nvSpPr>
          <p:cNvPr id="449" name="Google Shape;449;p38"/>
          <p:cNvSpPr txBox="1"/>
          <p:nvPr>
            <p:ph type="title"/>
          </p:nvPr>
        </p:nvSpPr>
        <p:spPr>
          <a:xfrm>
            <a:off x="0" y="0"/>
            <a:ext cx="2544600" cy="59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Methodology</a:t>
            </a:r>
            <a:endParaRPr sz="2500"/>
          </a:p>
        </p:txBody>
      </p:sp>
      <p:cxnSp>
        <p:nvCxnSpPr>
          <p:cNvPr id="450" name="Google Shape;450;p38"/>
          <p:cNvCxnSpPr/>
          <p:nvPr/>
        </p:nvCxnSpPr>
        <p:spPr>
          <a:xfrm>
            <a:off x="7331750" y="3789950"/>
            <a:ext cx="1443900" cy="0"/>
          </a:xfrm>
          <a:prstGeom prst="straightConnector1">
            <a:avLst/>
          </a:prstGeom>
          <a:noFill/>
          <a:ln cap="flat" cmpd="sng" w="9525">
            <a:solidFill>
              <a:schemeClr val="dk2"/>
            </a:solidFill>
            <a:prstDash val="solid"/>
            <a:round/>
            <a:headEnd len="med" w="med" type="none"/>
            <a:tailEnd len="med" w="med" type="none"/>
          </a:ln>
        </p:spPr>
      </p:cxnSp>
      <p:pic>
        <p:nvPicPr>
          <p:cNvPr id="451" name="Google Shape;451;p38"/>
          <p:cNvPicPr preferRelativeResize="0"/>
          <p:nvPr/>
        </p:nvPicPr>
        <p:blipFill>
          <a:blip r:embed="rId5">
            <a:alphaModFix/>
          </a:blip>
          <a:stretch>
            <a:fillRect/>
          </a:stretch>
        </p:blipFill>
        <p:spPr>
          <a:xfrm>
            <a:off x="7303476" y="1349874"/>
            <a:ext cx="1500450" cy="9372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9"/>
          <p:cNvSpPr txBox="1"/>
          <p:nvPr>
            <p:ph type="title"/>
          </p:nvPr>
        </p:nvSpPr>
        <p:spPr>
          <a:xfrm>
            <a:off x="1303800" y="237950"/>
            <a:ext cx="7030500" cy="5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t>GPU Specific Input Stream</a:t>
            </a:r>
            <a:endParaRPr sz="2200"/>
          </a:p>
        </p:txBody>
      </p:sp>
      <p:pic>
        <p:nvPicPr>
          <p:cNvPr id="457" name="Google Shape;457;p39"/>
          <p:cNvPicPr preferRelativeResize="0"/>
          <p:nvPr/>
        </p:nvPicPr>
        <p:blipFill>
          <a:blip r:embed="rId3">
            <a:alphaModFix/>
          </a:blip>
          <a:stretch>
            <a:fillRect/>
          </a:stretch>
        </p:blipFill>
        <p:spPr>
          <a:xfrm>
            <a:off x="1838225" y="884113"/>
            <a:ext cx="4919400" cy="2888839"/>
          </a:xfrm>
          <a:prstGeom prst="rect">
            <a:avLst/>
          </a:prstGeom>
          <a:noFill/>
          <a:ln>
            <a:noFill/>
          </a:ln>
        </p:spPr>
      </p:pic>
      <p:sp>
        <p:nvSpPr>
          <p:cNvPr id="458" name="Google Shape;458;p39"/>
          <p:cNvSpPr txBox="1"/>
          <p:nvPr>
            <p:ph idx="1" type="body"/>
          </p:nvPr>
        </p:nvSpPr>
        <p:spPr>
          <a:xfrm>
            <a:off x="2391125" y="3897125"/>
            <a:ext cx="4030200" cy="1100700"/>
          </a:xfrm>
          <a:prstGeom prst="rect">
            <a:avLst/>
          </a:prstGeom>
          <a:solidFill>
            <a:srgbClr val="000000"/>
          </a:solidFill>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lang="en-GB">
                <a:solidFill>
                  <a:srgbClr val="CCCCCC"/>
                </a:solidFill>
                <a:latin typeface="Arial"/>
                <a:ea typeface="Arial"/>
                <a:cs typeface="Arial"/>
                <a:sym typeface="Arial"/>
              </a:rPr>
              <a:t>Self Flow Time: 34084 ms</a:t>
            </a:r>
            <a:endParaRPr>
              <a:solidFill>
                <a:srgbClr val="CCCCCC"/>
              </a:solidFill>
              <a:latin typeface="Arial"/>
              <a:ea typeface="Arial"/>
              <a:cs typeface="Arial"/>
              <a:sym typeface="Arial"/>
            </a:endParaRPr>
          </a:p>
          <a:p>
            <a:pPr indent="0" lvl="0" marL="0" marR="0" rtl="0" algn="just">
              <a:lnSpc>
                <a:spcPct val="115000"/>
              </a:lnSpc>
              <a:spcBef>
                <a:spcPts val="1000"/>
              </a:spcBef>
              <a:spcAft>
                <a:spcPts val="0"/>
              </a:spcAft>
              <a:buNone/>
            </a:pPr>
            <a:r>
              <a:rPr lang="en-GB">
                <a:solidFill>
                  <a:srgbClr val="CCCCCC"/>
                </a:solidFill>
                <a:latin typeface="Arial"/>
                <a:ea typeface="Arial"/>
                <a:cs typeface="Arial"/>
                <a:sym typeface="Arial"/>
              </a:rPr>
              <a:t>CPU Only Time: 34101 m</a:t>
            </a:r>
            <a:r>
              <a:rPr lang="en-GB">
                <a:solidFill>
                  <a:srgbClr val="CCCCCC"/>
                </a:solidFill>
                <a:latin typeface="Arial"/>
                <a:ea typeface="Arial"/>
                <a:cs typeface="Arial"/>
                <a:sym typeface="Arial"/>
              </a:rPr>
              <a:t>s</a:t>
            </a:r>
            <a:endParaRPr>
              <a:solidFill>
                <a:srgbClr val="CCCCCC"/>
              </a:solidFill>
              <a:latin typeface="Arial"/>
              <a:ea typeface="Arial"/>
              <a:cs typeface="Arial"/>
              <a:sym typeface="Arial"/>
            </a:endParaRPr>
          </a:p>
          <a:p>
            <a:pPr indent="0" lvl="0" marL="0" marR="0" rtl="0" algn="just">
              <a:lnSpc>
                <a:spcPct val="115000"/>
              </a:lnSpc>
              <a:spcBef>
                <a:spcPts val="1000"/>
              </a:spcBef>
              <a:spcAft>
                <a:spcPts val="1000"/>
              </a:spcAft>
              <a:buNone/>
            </a:pPr>
            <a:r>
              <a:rPr lang="en-GB">
                <a:solidFill>
                  <a:srgbClr val="CCCCCC"/>
                </a:solidFill>
                <a:latin typeface="Arial"/>
                <a:ea typeface="Arial"/>
                <a:cs typeface="Arial"/>
                <a:sym typeface="Arial"/>
              </a:rPr>
              <a:t>GPU Only Time: 30389 m</a:t>
            </a:r>
            <a:r>
              <a:rPr lang="en-GB">
                <a:solidFill>
                  <a:srgbClr val="CCCCCC"/>
                </a:solidFill>
                <a:latin typeface="Arial"/>
                <a:ea typeface="Arial"/>
                <a:cs typeface="Arial"/>
                <a:sym typeface="Arial"/>
              </a:rPr>
              <a:t>s</a:t>
            </a:r>
            <a:endParaRPr>
              <a:solidFill>
                <a:srgbClr val="CCCCCC"/>
              </a:solidFill>
              <a:latin typeface="Arial"/>
              <a:ea typeface="Arial"/>
              <a:cs typeface="Arial"/>
              <a:sym typeface="Arial"/>
            </a:endParaRPr>
          </a:p>
        </p:txBody>
      </p:sp>
      <p:cxnSp>
        <p:nvCxnSpPr>
          <p:cNvPr id="459" name="Google Shape;459;p39"/>
          <p:cNvCxnSpPr/>
          <p:nvPr/>
        </p:nvCxnSpPr>
        <p:spPr>
          <a:xfrm>
            <a:off x="7331750" y="3789950"/>
            <a:ext cx="1443900" cy="0"/>
          </a:xfrm>
          <a:prstGeom prst="straightConnector1">
            <a:avLst/>
          </a:prstGeom>
          <a:noFill/>
          <a:ln cap="flat" cmpd="sng" w="9525">
            <a:solidFill>
              <a:schemeClr val="dk2"/>
            </a:solidFill>
            <a:prstDash val="solid"/>
            <a:round/>
            <a:headEnd len="med" w="med" type="none"/>
            <a:tailEnd len="med" w="med" type="none"/>
          </a:ln>
        </p:spPr>
      </p:cxnSp>
      <p:sp>
        <p:nvSpPr>
          <p:cNvPr id="460" name="Google Shape;460;p39"/>
          <p:cNvSpPr txBox="1"/>
          <p:nvPr/>
        </p:nvSpPr>
        <p:spPr>
          <a:xfrm>
            <a:off x="7551225" y="3757800"/>
            <a:ext cx="996300" cy="254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GB" sz="900">
                <a:solidFill>
                  <a:srgbClr val="595959"/>
                </a:solidFill>
              </a:rPr>
              <a:t>Array Size</a:t>
            </a:r>
            <a:endParaRPr b="1" sz="900">
              <a:solidFill>
                <a:srgbClr val="595959"/>
              </a:solidFill>
            </a:endParaRPr>
          </a:p>
        </p:txBody>
      </p:sp>
      <p:pic>
        <p:nvPicPr>
          <p:cNvPr id="461" name="Google Shape;461;p39"/>
          <p:cNvPicPr preferRelativeResize="0"/>
          <p:nvPr/>
        </p:nvPicPr>
        <p:blipFill>
          <a:blip r:embed="rId4">
            <a:alphaModFix/>
          </a:blip>
          <a:stretch>
            <a:fillRect/>
          </a:stretch>
        </p:blipFill>
        <p:spPr>
          <a:xfrm>
            <a:off x="7331762" y="2920566"/>
            <a:ext cx="1443900" cy="869384"/>
          </a:xfrm>
          <a:prstGeom prst="rect">
            <a:avLst/>
          </a:prstGeom>
          <a:noFill/>
          <a:ln>
            <a:noFill/>
          </a:ln>
        </p:spPr>
      </p:pic>
      <p:pic>
        <p:nvPicPr>
          <p:cNvPr id="462" name="Google Shape;462;p39"/>
          <p:cNvPicPr preferRelativeResize="0"/>
          <p:nvPr/>
        </p:nvPicPr>
        <p:blipFill>
          <a:blip r:embed="rId5">
            <a:alphaModFix/>
          </a:blip>
          <a:stretch>
            <a:fillRect/>
          </a:stretch>
        </p:blipFill>
        <p:spPr>
          <a:xfrm>
            <a:off x="7299149" y="1261795"/>
            <a:ext cx="1443900" cy="90190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0"/>
          <p:cNvSpPr txBox="1"/>
          <p:nvPr>
            <p:ph type="title"/>
          </p:nvPr>
        </p:nvSpPr>
        <p:spPr>
          <a:xfrm>
            <a:off x="1303800" y="237950"/>
            <a:ext cx="7030500" cy="5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t>Square Aligned Wave Input Stream</a:t>
            </a:r>
            <a:endParaRPr sz="2200"/>
          </a:p>
        </p:txBody>
      </p:sp>
      <p:pic>
        <p:nvPicPr>
          <p:cNvPr id="468" name="Google Shape;468;p40"/>
          <p:cNvPicPr preferRelativeResize="0"/>
          <p:nvPr/>
        </p:nvPicPr>
        <p:blipFill>
          <a:blip r:embed="rId3">
            <a:alphaModFix/>
          </a:blip>
          <a:stretch>
            <a:fillRect/>
          </a:stretch>
        </p:blipFill>
        <p:spPr>
          <a:xfrm>
            <a:off x="2112288" y="891950"/>
            <a:ext cx="4919425" cy="2918300"/>
          </a:xfrm>
          <a:prstGeom prst="rect">
            <a:avLst/>
          </a:prstGeom>
          <a:noFill/>
          <a:ln>
            <a:noFill/>
          </a:ln>
        </p:spPr>
      </p:pic>
      <p:pic>
        <p:nvPicPr>
          <p:cNvPr id="469" name="Google Shape;469;p40"/>
          <p:cNvPicPr preferRelativeResize="0"/>
          <p:nvPr/>
        </p:nvPicPr>
        <p:blipFill rotWithShape="1">
          <a:blip r:embed="rId4">
            <a:alphaModFix/>
          </a:blip>
          <a:srcRect b="0" l="0" r="34657" t="0"/>
          <a:stretch/>
        </p:blipFill>
        <p:spPr>
          <a:xfrm>
            <a:off x="7465450" y="2980650"/>
            <a:ext cx="1255725" cy="829600"/>
          </a:xfrm>
          <a:prstGeom prst="rect">
            <a:avLst/>
          </a:prstGeom>
          <a:noFill/>
          <a:ln>
            <a:noFill/>
          </a:ln>
        </p:spPr>
      </p:pic>
      <p:sp>
        <p:nvSpPr>
          <p:cNvPr id="470" name="Google Shape;470;p40"/>
          <p:cNvSpPr txBox="1"/>
          <p:nvPr>
            <p:ph idx="1" type="body"/>
          </p:nvPr>
        </p:nvSpPr>
        <p:spPr>
          <a:xfrm>
            <a:off x="2391125" y="3897125"/>
            <a:ext cx="4030200" cy="1100700"/>
          </a:xfrm>
          <a:prstGeom prst="rect">
            <a:avLst/>
          </a:prstGeom>
          <a:solidFill>
            <a:srgbClr val="000000"/>
          </a:solidFill>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lang="en-GB">
                <a:solidFill>
                  <a:srgbClr val="CCCCCC"/>
                </a:solidFill>
                <a:latin typeface="Arial"/>
                <a:ea typeface="Arial"/>
                <a:cs typeface="Arial"/>
                <a:sym typeface="Arial"/>
              </a:rPr>
              <a:t>Self Flow Time: 2062 ms</a:t>
            </a:r>
            <a:endParaRPr>
              <a:solidFill>
                <a:srgbClr val="CCCCCC"/>
              </a:solidFill>
              <a:latin typeface="Arial"/>
              <a:ea typeface="Arial"/>
              <a:cs typeface="Arial"/>
              <a:sym typeface="Arial"/>
            </a:endParaRPr>
          </a:p>
          <a:p>
            <a:pPr indent="0" lvl="0" marL="0" marR="0" rtl="0" algn="just">
              <a:lnSpc>
                <a:spcPct val="115000"/>
              </a:lnSpc>
              <a:spcBef>
                <a:spcPts val="1000"/>
              </a:spcBef>
              <a:spcAft>
                <a:spcPts val="0"/>
              </a:spcAft>
              <a:buNone/>
            </a:pPr>
            <a:r>
              <a:rPr lang="en-GB">
                <a:solidFill>
                  <a:srgbClr val="CCCCCC"/>
                </a:solidFill>
                <a:latin typeface="Arial"/>
                <a:ea typeface="Arial"/>
                <a:cs typeface="Arial"/>
                <a:sym typeface="Arial"/>
              </a:rPr>
              <a:t>CPU Only Time: 785 ms</a:t>
            </a:r>
            <a:endParaRPr>
              <a:solidFill>
                <a:srgbClr val="CCCCCC"/>
              </a:solidFill>
              <a:latin typeface="Arial"/>
              <a:ea typeface="Arial"/>
              <a:cs typeface="Arial"/>
              <a:sym typeface="Arial"/>
            </a:endParaRPr>
          </a:p>
          <a:p>
            <a:pPr indent="0" lvl="0" marL="0" marR="0" rtl="0" algn="just">
              <a:lnSpc>
                <a:spcPct val="115000"/>
              </a:lnSpc>
              <a:spcBef>
                <a:spcPts val="1000"/>
              </a:spcBef>
              <a:spcAft>
                <a:spcPts val="1000"/>
              </a:spcAft>
              <a:buNone/>
            </a:pPr>
            <a:r>
              <a:rPr lang="en-GB">
                <a:solidFill>
                  <a:srgbClr val="CCCCCC"/>
                </a:solidFill>
                <a:latin typeface="Arial"/>
                <a:ea typeface="Arial"/>
                <a:cs typeface="Arial"/>
                <a:sym typeface="Arial"/>
              </a:rPr>
              <a:t>GPU Only Time: 35921 ms</a:t>
            </a:r>
            <a:endParaRPr>
              <a:solidFill>
                <a:srgbClr val="CCCCCC"/>
              </a:solidFill>
              <a:latin typeface="Arial"/>
              <a:ea typeface="Arial"/>
              <a:cs typeface="Arial"/>
              <a:sym typeface="Arial"/>
            </a:endParaRPr>
          </a:p>
        </p:txBody>
      </p:sp>
      <p:pic>
        <p:nvPicPr>
          <p:cNvPr id="471" name="Google Shape;471;p40"/>
          <p:cNvPicPr preferRelativeResize="0"/>
          <p:nvPr/>
        </p:nvPicPr>
        <p:blipFill>
          <a:blip r:embed="rId5">
            <a:alphaModFix/>
          </a:blip>
          <a:stretch>
            <a:fillRect/>
          </a:stretch>
        </p:blipFill>
        <p:spPr>
          <a:xfrm>
            <a:off x="7465455" y="1599900"/>
            <a:ext cx="1255713" cy="829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1"/>
          <p:cNvSpPr txBox="1"/>
          <p:nvPr>
            <p:ph type="title"/>
          </p:nvPr>
        </p:nvSpPr>
        <p:spPr>
          <a:xfrm>
            <a:off x="1303800" y="237950"/>
            <a:ext cx="7030500" cy="5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t>Binary Aligned Input Stream</a:t>
            </a:r>
            <a:endParaRPr sz="2200"/>
          </a:p>
        </p:txBody>
      </p:sp>
      <p:pic>
        <p:nvPicPr>
          <p:cNvPr id="477" name="Google Shape;477;p41"/>
          <p:cNvPicPr preferRelativeResize="0"/>
          <p:nvPr/>
        </p:nvPicPr>
        <p:blipFill>
          <a:blip r:embed="rId3">
            <a:alphaModFix/>
          </a:blip>
          <a:stretch>
            <a:fillRect/>
          </a:stretch>
        </p:blipFill>
        <p:spPr>
          <a:xfrm>
            <a:off x="2025675" y="891950"/>
            <a:ext cx="4919400" cy="2897443"/>
          </a:xfrm>
          <a:prstGeom prst="rect">
            <a:avLst/>
          </a:prstGeom>
          <a:noFill/>
          <a:ln>
            <a:noFill/>
          </a:ln>
        </p:spPr>
      </p:pic>
      <p:pic>
        <p:nvPicPr>
          <p:cNvPr id="478" name="Google Shape;478;p41"/>
          <p:cNvPicPr preferRelativeResize="0"/>
          <p:nvPr/>
        </p:nvPicPr>
        <p:blipFill>
          <a:blip r:embed="rId4">
            <a:alphaModFix/>
          </a:blip>
          <a:stretch>
            <a:fillRect/>
          </a:stretch>
        </p:blipFill>
        <p:spPr>
          <a:xfrm>
            <a:off x="7388625" y="2831225"/>
            <a:ext cx="1591450" cy="958175"/>
          </a:xfrm>
          <a:prstGeom prst="rect">
            <a:avLst/>
          </a:prstGeom>
          <a:noFill/>
          <a:ln>
            <a:noFill/>
          </a:ln>
        </p:spPr>
      </p:pic>
      <p:sp>
        <p:nvSpPr>
          <p:cNvPr id="479" name="Google Shape;479;p41"/>
          <p:cNvSpPr txBox="1"/>
          <p:nvPr>
            <p:ph idx="1" type="body"/>
          </p:nvPr>
        </p:nvSpPr>
        <p:spPr>
          <a:xfrm>
            <a:off x="2391125" y="3897125"/>
            <a:ext cx="4030200" cy="1100700"/>
          </a:xfrm>
          <a:prstGeom prst="rect">
            <a:avLst/>
          </a:prstGeom>
          <a:solidFill>
            <a:srgbClr val="000000"/>
          </a:solidFill>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lang="en-GB">
                <a:solidFill>
                  <a:srgbClr val="CCCCCC"/>
                </a:solidFill>
                <a:latin typeface="Arial"/>
                <a:ea typeface="Arial"/>
                <a:cs typeface="Arial"/>
                <a:sym typeface="Arial"/>
              </a:rPr>
              <a:t>Self Flow Time: 2436 ms</a:t>
            </a:r>
            <a:endParaRPr>
              <a:solidFill>
                <a:srgbClr val="CCCCCC"/>
              </a:solidFill>
              <a:latin typeface="Arial"/>
              <a:ea typeface="Arial"/>
              <a:cs typeface="Arial"/>
              <a:sym typeface="Arial"/>
            </a:endParaRPr>
          </a:p>
          <a:p>
            <a:pPr indent="0" lvl="0" marL="0" marR="0" rtl="0" algn="just">
              <a:lnSpc>
                <a:spcPct val="115000"/>
              </a:lnSpc>
              <a:spcBef>
                <a:spcPts val="1000"/>
              </a:spcBef>
              <a:spcAft>
                <a:spcPts val="0"/>
              </a:spcAft>
              <a:buNone/>
            </a:pPr>
            <a:r>
              <a:rPr lang="en-GB">
                <a:solidFill>
                  <a:srgbClr val="CCCCCC"/>
                </a:solidFill>
                <a:latin typeface="Arial"/>
                <a:ea typeface="Arial"/>
                <a:cs typeface="Arial"/>
                <a:sym typeface="Arial"/>
              </a:rPr>
              <a:t>CPU Only Time: 2936 ms</a:t>
            </a:r>
            <a:endParaRPr>
              <a:solidFill>
                <a:srgbClr val="CCCCCC"/>
              </a:solidFill>
              <a:latin typeface="Arial"/>
              <a:ea typeface="Arial"/>
              <a:cs typeface="Arial"/>
              <a:sym typeface="Arial"/>
            </a:endParaRPr>
          </a:p>
          <a:p>
            <a:pPr indent="0" lvl="0" marL="0" marR="0" rtl="0" algn="just">
              <a:lnSpc>
                <a:spcPct val="115000"/>
              </a:lnSpc>
              <a:spcBef>
                <a:spcPts val="1000"/>
              </a:spcBef>
              <a:spcAft>
                <a:spcPts val="1000"/>
              </a:spcAft>
              <a:buNone/>
            </a:pPr>
            <a:r>
              <a:rPr lang="en-GB">
                <a:solidFill>
                  <a:srgbClr val="CCCCCC"/>
                </a:solidFill>
                <a:latin typeface="Arial"/>
                <a:ea typeface="Arial"/>
                <a:cs typeface="Arial"/>
                <a:sym typeface="Arial"/>
              </a:rPr>
              <a:t>GPU Only Time: 41697 ms</a:t>
            </a:r>
            <a:endParaRPr>
              <a:solidFill>
                <a:srgbClr val="CCCCCC"/>
              </a:solidFill>
              <a:latin typeface="Arial"/>
              <a:ea typeface="Arial"/>
              <a:cs typeface="Arial"/>
              <a:sym typeface="Arial"/>
            </a:endParaRPr>
          </a:p>
        </p:txBody>
      </p:sp>
      <p:pic>
        <p:nvPicPr>
          <p:cNvPr id="480" name="Google Shape;480;p41"/>
          <p:cNvPicPr preferRelativeResize="0"/>
          <p:nvPr/>
        </p:nvPicPr>
        <p:blipFill>
          <a:blip r:embed="rId5">
            <a:alphaModFix/>
          </a:blip>
          <a:stretch>
            <a:fillRect/>
          </a:stretch>
        </p:blipFill>
        <p:spPr>
          <a:xfrm>
            <a:off x="7322969" y="1524200"/>
            <a:ext cx="1591450" cy="99405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idx="1" type="body"/>
          </p:nvPr>
        </p:nvSpPr>
        <p:spPr>
          <a:xfrm>
            <a:off x="1303800" y="1035575"/>
            <a:ext cx="7030500" cy="3564300"/>
          </a:xfrm>
          <a:prstGeom prst="rect">
            <a:avLst/>
          </a:prstGeom>
        </p:spPr>
        <p:txBody>
          <a:bodyPr anchorCtr="0" anchor="t" bIns="91425" lIns="91425" spcFirstLastPara="1" rIns="91425" wrap="square" tIns="91425">
            <a:noAutofit/>
          </a:bodyPr>
          <a:lstStyle/>
          <a:p>
            <a:pPr indent="-342900" lvl="0" marL="457200" marR="0" rtl="0" algn="just">
              <a:lnSpc>
                <a:spcPct val="150000"/>
              </a:lnSpc>
              <a:spcBef>
                <a:spcPts val="0"/>
              </a:spcBef>
              <a:spcAft>
                <a:spcPts val="0"/>
              </a:spcAft>
              <a:buClr>
                <a:srgbClr val="000000"/>
              </a:buClr>
              <a:buSzPts val="1800"/>
              <a:buChar char="❖"/>
            </a:pPr>
            <a:r>
              <a:rPr lang="en-GB" sz="1800">
                <a:solidFill>
                  <a:srgbClr val="000000"/>
                </a:solidFill>
                <a:latin typeface="Times New Roman"/>
                <a:ea typeface="Times New Roman"/>
                <a:cs typeface="Times New Roman"/>
                <a:sym typeface="Times New Roman"/>
              </a:rPr>
              <a:t>Profit from different processing units for the tasks are varying and depending on various factors such as properties of the accelerators, deployment environment, time of the day, complexity of the tasks and system’s current state influence significantly, e.g. contention [14][19].</a:t>
            </a:r>
            <a:endParaRPr sz="1800">
              <a:solidFill>
                <a:srgbClr val="000000"/>
              </a:solidFill>
              <a:latin typeface="Times New Roman"/>
              <a:ea typeface="Times New Roman"/>
              <a:cs typeface="Times New Roman"/>
              <a:sym typeface="Times New Roman"/>
            </a:endParaRPr>
          </a:p>
          <a:p>
            <a:pPr indent="-342900" lvl="0" marL="457200" marR="0" rtl="0" algn="just">
              <a:lnSpc>
                <a:spcPct val="150000"/>
              </a:lnSpc>
              <a:spcBef>
                <a:spcPts val="1000"/>
              </a:spcBef>
              <a:spcAft>
                <a:spcPts val="1000"/>
              </a:spcAft>
              <a:buClr>
                <a:srgbClr val="000000"/>
              </a:buClr>
              <a:buSzPts val="1800"/>
              <a:buChar char="❖"/>
            </a:pPr>
            <a:r>
              <a:rPr lang="en-GB" sz="1800">
                <a:solidFill>
                  <a:srgbClr val="000000"/>
                </a:solidFill>
                <a:latin typeface="Times New Roman"/>
                <a:ea typeface="Times New Roman"/>
                <a:cs typeface="Times New Roman"/>
                <a:sym typeface="Times New Roman"/>
              </a:rPr>
              <a:t>Hence, the tasks cannot be pre-classified whether they are efficient to run on GPU or CPU during the programming period. </a:t>
            </a:r>
            <a:endParaRPr sz="1800">
              <a:solidFill>
                <a:srgbClr val="000000"/>
              </a:solidFill>
              <a:latin typeface="Times New Roman"/>
              <a:ea typeface="Times New Roman"/>
              <a:cs typeface="Times New Roman"/>
              <a:sym typeface="Times New Roman"/>
            </a:endParaRPr>
          </a:p>
        </p:txBody>
      </p:sp>
      <p:sp>
        <p:nvSpPr>
          <p:cNvPr id="292" name="Google Shape;292;p15"/>
          <p:cNvSpPr txBox="1"/>
          <p:nvPr>
            <p:ph type="title"/>
          </p:nvPr>
        </p:nvSpPr>
        <p:spPr>
          <a:xfrm>
            <a:off x="1303800" y="301650"/>
            <a:ext cx="7030500" cy="58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Introduction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42"/>
          <p:cNvSpPr txBox="1"/>
          <p:nvPr>
            <p:ph type="title"/>
          </p:nvPr>
        </p:nvSpPr>
        <p:spPr>
          <a:xfrm>
            <a:off x="1303800" y="237950"/>
            <a:ext cx="7030500" cy="5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t>Odd Input Stream</a:t>
            </a:r>
            <a:endParaRPr sz="2200"/>
          </a:p>
        </p:txBody>
      </p:sp>
      <p:pic>
        <p:nvPicPr>
          <p:cNvPr id="486" name="Google Shape;486;p42"/>
          <p:cNvPicPr preferRelativeResize="0"/>
          <p:nvPr/>
        </p:nvPicPr>
        <p:blipFill>
          <a:blip r:embed="rId3">
            <a:alphaModFix/>
          </a:blip>
          <a:stretch>
            <a:fillRect/>
          </a:stretch>
        </p:blipFill>
        <p:spPr>
          <a:xfrm>
            <a:off x="2014850" y="885026"/>
            <a:ext cx="4919400" cy="2887021"/>
          </a:xfrm>
          <a:prstGeom prst="rect">
            <a:avLst/>
          </a:prstGeom>
          <a:noFill/>
          <a:ln>
            <a:noFill/>
          </a:ln>
        </p:spPr>
      </p:pic>
      <p:pic>
        <p:nvPicPr>
          <p:cNvPr id="487" name="Google Shape;487;p42"/>
          <p:cNvPicPr preferRelativeResize="0"/>
          <p:nvPr/>
        </p:nvPicPr>
        <p:blipFill>
          <a:blip r:embed="rId4">
            <a:alphaModFix/>
          </a:blip>
          <a:stretch>
            <a:fillRect/>
          </a:stretch>
        </p:blipFill>
        <p:spPr>
          <a:xfrm>
            <a:off x="7375925" y="2826774"/>
            <a:ext cx="1604150" cy="965825"/>
          </a:xfrm>
          <a:prstGeom prst="rect">
            <a:avLst/>
          </a:prstGeom>
          <a:noFill/>
          <a:ln>
            <a:noFill/>
          </a:ln>
        </p:spPr>
      </p:pic>
      <p:sp>
        <p:nvSpPr>
          <p:cNvPr id="488" name="Google Shape;488;p42"/>
          <p:cNvSpPr txBox="1"/>
          <p:nvPr>
            <p:ph idx="1" type="body"/>
          </p:nvPr>
        </p:nvSpPr>
        <p:spPr>
          <a:xfrm>
            <a:off x="2391125" y="3897125"/>
            <a:ext cx="4030200" cy="1100700"/>
          </a:xfrm>
          <a:prstGeom prst="rect">
            <a:avLst/>
          </a:prstGeom>
          <a:solidFill>
            <a:srgbClr val="000000"/>
          </a:solidFill>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lang="en-GB">
                <a:solidFill>
                  <a:srgbClr val="CCCCCC"/>
                </a:solidFill>
                <a:latin typeface="Arial"/>
                <a:ea typeface="Arial"/>
                <a:cs typeface="Arial"/>
                <a:sym typeface="Arial"/>
              </a:rPr>
              <a:t>Self Flow Time: 10545 ms</a:t>
            </a:r>
            <a:endParaRPr>
              <a:solidFill>
                <a:srgbClr val="CCCCCC"/>
              </a:solidFill>
              <a:latin typeface="Arial"/>
              <a:ea typeface="Arial"/>
              <a:cs typeface="Arial"/>
              <a:sym typeface="Arial"/>
            </a:endParaRPr>
          </a:p>
          <a:p>
            <a:pPr indent="0" lvl="0" marL="0" marR="0" rtl="0" algn="just">
              <a:lnSpc>
                <a:spcPct val="115000"/>
              </a:lnSpc>
              <a:spcBef>
                <a:spcPts val="1000"/>
              </a:spcBef>
              <a:spcAft>
                <a:spcPts val="0"/>
              </a:spcAft>
              <a:buNone/>
            </a:pPr>
            <a:r>
              <a:rPr lang="en-GB">
                <a:solidFill>
                  <a:srgbClr val="CCCCCC"/>
                </a:solidFill>
                <a:latin typeface="Arial"/>
                <a:ea typeface="Arial"/>
                <a:cs typeface="Arial"/>
                <a:sym typeface="Arial"/>
              </a:rPr>
              <a:t>CPU Only Time: 16579 ms</a:t>
            </a:r>
            <a:endParaRPr>
              <a:solidFill>
                <a:srgbClr val="CCCCCC"/>
              </a:solidFill>
              <a:latin typeface="Arial"/>
              <a:ea typeface="Arial"/>
              <a:cs typeface="Arial"/>
              <a:sym typeface="Arial"/>
            </a:endParaRPr>
          </a:p>
          <a:p>
            <a:pPr indent="0" lvl="0" marL="0" marR="0" rtl="0" algn="just">
              <a:lnSpc>
                <a:spcPct val="115000"/>
              </a:lnSpc>
              <a:spcBef>
                <a:spcPts val="1000"/>
              </a:spcBef>
              <a:spcAft>
                <a:spcPts val="1000"/>
              </a:spcAft>
              <a:buNone/>
            </a:pPr>
            <a:r>
              <a:rPr lang="en-GB">
                <a:solidFill>
                  <a:srgbClr val="CCCCCC"/>
                </a:solidFill>
                <a:latin typeface="Arial"/>
                <a:ea typeface="Arial"/>
                <a:cs typeface="Arial"/>
                <a:sym typeface="Arial"/>
              </a:rPr>
              <a:t>GPU Only Time: 55062 ms</a:t>
            </a:r>
            <a:endParaRPr>
              <a:solidFill>
                <a:srgbClr val="CCCCCC"/>
              </a:solidFill>
              <a:latin typeface="Arial"/>
              <a:ea typeface="Arial"/>
              <a:cs typeface="Arial"/>
              <a:sym typeface="Arial"/>
            </a:endParaRPr>
          </a:p>
        </p:txBody>
      </p:sp>
      <p:pic>
        <p:nvPicPr>
          <p:cNvPr id="489" name="Google Shape;489;p42"/>
          <p:cNvPicPr preferRelativeResize="0"/>
          <p:nvPr/>
        </p:nvPicPr>
        <p:blipFill>
          <a:blip r:embed="rId5">
            <a:alphaModFix/>
          </a:blip>
          <a:stretch>
            <a:fillRect/>
          </a:stretch>
        </p:blipFill>
        <p:spPr>
          <a:xfrm>
            <a:off x="7404875" y="1438800"/>
            <a:ext cx="1546242" cy="9658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3"/>
          <p:cNvSpPr txBox="1"/>
          <p:nvPr>
            <p:ph type="title"/>
          </p:nvPr>
        </p:nvSpPr>
        <p:spPr>
          <a:xfrm>
            <a:off x="1303800" y="237950"/>
            <a:ext cx="7030500" cy="6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a:t>
            </a:r>
            <a:r>
              <a:rPr lang="en-GB"/>
              <a:t>roposed Solution</a:t>
            </a:r>
            <a:endParaRPr/>
          </a:p>
        </p:txBody>
      </p:sp>
      <p:sp>
        <p:nvSpPr>
          <p:cNvPr id="495" name="Google Shape;495;p43"/>
          <p:cNvSpPr txBox="1"/>
          <p:nvPr>
            <p:ph idx="1" type="body"/>
          </p:nvPr>
        </p:nvSpPr>
        <p:spPr>
          <a:xfrm>
            <a:off x="1303800" y="891950"/>
            <a:ext cx="7030500" cy="38148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SzPts val="1800"/>
              <a:buChar char="❖"/>
            </a:pPr>
            <a:r>
              <a:rPr lang="en-GB" sz="1800">
                <a:solidFill>
                  <a:srgbClr val="000000"/>
                </a:solidFill>
                <a:latin typeface="Times New Roman"/>
                <a:ea typeface="Times New Roman"/>
                <a:cs typeface="Times New Roman"/>
                <a:sym typeface="Times New Roman"/>
              </a:rPr>
              <a:t>A hardware independent  framework implemented in C++ contains </a:t>
            </a:r>
            <a:r>
              <a:rPr lang="en-GB" sz="1800">
                <a:solidFill>
                  <a:srgbClr val="000000"/>
                </a:solidFill>
                <a:latin typeface="Times New Roman"/>
                <a:ea typeface="Times New Roman"/>
                <a:cs typeface="Times New Roman"/>
                <a:sym typeface="Times New Roman"/>
              </a:rPr>
              <a:t>computational models</a:t>
            </a:r>
            <a:r>
              <a:rPr lang="en-GB" sz="1800">
                <a:solidFill>
                  <a:srgbClr val="000000"/>
                </a:solidFill>
                <a:latin typeface="Times New Roman"/>
                <a:ea typeface="Times New Roman"/>
                <a:cs typeface="Times New Roman"/>
                <a:sym typeface="Times New Roman"/>
              </a:rPr>
              <a:t>.</a:t>
            </a:r>
            <a:endParaRPr sz="1800">
              <a:solidFill>
                <a:srgbClr val="000000"/>
              </a:solidFill>
              <a:latin typeface="Times New Roman"/>
              <a:ea typeface="Times New Roman"/>
              <a:cs typeface="Times New Roman"/>
              <a:sym typeface="Times New Roman"/>
            </a:endParaRPr>
          </a:p>
          <a:p>
            <a:pPr indent="-342900" lvl="0" marL="457200" rtl="0" algn="just">
              <a:lnSpc>
                <a:spcPct val="150000"/>
              </a:lnSpc>
              <a:spcBef>
                <a:spcPts val="100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Programmers</a:t>
            </a:r>
            <a:r>
              <a:rPr lang="en-GB" sz="1800">
                <a:solidFill>
                  <a:srgbClr val="000000"/>
                </a:solidFill>
                <a:latin typeface="Times New Roman"/>
                <a:ea typeface="Times New Roman"/>
                <a:cs typeface="Times New Roman"/>
                <a:sym typeface="Times New Roman"/>
              </a:rPr>
              <a:t> will create an object of any of the models with some system specific parameters such as number of cores in CPU, etc.</a:t>
            </a:r>
            <a:endParaRPr sz="1800">
              <a:solidFill>
                <a:srgbClr val="000000"/>
              </a:solidFill>
              <a:latin typeface="Times New Roman"/>
              <a:ea typeface="Times New Roman"/>
              <a:cs typeface="Times New Roman"/>
              <a:sym typeface="Times New Roman"/>
            </a:endParaRPr>
          </a:p>
          <a:p>
            <a:pPr indent="-342900" lvl="0" marL="457200" rtl="0" algn="just">
              <a:lnSpc>
                <a:spcPct val="150000"/>
              </a:lnSpc>
              <a:spcBef>
                <a:spcPts val="100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Each time </a:t>
            </a:r>
            <a:r>
              <a:rPr lang="en-GB" sz="1800">
                <a:solidFill>
                  <a:srgbClr val="000000"/>
                </a:solidFill>
                <a:latin typeface="Times New Roman"/>
                <a:ea typeface="Times New Roman"/>
                <a:cs typeface="Times New Roman"/>
                <a:sym typeface="Times New Roman"/>
              </a:rPr>
              <a:t>a programmer </a:t>
            </a:r>
            <a:r>
              <a:rPr lang="en-GB" sz="1800">
                <a:solidFill>
                  <a:srgbClr val="000000"/>
                </a:solidFill>
                <a:latin typeface="Times New Roman"/>
                <a:ea typeface="Times New Roman"/>
                <a:cs typeface="Times New Roman"/>
                <a:sym typeface="Times New Roman"/>
              </a:rPr>
              <a:t>wants to use the model, he will set the data and call execute() method on the object.</a:t>
            </a:r>
            <a:endParaRPr sz="1800">
              <a:solidFill>
                <a:srgbClr val="000000"/>
              </a:solidFill>
              <a:latin typeface="Times New Roman"/>
              <a:ea typeface="Times New Roman"/>
              <a:cs typeface="Times New Roman"/>
              <a:sym typeface="Times New Roman"/>
            </a:endParaRPr>
          </a:p>
          <a:p>
            <a:pPr indent="-342900" lvl="0" marL="457200" rtl="0" algn="just">
              <a:lnSpc>
                <a:spcPct val="150000"/>
              </a:lnSpc>
              <a:spcBef>
                <a:spcPts val="1000"/>
              </a:spcBef>
              <a:spcAft>
                <a:spcPts val="100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The execute() method will invoke the best from two </a:t>
            </a:r>
            <a:r>
              <a:rPr lang="en-GB" sz="1800">
                <a:solidFill>
                  <a:srgbClr val="000000"/>
                </a:solidFill>
                <a:latin typeface="Times New Roman"/>
                <a:ea typeface="Times New Roman"/>
                <a:cs typeface="Times New Roman"/>
                <a:sym typeface="Times New Roman"/>
              </a:rPr>
              <a:t>functions</a:t>
            </a:r>
            <a:r>
              <a:rPr lang="en-GB" sz="1800">
                <a:solidFill>
                  <a:srgbClr val="000000"/>
                </a:solidFill>
                <a:latin typeface="Times New Roman"/>
                <a:ea typeface="Times New Roman"/>
                <a:cs typeface="Times New Roman"/>
                <a:sym typeface="Times New Roman"/>
              </a:rPr>
              <a:t> </a:t>
            </a:r>
            <a:r>
              <a:rPr lang="en-GB" sz="1800">
                <a:solidFill>
                  <a:srgbClr val="000000"/>
                </a:solidFill>
                <a:latin typeface="Times New Roman"/>
                <a:ea typeface="Times New Roman"/>
                <a:cs typeface="Times New Roman"/>
                <a:sym typeface="Times New Roman"/>
              </a:rPr>
              <a:t>implemented for </a:t>
            </a:r>
            <a:r>
              <a:rPr lang="en-GB" sz="1800">
                <a:solidFill>
                  <a:srgbClr val="000000"/>
                </a:solidFill>
                <a:latin typeface="Times New Roman"/>
                <a:ea typeface="Times New Roman"/>
                <a:cs typeface="Times New Roman"/>
                <a:sym typeface="Times New Roman"/>
              </a:rPr>
              <a:t>CPU and GPU implicitly.</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4"/>
          <p:cNvSpPr txBox="1"/>
          <p:nvPr>
            <p:ph type="title"/>
          </p:nvPr>
        </p:nvSpPr>
        <p:spPr>
          <a:xfrm>
            <a:off x="1303800" y="237950"/>
            <a:ext cx="7030500" cy="6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Selection mechanism</a:t>
            </a:r>
            <a:endParaRPr/>
          </a:p>
        </p:txBody>
      </p:sp>
      <p:pic>
        <p:nvPicPr>
          <p:cNvPr id="501" name="Google Shape;501;p44"/>
          <p:cNvPicPr preferRelativeResize="0"/>
          <p:nvPr/>
        </p:nvPicPr>
        <p:blipFill>
          <a:blip r:embed="rId3">
            <a:alphaModFix/>
          </a:blip>
          <a:stretch>
            <a:fillRect/>
          </a:stretch>
        </p:blipFill>
        <p:spPr>
          <a:xfrm>
            <a:off x="1866800" y="891938"/>
            <a:ext cx="5753100" cy="39719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45"/>
          <p:cNvSpPr txBox="1"/>
          <p:nvPr>
            <p:ph type="title"/>
          </p:nvPr>
        </p:nvSpPr>
        <p:spPr>
          <a:xfrm>
            <a:off x="1303800" y="237950"/>
            <a:ext cx="7030500" cy="6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a:t>
            </a:r>
            <a:r>
              <a:rPr lang="en-GB"/>
              <a:t>roposed solution</a:t>
            </a:r>
            <a:endParaRPr/>
          </a:p>
        </p:txBody>
      </p:sp>
      <p:sp>
        <p:nvSpPr>
          <p:cNvPr id="507" name="Google Shape;507;p45"/>
          <p:cNvSpPr txBox="1"/>
          <p:nvPr>
            <p:ph idx="1" type="body"/>
          </p:nvPr>
        </p:nvSpPr>
        <p:spPr>
          <a:xfrm>
            <a:off x="1303800" y="891950"/>
            <a:ext cx="7030500" cy="40047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SzPts val="1800"/>
              <a:buChar char="❖"/>
            </a:pPr>
            <a:r>
              <a:rPr lang="en-GB" sz="1800">
                <a:solidFill>
                  <a:srgbClr val="000000"/>
                </a:solidFill>
                <a:latin typeface="Times New Roman"/>
                <a:ea typeface="Times New Roman"/>
                <a:cs typeface="Times New Roman"/>
                <a:sym typeface="Times New Roman"/>
              </a:rPr>
              <a:t>Initially, two adjacent disjoint sample sets are executed and evaluated in the processing units and the optimal one set for the rest up to a number, called REVISE_COUNT.</a:t>
            </a:r>
            <a:endParaRPr sz="1800">
              <a:solidFill>
                <a:srgbClr val="000000"/>
              </a:solidFill>
              <a:latin typeface="Times New Roman"/>
              <a:ea typeface="Times New Roman"/>
              <a:cs typeface="Times New Roman"/>
              <a:sym typeface="Times New Roman"/>
            </a:endParaRPr>
          </a:p>
          <a:p>
            <a:pPr indent="-342900" lvl="0" marL="457200" rtl="0" algn="just">
              <a:lnSpc>
                <a:spcPct val="150000"/>
              </a:lnSpc>
              <a:spcBef>
                <a:spcPts val="1000"/>
              </a:spcBef>
              <a:spcAft>
                <a:spcPts val="0"/>
              </a:spcAft>
              <a:buSzPts val="1800"/>
              <a:buChar char="❖"/>
            </a:pPr>
            <a:r>
              <a:rPr lang="en-GB" sz="1800">
                <a:solidFill>
                  <a:srgbClr val="000000"/>
                </a:solidFill>
                <a:latin typeface="Times New Roman"/>
                <a:ea typeface="Times New Roman"/>
                <a:cs typeface="Times New Roman"/>
                <a:sym typeface="Times New Roman"/>
              </a:rPr>
              <a:t>After the REVISE_COUNT exceeded, again samples from each evaluated and switch the processing unit if needed.</a:t>
            </a:r>
            <a:endParaRPr sz="1800">
              <a:solidFill>
                <a:srgbClr val="000000"/>
              </a:solidFill>
              <a:latin typeface="Times New Roman"/>
              <a:ea typeface="Times New Roman"/>
              <a:cs typeface="Times New Roman"/>
              <a:sym typeface="Times New Roman"/>
            </a:endParaRPr>
          </a:p>
          <a:p>
            <a:pPr indent="-342900" lvl="0" marL="457200" rtl="0" algn="just">
              <a:lnSpc>
                <a:spcPct val="150000"/>
              </a:lnSpc>
              <a:spcBef>
                <a:spcPts val="1000"/>
              </a:spcBef>
              <a:spcAft>
                <a:spcPts val="0"/>
              </a:spcAft>
              <a:buSzPts val="1800"/>
              <a:buChar char="❖"/>
            </a:pPr>
            <a:r>
              <a:rPr lang="en-GB" sz="1800">
                <a:solidFill>
                  <a:srgbClr val="000000"/>
                </a:solidFill>
                <a:latin typeface="Times New Roman"/>
                <a:ea typeface="Times New Roman"/>
                <a:cs typeface="Times New Roman"/>
                <a:sym typeface="Times New Roman"/>
              </a:rPr>
              <a:t>He can manually set to a fixed processing unit for a problem by giving the unit id to the execute method. E.g. execute(1); for CPU.</a:t>
            </a:r>
            <a:endParaRPr sz="1800">
              <a:solidFill>
                <a:srgbClr val="000000"/>
              </a:solidFill>
              <a:latin typeface="Times New Roman"/>
              <a:ea typeface="Times New Roman"/>
              <a:cs typeface="Times New Roman"/>
              <a:sym typeface="Times New Roman"/>
            </a:endParaRPr>
          </a:p>
          <a:p>
            <a:pPr indent="-342900" lvl="0" marL="457200" rtl="0" algn="just">
              <a:lnSpc>
                <a:spcPct val="150000"/>
              </a:lnSpc>
              <a:spcBef>
                <a:spcPts val="1000"/>
              </a:spcBef>
              <a:spcAft>
                <a:spcPts val="1000"/>
              </a:spcAft>
              <a:buSzPts val="1800"/>
              <a:buChar char="❖"/>
            </a:pPr>
            <a:r>
              <a:rPr lang="en-GB" sz="1800">
                <a:solidFill>
                  <a:srgbClr val="000000"/>
                </a:solidFill>
                <a:latin typeface="Times New Roman"/>
                <a:ea typeface="Times New Roman"/>
                <a:cs typeface="Times New Roman"/>
                <a:sym typeface="Times New Roman"/>
              </a:rPr>
              <a:t>Manual mode will not be evaluated and is there for the policy of implementation reusability.</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6"/>
          <p:cNvSpPr txBox="1"/>
          <p:nvPr>
            <p:ph type="title"/>
          </p:nvPr>
        </p:nvSpPr>
        <p:spPr>
          <a:xfrm>
            <a:off x="1303800" y="237950"/>
            <a:ext cx="7030500" cy="6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a:t>
            </a:r>
            <a:r>
              <a:rPr lang="en-GB"/>
              <a:t>roposed solution</a:t>
            </a:r>
            <a:endParaRPr/>
          </a:p>
        </p:txBody>
      </p:sp>
      <p:sp>
        <p:nvSpPr>
          <p:cNvPr id="513" name="Google Shape;513;p46"/>
          <p:cNvSpPr txBox="1"/>
          <p:nvPr>
            <p:ph idx="1" type="body"/>
          </p:nvPr>
        </p:nvSpPr>
        <p:spPr>
          <a:xfrm>
            <a:off x="1303800" y="2072625"/>
            <a:ext cx="7030500" cy="31884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Char char="❖"/>
            </a:pPr>
            <a:r>
              <a:rPr lang="en-GB" sz="1800">
                <a:solidFill>
                  <a:srgbClr val="000000"/>
                </a:solidFill>
                <a:latin typeface="Times New Roman"/>
                <a:ea typeface="Times New Roman"/>
                <a:cs typeface="Times New Roman"/>
                <a:sym typeface="Times New Roman"/>
              </a:rPr>
              <a:t>REVISE_COUNT is incremented if the same unit is selected for the next period but reset to a minimum value if the unit has been switched.</a:t>
            </a:r>
            <a:endParaRPr sz="1800">
              <a:solidFill>
                <a:srgbClr val="000000"/>
              </a:solidFill>
              <a:latin typeface="Times New Roman"/>
              <a:ea typeface="Times New Roman"/>
              <a:cs typeface="Times New Roman"/>
              <a:sym typeface="Times New Roman"/>
            </a:endParaRPr>
          </a:p>
          <a:p>
            <a:pPr indent="-342900" lvl="0" marL="457200" rtl="0" algn="just">
              <a:lnSpc>
                <a:spcPct val="115000"/>
              </a:lnSpc>
              <a:spcBef>
                <a:spcPts val="100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A new computational model can be added to the framework with custom implementations.</a:t>
            </a:r>
            <a:endParaRPr sz="1800">
              <a:solidFill>
                <a:srgbClr val="000000"/>
              </a:solidFill>
              <a:latin typeface="Times New Roman"/>
              <a:ea typeface="Times New Roman"/>
              <a:cs typeface="Times New Roman"/>
              <a:sym typeface="Times New Roman"/>
            </a:endParaRPr>
          </a:p>
          <a:p>
            <a:pPr indent="-342900" lvl="0" marL="457200" rtl="0" algn="just">
              <a:lnSpc>
                <a:spcPct val="115000"/>
              </a:lnSpc>
              <a:spcBef>
                <a:spcPts val="1000"/>
              </a:spcBef>
              <a:spcAft>
                <a:spcPts val="100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Programmer has to extend a class, “ComputationalModel” and must override two abstract methods, CPUImplementation and GPUImplementation.</a:t>
            </a:r>
            <a:endParaRPr sz="1800">
              <a:solidFill>
                <a:srgbClr val="000000"/>
              </a:solidFill>
              <a:latin typeface="Times New Roman"/>
              <a:ea typeface="Times New Roman"/>
              <a:cs typeface="Times New Roman"/>
              <a:sym typeface="Times New Roman"/>
            </a:endParaRPr>
          </a:p>
        </p:txBody>
      </p:sp>
      <p:pic>
        <p:nvPicPr>
          <p:cNvPr id="514" name="Google Shape;514;p46"/>
          <p:cNvPicPr preferRelativeResize="0"/>
          <p:nvPr/>
        </p:nvPicPr>
        <p:blipFill>
          <a:blip r:embed="rId3">
            <a:alphaModFix/>
          </a:blip>
          <a:stretch>
            <a:fillRect/>
          </a:stretch>
        </p:blipFill>
        <p:spPr>
          <a:xfrm>
            <a:off x="1751400" y="936224"/>
            <a:ext cx="5887925" cy="9782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47"/>
          <p:cNvSpPr txBox="1"/>
          <p:nvPr>
            <p:ph type="title"/>
          </p:nvPr>
        </p:nvSpPr>
        <p:spPr>
          <a:xfrm>
            <a:off x="1303800" y="237950"/>
            <a:ext cx="7030500" cy="6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Timeline and Future Tasks</a:t>
            </a:r>
            <a:endParaRPr/>
          </a:p>
        </p:txBody>
      </p:sp>
      <p:sp>
        <p:nvSpPr>
          <p:cNvPr id="520" name="Google Shape;520;p47"/>
          <p:cNvSpPr txBox="1"/>
          <p:nvPr>
            <p:ph idx="1" type="body"/>
          </p:nvPr>
        </p:nvSpPr>
        <p:spPr>
          <a:xfrm>
            <a:off x="1303800" y="1015425"/>
            <a:ext cx="7030500" cy="381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 </a:t>
            </a:r>
            <a:endParaRPr/>
          </a:p>
        </p:txBody>
      </p:sp>
      <p:graphicFrame>
        <p:nvGraphicFramePr>
          <p:cNvPr id="521" name="Google Shape;521;p47"/>
          <p:cNvGraphicFramePr/>
          <p:nvPr/>
        </p:nvGraphicFramePr>
        <p:xfrm>
          <a:off x="1698275" y="956075"/>
          <a:ext cx="3000000" cy="3000000"/>
        </p:xfrm>
        <a:graphic>
          <a:graphicData uri="http://schemas.openxmlformats.org/drawingml/2006/table">
            <a:tbl>
              <a:tblPr>
                <a:noFill/>
                <a:tableStyleId>{483EBC67-BA5C-43BC-8740-82F65F8CA486}</a:tableStyleId>
              </a:tblPr>
              <a:tblGrid>
                <a:gridCol w="1117925"/>
                <a:gridCol w="4285400"/>
                <a:gridCol w="1036400"/>
              </a:tblGrid>
              <a:tr h="349650">
                <a:tc>
                  <a:txBody>
                    <a:bodyPr/>
                    <a:lstStyle/>
                    <a:p>
                      <a:pPr indent="0" lvl="0" marL="0" rtl="0" algn="l">
                        <a:lnSpc>
                          <a:spcPct val="150000"/>
                        </a:lnSpc>
                        <a:spcBef>
                          <a:spcPts val="0"/>
                        </a:spcBef>
                        <a:spcAft>
                          <a:spcPts val="0"/>
                        </a:spcAft>
                        <a:buNone/>
                      </a:pPr>
                      <a:r>
                        <a:rPr b="1" lang="en-GB" sz="1100"/>
                        <a:t>    Month</a:t>
                      </a:r>
                      <a:endParaRPr b="1" sz="1100"/>
                    </a:p>
                  </a:txBody>
                  <a:tcPr marT="63500" marB="63500" marR="63500" marL="63500"/>
                </a:tc>
                <a:tc>
                  <a:txBody>
                    <a:bodyPr/>
                    <a:lstStyle/>
                    <a:p>
                      <a:pPr indent="0" lvl="0" marL="0" rtl="0" algn="l">
                        <a:lnSpc>
                          <a:spcPct val="150000"/>
                        </a:lnSpc>
                        <a:spcBef>
                          <a:spcPts val="0"/>
                        </a:spcBef>
                        <a:spcAft>
                          <a:spcPts val="0"/>
                        </a:spcAft>
                        <a:buNone/>
                      </a:pPr>
                      <a:r>
                        <a:rPr lang="en-GB" sz="1100"/>
                        <a:t>     </a:t>
                      </a:r>
                      <a:r>
                        <a:rPr b="1" lang="en-GB" sz="1100"/>
                        <a:t>Task breakdown</a:t>
                      </a:r>
                      <a:endParaRPr b="1" sz="1100"/>
                    </a:p>
                  </a:txBody>
                  <a:tcPr marT="63500" marB="63500" marR="63500" marL="63500"/>
                </a:tc>
                <a:tc>
                  <a:txBody>
                    <a:bodyPr/>
                    <a:lstStyle/>
                    <a:p>
                      <a:pPr indent="0" lvl="0" marL="0" rtl="0" algn="l">
                        <a:lnSpc>
                          <a:spcPct val="150000"/>
                        </a:lnSpc>
                        <a:spcBef>
                          <a:spcPts val="0"/>
                        </a:spcBef>
                        <a:spcAft>
                          <a:spcPts val="0"/>
                        </a:spcAft>
                        <a:buNone/>
                      </a:pPr>
                      <a:r>
                        <a:rPr lang="en-GB" sz="1100"/>
                        <a:t>       </a:t>
                      </a:r>
                      <a:r>
                        <a:rPr b="1" lang="en-GB" sz="1100"/>
                        <a:t>Status</a:t>
                      </a:r>
                      <a:endParaRPr b="1" sz="1100"/>
                    </a:p>
                  </a:txBody>
                  <a:tcPr marT="63500" marB="63500" marR="63500" marL="63500"/>
                </a:tc>
              </a:tr>
              <a:tr h="1060800">
                <a:tc>
                  <a:txBody>
                    <a:bodyPr/>
                    <a:lstStyle/>
                    <a:p>
                      <a:pPr indent="0" lvl="0" marL="0" rtl="0" algn="l">
                        <a:lnSpc>
                          <a:spcPct val="150000"/>
                        </a:lnSpc>
                        <a:spcBef>
                          <a:spcPts val="0"/>
                        </a:spcBef>
                        <a:spcAft>
                          <a:spcPts val="0"/>
                        </a:spcAft>
                        <a:buNone/>
                      </a:pPr>
                      <a:r>
                        <a:rPr lang="en-GB" sz="1100"/>
                        <a:t>    April</a:t>
                      </a:r>
                      <a:endParaRPr sz="1100"/>
                    </a:p>
                  </a:txBody>
                  <a:tcPr marT="63500" marB="63500" marR="63500" marL="63500"/>
                </a:tc>
                <a:tc>
                  <a:txBody>
                    <a:bodyPr/>
                    <a:lstStyle/>
                    <a:p>
                      <a:pPr indent="-298450" lvl="0" marL="457200" rtl="0" algn="l">
                        <a:lnSpc>
                          <a:spcPct val="150000"/>
                        </a:lnSpc>
                        <a:spcBef>
                          <a:spcPts val="0"/>
                        </a:spcBef>
                        <a:spcAft>
                          <a:spcPts val="0"/>
                        </a:spcAft>
                        <a:buSzPts val="1100"/>
                        <a:buChar char="●"/>
                      </a:pPr>
                      <a:r>
                        <a:rPr lang="en-GB" sz="1100"/>
                        <a:t>Extracting features</a:t>
                      </a:r>
                      <a:endParaRPr sz="1100"/>
                    </a:p>
                    <a:p>
                      <a:pPr indent="-298450" lvl="0" marL="457200" rtl="0" algn="l">
                        <a:lnSpc>
                          <a:spcPct val="150000"/>
                        </a:lnSpc>
                        <a:spcBef>
                          <a:spcPts val="0"/>
                        </a:spcBef>
                        <a:spcAft>
                          <a:spcPts val="0"/>
                        </a:spcAft>
                        <a:buSzPts val="1100"/>
                        <a:buChar char="●"/>
                      </a:pPr>
                      <a:r>
                        <a:rPr lang="en-GB" sz="1100"/>
                        <a:t>Prioritizing features</a:t>
                      </a:r>
                      <a:endParaRPr sz="1100"/>
                    </a:p>
                    <a:p>
                      <a:pPr indent="-298450" lvl="0" marL="457200" rtl="0" algn="l">
                        <a:lnSpc>
                          <a:spcPct val="150000"/>
                        </a:lnSpc>
                        <a:spcBef>
                          <a:spcPts val="0"/>
                        </a:spcBef>
                        <a:spcAft>
                          <a:spcPts val="1000"/>
                        </a:spcAft>
                        <a:buSzPts val="1100"/>
                        <a:buChar char="●"/>
                      </a:pPr>
                      <a:r>
                        <a:rPr lang="en-GB" sz="1100"/>
                        <a:t>Set the features into classe</a:t>
                      </a:r>
                      <a:endParaRPr sz="1100"/>
                    </a:p>
                  </a:txBody>
                  <a:tcPr marT="63500" marB="63500" marR="63500" marL="63500"/>
                </a:tc>
                <a:tc>
                  <a:txBody>
                    <a:bodyPr/>
                    <a:lstStyle/>
                    <a:p>
                      <a:pPr indent="0" lvl="0" marL="0" rtl="0" algn="l">
                        <a:lnSpc>
                          <a:spcPct val="150000"/>
                        </a:lnSpc>
                        <a:spcBef>
                          <a:spcPts val="0"/>
                        </a:spcBef>
                        <a:spcAft>
                          <a:spcPts val="0"/>
                        </a:spcAft>
                        <a:buNone/>
                      </a:pPr>
                      <a:r>
                        <a:rPr lang="en-GB" sz="1100"/>
                        <a:t>Completed</a:t>
                      </a:r>
                      <a:endParaRPr sz="1100"/>
                    </a:p>
                    <a:p>
                      <a:pPr indent="0" lvl="0" marL="0" rtl="0" algn="l">
                        <a:lnSpc>
                          <a:spcPct val="150000"/>
                        </a:lnSpc>
                        <a:spcBef>
                          <a:spcPts val="0"/>
                        </a:spcBef>
                        <a:spcAft>
                          <a:spcPts val="0"/>
                        </a:spcAft>
                        <a:buNone/>
                      </a:pPr>
                      <a:r>
                        <a:rPr lang="en-GB" sz="1100"/>
                        <a:t>In progress</a:t>
                      </a:r>
                      <a:endParaRPr sz="1100"/>
                    </a:p>
                    <a:p>
                      <a:pPr indent="0" lvl="0" marL="0" rtl="0" algn="l">
                        <a:lnSpc>
                          <a:spcPct val="150000"/>
                        </a:lnSpc>
                        <a:spcBef>
                          <a:spcPts val="0"/>
                        </a:spcBef>
                        <a:spcAft>
                          <a:spcPts val="0"/>
                        </a:spcAft>
                        <a:buNone/>
                      </a:pPr>
                      <a:r>
                        <a:rPr lang="en-GB" sz="1100"/>
                        <a:t>In progress</a:t>
                      </a:r>
                      <a:endParaRPr sz="1100"/>
                    </a:p>
                  </a:txBody>
                  <a:tcPr marT="63500" marB="63500" marR="63500" marL="63500"/>
                </a:tc>
              </a:tr>
              <a:tr h="705225">
                <a:tc>
                  <a:txBody>
                    <a:bodyPr/>
                    <a:lstStyle/>
                    <a:p>
                      <a:pPr indent="0" lvl="0" marL="0" rtl="0" algn="l">
                        <a:lnSpc>
                          <a:spcPct val="150000"/>
                        </a:lnSpc>
                        <a:spcBef>
                          <a:spcPts val="0"/>
                        </a:spcBef>
                        <a:spcAft>
                          <a:spcPts val="0"/>
                        </a:spcAft>
                        <a:buNone/>
                      </a:pPr>
                      <a:r>
                        <a:rPr lang="en-GB" sz="1100"/>
                        <a:t>   May</a:t>
                      </a:r>
                      <a:endParaRPr sz="1100"/>
                    </a:p>
                  </a:txBody>
                  <a:tcPr marT="63500" marB="63500" marR="63500" marL="63500"/>
                </a:tc>
                <a:tc>
                  <a:txBody>
                    <a:bodyPr/>
                    <a:lstStyle/>
                    <a:p>
                      <a:pPr indent="-298450" lvl="0" marL="457200" rtl="0" algn="l">
                        <a:lnSpc>
                          <a:spcPct val="150000"/>
                        </a:lnSpc>
                        <a:spcBef>
                          <a:spcPts val="0"/>
                        </a:spcBef>
                        <a:spcAft>
                          <a:spcPts val="0"/>
                        </a:spcAft>
                        <a:buSzPts val="1100"/>
                        <a:buChar char="●"/>
                      </a:pPr>
                      <a:r>
                        <a:rPr lang="en-GB" sz="1100"/>
                        <a:t>Group the features for functions</a:t>
                      </a:r>
                      <a:endParaRPr sz="1100"/>
                    </a:p>
                    <a:p>
                      <a:pPr indent="-298450" lvl="0" marL="457200" rtl="0" algn="l">
                        <a:lnSpc>
                          <a:spcPct val="150000"/>
                        </a:lnSpc>
                        <a:spcBef>
                          <a:spcPts val="0"/>
                        </a:spcBef>
                        <a:spcAft>
                          <a:spcPts val="1000"/>
                        </a:spcAft>
                        <a:buSzPts val="1100"/>
                        <a:buChar char="●"/>
                      </a:pPr>
                      <a:r>
                        <a:rPr lang="en-GB" sz="1100"/>
                        <a:t>Implement related algorithm</a:t>
                      </a:r>
                      <a:endParaRPr sz="1100"/>
                    </a:p>
                  </a:txBody>
                  <a:tcPr marT="63500" marB="63500" marR="63500" marL="63500"/>
                </a:tc>
                <a:tc>
                  <a:txBody>
                    <a:bodyPr/>
                    <a:lstStyle/>
                    <a:p>
                      <a:pPr indent="0" lvl="0" marL="0" rtl="0" algn="l">
                        <a:lnSpc>
                          <a:spcPct val="150000"/>
                        </a:lnSpc>
                        <a:spcBef>
                          <a:spcPts val="0"/>
                        </a:spcBef>
                        <a:spcAft>
                          <a:spcPts val="0"/>
                        </a:spcAft>
                        <a:buNone/>
                      </a:pPr>
                      <a:r>
                        <a:rPr lang="en-GB" sz="1100"/>
                        <a:t>Completed</a:t>
                      </a:r>
                      <a:endParaRPr sz="1100"/>
                    </a:p>
                  </a:txBody>
                  <a:tcPr marT="63500" marB="63500" marR="63500" marL="63500"/>
                </a:tc>
              </a:tr>
              <a:tr h="705225">
                <a:tc>
                  <a:txBody>
                    <a:bodyPr/>
                    <a:lstStyle/>
                    <a:p>
                      <a:pPr indent="0" lvl="0" marL="0" rtl="0" algn="l">
                        <a:lnSpc>
                          <a:spcPct val="150000"/>
                        </a:lnSpc>
                        <a:spcBef>
                          <a:spcPts val="0"/>
                        </a:spcBef>
                        <a:spcAft>
                          <a:spcPts val="0"/>
                        </a:spcAft>
                        <a:buNone/>
                      </a:pPr>
                      <a:r>
                        <a:rPr lang="en-GB" sz="1100"/>
                        <a:t>   June</a:t>
                      </a:r>
                      <a:endParaRPr sz="1100"/>
                    </a:p>
                  </a:txBody>
                  <a:tcPr marT="63500" marB="63500" marR="63500" marL="63500"/>
                </a:tc>
                <a:tc>
                  <a:txBody>
                    <a:bodyPr/>
                    <a:lstStyle/>
                    <a:p>
                      <a:pPr indent="-298450" lvl="0" marL="457200" rtl="0" algn="l">
                        <a:lnSpc>
                          <a:spcPct val="150000"/>
                        </a:lnSpc>
                        <a:spcBef>
                          <a:spcPts val="0"/>
                        </a:spcBef>
                        <a:spcAft>
                          <a:spcPts val="0"/>
                        </a:spcAft>
                        <a:buSzPts val="1100"/>
                        <a:buChar char="●"/>
                      </a:pPr>
                      <a:r>
                        <a:rPr lang="en-GB" sz="1100"/>
                        <a:t>Measuring the impacts of the features</a:t>
                      </a:r>
                      <a:endParaRPr sz="1100"/>
                    </a:p>
                    <a:p>
                      <a:pPr indent="-298450" lvl="0" marL="457200" rtl="0" algn="l">
                        <a:lnSpc>
                          <a:spcPct val="150000"/>
                        </a:lnSpc>
                        <a:spcBef>
                          <a:spcPts val="0"/>
                        </a:spcBef>
                        <a:spcAft>
                          <a:spcPts val="1000"/>
                        </a:spcAft>
                        <a:buSzPts val="1100"/>
                        <a:buChar char="●"/>
                      </a:pPr>
                      <a:r>
                        <a:rPr lang="en-GB" sz="1100"/>
                        <a:t>Create models and design of the Library</a:t>
                      </a:r>
                      <a:endParaRPr sz="1100"/>
                    </a:p>
                  </a:txBody>
                  <a:tcPr marT="63500" marB="63500" marR="63500" marL="63500"/>
                </a:tc>
                <a:tc>
                  <a:txBody>
                    <a:bodyPr/>
                    <a:lstStyle/>
                    <a:p>
                      <a:pPr indent="0" lvl="0" marL="0" rtl="0" algn="l">
                        <a:lnSpc>
                          <a:spcPct val="150000"/>
                        </a:lnSpc>
                        <a:spcBef>
                          <a:spcPts val="0"/>
                        </a:spcBef>
                        <a:spcAft>
                          <a:spcPts val="0"/>
                        </a:spcAft>
                        <a:buNone/>
                      </a:pPr>
                      <a:r>
                        <a:rPr lang="en-GB" sz="1100"/>
                        <a:t>In progress</a:t>
                      </a:r>
                      <a:endParaRPr sz="1100"/>
                    </a:p>
                  </a:txBody>
                  <a:tcPr marT="63500" marB="63500" marR="63500" marL="63500"/>
                </a:tc>
              </a:tr>
              <a:tr h="474100">
                <a:tc>
                  <a:txBody>
                    <a:bodyPr/>
                    <a:lstStyle/>
                    <a:p>
                      <a:pPr indent="0" lvl="0" marL="0" rtl="0" algn="l">
                        <a:lnSpc>
                          <a:spcPct val="150000"/>
                        </a:lnSpc>
                        <a:spcBef>
                          <a:spcPts val="0"/>
                        </a:spcBef>
                        <a:spcAft>
                          <a:spcPts val="0"/>
                        </a:spcAft>
                        <a:buNone/>
                      </a:pPr>
                      <a:r>
                        <a:rPr lang="en-GB" sz="1100"/>
                        <a:t>   July</a:t>
                      </a:r>
                      <a:endParaRPr sz="1100"/>
                    </a:p>
                  </a:txBody>
                  <a:tcPr marT="63500" marB="63500" marR="63500" marL="63500"/>
                </a:tc>
                <a:tc>
                  <a:txBody>
                    <a:bodyPr/>
                    <a:lstStyle/>
                    <a:p>
                      <a:pPr indent="-298450" lvl="0" marL="457200" rtl="0" algn="l">
                        <a:lnSpc>
                          <a:spcPct val="150000"/>
                        </a:lnSpc>
                        <a:spcBef>
                          <a:spcPts val="0"/>
                        </a:spcBef>
                        <a:spcAft>
                          <a:spcPts val="1000"/>
                        </a:spcAft>
                        <a:buSzPts val="1100"/>
                        <a:buChar char="●"/>
                      </a:pPr>
                      <a:r>
                        <a:rPr lang="en-GB" sz="1100"/>
                        <a:t>Implement and code the Library</a:t>
                      </a:r>
                      <a:endParaRPr sz="1100"/>
                    </a:p>
                  </a:txBody>
                  <a:tcPr marT="63500" marB="63500" marR="63500" marL="63500"/>
                </a:tc>
                <a:tc>
                  <a:txBody>
                    <a:bodyPr/>
                    <a:lstStyle/>
                    <a:p>
                      <a:pPr indent="0" lvl="0" marL="0" rtl="0" algn="l">
                        <a:lnSpc>
                          <a:spcPct val="150000"/>
                        </a:lnSpc>
                        <a:spcBef>
                          <a:spcPts val="0"/>
                        </a:spcBef>
                        <a:spcAft>
                          <a:spcPts val="0"/>
                        </a:spcAft>
                        <a:buNone/>
                      </a:pPr>
                      <a:r>
                        <a:rPr lang="en-GB" sz="1100"/>
                        <a:t>In progress</a:t>
                      </a:r>
                      <a:endParaRPr sz="1100"/>
                    </a:p>
                  </a:txBody>
                  <a:tcPr marT="63500" marB="63500" marR="63500" marL="63500"/>
                </a:tc>
              </a:tr>
              <a:tr h="474100">
                <a:tc>
                  <a:txBody>
                    <a:bodyPr/>
                    <a:lstStyle/>
                    <a:p>
                      <a:pPr indent="0" lvl="0" marL="0" rtl="0" algn="l">
                        <a:lnSpc>
                          <a:spcPct val="150000"/>
                        </a:lnSpc>
                        <a:spcBef>
                          <a:spcPts val="0"/>
                        </a:spcBef>
                        <a:spcAft>
                          <a:spcPts val="0"/>
                        </a:spcAft>
                        <a:buNone/>
                      </a:pPr>
                      <a:r>
                        <a:rPr lang="en-GB" sz="1100"/>
                        <a:t>   August</a:t>
                      </a:r>
                      <a:endParaRPr sz="1100"/>
                    </a:p>
                  </a:txBody>
                  <a:tcPr marT="63500" marB="63500" marR="63500" marL="63500"/>
                </a:tc>
                <a:tc>
                  <a:txBody>
                    <a:bodyPr/>
                    <a:lstStyle/>
                    <a:p>
                      <a:pPr indent="-298450" lvl="0" marL="457200" rtl="0" algn="l">
                        <a:lnSpc>
                          <a:spcPct val="150000"/>
                        </a:lnSpc>
                        <a:spcBef>
                          <a:spcPts val="0"/>
                        </a:spcBef>
                        <a:spcAft>
                          <a:spcPts val="1000"/>
                        </a:spcAft>
                        <a:buSzPts val="1100"/>
                        <a:buChar char="●"/>
                      </a:pPr>
                      <a:r>
                        <a:rPr lang="en-GB" sz="1100"/>
                        <a:t>Prepare for mid evaluation</a:t>
                      </a:r>
                      <a:endParaRPr sz="1100"/>
                    </a:p>
                  </a:txBody>
                  <a:tcPr marT="63500" marB="63500" marR="63500" marL="63500"/>
                </a:tc>
                <a:tc>
                  <a:txBody>
                    <a:bodyPr/>
                    <a:lstStyle/>
                    <a:p>
                      <a:pPr indent="0" lvl="0" marL="0" rtl="0" algn="l">
                        <a:lnSpc>
                          <a:spcPct val="150000"/>
                        </a:lnSpc>
                        <a:spcBef>
                          <a:spcPts val="0"/>
                        </a:spcBef>
                        <a:spcAft>
                          <a:spcPts val="0"/>
                        </a:spcAft>
                        <a:buNone/>
                      </a:pPr>
                      <a:r>
                        <a:rPr lang="en-GB" sz="1100"/>
                        <a:t>Completed</a:t>
                      </a:r>
                      <a:endParaRPr sz="1100"/>
                    </a:p>
                  </a:txBody>
                  <a:tcPr marT="63500" marB="63500" marR="63500" marL="63500"/>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48"/>
          <p:cNvSpPr txBox="1"/>
          <p:nvPr>
            <p:ph type="title"/>
          </p:nvPr>
        </p:nvSpPr>
        <p:spPr>
          <a:xfrm>
            <a:off x="1303800" y="237950"/>
            <a:ext cx="7030500" cy="6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Timeline and Future Tasks</a:t>
            </a:r>
            <a:endParaRPr/>
          </a:p>
        </p:txBody>
      </p:sp>
      <p:sp>
        <p:nvSpPr>
          <p:cNvPr id="527" name="Google Shape;527;p48"/>
          <p:cNvSpPr txBox="1"/>
          <p:nvPr>
            <p:ph idx="1" type="body"/>
          </p:nvPr>
        </p:nvSpPr>
        <p:spPr>
          <a:xfrm>
            <a:off x="1303800" y="1015425"/>
            <a:ext cx="7030500" cy="3814800"/>
          </a:xfrm>
          <a:prstGeom prst="rect">
            <a:avLst/>
          </a:prstGeom>
        </p:spPr>
        <p:txBody>
          <a:bodyPr anchorCtr="0" anchor="t" bIns="91425" lIns="91425" spcFirstLastPara="1" rIns="91425" wrap="square" tIns="91425">
            <a:noAutofit/>
          </a:bodyPr>
          <a:lstStyle/>
          <a:p>
            <a:pPr indent="-342900" lvl="0" marL="457200" marR="0" rtl="0" algn="just">
              <a:lnSpc>
                <a:spcPct val="130000"/>
              </a:lnSpc>
              <a:spcBef>
                <a:spcPts val="0"/>
              </a:spcBef>
              <a:spcAft>
                <a:spcPts val="0"/>
              </a:spcAft>
              <a:buSzPts val="1800"/>
              <a:buChar char="❖"/>
            </a:pPr>
            <a:r>
              <a:rPr lang="en-GB" sz="1800">
                <a:solidFill>
                  <a:srgbClr val="000000"/>
                </a:solidFill>
                <a:latin typeface="Times New Roman"/>
                <a:ea typeface="Times New Roman"/>
                <a:cs typeface="Times New Roman"/>
                <a:sym typeface="Times New Roman"/>
              </a:rPr>
              <a:t>Optimize the algorithm with varying REVISE_COUNT adapt to the problem stream nature.</a:t>
            </a:r>
            <a:endParaRPr sz="1800">
              <a:solidFill>
                <a:srgbClr val="000000"/>
              </a:solidFill>
              <a:latin typeface="Times New Roman"/>
              <a:ea typeface="Times New Roman"/>
              <a:cs typeface="Times New Roman"/>
              <a:sym typeface="Times New Roman"/>
            </a:endParaRPr>
          </a:p>
          <a:p>
            <a:pPr indent="-342900" lvl="0" marL="457200" marR="0" rtl="0" algn="just">
              <a:lnSpc>
                <a:spcPct val="130000"/>
              </a:lnSpc>
              <a:spcBef>
                <a:spcPts val="100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Combine </a:t>
            </a:r>
            <a:r>
              <a:rPr lang="en-GB" sz="1800">
                <a:solidFill>
                  <a:srgbClr val="000000"/>
                </a:solidFill>
                <a:latin typeface="Times New Roman"/>
                <a:ea typeface="Times New Roman"/>
                <a:cs typeface="Times New Roman"/>
                <a:sym typeface="Times New Roman"/>
              </a:rPr>
              <a:t>the results from the Task Based Experiment with selection algorithm to determine optimal processor.</a:t>
            </a:r>
            <a:endParaRPr sz="1800">
              <a:solidFill>
                <a:srgbClr val="000000"/>
              </a:solidFill>
              <a:latin typeface="Times New Roman"/>
              <a:ea typeface="Times New Roman"/>
              <a:cs typeface="Times New Roman"/>
              <a:sym typeface="Times New Roman"/>
            </a:endParaRPr>
          </a:p>
          <a:p>
            <a:pPr indent="-342900" lvl="0" marL="457200" marR="0" rtl="0" algn="just">
              <a:lnSpc>
                <a:spcPct val="130000"/>
              </a:lnSpc>
              <a:spcBef>
                <a:spcPts val="1000"/>
              </a:spcBef>
              <a:spcAft>
                <a:spcPts val="0"/>
              </a:spcAft>
              <a:buSzPts val="1800"/>
              <a:buChar char="❖"/>
            </a:pPr>
            <a:r>
              <a:rPr lang="en-GB" sz="1800">
                <a:solidFill>
                  <a:srgbClr val="000000"/>
                </a:solidFill>
                <a:latin typeface="Times New Roman"/>
                <a:ea typeface="Times New Roman"/>
                <a:cs typeface="Times New Roman"/>
                <a:sym typeface="Times New Roman"/>
              </a:rPr>
              <a:t>Make the process asynchronous to reduce the overhead due to the framework calculations.</a:t>
            </a:r>
            <a:endParaRPr sz="1800">
              <a:solidFill>
                <a:srgbClr val="000000"/>
              </a:solidFill>
              <a:latin typeface="Times New Roman"/>
              <a:ea typeface="Times New Roman"/>
              <a:cs typeface="Times New Roman"/>
              <a:sym typeface="Times New Roman"/>
            </a:endParaRPr>
          </a:p>
          <a:p>
            <a:pPr indent="-342900" lvl="0" marL="457200" marR="0" rtl="0" algn="just">
              <a:lnSpc>
                <a:spcPct val="130000"/>
              </a:lnSpc>
              <a:spcBef>
                <a:spcPts val="1000"/>
              </a:spcBef>
              <a:spcAft>
                <a:spcPts val="0"/>
              </a:spcAft>
              <a:buSzPts val="1800"/>
              <a:buChar char="❖"/>
            </a:pPr>
            <a:r>
              <a:rPr lang="en-GB" sz="1800">
                <a:solidFill>
                  <a:srgbClr val="000000"/>
                </a:solidFill>
                <a:latin typeface="Times New Roman"/>
                <a:ea typeface="Times New Roman"/>
                <a:cs typeface="Times New Roman"/>
                <a:sym typeface="Times New Roman"/>
              </a:rPr>
              <a:t>Complete implementation and evaluate the library.</a:t>
            </a:r>
            <a:endParaRPr sz="1800">
              <a:solidFill>
                <a:srgbClr val="000000"/>
              </a:solidFill>
              <a:latin typeface="Times New Roman"/>
              <a:ea typeface="Times New Roman"/>
              <a:cs typeface="Times New Roman"/>
              <a:sym typeface="Times New Roman"/>
            </a:endParaRPr>
          </a:p>
          <a:p>
            <a:pPr indent="-342900" lvl="0" marL="457200" marR="0" rtl="0" algn="just">
              <a:lnSpc>
                <a:spcPct val="130000"/>
              </a:lnSpc>
              <a:spcBef>
                <a:spcPts val="1000"/>
              </a:spcBef>
              <a:spcAft>
                <a:spcPts val="1000"/>
              </a:spcAft>
              <a:buSzPts val="1800"/>
              <a:buChar char="❖"/>
            </a:pPr>
            <a:r>
              <a:rPr lang="en-GB" sz="1800">
                <a:solidFill>
                  <a:srgbClr val="000000"/>
                </a:solidFill>
                <a:latin typeface="Times New Roman"/>
                <a:ea typeface="Times New Roman"/>
                <a:cs typeface="Times New Roman"/>
                <a:sym typeface="Times New Roman"/>
              </a:rPr>
              <a:t>If time permits, explore more functions, analyze their suitability and REVISE_COUNT relations.</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49"/>
          <p:cNvSpPr txBox="1"/>
          <p:nvPr>
            <p:ph type="title"/>
          </p:nvPr>
        </p:nvSpPr>
        <p:spPr>
          <a:xfrm>
            <a:off x="1303800" y="237950"/>
            <a:ext cx="7030500" cy="6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Summary</a:t>
            </a:r>
            <a:endParaRPr/>
          </a:p>
        </p:txBody>
      </p:sp>
      <p:sp>
        <p:nvSpPr>
          <p:cNvPr id="533" name="Google Shape;533;p49"/>
          <p:cNvSpPr txBox="1"/>
          <p:nvPr>
            <p:ph idx="1" type="body"/>
          </p:nvPr>
        </p:nvSpPr>
        <p:spPr>
          <a:xfrm>
            <a:off x="1303800" y="930000"/>
            <a:ext cx="7030500" cy="3900000"/>
          </a:xfrm>
          <a:prstGeom prst="rect">
            <a:avLst/>
          </a:prstGeom>
        </p:spPr>
        <p:txBody>
          <a:bodyPr anchorCtr="0" anchor="t" bIns="91425" lIns="91425" spcFirstLastPara="1" rIns="91425" wrap="square" tIns="91425">
            <a:noAutofit/>
          </a:bodyPr>
          <a:lstStyle/>
          <a:p>
            <a:pPr indent="-342900" lvl="0" marL="457200" marR="0" rtl="0" algn="just">
              <a:lnSpc>
                <a:spcPct val="115000"/>
              </a:lnSpc>
              <a:spcBef>
                <a:spcPts val="0"/>
              </a:spcBef>
              <a:spcAft>
                <a:spcPts val="0"/>
              </a:spcAft>
              <a:buSzPts val="1800"/>
              <a:buChar char="❖"/>
            </a:pPr>
            <a:r>
              <a:rPr lang="en-GB" sz="1800">
                <a:solidFill>
                  <a:srgbClr val="000000"/>
                </a:solidFill>
                <a:latin typeface="Times New Roman"/>
                <a:ea typeface="Times New Roman"/>
                <a:cs typeface="Times New Roman"/>
                <a:sym typeface="Times New Roman"/>
              </a:rPr>
              <a:t>Evaluate processing problems in relation to their execution time determining factors.</a:t>
            </a:r>
            <a:endParaRPr sz="1800">
              <a:solidFill>
                <a:srgbClr val="000000"/>
              </a:solidFill>
              <a:latin typeface="Times New Roman"/>
              <a:ea typeface="Times New Roman"/>
              <a:cs typeface="Times New Roman"/>
              <a:sym typeface="Times New Roman"/>
            </a:endParaRPr>
          </a:p>
          <a:p>
            <a:pPr indent="-342900" lvl="0" marL="457200" marR="0" rtl="0" algn="just">
              <a:lnSpc>
                <a:spcPct val="115000"/>
              </a:lnSpc>
              <a:spcBef>
                <a:spcPts val="1000"/>
              </a:spcBef>
              <a:spcAft>
                <a:spcPts val="0"/>
              </a:spcAft>
              <a:buSzPts val="1800"/>
              <a:buChar char="❖"/>
            </a:pPr>
            <a:r>
              <a:rPr lang="en-GB" sz="1800">
                <a:solidFill>
                  <a:srgbClr val="000000"/>
                </a:solidFill>
                <a:latin typeface="Times New Roman"/>
                <a:ea typeface="Times New Roman"/>
                <a:cs typeface="Times New Roman"/>
                <a:sym typeface="Times New Roman"/>
              </a:rPr>
              <a:t>A library of functions predicts which processor would offer less execution time.</a:t>
            </a:r>
            <a:endParaRPr sz="1800">
              <a:solidFill>
                <a:srgbClr val="000000"/>
              </a:solidFill>
              <a:latin typeface="Times New Roman"/>
              <a:ea typeface="Times New Roman"/>
              <a:cs typeface="Times New Roman"/>
              <a:sym typeface="Times New Roman"/>
            </a:endParaRPr>
          </a:p>
          <a:p>
            <a:pPr indent="-342900" lvl="0" marL="457200" marR="0" rtl="0" algn="just">
              <a:lnSpc>
                <a:spcPct val="115000"/>
              </a:lnSpc>
              <a:spcBef>
                <a:spcPts val="1000"/>
              </a:spcBef>
              <a:spcAft>
                <a:spcPts val="0"/>
              </a:spcAft>
              <a:buSzPts val="1800"/>
              <a:buChar char="❖"/>
            </a:pPr>
            <a:r>
              <a:rPr lang="en-GB" sz="1800">
                <a:solidFill>
                  <a:srgbClr val="000000"/>
                </a:solidFill>
                <a:latin typeface="Times New Roman"/>
                <a:ea typeface="Times New Roman"/>
                <a:cs typeface="Times New Roman"/>
                <a:sym typeface="Times New Roman"/>
              </a:rPr>
              <a:t>The framework switch processor evaluating few samples runtime periodically.</a:t>
            </a:r>
            <a:endParaRPr sz="1800">
              <a:solidFill>
                <a:srgbClr val="000000"/>
              </a:solidFill>
              <a:latin typeface="Times New Roman"/>
              <a:ea typeface="Times New Roman"/>
              <a:cs typeface="Times New Roman"/>
              <a:sym typeface="Times New Roman"/>
            </a:endParaRPr>
          </a:p>
          <a:p>
            <a:pPr indent="-342900" lvl="0" marL="457200" marR="0" rtl="0" algn="just">
              <a:lnSpc>
                <a:spcPct val="115000"/>
              </a:lnSpc>
              <a:spcBef>
                <a:spcPts val="1000"/>
              </a:spcBef>
              <a:spcAft>
                <a:spcPts val="0"/>
              </a:spcAft>
              <a:buSzPts val="1800"/>
              <a:buChar char="❖"/>
            </a:pPr>
            <a:r>
              <a:rPr lang="en-GB" sz="1800">
                <a:solidFill>
                  <a:srgbClr val="000000"/>
                </a:solidFill>
                <a:latin typeface="Times New Roman"/>
                <a:ea typeface="Times New Roman"/>
                <a:cs typeface="Times New Roman"/>
                <a:sym typeface="Times New Roman"/>
              </a:rPr>
              <a:t>This solution can be scaled up to other complex computations.</a:t>
            </a:r>
            <a:endParaRPr sz="1800">
              <a:solidFill>
                <a:srgbClr val="000000"/>
              </a:solidFill>
              <a:latin typeface="Times New Roman"/>
              <a:ea typeface="Times New Roman"/>
              <a:cs typeface="Times New Roman"/>
              <a:sym typeface="Times New Roman"/>
            </a:endParaRPr>
          </a:p>
          <a:p>
            <a:pPr indent="-342900" lvl="0" marL="457200" marR="0" rtl="0" algn="just">
              <a:lnSpc>
                <a:spcPct val="115000"/>
              </a:lnSpc>
              <a:spcBef>
                <a:spcPts val="1000"/>
              </a:spcBef>
              <a:spcAft>
                <a:spcPts val="1000"/>
              </a:spcAft>
              <a:buSzPts val="1800"/>
              <a:buChar char="❖"/>
            </a:pPr>
            <a:r>
              <a:rPr lang="en-GB" sz="1800">
                <a:solidFill>
                  <a:srgbClr val="000000"/>
                </a:solidFill>
                <a:latin typeface="Times New Roman"/>
                <a:ea typeface="Times New Roman"/>
                <a:cs typeface="Times New Roman"/>
                <a:sym typeface="Times New Roman"/>
              </a:rPr>
              <a:t>This research will push the heterogeneous computings into another dimension.</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50"/>
          <p:cNvSpPr txBox="1"/>
          <p:nvPr>
            <p:ph type="title"/>
          </p:nvPr>
        </p:nvSpPr>
        <p:spPr>
          <a:xfrm>
            <a:off x="1303800" y="237950"/>
            <a:ext cx="7030500" cy="6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References</a:t>
            </a:r>
            <a:endParaRPr/>
          </a:p>
        </p:txBody>
      </p:sp>
      <p:sp>
        <p:nvSpPr>
          <p:cNvPr id="539" name="Google Shape;539;p50"/>
          <p:cNvSpPr txBox="1"/>
          <p:nvPr>
            <p:ph idx="1" type="body"/>
          </p:nvPr>
        </p:nvSpPr>
        <p:spPr>
          <a:xfrm>
            <a:off x="1303800" y="803675"/>
            <a:ext cx="7432500" cy="3998100"/>
          </a:xfrm>
          <a:prstGeom prst="rect">
            <a:avLst/>
          </a:prstGeom>
        </p:spPr>
        <p:txBody>
          <a:bodyPr anchorCtr="0" anchor="t" bIns="91425" lIns="91425" spcFirstLastPara="1" rIns="91425" wrap="square" tIns="91425">
            <a:noAutofit/>
          </a:bodyPr>
          <a:lstStyle/>
          <a:p>
            <a:pPr indent="-361950" lvl="0" marL="269999" marR="0" rtl="0" algn="just">
              <a:lnSpc>
                <a:spcPct val="150000"/>
              </a:lnSpc>
              <a:spcBef>
                <a:spcPts val="0"/>
              </a:spcBef>
              <a:spcAft>
                <a:spcPts val="0"/>
              </a:spcAft>
              <a:buNone/>
            </a:pPr>
            <a:r>
              <a:rPr lang="en-GB" sz="1200">
                <a:solidFill>
                  <a:srgbClr val="000000"/>
                </a:solidFill>
                <a:latin typeface="Times New Roman"/>
                <a:ea typeface="Times New Roman"/>
                <a:cs typeface="Times New Roman"/>
                <a:sym typeface="Times New Roman"/>
              </a:rPr>
              <a:t>[1]	Z</a:t>
            </a:r>
            <a:r>
              <a:rPr lang="en-GB" sz="1200">
                <a:solidFill>
                  <a:srgbClr val="000000"/>
                </a:solidFill>
                <a:highlight>
                  <a:srgbClr val="FFFFFF"/>
                </a:highlight>
                <a:latin typeface="Times New Roman"/>
                <a:ea typeface="Times New Roman"/>
                <a:cs typeface="Times New Roman"/>
                <a:sym typeface="Times New Roman"/>
              </a:rPr>
              <a:t>.</a:t>
            </a:r>
            <a:r>
              <a:rPr lang="en-GB" sz="1200">
                <a:solidFill>
                  <a:srgbClr val="000000"/>
                </a:solidFill>
                <a:latin typeface="Times New Roman"/>
                <a:ea typeface="Times New Roman"/>
                <a:cs typeface="Times New Roman"/>
                <a:sym typeface="Times New Roman"/>
              </a:rPr>
              <a:t> Memon, F. Samad, Z. Awan, A. Aziz and S. Siddiqi, "CPU-GPU Processing", IJCSNS International Journal of Computer Science and Network Security, Vol.17, No.9, September 2017. [Accessed on: 30- Dec- 2019] [Online].</a:t>
            </a:r>
            <a:endParaRPr sz="1200">
              <a:solidFill>
                <a:srgbClr val="000000"/>
              </a:solidFill>
              <a:latin typeface="Times New Roman"/>
              <a:ea typeface="Times New Roman"/>
              <a:cs typeface="Times New Roman"/>
              <a:sym typeface="Times New Roman"/>
            </a:endParaRPr>
          </a:p>
          <a:p>
            <a:pPr indent="0" lvl="0" marL="269999" marR="0" rtl="0" algn="just">
              <a:lnSpc>
                <a:spcPct val="150000"/>
              </a:lnSpc>
              <a:spcBef>
                <a:spcPts val="0"/>
              </a:spcBef>
              <a:spcAft>
                <a:spcPts val="0"/>
              </a:spcAft>
              <a:buNone/>
            </a:pPr>
            <a:r>
              <a:rPr lang="en-GB" sz="12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http://paper.ijcsns.org/07_book/201709/20170924.pdf</a:t>
            </a:r>
            <a:endParaRPr sz="1200">
              <a:solidFill>
                <a:srgbClr val="000000"/>
              </a:solidFill>
              <a:highlight>
                <a:srgbClr val="FFFFFF"/>
              </a:highlight>
              <a:latin typeface="Times New Roman"/>
              <a:ea typeface="Times New Roman"/>
              <a:cs typeface="Times New Roman"/>
              <a:sym typeface="Times New Roman"/>
            </a:endParaRPr>
          </a:p>
          <a:p>
            <a:pPr indent="-361950" lvl="0" marL="269999" marR="0" rtl="0" algn="just">
              <a:lnSpc>
                <a:spcPct val="150000"/>
              </a:lnSpc>
              <a:spcBef>
                <a:spcPts val="1000"/>
              </a:spcBef>
              <a:spcAft>
                <a:spcPts val="0"/>
              </a:spcAft>
              <a:buNone/>
            </a:pPr>
            <a:r>
              <a:rPr lang="en-GB" sz="1200">
                <a:solidFill>
                  <a:srgbClr val="000000"/>
                </a:solidFill>
                <a:latin typeface="Times New Roman"/>
                <a:ea typeface="Times New Roman"/>
                <a:cs typeface="Times New Roman"/>
                <a:sym typeface="Times New Roman"/>
              </a:rPr>
              <a:t>[2]	A. Syberfeldt and T. Ekblom, “A comparative evaluation of the GPU vs. The CPU for parallelization of evolutionary algorithms through multiple independent runs”, International Journal of Computer Science &amp; Information Technology (IJCSIT) Vol 9, No 3, June 2017. [Accessed: 31- Dec- 2019] [Online].</a:t>
            </a:r>
            <a:endParaRPr sz="1200" u="sng">
              <a:solidFill>
                <a:srgbClr val="1155CC"/>
              </a:solidFill>
              <a:latin typeface="Times New Roman"/>
              <a:ea typeface="Times New Roman"/>
              <a:cs typeface="Times New Roman"/>
              <a:sym typeface="Times New Roman"/>
            </a:endParaRPr>
          </a:p>
          <a:p>
            <a:pPr indent="0" lvl="0" marL="269999" marR="0" rtl="0" algn="just">
              <a:lnSpc>
                <a:spcPct val="150000"/>
              </a:lnSpc>
              <a:spcBef>
                <a:spcPts val="0"/>
              </a:spcBef>
              <a:spcAft>
                <a:spcPts val="0"/>
              </a:spcAft>
              <a:buNone/>
            </a:pPr>
            <a:r>
              <a:rPr lang="en-GB" sz="12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http://aircconline.com/ijcsit/V9N3/9317ijcsit01.pdf</a:t>
            </a:r>
            <a:endParaRPr sz="1200">
              <a:solidFill>
                <a:srgbClr val="000000"/>
              </a:solidFill>
              <a:highlight>
                <a:srgbClr val="FFFFFF"/>
              </a:highlight>
              <a:latin typeface="Times New Roman"/>
              <a:ea typeface="Times New Roman"/>
              <a:cs typeface="Times New Roman"/>
              <a:sym typeface="Times New Roman"/>
            </a:endParaRPr>
          </a:p>
          <a:p>
            <a:pPr indent="-361950" lvl="0" marL="269999" marR="0" rtl="0" algn="just">
              <a:lnSpc>
                <a:spcPct val="150000"/>
              </a:lnSpc>
              <a:spcBef>
                <a:spcPts val="1000"/>
              </a:spcBef>
              <a:spcAft>
                <a:spcPts val="0"/>
              </a:spcAft>
              <a:buNone/>
            </a:pPr>
            <a:r>
              <a:rPr lang="en-GB" sz="1200">
                <a:solidFill>
                  <a:srgbClr val="000000"/>
                </a:solidFill>
                <a:latin typeface="Times New Roman"/>
                <a:ea typeface="Times New Roman"/>
                <a:cs typeface="Times New Roman"/>
                <a:sym typeface="Times New Roman"/>
              </a:rPr>
              <a:t>[3]	S</a:t>
            </a:r>
            <a:r>
              <a:rPr lang="en-GB" sz="1200">
                <a:solidFill>
                  <a:srgbClr val="000000"/>
                </a:solidFill>
                <a:highlight>
                  <a:srgbClr val="FFFFFF"/>
                </a:highlight>
                <a:latin typeface="Times New Roman"/>
                <a:ea typeface="Times New Roman"/>
                <a:cs typeface="Times New Roman"/>
                <a:sym typeface="Times New Roman"/>
              </a:rPr>
              <a:t>. </a:t>
            </a:r>
            <a:r>
              <a:rPr lang="en-GB" sz="1200">
                <a:solidFill>
                  <a:srgbClr val="000000"/>
                </a:solidFill>
                <a:latin typeface="Times New Roman"/>
                <a:ea typeface="Times New Roman"/>
                <a:cs typeface="Times New Roman"/>
                <a:sym typeface="Times New Roman"/>
              </a:rPr>
              <a:t>Brinkmann</a:t>
            </a:r>
            <a:r>
              <a:rPr lang="en-GB" sz="1200">
                <a:solidFill>
                  <a:srgbClr val="000000"/>
                </a:solidFill>
                <a:highlight>
                  <a:srgbClr val="FFFFFF"/>
                </a:highlight>
                <a:latin typeface="Times New Roman"/>
                <a:ea typeface="Times New Roman"/>
                <a:cs typeface="Times New Roman"/>
                <a:sym typeface="Times New Roman"/>
              </a:rPr>
              <a:t> </a:t>
            </a:r>
            <a:r>
              <a:rPr lang="en-GB" sz="1200">
                <a:solidFill>
                  <a:srgbClr val="000000"/>
                </a:solidFill>
                <a:latin typeface="Times New Roman"/>
                <a:ea typeface="Times New Roman"/>
                <a:cs typeface="Times New Roman"/>
                <a:sym typeface="Times New Roman"/>
              </a:rPr>
              <a:t>(2020</a:t>
            </a:r>
            <a:r>
              <a:rPr lang="en-GB" sz="1200">
                <a:solidFill>
                  <a:srgbClr val="000000"/>
                </a:solidFill>
                <a:highlight>
                  <a:srgbClr val="FFFFFF"/>
                </a:highlight>
                <a:latin typeface="Times New Roman"/>
                <a:ea typeface="Times New Roman"/>
                <a:cs typeface="Times New Roman"/>
                <a:sym typeface="Times New Roman"/>
              </a:rPr>
              <a:t>). “ResearchGate” </a:t>
            </a:r>
            <a:r>
              <a:rPr lang="en-GB" sz="1200">
                <a:solidFill>
                  <a:srgbClr val="000000"/>
                </a:solidFill>
                <a:latin typeface="Times New Roman"/>
                <a:ea typeface="Times New Roman"/>
                <a:cs typeface="Times New Roman"/>
                <a:sym typeface="Times New Roman"/>
              </a:rPr>
              <a:t>[Accessed:</a:t>
            </a:r>
            <a:r>
              <a:rPr lang="en-GB" sz="1200">
                <a:solidFill>
                  <a:srgbClr val="000000"/>
                </a:solidFill>
                <a:highlight>
                  <a:srgbClr val="FFFFFF"/>
                </a:highlight>
                <a:latin typeface="Times New Roman"/>
                <a:ea typeface="Times New Roman"/>
                <a:cs typeface="Times New Roman"/>
                <a:sym typeface="Times New Roman"/>
              </a:rPr>
              <a:t>21 Jan. 2020] </a:t>
            </a:r>
            <a:r>
              <a:rPr lang="en-GB" sz="1200">
                <a:solidFill>
                  <a:srgbClr val="000000"/>
                </a:solidFill>
                <a:latin typeface="Times New Roman"/>
                <a:ea typeface="Times New Roman"/>
                <a:cs typeface="Times New Roman"/>
                <a:sym typeface="Times New Roman"/>
              </a:rPr>
              <a:t>[Online].</a:t>
            </a:r>
            <a:endParaRPr sz="1200">
              <a:solidFill>
                <a:srgbClr val="000000"/>
              </a:solidFill>
              <a:highlight>
                <a:srgbClr val="FFFFFF"/>
              </a:highlight>
              <a:latin typeface="Times New Roman"/>
              <a:ea typeface="Times New Roman"/>
              <a:cs typeface="Times New Roman"/>
              <a:sym typeface="Times New Roman"/>
            </a:endParaRPr>
          </a:p>
          <a:p>
            <a:pPr indent="0" lvl="0" marL="269999" marR="0" rtl="0" algn="just">
              <a:lnSpc>
                <a:spcPct val="150000"/>
              </a:lnSpc>
              <a:spcBef>
                <a:spcPts val="0"/>
              </a:spcBef>
              <a:spcAft>
                <a:spcPts val="0"/>
              </a:spcAft>
              <a:buNone/>
            </a:pPr>
            <a:r>
              <a:rPr lang="en-GB" sz="1200"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https</a:t>
            </a:r>
            <a:r>
              <a:rPr lang="en-GB" sz="1200" u="sng">
                <a:solidFill>
                  <a:srgbClr val="1155CC"/>
                </a:solidFill>
                <a:highlight>
                  <a:srgbClr val="FFFFFF"/>
                </a:highlight>
                <a:latin typeface="Times New Roman"/>
                <a:ea typeface="Times New Roman"/>
                <a:cs typeface="Times New Roman"/>
                <a:sym typeface="Times New Roman"/>
                <a:hlinkClick r:id="rId6">
                  <a:extLst>
                    <a:ext uri="{A12FA001-AC4F-418D-AE19-62706E023703}">
                      <ahyp:hlinkClr val="tx"/>
                    </a:ext>
                  </a:extLst>
                </a:hlinkClick>
              </a:rPr>
              <a:t>://</a:t>
            </a:r>
            <a:r>
              <a:rPr lang="en-GB" sz="1200" u="sng">
                <a:solidFill>
                  <a:srgbClr val="1155CC"/>
                </a:solidFill>
                <a:latin typeface="Times New Roman"/>
                <a:ea typeface="Times New Roman"/>
                <a:cs typeface="Times New Roman"/>
                <a:sym typeface="Times New Roman"/>
                <a:hlinkClick r:id="rId7">
                  <a:extLst>
                    <a:ext uri="{A12FA001-AC4F-418D-AE19-62706E023703}">
                      <ahyp:hlinkClr val="tx"/>
                    </a:ext>
                  </a:extLst>
                </a:hlinkClick>
              </a:rPr>
              <a:t>www</a:t>
            </a:r>
            <a:r>
              <a:rPr lang="en-GB" sz="1200" u="sng">
                <a:solidFill>
                  <a:srgbClr val="1155CC"/>
                </a:solidFill>
                <a:highlight>
                  <a:srgbClr val="FFFFFF"/>
                </a:highlight>
                <a:latin typeface="Times New Roman"/>
                <a:ea typeface="Times New Roman"/>
                <a:cs typeface="Times New Roman"/>
                <a:sym typeface="Times New Roman"/>
                <a:hlinkClick r:id="rId8">
                  <a:extLst>
                    <a:ext uri="{A12FA001-AC4F-418D-AE19-62706E023703}">
                      <ahyp:hlinkClr val="tx"/>
                    </a:ext>
                  </a:extLst>
                </a:hlinkClick>
              </a:rPr>
              <a:t>.researchgate.net/post/</a:t>
            </a:r>
            <a:r>
              <a:rPr lang="en-GB" sz="1200" u="sng">
                <a:solidFill>
                  <a:srgbClr val="1155CC"/>
                </a:solidFill>
                <a:latin typeface="Times New Roman"/>
                <a:ea typeface="Times New Roman"/>
                <a:cs typeface="Times New Roman"/>
                <a:sym typeface="Times New Roman"/>
                <a:hlinkClick r:id="rId9">
                  <a:extLst>
                    <a:ext uri="{A12FA001-AC4F-418D-AE19-62706E023703}">
                      <ahyp:hlinkClr val="tx"/>
                    </a:ext>
                  </a:extLst>
                </a:hlinkClick>
              </a:rPr>
              <a:t>Anyone_have_experience_in_programming_CPU_GPU_What_is_the_real_benefit_in_moving_everything_possible_from_CPU_to_GPU_programming</a:t>
            </a:r>
            <a:endParaRPr sz="1200">
              <a:solidFill>
                <a:srgbClr val="000000"/>
              </a:solidFill>
              <a:highlight>
                <a:srgbClr val="FFFFFF"/>
              </a:highlight>
              <a:latin typeface="Times New Roman"/>
              <a:ea typeface="Times New Roman"/>
              <a:cs typeface="Times New Roman"/>
              <a:sym typeface="Times New Roman"/>
            </a:endParaRPr>
          </a:p>
          <a:p>
            <a:pPr indent="-361950" lvl="0" marL="269999" marR="0" rtl="0" algn="just">
              <a:lnSpc>
                <a:spcPct val="150000"/>
              </a:lnSpc>
              <a:spcBef>
                <a:spcPts val="1000"/>
              </a:spcBef>
              <a:spcAft>
                <a:spcPts val="0"/>
              </a:spcAft>
              <a:buNone/>
            </a:pPr>
            <a:r>
              <a:rPr lang="en-GB" sz="1200">
                <a:solidFill>
                  <a:srgbClr val="000000"/>
                </a:solidFill>
                <a:latin typeface="Times New Roman"/>
                <a:ea typeface="Times New Roman"/>
                <a:cs typeface="Times New Roman"/>
                <a:sym typeface="Times New Roman"/>
              </a:rPr>
              <a:t>[4]	</a:t>
            </a:r>
            <a:r>
              <a:rPr lang="en-GB" sz="1200">
                <a:solidFill>
                  <a:srgbClr val="000000"/>
                </a:solidFill>
                <a:highlight>
                  <a:srgbClr val="FFFFFF"/>
                </a:highlight>
                <a:latin typeface="Times New Roman"/>
                <a:ea typeface="Times New Roman"/>
                <a:cs typeface="Times New Roman"/>
                <a:sym typeface="Times New Roman"/>
              </a:rPr>
              <a:t>Vella, F.,</a:t>
            </a:r>
            <a:r>
              <a:rPr lang="en-GB" sz="1200">
                <a:solidFill>
                  <a:srgbClr val="000000"/>
                </a:solidFill>
                <a:latin typeface="Times New Roman"/>
                <a:ea typeface="Times New Roman"/>
                <a:cs typeface="Times New Roman"/>
                <a:sym typeface="Times New Roman"/>
              </a:rPr>
              <a:t> </a:t>
            </a:r>
            <a:r>
              <a:rPr lang="en-GB" sz="1200">
                <a:solidFill>
                  <a:srgbClr val="000000"/>
                </a:solidFill>
                <a:highlight>
                  <a:srgbClr val="FFFFFF"/>
                </a:highlight>
                <a:latin typeface="Times New Roman"/>
                <a:ea typeface="Times New Roman"/>
                <a:cs typeface="Times New Roman"/>
                <a:sym typeface="Times New Roman"/>
              </a:rPr>
              <a:t>Neri</a:t>
            </a:r>
            <a:r>
              <a:rPr lang="en-GB" sz="1200">
                <a:solidFill>
                  <a:srgbClr val="000000"/>
                </a:solidFill>
                <a:latin typeface="Times New Roman"/>
                <a:ea typeface="Times New Roman"/>
                <a:cs typeface="Times New Roman"/>
                <a:sym typeface="Times New Roman"/>
              </a:rPr>
              <a:t>, </a:t>
            </a:r>
            <a:r>
              <a:rPr lang="en-GB" sz="1200">
                <a:solidFill>
                  <a:srgbClr val="000000"/>
                </a:solidFill>
                <a:highlight>
                  <a:srgbClr val="FFFFFF"/>
                </a:highlight>
                <a:latin typeface="Times New Roman"/>
                <a:ea typeface="Times New Roman"/>
                <a:cs typeface="Times New Roman"/>
                <a:sym typeface="Times New Roman"/>
              </a:rPr>
              <a:t>I., Gervasi, O. and Tasso, S. (2012). A Simulation Framework for Scheduling Performance Evaluation on </a:t>
            </a:r>
            <a:r>
              <a:rPr lang="en-GB" sz="1200">
                <a:solidFill>
                  <a:srgbClr val="000000"/>
                </a:solidFill>
                <a:latin typeface="Times New Roman"/>
                <a:ea typeface="Times New Roman"/>
                <a:cs typeface="Times New Roman"/>
                <a:sym typeface="Times New Roman"/>
              </a:rPr>
              <a:t>CPU-GPU</a:t>
            </a:r>
            <a:r>
              <a:rPr lang="en-GB" sz="1200">
                <a:solidFill>
                  <a:srgbClr val="000000"/>
                </a:solidFill>
                <a:highlight>
                  <a:srgbClr val="FFFFFF"/>
                </a:highlight>
                <a:latin typeface="Times New Roman"/>
                <a:ea typeface="Times New Roman"/>
                <a:cs typeface="Times New Roman"/>
                <a:sym typeface="Times New Roman"/>
              </a:rPr>
              <a:t> Heterogeneous System. Computational Science and Its Applications – ICCSA 2012, pp.457-469. </a:t>
            </a:r>
            <a:r>
              <a:rPr lang="en-GB" sz="1200">
                <a:solidFill>
                  <a:srgbClr val="000000"/>
                </a:solidFill>
                <a:latin typeface="Times New Roman"/>
                <a:ea typeface="Times New Roman"/>
                <a:cs typeface="Times New Roman"/>
                <a:sym typeface="Times New Roman"/>
              </a:rPr>
              <a:t>[Accessed:</a:t>
            </a:r>
            <a:r>
              <a:rPr lang="en-GB" sz="1200">
                <a:solidFill>
                  <a:srgbClr val="000000"/>
                </a:solidFill>
                <a:highlight>
                  <a:srgbClr val="FFFFFF"/>
                </a:highlight>
                <a:latin typeface="Times New Roman"/>
                <a:ea typeface="Times New Roman"/>
                <a:cs typeface="Times New Roman"/>
                <a:sym typeface="Times New Roman"/>
              </a:rPr>
              <a:t>21 Jan. 2020] </a:t>
            </a:r>
            <a:r>
              <a:rPr lang="en-GB" sz="1200">
                <a:solidFill>
                  <a:srgbClr val="000000"/>
                </a:solidFill>
                <a:latin typeface="Times New Roman"/>
                <a:ea typeface="Times New Roman"/>
                <a:cs typeface="Times New Roman"/>
                <a:sym typeface="Times New Roman"/>
              </a:rPr>
              <a:t>[Online].</a:t>
            </a:r>
            <a:endParaRPr sz="1200">
              <a:solidFill>
                <a:srgbClr val="000000"/>
              </a:solidFill>
              <a:highlight>
                <a:srgbClr val="FFFFFF"/>
              </a:highlight>
              <a:latin typeface="Times New Roman"/>
              <a:ea typeface="Times New Roman"/>
              <a:cs typeface="Times New Roman"/>
              <a:sym typeface="Times New Roman"/>
            </a:endParaRPr>
          </a:p>
          <a:p>
            <a:pPr indent="0" lvl="0" marL="269999" marR="0" rtl="0" algn="just">
              <a:lnSpc>
                <a:spcPct val="150000"/>
              </a:lnSpc>
              <a:spcBef>
                <a:spcPts val="0"/>
              </a:spcBef>
              <a:spcAft>
                <a:spcPts val="1000"/>
              </a:spcAft>
              <a:buNone/>
            </a:pPr>
            <a:r>
              <a:rPr lang="en-GB" sz="1200" u="sng">
                <a:solidFill>
                  <a:srgbClr val="1155CC"/>
                </a:solidFill>
                <a:latin typeface="Times New Roman"/>
                <a:ea typeface="Times New Roman"/>
                <a:cs typeface="Times New Roman"/>
                <a:sym typeface="Times New Roman"/>
                <a:hlinkClick r:id="rId10">
                  <a:extLst>
                    <a:ext uri="{A12FA001-AC4F-418D-AE19-62706E023703}">
                      <ahyp:hlinkClr val="tx"/>
                    </a:ext>
                  </a:extLst>
                </a:hlinkClick>
              </a:rPr>
              <a:t>https</a:t>
            </a:r>
            <a:r>
              <a:rPr lang="en-GB" sz="1200" u="sng">
                <a:solidFill>
                  <a:srgbClr val="1155CC"/>
                </a:solidFill>
                <a:highlight>
                  <a:srgbClr val="FFFFFF"/>
                </a:highlight>
                <a:latin typeface="Times New Roman"/>
                <a:ea typeface="Times New Roman"/>
                <a:cs typeface="Times New Roman"/>
                <a:sym typeface="Times New Roman"/>
                <a:hlinkClick r:id="rId11">
                  <a:extLst>
                    <a:ext uri="{A12FA001-AC4F-418D-AE19-62706E023703}">
                      <ahyp:hlinkClr val="tx"/>
                    </a:ext>
                  </a:extLst>
                </a:hlinkClick>
              </a:rPr>
              <a:t>://link.springer.com/chapter/10.1007/978-3-642-31128-4_34</a:t>
            </a:r>
            <a:endParaRPr sz="1200" u="sng">
              <a:solidFill>
                <a:srgbClr val="1155CC"/>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51"/>
          <p:cNvSpPr txBox="1"/>
          <p:nvPr>
            <p:ph idx="1" type="body"/>
          </p:nvPr>
        </p:nvSpPr>
        <p:spPr>
          <a:xfrm>
            <a:off x="1256525" y="332625"/>
            <a:ext cx="7432500" cy="4611600"/>
          </a:xfrm>
          <a:prstGeom prst="rect">
            <a:avLst/>
          </a:prstGeom>
        </p:spPr>
        <p:txBody>
          <a:bodyPr anchorCtr="0" anchor="t" bIns="91425" lIns="91425" spcFirstLastPara="1" rIns="91425" wrap="square" tIns="91425">
            <a:noAutofit/>
          </a:bodyPr>
          <a:lstStyle/>
          <a:p>
            <a:pPr indent="-361950" lvl="0" marL="269999" marR="0" rtl="0" algn="just">
              <a:lnSpc>
                <a:spcPct val="150000"/>
              </a:lnSpc>
              <a:spcBef>
                <a:spcPts val="0"/>
              </a:spcBef>
              <a:spcAft>
                <a:spcPts val="0"/>
              </a:spcAft>
              <a:buNone/>
            </a:pPr>
            <a:r>
              <a:rPr lang="en-GB" sz="1200">
                <a:solidFill>
                  <a:srgbClr val="000000"/>
                </a:solidFill>
                <a:latin typeface="Times New Roman"/>
                <a:ea typeface="Times New Roman"/>
                <a:cs typeface="Times New Roman"/>
                <a:sym typeface="Times New Roman"/>
              </a:rPr>
              <a:t>[5]	</a:t>
            </a:r>
            <a:r>
              <a:rPr lang="en-GB" sz="1200">
                <a:solidFill>
                  <a:srgbClr val="000000"/>
                </a:solidFill>
                <a:highlight>
                  <a:srgbClr val="FFFFFF"/>
                </a:highlight>
                <a:latin typeface="Times New Roman"/>
                <a:ea typeface="Times New Roman"/>
                <a:cs typeface="Times New Roman"/>
                <a:sym typeface="Times New Roman"/>
              </a:rPr>
              <a:t>NVIDIA </a:t>
            </a:r>
            <a:r>
              <a:rPr lang="en-GB" sz="1200">
                <a:solidFill>
                  <a:srgbClr val="000000"/>
                </a:solidFill>
                <a:latin typeface="Times New Roman"/>
                <a:ea typeface="Times New Roman"/>
                <a:cs typeface="Times New Roman"/>
                <a:sym typeface="Times New Roman"/>
              </a:rPr>
              <a:t>Corporation</a:t>
            </a:r>
            <a:r>
              <a:rPr lang="en-GB" sz="1200">
                <a:solidFill>
                  <a:srgbClr val="000000"/>
                </a:solidFill>
                <a:highlight>
                  <a:srgbClr val="FFFFFF"/>
                </a:highlight>
                <a:latin typeface="Times New Roman"/>
                <a:ea typeface="Times New Roman"/>
                <a:cs typeface="Times New Roman"/>
                <a:sym typeface="Times New Roman"/>
              </a:rPr>
              <a:t>, </a:t>
            </a:r>
            <a:r>
              <a:rPr lang="en-GB" sz="1200">
                <a:solidFill>
                  <a:srgbClr val="000000"/>
                </a:solidFill>
                <a:latin typeface="Times New Roman"/>
                <a:ea typeface="Times New Roman"/>
                <a:cs typeface="Times New Roman"/>
                <a:sym typeface="Times New Roman"/>
              </a:rPr>
              <a:t>2020</a:t>
            </a:r>
            <a:r>
              <a:rPr lang="en-GB" sz="1200">
                <a:solidFill>
                  <a:srgbClr val="000000"/>
                </a:solidFill>
                <a:highlight>
                  <a:srgbClr val="FFFFFF"/>
                </a:highlight>
                <a:latin typeface="Times New Roman"/>
                <a:ea typeface="Times New Roman"/>
                <a:cs typeface="Times New Roman"/>
                <a:sym typeface="Times New Roman"/>
              </a:rPr>
              <a:t>. NVIDIA’s Next Generation CUDA Compute Architecture - White Paper. [</a:t>
            </a:r>
            <a:r>
              <a:rPr lang="en-GB" sz="1200">
                <a:solidFill>
                  <a:srgbClr val="000000"/>
                </a:solidFill>
                <a:latin typeface="Times New Roman"/>
                <a:ea typeface="Times New Roman"/>
                <a:cs typeface="Times New Roman"/>
                <a:sym typeface="Times New Roman"/>
              </a:rPr>
              <a:t>Accessed</a:t>
            </a:r>
            <a:r>
              <a:rPr lang="en-GB" sz="1200">
                <a:solidFill>
                  <a:srgbClr val="000000"/>
                </a:solidFill>
                <a:highlight>
                  <a:srgbClr val="FFFFFF"/>
                </a:highlight>
                <a:latin typeface="Times New Roman"/>
                <a:ea typeface="Times New Roman"/>
                <a:cs typeface="Times New Roman"/>
                <a:sym typeface="Times New Roman"/>
              </a:rPr>
              <a:t> 27 March</a:t>
            </a:r>
            <a:r>
              <a:rPr lang="en-GB" sz="1200">
                <a:solidFill>
                  <a:srgbClr val="000000"/>
                </a:solidFill>
                <a:latin typeface="Times New Roman"/>
                <a:ea typeface="Times New Roman"/>
                <a:cs typeface="Times New Roman"/>
                <a:sym typeface="Times New Roman"/>
              </a:rPr>
              <a:t> 2020</a:t>
            </a:r>
            <a:r>
              <a:rPr lang="en-GB" sz="1200">
                <a:solidFill>
                  <a:srgbClr val="000000"/>
                </a:solidFill>
                <a:highlight>
                  <a:srgbClr val="FFFFFF"/>
                </a:highlight>
                <a:latin typeface="Times New Roman"/>
                <a:ea typeface="Times New Roman"/>
                <a:cs typeface="Times New Roman"/>
                <a:sym typeface="Times New Roman"/>
              </a:rPr>
              <a:t>] [online].</a:t>
            </a:r>
            <a:endParaRPr sz="1200">
              <a:solidFill>
                <a:srgbClr val="000000"/>
              </a:solidFill>
              <a:highlight>
                <a:srgbClr val="FFFFFF"/>
              </a:highlight>
              <a:latin typeface="Times New Roman"/>
              <a:ea typeface="Times New Roman"/>
              <a:cs typeface="Times New Roman"/>
              <a:sym typeface="Times New Roman"/>
            </a:endParaRPr>
          </a:p>
          <a:p>
            <a:pPr indent="0" lvl="0" marL="269999" marR="0" rtl="0" algn="just">
              <a:lnSpc>
                <a:spcPct val="150000"/>
              </a:lnSpc>
              <a:spcBef>
                <a:spcPts val="0"/>
              </a:spcBef>
              <a:spcAft>
                <a:spcPts val="0"/>
              </a:spcAft>
              <a:buNone/>
            </a:pPr>
            <a:r>
              <a:rPr lang="en-GB" sz="12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a:t>
            </a:r>
            <a:r>
              <a:rPr lang="en-GB" sz="1200" u="sng">
                <a:solidFill>
                  <a:srgbClr val="1155CC"/>
                </a:solidFill>
                <a:highlight>
                  <a:srgbClr val="FFFFFF"/>
                </a:highlight>
                <a:latin typeface="Times New Roman"/>
                <a:ea typeface="Times New Roman"/>
                <a:cs typeface="Times New Roman"/>
                <a:sym typeface="Times New Roman"/>
                <a:hlinkClick r:id="rId4">
                  <a:extLst>
                    <a:ext uri="{A12FA001-AC4F-418D-AE19-62706E023703}">
                      <ahyp:hlinkClr val="tx"/>
                    </a:ext>
                  </a:extLst>
                </a:hlinkClick>
              </a:rPr>
              <a:t>://www.nvidia.com/content/PDF/fermi_white_papers/NVIDIA_Fermi_Compute_Architecture_Whitepaper.pdf</a:t>
            </a:r>
            <a:endParaRPr sz="1200">
              <a:solidFill>
                <a:srgbClr val="000000"/>
              </a:solidFill>
              <a:highlight>
                <a:srgbClr val="FFFFFF"/>
              </a:highlight>
              <a:latin typeface="Times New Roman"/>
              <a:ea typeface="Times New Roman"/>
              <a:cs typeface="Times New Roman"/>
              <a:sym typeface="Times New Roman"/>
            </a:endParaRPr>
          </a:p>
          <a:p>
            <a:pPr indent="-361950" lvl="0" marL="269999" marR="0" rtl="0" algn="just">
              <a:lnSpc>
                <a:spcPct val="150000"/>
              </a:lnSpc>
              <a:spcBef>
                <a:spcPts val="1000"/>
              </a:spcBef>
              <a:spcAft>
                <a:spcPts val="0"/>
              </a:spcAft>
              <a:buNone/>
            </a:pPr>
            <a:r>
              <a:rPr lang="en-GB" sz="1200">
                <a:solidFill>
                  <a:srgbClr val="000000"/>
                </a:solidFill>
                <a:latin typeface="Times New Roman"/>
                <a:ea typeface="Times New Roman"/>
                <a:cs typeface="Times New Roman"/>
                <a:sym typeface="Times New Roman"/>
              </a:rPr>
              <a:t>[6]	</a:t>
            </a:r>
            <a:r>
              <a:rPr lang="en-GB" sz="1200">
                <a:solidFill>
                  <a:srgbClr val="000000"/>
                </a:solidFill>
                <a:highlight>
                  <a:srgbClr val="FFFFFF"/>
                </a:highlight>
                <a:latin typeface="Times New Roman"/>
                <a:ea typeface="Times New Roman"/>
                <a:cs typeface="Times New Roman"/>
                <a:sym typeface="Times New Roman"/>
              </a:rPr>
              <a:t>Cullinan,</a:t>
            </a:r>
            <a:r>
              <a:rPr lang="en-GB" sz="1200">
                <a:solidFill>
                  <a:srgbClr val="000000"/>
                </a:solidFill>
                <a:latin typeface="Times New Roman"/>
                <a:ea typeface="Times New Roman"/>
                <a:cs typeface="Times New Roman"/>
                <a:sym typeface="Times New Roman"/>
              </a:rPr>
              <a:t> C</a:t>
            </a:r>
            <a:r>
              <a:rPr lang="en-GB" sz="1200">
                <a:solidFill>
                  <a:srgbClr val="000000"/>
                </a:solidFill>
                <a:highlight>
                  <a:srgbClr val="FFFFFF"/>
                </a:highlight>
                <a:latin typeface="Times New Roman"/>
                <a:ea typeface="Times New Roman"/>
                <a:cs typeface="Times New Roman"/>
                <a:sym typeface="Times New Roman"/>
              </a:rPr>
              <a:t>., </a:t>
            </a:r>
            <a:r>
              <a:rPr lang="en-GB" sz="1200">
                <a:solidFill>
                  <a:srgbClr val="000000"/>
                </a:solidFill>
                <a:latin typeface="Times New Roman"/>
                <a:ea typeface="Times New Roman"/>
                <a:cs typeface="Times New Roman"/>
                <a:sym typeface="Times New Roman"/>
              </a:rPr>
              <a:t>Wyant</a:t>
            </a:r>
            <a:r>
              <a:rPr lang="en-GB" sz="1200">
                <a:solidFill>
                  <a:srgbClr val="000000"/>
                </a:solidFill>
                <a:highlight>
                  <a:srgbClr val="FFFFFF"/>
                </a:highlight>
                <a:latin typeface="Times New Roman"/>
                <a:ea typeface="Times New Roman"/>
                <a:cs typeface="Times New Roman"/>
                <a:sym typeface="Times New Roman"/>
              </a:rPr>
              <a:t>, C. </a:t>
            </a:r>
            <a:r>
              <a:rPr lang="en-GB" sz="1200">
                <a:solidFill>
                  <a:srgbClr val="000000"/>
                </a:solidFill>
                <a:latin typeface="Times New Roman"/>
                <a:ea typeface="Times New Roman"/>
                <a:cs typeface="Times New Roman"/>
                <a:sym typeface="Times New Roman"/>
              </a:rPr>
              <a:t>and</a:t>
            </a:r>
            <a:r>
              <a:rPr lang="en-GB" sz="1200">
                <a:solidFill>
                  <a:srgbClr val="000000"/>
                </a:solidFill>
                <a:highlight>
                  <a:srgbClr val="FFFFFF"/>
                </a:highlight>
                <a:latin typeface="Times New Roman"/>
                <a:ea typeface="Times New Roman"/>
                <a:cs typeface="Times New Roman"/>
                <a:sym typeface="Times New Roman"/>
              </a:rPr>
              <a:t> Frattesi, T., 2020. Computing Performance Benchmarks among CPU, GPU, and FPGA. [Accessed 27 March 2020] [online].</a:t>
            </a:r>
            <a:endParaRPr sz="1200">
              <a:solidFill>
                <a:srgbClr val="000000"/>
              </a:solidFill>
              <a:highlight>
                <a:srgbClr val="FFFFFF"/>
              </a:highlight>
              <a:latin typeface="Times New Roman"/>
              <a:ea typeface="Times New Roman"/>
              <a:cs typeface="Times New Roman"/>
              <a:sym typeface="Times New Roman"/>
            </a:endParaRPr>
          </a:p>
          <a:p>
            <a:pPr indent="0" lvl="0" marL="269999" marR="0" rtl="0" algn="just">
              <a:lnSpc>
                <a:spcPct val="150000"/>
              </a:lnSpc>
              <a:spcBef>
                <a:spcPts val="0"/>
              </a:spcBef>
              <a:spcAft>
                <a:spcPts val="0"/>
              </a:spcAft>
              <a:buNone/>
            </a:pPr>
            <a:r>
              <a:rPr lang="en-GB" sz="1200"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http</a:t>
            </a:r>
            <a:r>
              <a:rPr lang="en-GB" sz="1200" u="sng">
                <a:solidFill>
                  <a:srgbClr val="1155CC"/>
                </a:solidFill>
                <a:highlight>
                  <a:srgbClr val="FFFFFF"/>
                </a:highlight>
                <a:latin typeface="Times New Roman"/>
                <a:ea typeface="Times New Roman"/>
                <a:cs typeface="Times New Roman"/>
                <a:sym typeface="Times New Roman"/>
                <a:hlinkClick r:id="rId6">
                  <a:extLst>
                    <a:ext uri="{A12FA001-AC4F-418D-AE19-62706E023703}">
                      <ahyp:hlinkClr val="tx"/>
                    </a:ext>
                  </a:extLst>
                </a:hlinkClick>
              </a:rPr>
              <a:t>://Computing Performance Benchmarks among CPU, GPU, and FPGA</a:t>
            </a:r>
            <a:endParaRPr sz="1200" u="sng">
              <a:solidFill>
                <a:srgbClr val="1155CC"/>
              </a:solidFill>
              <a:latin typeface="Times New Roman"/>
              <a:ea typeface="Times New Roman"/>
              <a:cs typeface="Times New Roman"/>
              <a:sym typeface="Times New Roman"/>
            </a:endParaRPr>
          </a:p>
          <a:p>
            <a:pPr indent="-361950" lvl="0" marL="269999" marR="0" rtl="0" algn="just">
              <a:lnSpc>
                <a:spcPct val="150000"/>
              </a:lnSpc>
              <a:spcBef>
                <a:spcPts val="1000"/>
              </a:spcBef>
              <a:spcAft>
                <a:spcPts val="0"/>
              </a:spcAft>
              <a:buNone/>
            </a:pPr>
            <a:r>
              <a:rPr lang="en-GB" sz="1200">
                <a:solidFill>
                  <a:srgbClr val="000000"/>
                </a:solidFill>
                <a:latin typeface="Times New Roman"/>
                <a:ea typeface="Times New Roman"/>
                <a:cs typeface="Times New Roman"/>
                <a:sym typeface="Times New Roman"/>
              </a:rPr>
              <a:t>[7]	S. Goyat, A. Sahoo, “Scheduling Algorithm for CPU-GPU Based Heterogeneous Clustered Environment Using Map-Reduce Data Processing”, ARPN Journal of Engineering and Applied Sciences, Vol. 14, No. 1, January 2019. [Accessed on: 31- Dec- 2019] [Online].</a:t>
            </a:r>
            <a:endParaRPr sz="1200">
              <a:solidFill>
                <a:srgbClr val="000000"/>
              </a:solidFill>
              <a:latin typeface="Times New Roman"/>
              <a:ea typeface="Times New Roman"/>
              <a:cs typeface="Times New Roman"/>
              <a:sym typeface="Times New Roman"/>
            </a:endParaRPr>
          </a:p>
          <a:p>
            <a:pPr indent="0" lvl="0" marL="269999" marR="0" rtl="0" algn="just">
              <a:lnSpc>
                <a:spcPct val="150000"/>
              </a:lnSpc>
              <a:spcBef>
                <a:spcPts val="0"/>
              </a:spcBef>
              <a:spcAft>
                <a:spcPts val="0"/>
              </a:spcAft>
              <a:buNone/>
            </a:pPr>
            <a:r>
              <a:rPr lang="en-GB" sz="1200" u="sng">
                <a:solidFill>
                  <a:srgbClr val="1155CC"/>
                </a:solidFill>
                <a:latin typeface="Times New Roman"/>
                <a:ea typeface="Times New Roman"/>
                <a:cs typeface="Times New Roman"/>
                <a:sym typeface="Times New Roman"/>
                <a:hlinkClick r:id="rId7">
                  <a:extLst>
                    <a:ext uri="{A12FA001-AC4F-418D-AE19-62706E023703}">
                      <ahyp:hlinkClr val="tx"/>
                    </a:ext>
                  </a:extLst>
                </a:hlinkClick>
              </a:rPr>
              <a:t>http://www.arpnjournals.org/jeas/research_papers/rp_2019/</a:t>
            </a:r>
            <a:r>
              <a:rPr lang="en-GB" sz="1200" u="sng">
                <a:solidFill>
                  <a:srgbClr val="1155CC"/>
                </a:solidFill>
                <a:highlight>
                  <a:srgbClr val="FFFFFF"/>
                </a:highlight>
                <a:latin typeface="Times New Roman"/>
                <a:ea typeface="Times New Roman"/>
                <a:cs typeface="Times New Roman"/>
                <a:sym typeface="Times New Roman"/>
                <a:hlinkClick r:id="rId8">
                  <a:extLst>
                    <a:ext uri="{A12FA001-AC4F-418D-AE19-62706E023703}">
                      <ahyp:hlinkClr val="tx"/>
                    </a:ext>
                  </a:extLst>
                </a:hlinkClick>
              </a:rPr>
              <a:t>jeas_0119_7546</a:t>
            </a:r>
            <a:r>
              <a:rPr lang="en-GB" sz="1200" u="sng">
                <a:solidFill>
                  <a:srgbClr val="1155CC"/>
                </a:solidFill>
                <a:latin typeface="Times New Roman"/>
                <a:ea typeface="Times New Roman"/>
                <a:cs typeface="Times New Roman"/>
                <a:sym typeface="Times New Roman"/>
                <a:hlinkClick r:id="rId9">
                  <a:extLst>
                    <a:ext uri="{A12FA001-AC4F-418D-AE19-62706E023703}">
                      <ahyp:hlinkClr val="tx"/>
                    </a:ext>
                  </a:extLst>
                </a:hlinkClick>
              </a:rPr>
              <a:t>.pdf</a:t>
            </a:r>
            <a:endParaRPr sz="1200" u="sng">
              <a:solidFill>
                <a:srgbClr val="1155CC"/>
              </a:solidFill>
              <a:latin typeface="Times New Roman"/>
              <a:ea typeface="Times New Roman"/>
              <a:cs typeface="Times New Roman"/>
              <a:sym typeface="Times New Roman"/>
            </a:endParaRPr>
          </a:p>
          <a:p>
            <a:pPr indent="-361950" lvl="0" marL="269999" marR="0" rtl="0" algn="just">
              <a:lnSpc>
                <a:spcPct val="150000"/>
              </a:lnSpc>
              <a:spcBef>
                <a:spcPts val="1000"/>
              </a:spcBef>
              <a:spcAft>
                <a:spcPts val="0"/>
              </a:spcAft>
              <a:buNone/>
            </a:pPr>
            <a:r>
              <a:rPr lang="en-GB" sz="1200">
                <a:solidFill>
                  <a:srgbClr val="000000"/>
                </a:solidFill>
                <a:latin typeface="Times New Roman"/>
                <a:ea typeface="Times New Roman"/>
                <a:cs typeface="Times New Roman"/>
                <a:sym typeface="Times New Roman"/>
              </a:rPr>
              <a:t>[8]	NVIDIA</a:t>
            </a:r>
            <a:r>
              <a:rPr lang="en-GB" sz="1200">
                <a:solidFill>
                  <a:srgbClr val="000000"/>
                </a:solidFill>
                <a:highlight>
                  <a:srgbClr val="FFFFFF"/>
                </a:highlight>
                <a:latin typeface="Times New Roman"/>
                <a:ea typeface="Times New Roman"/>
                <a:cs typeface="Times New Roman"/>
                <a:sym typeface="Times New Roman"/>
              </a:rPr>
              <a:t> </a:t>
            </a:r>
            <a:r>
              <a:rPr lang="en-GB" sz="1200">
                <a:solidFill>
                  <a:srgbClr val="000000"/>
                </a:solidFill>
                <a:latin typeface="Times New Roman"/>
                <a:ea typeface="Times New Roman"/>
                <a:cs typeface="Times New Roman"/>
                <a:sym typeface="Times New Roman"/>
              </a:rPr>
              <a:t>Organization</a:t>
            </a:r>
            <a:r>
              <a:rPr lang="en-GB" sz="1200">
                <a:solidFill>
                  <a:srgbClr val="000000"/>
                </a:solidFill>
                <a:highlight>
                  <a:srgbClr val="FFFFFF"/>
                </a:highlight>
                <a:latin typeface="Times New Roman"/>
                <a:ea typeface="Times New Roman"/>
                <a:cs typeface="Times New Roman"/>
                <a:sym typeface="Times New Roman"/>
              </a:rPr>
              <a:t>, 2018. Docs.nvidia.com. [Accessed 27 March 2020] [online].</a:t>
            </a:r>
            <a:endParaRPr sz="1200" u="sng">
              <a:solidFill>
                <a:srgbClr val="1155CC"/>
              </a:solidFill>
              <a:highlight>
                <a:srgbClr val="FFFFFF"/>
              </a:highlight>
              <a:latin typeface="Times New Roman"/>
              <a:ea typeface="Times New Roman"/>
              <a:cs typeface="Times New Roman"/>
              <a:sym typeface="Times New Roman"/>
            </a:endParaRPr>
          </a:p>
          <a:p>
            <a:pPr indent="0" lvl="0" marL="269999" marR="0" rtl="0" algn="just">
              <a:lnSpc>
                <a:spcPct val="150000"/>
              </a:lnSpc>
              <a:spcBef>
                <a:spcPts val="0"/>
              </a:spcBef>
              <a:spcAft>
                <a:spcPts val="1000"/>
              </a:spcAft>
              <a:buNone/>
            </a:pPr>
            <a:r>
              <a:rPr lang="en-GB" sz="1200" u="sng">
                <a:solidFill>
                  <a:srgbClr val="1155CC"/>
                </a:solidFill>
                <a:latin typeface="Times New Roman"/>
                <a:ea typeface="Times New Roman"/>
                <a:cs typeface="Times New Roman"/>
                <a:sym typeface="Times New Roman"/>
                <a:hlinkClick r:id="rId10">
                  <a:extLst>
                    <a:ext uri="{A12FA001-AC4F-418D-AE19-62706E023703}">
                      <ahyp:hlinkClr val="tx"/>
                    </a:ext>
                  </a:extLst>
                </a:hlinkClick>
              </a:rPr>
              <a:t>https</a:t>
            </a:r>
            <a:r>
              <a:rPr lang="en-GB" sz="1200" u="sng">
                <a:solidFill>
                  <a:srgbClr val="1155CC"/>
                </a:solidFill>
                <a:highlight>
                  <a:srgbClr val="FFFFFF"/>
                </a:highlight>
                <a:latin typeface="Times New Roman"/>
                <a:ea typeface="Times New Roman"/>
                <a:cs typeface="Times New Roman"/>
                <a:sym typeface="Times New Roman"/>
                <a:hlinkClick r:id="rId11">
                  <a:extLst>
                    <a:ext uri="{A12FA001-AC4F-418D-AE19-62706E023703}">
                      <ahyp:hlinkClr val="tx"/>
                    </a:ext>
                  </a:extLst>
                </a:hlinkClick>
              </a:rPr>
              <a:t>://docs.nvidia.com/cuda/archive/9.1/pdf/CUDA_C_Programming_Guide.pdf</a:t>
            </a:r>
            <a:endParaRPr sz="1200" u="sng">
              <a:solidFill>
                <a:srgbClr val="1155CC"/>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idx="1" type="body"/>
          </p:nvPr>
        </p:nvSpPr>
        <p:spPr>
          <a:xfrm>
            <a:off x="1303800" y="1128400"/>
            <a:ext cx="7030500" cy="2541600"/>
          </a:xfrm>
          <a:prstGeom prst="rect">
            <a:avLst/>
          </a:prstGeom>
        </p:spPr>
        <p:txBody>
          <a:bodyPr anchorCtr="0" anchor="t" bIns="91425" lIns="91425" spcFirstLastPara="1" rIns="91425" wrap="square" tIns="91425">
            <a:noAutofit/>
          </a:bodyPr>
          <a:lstStyle/>
          <a:p>
            <a:pPr indent="-342900" lvl="0" marL="457200" marR="0" rtl="0" algn="just">
              <a:lnSpc>
                <a:spcPct val="150000"/>
              </a:lnSpc>
              <a:spcBef>
                <a:spcPts val="0"/>
              </a:spcBef>
              <a:spcAft>
                <a:spcPts val="0"/>
              </a:spcAft>
              <a:buClr>
                <a:srgbClr val="000000"/>
              </a:buClr>
              <a:buSzPts val="1800"/>
              <a:buChar char="❖"/>
            </a:pPr>
            <a:r>
              <a:rPr lang="en-GB" sz="1800">
                <a:solidFill>
                  <a:srgbClr val="000000"/>
                </a:solidFill>
                <a:latin typeface="Times New Roman"/>
                <a:ea typeface="Times New Roman"/>
                <a:cs typeface="Times New Roman"/>
                <a:sym typeface="Times New Roman"/>
              </a:rPr>
              <a:t>Inappropriate scheduling of computations into wrong processors are inefficient and time consuming [17].</a:t>
            </a:r>
            <a:endParaRPr sz="1800">
              <a:solidFill>
                <a:srgbClr val="000000"/>
              </a:solidFill>
              <a:latin typeface="Times New Roman"/>
              <a:ea typeface="Times New Roman"/>
              <a:cs typeface="Times New Roman"/>
              <a:sym typeface="Times New Roman"/>
            </a:endParaRPr>
          </a:p>
          <a:p>
            <a:pPr indent="-342900" lvl="0" marL="457200" marR="0" rtl="0" algn="just">
              <a:lnSpc>
                <a:spcPct val="150000"/>
              </a:lnSpc>
              <a:spcBef>
                <a:spcPts val="1000"/>
              </a:spcBef>
              <a:spcAft>
                <a:spcPts val="0"/>
              </a:spcAft>
              <a:buClr>
                <a:srgbClr val="000000"/>
              </a:buClr>
              <a:buSzPts val="1800"/>
              <a:buChar char="❖"/>
            </a:pPr>
            <a:r>
              <a:rPr lang="en-GB" sz="1800">
                <a:solidFill>
                  <a:srgbClr val="000000"/>
                </a:solidFill>
                <a:latin typeface="Times New Roman"/>
                <a:ea typeface="Times New Roman"/>
                <a:cs typeface="Times New Roman"/>
                <a:sym typeface="Times New Roman"/>
              </a:rPr>
              <a:t>Many applications utilize GPUs to seek gain but leave CPUs sitting idle [18].</a:t>
            </a:r>
            <a:endParaRPr sz="1800">
              <a:solidFill>
                <a:srgbClr val="000000"/>
              </a:solidFill>
              <a:latin typeface="Times New Roman"/>
              <a:ea typeface="Times New Roman"/>
              <a:cs typeface="Times New Roman"/>
              <a:sym typeface="Times New Roman"/>
            </a:endParaRPr>
          </a:p>
          <a:p>
            <a:pPr indent="-342900" lvl="0" marL="457200" marR="0" rtl="0" algn="just">
              <a:lnSpc>
                <a:spcPct val="150000"/>
              </a:lnSpc>
              <a:spcBef>
                <a:spcPts val="1000"/>
              </a:spcBef>
              <a:spcAft>
                <a:spcPts val="1000"/>
              </a:spcAft>
              <a:buClr>
                <a:srgbClr val="000000"/>
              </a:buClr>
              <a:buSzPts val="1800"/>
              <a:buChar char="❖"/>
            </a:pPr>
            <a:r>
              <a:rPr lang="en-GB" sz="1800">
                <a:solidFill>
                  <a:srgbClr val="000000"/>
                </a:solidFill>
                <a:latin typeface="Times New Roman"/>
                <a:ea typeface="Times New Roman"/>
                <a:cs typeface="Times New Roman"/>
                <a:sym typeface="Times New Roman"/>
              </a:rPr>
              <a:t>At this moment Programmer has to switch the application manual</a:t>
            </a:r>
            <a:r>
              <a:rPr lang="en-GB" sz="1800">
                <a:solidFill>
                  <a:srgbClr val="000000"/>
                </a:solidFill>
                <a:latin typeface="Times New Roman"/>
                <a:ea typeface="Times New Roman"/>
                <a:cs typeface="Times New Roman"/>
                <a:sym typeface="Times New Roman"/>
              </a:rPr>
              <a:t>ly.</a:t>
            </a:r>
            <a:endParaRPr>
              <a:solidFill>
                <a:srgbClr val="000000"/>
              </a:solidFill>
            </a:endParaRPr>
          </a:p>
        </p:txBody>
      </p:sp>
      <p:sp>
        <p:nvSpPr>
          <p:cNvPr id="298" name="Google Shape;298;p16"/>
          <p:cNvSpPr txBox="1"/>
          <p:nvPr>
            <p:ph type="title"/>
          </p:nvPr>
        </p:nvSpPr>
        <p:spPr>
          <a:xfrm>
            <a:off x="1303800" y="301650"/>
            <a:ext cx="7030500" cy="58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Introduction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52"/>
          <p:cNvSpPr txBox="1"/>
          <p:nvPr>
            <p:ph idx="1" type="body"/>
          </p:nvPr>
        </p:nvSpPr>
        <p:spPr>
          <a:xfrm>
            <a:off x="1247050" y="284600"/>
            <a:ext cx="7432500" cy="4669200"/>
          </a:xfrm>
          <a:prstGeom prst="rect">
            <a:avLst/>
          </a:prstGeom>
        </p:spPr>
        <p:txBody>
          <a:bodyPr anchorCtr="0" anchor="t" bIns="91425" lIns="91425" spcFirstLastPara="1" rIns="91425" wrap="square" tIns="91425">
            <a:noAutofit/>
          </a:bodyPr>
          <a:lstStyle/>
          <a:p>
            <a:pPr indent="-361950" lvl="0" marL="269999" marR="0" rtl="0" algn="just">
              <a:lnSpc>
                <a:spcPct val="150000"/>
              </a:lnSpc>
              <a:spcBef>
                <a:spcPts val="0"/>
              </a:spcBef>
              <a:spcAft>
                <a:spcPts val="0"/>
              </a:spcAft>
              <a:buNone/>
            </a:pPr>
            <a:r>
              <a:rPr lang="en-GB" sz="1200">
                <a:solidFill>
                  <a:srgbClr val="000000"/>
                </a:solidFill>
                <a:latin typeface="Times New Roman"/>
                <a:ea typeface="Times New Roman"/>
                <a:cs typeface="Times New Roman"/>
                <a:sym typeface="Times New Roman"/>
              </a:rPr>
              <a:t>[9]	</a:t>
            </a:r>
            <a:r>
              <a:rPr lang="en-GB" sz="1200">
                <a:solidFill>
                  <a:srgbClr val="231F20"/>
                </a:solidFill>
                <a:highlight>
                  <a:srgbClr val="FFFFFF"/>
                </a:highlight>
                <a:latin typeface="Times New Roman"/>
                <a:ea typeface="Times New Roman"/>
                <a:cs typeface="Times New Roman"/>
                <a:sym typeface="Times New Roman"/>
              </a:rPr>
              <a:t>Lee, V., Kim, C.,</a:t>
            </a:r>
            <a:r>
              <a:rPr lang="en-GB" sz="1200">
                <a:solidFill>
                  <a:srgbClr val="000000"/>
                </a:solidFill>
                <a:latin typeface="Times New Roman"/>
                <a:ea typeface="Times New Roman"/>
                <a:cs typeface="Times New Roman"/>
                <a:sym typeface="Times New Roman"/>
              </a:rPr>
              <a:t> </a:t>
            </a:r>
            <a:r>
              <a:rPr lang="en-GB" sz="1200">
                <a:solidFill>
                  <a:srgbClr val="231F20"/>
                </a:solidFill>
                <a:highlight>
                  <a:srgbClr val="FFFFFF"/>
                </a:highlight>
                <a:latin typeface="Times New Roman"/>
                <a:ea typeface="Times New Roman"/>
                <a:cs typeface="Times New Roman"/>
                <a:sym typeface="Times New Roman"/>
              </a:rPr>
              <a:t>Chhugani, J., Deisher, M., Kim, D., Nguyen, A., Satish, N., Smelyanskiy, M., Chennupaty, S., Hammarlund,</a:t>
            </a:r>
            <a:r>
              <a:rPr lang="en-GB" sz="1200">
                <a:solidFill>
                  <a:srgbClr val="000000"/>
                </a:solidFill>
                <a:latin typeface="Times New Roman"/>
                <a:ea typeface="Times New Roman"/>
                <a:cs typeface="Times New Roman"/>
                <a:sym typeface="Times New Roman"/>
              </a:rPr>
              <a:t> </a:t>
            </a:r>
            <a:r>
              <a:rPr lang="en-GB" sz="1200">
                <a:solidFill>
                  <a:srgbClr val="231F20"/>
                </a:solidFill>
                <a:highlight>
                  <a:srgbClr val="FFFFFF"/>
                </a:highlight>
                <a:latin typeface="Times New Roman"/>
                <a:ea typeface="Times New Roman"/>
                <a:cs typeface="Times New Roman"/>
                <a:sym typeface="Times New Roman"/>
              </a:rPr>
              <a:t>P., Singhal, R. and Dubey P., “Debunking the 100X GPU vs. CPU myth: an evaluation of </a:t>
            </a:r>
            <a:r>
              <a:rPr lang="en-GB" sz="1200">
                <a:solidFill>
                  <a:srgbClr val="000000"/>
                </a:solidFill>
                <a:latin typeface="Times New Roman"/>
                <a:ea typeface="Times New Roman"/>
                <a:cs typeface="Times New Roman"/>
                <a:sym typeface="Times New Roman"/>
              </a:rPr>
              <a:t>throughput</a:t>
            </a:r>
            <a:r>
              <a:rPr lang="en-GB" sz="1200">
                <a:solidFill>
                  <a:srgbClr val="231F20"/>
                </a:solidFill>
                <a:highlight>
                  <a:srgbClr val="FFFFFF"/>
                </a:highlight>
                <a:latin typeface="Times New Roman"/>
                <a:ea typeface="Times New Roman"/>
                <a:cs typeface="Times New Roman"/>
                <a:sym typeface="Times New Roman"/>
              </a:rPr>
              <a:t> computing on CPU and GPU”. </a:t>
            </a:r>
            <a:r>
              <a:rPr lang="en-GB" sz="1200">
                <a:solidFill>
                  <a:srgbClr val="000000"/>
                </a:solidFill>
                <a:highlight>
                  <a:srgbClr val="FFFFFF"/>
                </a:highlight>
                <a:latin typeface="Times New Roman"/>
                <a:ea typeface="Times New Roman"/>
                <a:cs typeface="Times New Roman"/>
                <a:sym typeface="Times New Roman"/>
              </a:rPr>
              <a:t>[online] [Accessed 29 March 2020]</a:t>
            </a:r>
            <a:endParaRPr sz="1200">
              <a:solidFill>
                <a:srgbClr val="231F20"/>
              </a:solidFill>
              <a:highlight>
                <a:srgbClr val="FFFFFF"/>
              </a:highlight>
              <a:latin typeface="Times New Roman"/>
              <a:ea typeface="Times New Roman"/>
              <a:cs typeface="Times New Roman"/>
              <a:sym typeface="Times New Roman"/>
            </a:endParaRPr>
          </a:p>
          <a:p>
            <a:pPr indent="0" lvl="0" marL="269999" marR="0" rtl="0" algn="just">
              <a:lnSpc>
                <a:spcPct val="150000"/>
              </a:lnSpc>
              <a:spcBef>
                <a:spcPts val="0"/>
              </a:spcBef>
              <a:spcAft>
                <a:spcPts val="0"/>
              </a:spcAft>
              <a:buNone/>
            </a:pPr>
            <a:r>
              <a:rPr lang="en-GB" sz="12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https://dl.acm.org/doi/pdf/10.1145</a:t>
            </a:r>
            <a:r>
              <a:rPr lang="en-GB" sz="1200" u="sng">
                <a:solidFill>
                  <a:srgbClr val="1155CC"/>
                </a:solidFill>
                <a:highlight>
                  <a:srgbClr val="FFFFFF"/>
                </a:highlight>
                <a:latin typeface="Times New Roman"/>
                <a:ea typeface="Times New Roman"/>
                <a:cs typeface="Times New Roman"/>
                <a:sym typeface="Times New Roman"/>
                <a:hlinkClick r:id="rId4">
                  <a:extLst>
                    <a:ext uri="{A12FA001-AC4F-418D-AE19-62706E023703}">
                      <ahyp:hlinkClr val="tx"/>
                    </a:ext>
                  </a:extLst>
                </a:hlinkClick>
              </a:rPr>
              <a:t>/</a:t>
            </a:r>
            <a:r>
              <a:rPr lang="en-GB" sz="1200"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1815961.1816021?casa_token=WGkb9giVyI8AAAAA:n3DRHmgyO46x6w3e-F12nW-pGJ9P9Pjzvntbs6DdXp4Eg2fYzQxo43Akqde585XkHFjEaDDi0oOd</a:t>
            </a:r>
            <a:endParaRPr sz="1200" u="sng">
              <a:solidFill>
                <a:srgbClr val="1155CC"/>
              </a:solidFill>
              <a:latin typeface="Times New Roman"/>
              <a:ea typeface="Times New Roman"/>
              <a:cs typeface="Times New Roman"/>
              <a:sym typeface="Times New Roman"/>
            </a:endParaRPr>
          </a:p>
          <a:p>
            <a:pPr indent="-361950" lvl="0" marL="269999" marR="0" rtl="0" algn="just">
              <a:lnSpc>
                <a:spcPct val="150000"/>
              </a:lnSpc>
              <a:spcBef>
                <a:spcPts val="1000"/>
              </a:spcBef>
              <a:spcAft>
                <a:spcPts val="0"/>
              </a:spcAft>
              <a:buNone/>
            </a:pPr>
            <a:r>
              <a:rPr lang="en-GB" sz="1200">
                <a:solidFill>
                  <a:srgbClr val="000000"/>
                </a:solidFill>
                <a:latin typeface="Times New Roman"/>
                <a:ea typeface="Times New Roman"/>
                <a:cs typeface="Times New Roman"/>
                <a:sym typeface="Times New Roman"/>
              </a:rPr>
              <a:t>[10]	</a:t>
            </a:r>
            <a:r>
              <a:rPr lang="en-GB" sz="1200">
                <a:solidFill>
                  <a:srgbClr val="231F20"/>
                </a:solidFill>
                <a:highlight>
                  <a:srgbClr val="FFFFFF"/>
                </a:highlight>
                <a:latin typeface="Times New Roman"/>
                <a:ea typeface="Times New Roman"/>
                <a:cs typeface="Times New Roman"/>
                <a:sym typeface="Times New Roman"/>
              </a:rPr>
              <a:t>Chikin, A.,</a:t>
            </a:r>
            <a:r>
              <a:rPr lang="en-GB" sz="1200">
                <a:solidFill>
                  <a:srgbClr val="000000"/>
                </a:solidFill>
                <a:latin typeface="Times New Roman"/>
                <a:ea typeface="Times New Roman"/>
                <a:cs typeface="Times New Roman"/>
                <a:sym typeface="Times New Roman"/>
              </a:rPr>
              <a:t> </a:t>
            </a:r>
            <a:r>
              <a:rPr lang="en-GB" sz="1200">
                <a:solidFill>
                  <a:srgbClr val="231F20"/>
                </a:solidFill>
                <a:highlight>
                  <a:srgbClr val="FFFFFF"/>
                </a:highlight>
                <a:latin typeface="Times New Roman"/>
                <a:ea typeface="Times New Roman"/>
                <a:cs typeface="Times New Roman"/>
                <a:sym typeface="Times New Roman"/>
              </a:rPr>
              <a:t>Amaral, J., Ali, K., Tiotto, E., “Toward an Analytical Performance Model to Select between GPU and CPU </a:t>
            </a:r>
            <a:r>
              <a:rPr lang="en-GB" sz="1200">
                <a:solidFill>
                  <a:srgbClr val="000000"/>
                </a:solidFill>
                <a:latin typeface="Times New Roman"/>
                <a:ea typeface="Times New Roman"/>
                <a:cs typeface="Times New Roman"/>
                <a:sym typeface="Times New Roman"/>
              </a:rPr>
              <a:t>Execution</a:t>
            </a:r>
            <a:r>
              <a:rPr lang="en-GB" sz="1200">
                <a:solidFill>
                  <a:srgbClr val="231F20"/>
                </a:solidFill>
                <a:highlight>
                  <a:srgbClr val="FFFFFF"/>
                </a:highlight>
                <a:latin typeface="Times New Roman"/>
                <a:ea typeface="Times New Roman"/>
                <a:cs typeface="Times New Roman"/>
                <a:sym typeface="Times New Roman"/>
              </a:rPr>
              <a:t>”. </a:t>
            </a:r>
            <a:r>
              <a:rPr lang="en-GB" sz="1200">
                <a:solidFill>
                  <a:srgbClr val="000000"/>
                </a:solidFill>
                <a:highlight>
                  <a:srgbClr val="FFFFFF"/>
                </a:highlight>
                <a:latin typeface="Times New Roman"/>
                <a:ea typeface="Times New Roman"/>
                <a:cs typeface="Times New Roman"/>
                <a:sym typeface="Times New Roman"/>
              </a:rPr>
              <a:t>[online</a:t>
            </a:r>
            <a:r>
              <a:rPr lang="en-GB" sz="1200">
                <a:solidFill>
                  <a:srgbClr val="000000"/>
                </a:solidFill>
                <a:latin typeface="Times New Roman"/>
                <a:ea typeface="Times New Roman"/>
                <a:cs typeface="Times New Roman"/>
                <a:sym typeface="Times New Roman"/>
              </a:rPr>
              <a:t>]</a:t>
            </a:r>
            <a:r>
              <a:rPr lang="en-GB" sz="1200">
                <a:solidFill>
                  <a:srgbClr val="000000"/>
                </a:solidFill>
                <a:highlight>
                  <a:srgbClr val="FFFFFF"/>
                </a:highlight>
                <a:latin typeface="Times New Roman"/>
                <a:ea typeface="Times New Roman"/>
                <a:cs typeface="Times New Roman"/>
                <a:sym typeface="Times New Roman"/>
              </a:rPr>
              <a:t> [Accessed 8 August 2020]</a:t>
            </a:r>
            <a:endParaRPr sz="1200">
              <a:solidFill>
                <a:srgbClr val="231F20"/>
              </a:solidFill>
              <a:highlight>
                <a:srgbClr val="FFFFFF"/>
              </a:highlight>
              <a:latin typeface="Times New Roman"/>
              <a:ea typeface="Times New Roman"/>
              <a:cs typeface="Times New Roman"/>
              <a:sym typeface="Times New Roman"/>
            </a:endParaRPr>
          </a:p>
          <a:p>
            <a:pPr indent="0" lvl="0" marL="269999" marR="0" rtl="0" algn="just">
              <a:lnSpc>
                <a:spcPct val="150000"/>
              </a:lnSpc>
              <a:spcBef>
                <a:spcPts val="0"/>
              </a:spcBef>
              <a:spcAft>
                <a:spcPts val="0"/>
              </a:spcAft>
              <a:buNone/>
            </a:pPr>
            <a:r>
              <a:rPr lang="en-GB" sz="1200" u="sng">
                <a:solidFill>
                  <a:srgbClr val="1155CC"/>
                </a:solidFill>
                <a:latin typeface="Times New Roman"/>
                <a:ea typeface="Times New Roman"/>
                <a:cs typeface="Times New Roman"/>
                <a:sym typeface="Times New Roman"/>
                <a:hlinkClick r:id="rId6">
                  <a:extLst>
                    <a:ext uri="{A12FA001-AC4F-418D-AE19-62706E023703}">
                      <ahyp:hlinkClr val="tx"/>
                    </a:ext>
                  </a:extLst>
                </a:hlinkClick>
              </a:rPr>
              <a:t>https</a:t>
            </a:r>
            <a:r>
              <a:rPr lang="en-GB" sz="1100" u="sng">
                <a:solidFill>
                  <a:srgbClr val="1155CC"/>
                </a:solidFill>
                <a:latin typeface="Arial"/>
                <a:ea typeface="Arial"/>
                <a:cs typeface="Arial"/>
                <a:sym typeface="Arial"/>
                <a:hlinkClick r:id="rId7">
                  <a:extLst>
                    <a:ext uri="{A12FA001-AC4F-418D-AE19-62706E023703}">
                      <ahyp:hlinkClr val="tx"/>
                    </a:ext>
                  </a:extLst>
                </a:hlinkClick>
              </a:rPr>
              <a:t>://ieeexplore.ieee.org/</a:t>
            </a:r>
            <a:r>
              <a:rPr lang="en-GB" sz="1200" u="sng">
                <a:solidFill>
                  <a:srgbClr val="1155CC"/>
                </a:solidFill>
                <a:highlight>
                  <a:srgbClr val="FFFFFF"/>
                </a:highlight>
                <a:latin typeface="Times New Roman"/>
                <a:ea typeface="Times New Roman"/>
                <a:cs typeface="Times New Roman"/>
                <a:sym typeface="Times New Roman"/>
                <a:hlinkClick r:id="rId8">
                  <a:extLst>
                    <a:ext uri="{A12FA001-AC4F-418D-AE19-62706E023703}">
                      <ahyp:hlinkClr val="tx"/>
                    </a:ext>
                  </a:extLst>
                </a:hlinkClick>
              </a:rPr>
              <a:t>document</a:t>
            </a:r>
            <a:r>
              <a:rPr lang="en-GB" sz="1100" u="sng">
                <a:solidFill>
                  <a:srgbClr val="1155CC"/>
                </a:solidFill>
                <a:latin typeface="Arial"/>
                <a:ea typeface="Arial"/>
                <a:cs typeface="Arial"/>
                <a:sym typeface="Arial"/>
                <a:hlinkClick r:id="rId9">
                  <a:extLst>
                    <a:ext uri="{A12FA001-AC4F-418D-AE19-62706E023703}">
                      <ahyp:hlinkClr val="tx"/>
                    </a:ext>
                  </a:extLst>
                </a:hlinkClick>
              </a:rPr>
              <a:t>/8778216/</a:t>
            </a: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361950" lvl="0" marL="269999" rtl="0" algn="just">
              <a:lnSpc>
                <a:spcPct val="150000"/>
              </a:lnSpc>
              <a:spcBef>
                <a:spcPts val="1000"/>
              </a:spcBef>
              <a:spcAft>
                <a:spcPts val="0"/>
              </a:spcAft>
              <a:buNone/>
            </a:pPr>
            <a:r>
              <a:rPr lang="en-GB" sz="1200">
                <a:solidFill>
                  <a:srgbClr val="000000"/>
                </a:solidFill>
                <a:latin typeface="Times New Roman"/>
                <a:ea typeface="Times New Roman"/>
                <a:cs typeface="Times New Roman"/>
                <a:sym typeface="Times New Roman"/>
              </a:rPr>
              <a:t>[11]	</a:t>
            </a:r>
            <a:r>
              <a:rPr lang="en-GB" sz="1200">
                <a:solidFill>
                  <a:srgbClr val="000000"/>
                </a:solidFill>
                <a:highlight>
                  <a:schemeClr val="lt1"/>
                </a:highlight>
                <a:latin typeface="Times New Roman"/>
                <a:ea typeface="Times New Roman"/>
                <a:cs typeface="Times New Roman"/>
                <a:sym typeface="Times New Roman"/>
              </a:rPr>
              <a:t>Bakkum, P. and </a:t>
            </a:r>
            <a:r>
              <a:rPr lang="en-GB" sz="1200">
                <a:solidFill>
                  <a:srgbClr val="000000"/>
                </a:solidFill>
                <a:latin typeface="Times New Roman"/>
                <a:ea typeface="Times New Roman"/>
                <a:cs typeface="Times New Roman"/>
                <a:sym typeface="Times New Roman"/>
              </a:rPr>
              <a:t>Skadron</a:t>
            </a:r>
            <a:r>
              <a:rPr lang="en-GB" sz="1200">
                <a:solidFill>
                  <a:srgbClr val="000000"/>
                </a:solidFill>
                <a:highlight>
                  <a:schemeClr val="lt1"/>
                </a:highlight>
                <a:latin typeface="Times New Roman"/>
                <a:ea typeface="Times New Roman"/>
                <a:cs typeface="Times New Roman"/>
                <a:sym typeface="Times New Roman"/>
              </a:rPr>
              <a:t>, </a:t>
            </a:r>
            <a:r>
              <a:rPr lang="en-GB" sz="1200">
                <a:solidFill>
                  <a:srgbClr val="000000"/>
                </a:solidFill>
                <a:latin typeface="Times New Roman"/>
                <a:ea typeface="Times New Roman"/>
                <a:cs typeface="Times New Roman"/>
                <a:sym typeface="Times New Roman"/>
              </a:rPr>
              <a:t>K</a:t>
            </a:r>
            <a:r>
              <a:rPr lang="en-GB" sz="1200">
                <a:solidFill>
                  <a:srgbClr val="000000"/>
                </a:solidFill>
                <a:highlight>
                  <a:schemeClr val="lt1"/>
                </a:highlight>
                <a:latin typeface="Times New Roman"/>
                <a:ea typeface="Times New Roman"/>
                <a:cs typeface="Times New Roman"/>
                <a:sym typeface="Times New Roman"/>
              </a:rPr>
              <a:t>., 2010. Accelerating SQL Database Operations on a GPU with </a:t>
            </a:r>
            <a:r>
              <a:rPr lang="en-GB" sz="1200">
                <a:solidFill>
                  <a:srgbClr val="000000"/>
                </a:solidFill>
                <a:latin typeface="Times New Roman"/>
                <a:ea typeface="Times New Roman"/>
                <a:cs typeface="Times New Roman"/>
                <a:sym typeface="Times New Roman"/>
              </a:rPr>
              <a:t>CUDA</a:t>
            </a:r>
            <a:r>
              <a:rPr lang="en-GB" sz="1200">
                <a:solidFill>
                  <a:srgbClr val="000000"/>
                </a:solidFill>
                <a:highlight>
                  <a:schemeClr val="lt1"/>
                </a:highlight>
                <a:latin typeface="Times New Roman"/>
                <a:ea typeface="Times New Roman"/>
                <a:cs typeface="Times New Roman"/>
                <a:sym typeface="Times New Roman"/>
              </a:rPr>
              <a:t>. [Accessed 27 March 2020] [</a:t>
            </a:r>
            <a:r>
              <a:rPr lang="en-GB" sz="1200">
                <a:solidFill>
                  <a:srgbClr val="000000"/>
                </a:solidFill>
                <a:latin typeface="Times New Roman"/>
                <a:ea typeface="Times New Roman"/>
                <a:cs typeface="Times New Roman"/>
                <a:sym typeface="Times New Roman"/>
              </a:rPr>
              <a:t>online</a:t>
            </a:r>
            <a:r>
              <a:rPr lang="en-GB" sz="1200">
                <a:solidFill>
                  <a:srgbClr val="000000"/>
                </a:solidFill>
                <a:highlight>
                  <a:schemeClr val="lt1"/>
                </a:highlight>
                <a:latin typeface="Times New Roman"/>
                <a:ea typeface="Times New Roman"/>
                <a:cs typeface="Times New Roman"/>
                <a:sym typeface="Times New Roman"/>
              </a:rPr>
              <a:t>].</a:t>
            </a:r>
            <a:endParaRPr sz="1200" u="sng">
              <a:solidFill>
                <a:srgbClr val="1155CC"/>
              </a:solidFill>
              <a:highlight>
                <a:schemeClr val="lt1"/>
              </a:highlight>
              <a:latin typeface="Times New Roman"/>
              <a:ea typeface="Times New Roman"/>
              <a:cs typeface="Times New Roman"/>
              <a:sym typeface="Times New Roman"/>
            </a:endParaRPr>
          </a:p>
          <a:p>
            <a:pPr indent="0" lvl="0" marL="269999" rtl="0" algn="just">
              <a:lnSpc>
                <a:spcPct val="150000"/>
              </a:lnSpc>
              <a:spcBef>
                <a:spcPts val="0"/>
              </a:spcBef>
              <a:spcAft>
                <a:spcPts val="0"/>
              </a:spcAft>
              <a:buNone/>
            </a:pPr>
            <a:r>
              <a:rPr lang="en-GB" sz="1200" u="sng">
                <a:solidFill>
                  <a:srgbClr val="1155CC"/>
                </a:solidFill>
                <a:latin typeface="Times New Roman"/>
                <a:ea typeface="Times New Roman"/>
                <a:cs typeface="Times New Roman"/>
                <a:sym typeface="Times New Roman"/>
                <a:hlinkClick r:id="rId10">
                  <a:extLst>
                    <a:ext uri="{A12FA001-AC4F-418D-AE19-62706E023703}">
                      <ahyp:hlinkClr val="tx"/>
                    </a:ext>
                  </a:extLst>
                </a:hlinkClick>
              </a:rPr>
              <a:t>https</a:t>
            </a:r>
            <a:r>
              <a:rPr lang="en-GB" sz="1200" u="sng">
                <a:solidFill>
                  <a:srgbClr val="1155CC"/>
                </a:solidFill>
                <a:highlight>
                  <a:schemeClr val="lt1"/>
                </a:highlight>
                <a:latin typeface="Times New Roman"/>
                <a:ea typeface="Times New Roman"/>
                <a:cs typeface="Times New Roman"/>
                <a:sym typeface="Times New Roman"/>
                <a:hlinkClick r:id="rId11">
                  <a:extLst>
                    <a:ext uri="{A12FA001-AC4F-418D-AE19-62706E023703}">
                      <ahyp:hlinkClr val="tx"/>
                    </a:ext>
                  </a:extLst>
                </a:hlinkClick>
              </a:rPr>
              <a:t>://www.cs.virginia.edu/~skadron/Papers/bakkum_sqlite_gpgpu10.pdf</a:t>
            </a:r>
            <a:endParaRPr sz="1200" u="sng">
              <a:solidFill>
                <a:srgbClr val="1155CC"/>
              </a:solidFill>
              <a:highlight>
                <a:schemeClr val="lt1"/>
              </a:highlight>
              <a:latin typeface="Times New Roman"/>
              <a:ea typeface="Times New Roman"/>
              <a:cs typeface="Times New Roman"/>
              <a:sym typeface="Times New Roman"/>
            </a:endParaRPr>
          </a:p>
          <a:p>
            <a:pPr indent="-361950" lvl="0" marL="269999" rtl="0" algn="just">
              <a:lnSpc>
                <a:spcPct val="150000"/>
              </a:lnSpc>
              <a:spcBef>
                <a:spcPts val="1000"/>
              </a:spcBef>
              <a:spcAft>
                <a:spcPts val="0"/>
              </a:spcAft>
              <a:buNone/>
            </a:pPr>
            <a:r>
              <a:rPr lang="en-GB" sz="1200">
                <a:solidFill>
                  <a:srgbClr val="000000"/>
                </a:solidFill>
                <a:latin typeface="Times New Roman"/>
                <a:ea typeface="Times New Roman"/>
                <a:cs typeface="Times New Roman"/>
                <a:sym typeface="Times New Roman"/>
              </a:rPr>
              <a:t>[12]	</a:t>
            </a:r>
            <a:r>
              <a:rPr lang="en-GB" sz="1200">
                <a:solidFill>
                  <a:srgbClr val="000000"/>
                </a:solidFill>
                <a:highlight>
                  <a:schemeClr val="lt1"/>
                </a:highlight>
                <a:latin typeface="Times New Roman"/>
                <a:ea typeface="Times New Roman"/>
                <a:cs typeface="Times New Roman"/>
                <a:sym typeface="Times New Roman"/>
              </a:rPr>
              <a:t>P. C. </a:t>
            </a:r>
            <a:r>
              <a:rPr lang="en-GB" sz="1200">
                <a:solidFill>
                  <a:srgbClr val="000000"/>
                </a:solidFill>
                <a:latin typeface="Times New Roman"/>
                <a:ea typeface="Times New Roman"/>
                <a:cs typeface="Times New Roman"/>
                <a:sym typeface="Times New Roman"/>
              </a:rPr>
              <a:t>Pratt-Szeliga</a:t>
            </a:r>
            <a:r>
              <a:rPr lang="en-GB" sz="1200">
                <a:solidFill>
                  <a:srgbClr val="000000"/>
                </a:solidFill>
                <a:highlight>
                  <a:schemeClr val="lt1"/>
                </a:highlight>
                <a:latin typeface="Times New Roman"/>
                <a:ea typeface="Times New Roman"/>
                <a:cs typeface="Times New Roman"/>
                <a:sym typeface="Times New Roman"/>
              </a:rPr>
              <a:t>, J. W. </a:t>
            </a:r>
            <a:r>
              <a:rPr lang="en-GB" sz="1200">
                <a:solidFill>
                  <a:srgbClr val="000000"/>
                </a:solidFill>
                <a:latin typeface="Times New Roman"/>
                <a:ea typeface="Times New Roman"/>
                <a:cs typeface="Times New Roman"/>
                <a:sym typeface="Times New Roman"/>
              </a:rPr>
              <a:t>Fawcett</a:t>
            </a:r>
            <a:r>
              <a:rPr lang="en-GB" sz="1200">
                <a:solidFill>
                  <a:srgbClr val="000000"/>
                </a:solidFill>
                <a:highlight>
                  <a:schemeClr val="lt1"/>
                </a:highlight>
                <a:latin typeface="Times New Roman"/>
                <a:ea typeface="Times New Roman"/>
                <a:cs typeface="Times New Roman"/>
                <a:sym typeface="Times New Roman"/>
              </a:rPr>
              <a:t> and R. D. Welch, "Rootbeer: Seamlessly. Using GPUs </a:t>
            </a:r>
            <a:r>
              <a:rPr lang="en-GB" sz="1200">
                <a:solidFill>
                  <a:srgbClr val="000000"/>
                </a:solidFill>
                <a:latin typeface="Times New Roman"/>
                <a:ea typeface="Times New Roman"/>
                <a:cs typeface="Times New Roman"/>
                <a:sym typeface="Times New Roman"/>
              </a:rPr>
              <a:t>from</a:t>
            </a:r>
            <a:r>
              <a:rPr lang="en-GB" sz="1200">
                <a:solidFill>
                  <a:srgbClr val="000000"/>
                </a:solidFill>
                <a:highlight>
                  <a:schemeClr val="lt1"/>
                </a:highlight>
                <a:latin typeface="Times New Roman"/>
                <a:ea typeface="Times New Roman"/>
                <a:cs typeface="Times New Roman"/>
                <a:sym typeface="Times New Roman"/>
              </a:rPr>
              <a:t> Java," 2012 IEEE 14th International Conference on High-Performance Computing and Communication &amp; 2012 IEEE 9th International        Conference on Embedded Software and Systems, Liverpool, 2012, pp. 375-380.</a:t>
            </a:r>
            <a:endParaRPr sz="1200" u="sng">
              <a:solidFill>
                <a:srgbClr val="1155CC"/>
              </a:solidFill>
              <a:latin typeface="Times New Roman"/>
              <a:ea typeface="Times New Roman"/>
              <a:cs typeface="Times New Roman"/>
              <a:sym typeface="Times New Roman"/>
            </a:endParaRPr>
          </a:p>
          <a:p>
            <a:pPr indent="0" lvl="0" marL="269999" rtl="0" algn="just">
              <a:lnSpc>
                <a:spcPct val="150000"/>
              </a:lnSpc>
              <a:spcBef>
                <a:spcPts val="0"/>
              </a:spcBef>
              <a:spcAft>
                <a:spcPts val="1000"/>
              </a:spcAft>
              <a:buNone/>
            </a:pPr>
            <a:r>
              <a:rPr lang="en-GB" sz="1200" u="sng">
                <a:solidFill>
                  <a:srgbClr val="1155CC"/>
                </a:solidFill>
                <a:latin typeface="Times New Roman"/>
                <a:ea typeface="Times New Roman"/>
                <a:cs typeface="Times New Roman"/>
                <a:sym typeface="Times New Roman"/>
                <a:hlinkClick r:id="rId12">
                  <a:extLst>
                    <a:ext uri="{A12FA001-AC4F-418D-AE19-62706E023703}">
                      <ahyp:hlinkClr val="tx"/>
                    </a:ext>
                  </a:extLst>
                </a:hlinkClick>
              </a:rPr>
              <a:t>https</a:t>
            </a:r>
            <a:r>
              <a:rPr lang="en-GB" sz="1200" u="sng">
                <a:solidFill>
                  <a:srgbClr val="1155CC"/>
                </a:solidFill>
                <a:highlight>
                  <a:schemeClr val="lt1"/>
                </a:highlight>
                <a:latin typeface="Times New Roman"/>
                <a:ea typeface="Times New Roman"/>
                <a:cs typeface="Times New Roman"/>
                <a:sym typeface="Times New Roman"/>
                <a:hlinkClick r:id="rId13">
                  <a:extLst>
                    <a:ext uri="{A12FA001-AC4F-418D-AE19-62706E023703}">
                      <ahyp:hlinkClr val="tx"/>
                    </a:ext>
                  </a:extLst>
                </a:hlinkClick>
              </a:rPr>
              <a:t>://ieeexplore.ieee.org/document/6332196</a:t>
            </a:r>
            <a:endParaRPr sz="1100">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53"/>
          <p:cNvSpPr txBox="1"/>
          <p:nvPr>
            <p:ph idx="1" type="body"/>
          </p:nvPr>
        </p:nvSpPr>
        <p:spPr>
          <a:xfrm>
            <a:off x="1266025" y="256425"/>
            <a:ext cx="7432500" cy="4506900"/>
          </a:xfrm>
          <a:prstGeom prst="rect">
            <a:avLst/>
          </a:prstGeom>
        </p:spPr>
        <p:txBody>
          <a:bodyPr anchorCtr="0" anchor="t" bIns="91425" lIns="91425" spcFirstLastPara="1" rIns="91425" wrap="square" tIns="91425">
            <a:noAutofit/>
          </a:bodyPr>
          <a:lstStyle/>
          <a:p>
            <a:pPr indent="-361950" lvl="0" marL="269999" marR="0" rtl="0" algn="just">
              <a:lnSpc>
                <a:spcPct val="150000"/>
              </a:lnSpc>
              <a:spcBef>
                <a:spcPts val="0"/>
              </a:spcBef>
              <a:spcAft>
                <a:spcPts val="0"/>
              </a:spcAft>
              <a:buNone/>
            </a:pPr>
            <a:r>
              <a:rPr lang="en-GB" sz="1200">
                <a:solidFill>
                  <a:srgbClr val="000000"/>
                </a:solidFill>
                <a:latin typeface="Times New Roman"/>
                <a:ea typeface="Times New Roman"/>
                <a:cs typeface="Times New Roman"/>
                <a:sym typeface="Times New Roman"/>
              </a:rPr>
              <a:t>[13]	C. </a:t>
            </a:r>
            <a:r>
              <a:rPr lang="en-GB" sz="1200">
                <a:solidFill>
                  <a:srgbClr val="000000"/>
                </a:solidFill>
                <a:highlight>
                  <a:srgbClr val="FFFFFF"/>
                </a:highlight>
                <a:latin typeface="Times New Roman"/>
                <a:ea typeface="Times New Roman"/>
                <a:cs typeface="Times New Roman"/>
                <a:sym typeface="Times New Roman"/>
              </a:rPr>
              <a:t>Cullinan,</a:t>
            </a:r>
            <a:r>
              <a:rPr lang="en-GB" sz="1200">
                <a:solidFill>
                  <a:srgbClr val="000000"/>
                </a:solidFill>
                <a:latin typeface="Times New Roman"/>
                <a:ea typeface="Times New Roman"/>
                <a:cs typeface="Times New Roman"/>
                <a:sym typeface="Times New Roman"/>
              </a:rPr>
              <a:t> </a:t>
            </a:r>
            <a:r>
              <a:rPr lang="en-GB" sz="1200">
                <a:solidFill>
                  <a:srgbClr val="000000"/>
                </a:solidFill>
                <a:highlight>
                  <a:srgbClr val="FFFFFF"/>
                </a:highlight>
                <a:latin typeface="Times New Roman"/>
                <a:ea typeface="Times New Roman"/>
                <a:cs typeface="Times New Roman"/>
                <a:sym typeface="Times New Roman"/>
              </a:rPr>
              <a:t>C. </a:t>
            </a:r>
            <a:r>
              <a:rPr lang="en-GB" sz="1200">
                <a:solidFill>
                  <a:srgbClr val="000000"/>
                </a:solidFill>
                <a:latin typeface="Times New Roman"/>
                <a:ea typeface="Times New Roman"/>
                <a:cs typeface="Times New Roman"/>
                <a:sym typeface="Times New Roman"/>
              </a:rPr>
              <a:t>Wyant</a:t>
            </a:r>
            <a:r>
              <a:rPr lang="en-GB" sz="1200">
                <a:solidFill>
                  <a:srgbClr val="000000"/>
                </a:solidFill>
                <a:highlight>
                  <a:srgbClr val="FFFFFF"/>
                </a:highlight>
                <a:latin typeface="Times New Roman"/>
                <a:ea typeface="Times New Roman"/>
                <a:cs typeface="Times New Roman"/>
                <a:sym typeface="Times New Roman"/>
              </a:rPr>
              <a:t>, and T. Frattesi, “Computing Performance Benchmarks among CPU, GPU, and FPGA”, 2020 p.15.  [online] [Accessed 29 March 2020]</a:t>
            </a:r>
            <a:endParaRPr sz="1200">
              <a:solidFill>
                <a:srgbClr val="000000"/>
              </a:solidFill>
              <a:highlight>
                <a:srgbClr val="FFFFFF"/>
              </a:highlight>
              <a:latin typeface="Times New Roman"/>
              <a:ea typeface="Times New Roman"/>
              <a:cs typeface="Times New Roman"/>
              <a:sym typeface="Times New Roman"/>
            </a:endParaRPr>
          </a:p>
          <a:p>
            <a:pPr indent="0" lvl="0" marL="269999" marR="0" rtl="0" algn="just">
              <a:lnSpc>
                <a:spcPct val="150000"/>
              </a:lnSpc>
              <a:spcBef>
                <a:spcPts val="0"/>
              </a:spcBef>
              <a:spcAft>
                <a:spcPts val="0"/>
              </a:spcAft>
              <a:buNone/>
            </a:pPr>
            <a:r>
              <a:rPr lang="en-GB" sz="12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a:t>
            </a:r>
            <a:r>
              <a:rPr lang="en-GB" sz="12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://web.wpi.edu/</a:t>
            </a:r>
            <a:r>
              <a:rPr lang="en-GB" sz="1200" u="sng">
                <a:solidFill>
                  <a:srgbClr val="1155CC"/>
                </a:solidFill>
                <a:highlight>
                  <a:srgbClr val="FFFFFF"/>
                </a:highlight>
                <a:latin typeface="Times New Roman"/>
                <a:ea typeface="Times New Roman"/>
                <a:cs typeface="Times New Roman"/>
                <a:sym typeface="Times New Roman"/>
                <a:hlinkClick r:id="rId5">
                  <a:extLst>
                    <a:ext uri="{A12FA001-AC4F-418D-AE19-62706E023703}">
                      <ahyp:hlinkClr val="tx"/>
                    </a:ext>
                  </a:extLst>
                </a:hlinkClick>
              </a:rPr>
              <a:t>Pubs</a:t>
            </a:r>
            <a:r>
              <a:rPr lang="en-GB" sz="1200" u="sng">
                <a:solidFill>
                  <a:srgbClr val="1155CC"/>
                </a:solidFill>
                <a:latin typeface="Times New Roman"/>
                <a:ea typeface="Times New Roman"/>
                <a:cs typeface="Times New Roman"/>
                <a:sym typeface="Times New Roman"/>
                <a:hlinkClick r:id="rId6">
                  <a:extLst>
                    <a:ext uri="{A12FA001-AC4F-418D-AE19-62706E023703}">
                      <ahyp:hlinkClr val="tx"/>
                    </a:ext>
                  </a:extLst>
                </a:hlinkClick>
              </a:rPr>
              <a:t>/E-project/Available/E-project-030212-123508/unrestricted/Benchmarking_Final.pdf</a:t>
            </a:r>
            <a:endParaRPr sz="1200" u="sng">
              <a:solidFill>
                <a:srgbClr val="1155CC"/>
              </a:solidFill>
              <a:latin typeface="Times New Roman"/>
              <a:ea typeface="Times New Roman"/>
              <a:cs typeface="Times New Roman"/>
              <a:sym typeface="Times New Roman"/>
            </a:endParaRPr>
          </a:p>
          <a:p>
            <a:pPr indent="-361950" lvl="0" marL="269999" marR="0" rtl="0" algn="just">
              <a:lnSpc>
                <a:spcPct val="150000"/>
              </a:lnSpc>
              <a:spcBef>
                <a:spcPts val="1000"/>
              </a:spcBef>
              <a:spcAft>
                <a:spcPts val="0"/>
              </a:spcAft>
              <a:buNone/>
            </a:pPr>
            <a:r>
              <a:rPr lang="en-GB">
                <a:solidFill>
                  <a:srgbClr val="000000"/>
                </a:solidFill>
                <a:highlight>
                  <a:srgbClr val="FFFFFF"/>
                </a:highlight>
                <a:latin typeface="Times New Roman"/>
                <a:ea typeface="Times New Roman"/>
                <a:cs typeface="Times New Roman"/>
                <a:sym typeface="Times New Roman"/>
              </a:rPr>
              <a:t>[14]	</a:t>
            </a:r>
            <a:r>
              <a:rPr lang="en-GB" sz="1200">
                <a:solidFill>
                  <a:srgbClr val="000000"/>
                </a:solidFill>
                <a:latin typeface="Times New Roman"/>
                <a:ea typeface="Times New Roman"/>
                <a:cs typeface="Times New Roman"/>
                <a:sym typeface="Times New Roman"/>
              </a:rPr>
              <a:t>M. Kicherer, F. Nowak, R. Buchty and W. Karl, "Seamlessly portable applications: ACM Transactions on Architecture and Code Optimization”, vol. 8, no. 4, pp. 1-20, 2012. Available: 10.1145/2086696.2086721 [Accessed 27 August 2020].</a:t>
            </a:r>
            <a:endParaRPr sz="1200">
              <a:solidFill>
                <a:srgbClr val="000000"/>
              </a:solidFill>
              <a:latin typeface="Times New Roman"/>
              <a:ea typeface="Times New Roman"/>
              <a:cs typeface="Times New Roman"/>
              <a:sym typeface="Times New Roman"/>
            </a:endParaRPr>
          </a:p>
          <a:p>
            <a:pPr indent="0" lvl="0" marL="269999" marR="0" rtl="0" algn="just">
              <a:lnSpc>
                <a:spcPct val="150000"/>
              </a:lnSpc>
              <a:spcBef>
                <a:spcPts val="0"/>
              </a:spcBef>
              <a:spcAft>
                <a:spcPts val="0"/>
              </a:spcAft>
              <a:buNone/>
            </a:pPr>
            <a:r>
              <a:rPr lang="en-GB" u="sng">
                <a:solidFill>
                  <a:schemeClr val="hlink"/>
                </a:solidFill>
                <a:latin typeface="Times New Roman"/>
                <a:ea typeface="Times New Roman"/>
                <a:cs typeface="Times New Roman"/>
                <a:sym typeface="Times New Roman"/>
                <a:hlinkClick r:id="rId7"/>
              </a:rPr>
              <a:t>https://dl.acm.org/doi/pdf/10.1145/2086696.2086721</a:t>
            </a:r>
            <a:endParaRPr u="sng">
              <a:solidFill>
                <a:srgbClr val="1155CC"/>
              </a:solidFill>
              <a:latin typeface="Times New Roman"/>
              <a:ea typeface="Times New Roman"/>
              <a:cs typeface="Times New Roman"/>
              <a:sym typeface="Times New Roman"/>
            </a:endParaRPr>
          </a:p>
          <a:p>
            <a:pPr indent="-361950" lvl="0" marL="269999" marR="0" rtl="0" algn="just">
              <a:lnSpc>
                <a:spcPct val="150000"/>
              </a:lnSpc>
              <a:spcBef>
                <a:spcPts val="1000"/>
              </a:spcBef>
              <a:spcAft>
                <a:spcPts val="0"/>
              </a:spcAft>
              <a:buNone/>
            </a:pPr>
            <a:r>
              <a:rPr lang="en-GB" sz="1100">
                <a:solidFill>
                  <a:srgbClr val="000000"/>
                </a:solidFill>
                <a:latin typeface="Arial"/>
                <a:ea typeface="Arial"/>
                <a:cs typeface="Arial"/>
                <a:sym typeface="Arial"/>
              </a:rPr>
              <a:t>[15]	M. Kicherer and W</a:t>
            </a:r>
            <a:r>
              <a:rPr lang="en-GB" sz="1200">
                <a:solidFill>
                  <a:srgbClr val="000000"/>
                </a:solidFill>
                <a:latin typeface="Times New Roman"/>
                <a:ea typeface="Times New Roman"/>
                <a:cs typeface="Times New Roman"/>
                <a:sym typeface="Times New Roman"/>
              </a:rPr>
              <a:t>.</a:t>
            </a:r>
            <a:r>
              <a:rPr lang="en-GB" sz="1100">
                <a:solidFill>
                  <a:srgbClr val="000000"/>
                </a:solidFill>
                <a:latin typeface="Arial"/>
                <a:ea typeface="Arial"/>
                <a:cs typeface="Arial"/>
                <a:sym typeface="Arial"/>
              </a:rPr>
              <a:t> Karl, “Automatic task mapping and heterogeneity-aware fault tolerance: The benefits for runtime optimization and application development”</a:t>
            </a:r>
            <a:r>
              <a:rPr b="1" lang="en-GB" sz="1200">
                <a:solidFill>
                  <a:srgbClr val="000000"/>
                </a:solidFill>
                <a:latin typeface="Times New Roman"/>
                <a:ea typeface="Times New Roman"/>
                <a:cs typeface="Times New Roman"/>
                <a:sym typeface="Times New Roman"/>
              </a:rPr>
              <a:t>,</a:t>
            </a:r>
            <a:r>
              <a:rPr lang="en-GB" sz="1200">
                <a:solidFill>
                  <a:srgbClr val="000000"/>
                </a:solidFill>
                <a:latin typeface="Times New Roman"/>
                <a:ea typeface="Times New Roman"/>
                <a:cs typeface="Times New Roman"/>
                <a:sym typeface="Times New Roman"/>
              </a:rPr>
              <a:t> Journal of Systems Architecture - Embedded Systems Design</a:t>
            </a:r>
            <a:r>
              <a:rPr lang="en-GB" sz="1100">
                <a:solidFill>
                  <a:srgbClr val="000000"/>
                </a:solidFill>
                <a:latin typeface="Arial"/>
                <a:ea typeface="Arial"/>
                <a:cs typeface="Arial"/>
                <a:sym typeface="Arial"/>
              </a:rPr>
              <a:t>, 2015.</a:t>
            </a:r>
            <a:r>
              <a:rPr lang="en-GB" sz="1200">
                <a:solidFill>
                  <a:srgbClr val="000000"/>
                </a:solidFill>
                <a:highlight>
                  <a:schemeClr val="lt1"/>
                </a:highlight>
                <a:latin typeface="Times New Roman"/>
                <a:ea typeface="Times New Roman"/>
                <a:cs typeface="Times New Roman"/>
                <a:sym typeface="Times New Roman"/>
              </a:rPr>
              <a:t> [online] [Accessed 29 March 2020].</a:t>
            </a:r>
            <a:endParaRPr sz="1200">
              <a:solidFill>
                <a:srgbClr val="000000"/>
              </a:solidFill>
              <a:highlight>
                <a:schemeClr val="lt1"/>
              </a:highlight>
              <a:latin typeface="Times New Roman"/>
              <a:ea typeface="Times New Roman"/>
              <a:cs typeface="Times New Roman"/>
              <a:sym typeface="Times New Roman"/>
            </a:endParaRPr>
          </a:p>
          <a:p>
            <a:pPr indent="0" lvl="0" marL="269999" marR="0" rtl="0" algn="just">
              <a:lnSpc>
                <a:spcPct val="150000"/>
              </a:lnSpc>
              <a:spcBef>
                <a:spcPts val="0"/>
              </a:spcBef>
              <a:spcAft>
                <a:spcPts val="0"/>
              </a:spcAft>
              <a:buNone/>
            </a:pPr>
            <a:r>
              <a:rPr lang="en-GB" u="sng">
                <a:solidFill>
                  <a:schemeClr val="hlink"/>
                </a:solidFill>
                <a:latin typeface="Times New Roman"/>
                <a:ea typeface="Times New Roman"/>
                <a:cs typeface="Times New Roman"/>
                <a:sym typeface="Times New Roman"/>
              </a:rPr>
              <a:t>https://dl.acm.org/doi/10.1016/j.sysarc.2015.10.001</a:t>
            </a:r>
            <a:endParaRPr sz="1200">
              <a:solidFill>
                <a:srgbClr val="000000"/>
              </a:solidFill>
              <a:highlight>
                <a:schemeClr val="lt1"/>
              </a:highlight>
              <a:latin typeface="Times New Roman"/>
              <a:ea typeface="Times New Roman"/>
              <a:cs typeface="Times New Roman"/>
              <a:sym typeface="Times New Roman"/>
            </a:endParaRPr>
          </a:p>
          <a:p>
            <a:pPr indent="-361950" lvl="0" marL="269999" marR="0" rtl="0" algn="just">
              <a:lnSpc>
                <a:spcPct val="150000"/>
              </a:lnSpc>
              <a:spcBef>
                <a:spcPts val="1000"/>
              </a:spcBef>
              <a:spcAft>
                <a:spcPts val="0"/>
              </a:spcAft>
              <a:buNone/>
            </a:pPr>
            <a:r>
              <a:t/>
            </a:r>
            <a:endParaRPr sz="1200">
              <a:solidFill>
                <a:srgbClr val="000000"/>
              </a:solidFill>
              <a:highlight>
                <a:schemeClr val="lt1"/>
              </a:highlight>
              <a:latin typeface="Times New Roman"/>
              <a:ea typeface="Times New Roman"/>
              <a:cs typeface="Times New Roman"/>
              <a:sym typeface="Times New Roman"/>
            </a:endParaRPr>
          </a:p>
          <a:p>
            <a:pPr indent="-361950" lvl="0" marL="269999" marR="0" rtl="0" algn="just">
              <a:lnSpc>
                <a:spcPct val="150000"/>
              </a:lnSpc>
              <a:spcBef>
                <a:spcPts val="0"/>
              </a:spcBef>
              <a:spcAft>
                <a:spcPts val="0"/>
              </a:spcAft>
              <a:buNone/>
            </a:pPr>
            <a:r>
              <a:rPr lang="en-GB" sz="1200">
                <a:solidFill>
                  <a:srgbClr val="000000"/>
                </a:solidFill>
                <a:highlight>
                  <a:schemeClr val="lt1"/>
                </a:highlight>
                <a:latin typeface="Times New Roman"/>
                <a:ea typeface="Times New Roman"/>
                <a:cs typeface="Times New Roman"/>
                <a:sym typeface="Times New Roman"/>
              </a:rPr>
              <a:t>[16]	</a:t>
            </a:r>
            <a:r>
              <a:rPr lang="en-GB" sz="1100">
                <a:solidFill>
                  <a:srgbClr val="000000"/>
                </a:solidFill>
                <a:latin typeface="Arial"/>
                <a:ea typeface="Arial"/>
                <a:cs typeface="Arial"/>
                <a:sym typeface="Arial"/>
              </a:rPr>
              <a:t>A</a:t>
            </a:r>
            <a:r>
              <a:rPr lang="en-GB" sz="1200">
                <a:solidFill>
                  <a:srgbClr val="000000"/>
                </a:solidFill>
                <a:highlight>
                  <a:schemeClr val="lt1"/>
                </a:highlight>
                <a:latin typeface="Times New Roman"/>
                <a:ea typeface="Times New Roman"/>
                <a:cs typeface="Times New Roman"/>
                <a:sym typeface="Times New Roman"/>
              </a:rPr>
              <a:t>. Chikin, J. Amaral, K. Ali and E. Tiotto, Toward an Analytical Performance Model to Select between GPU and CPU Execution, 2019. Available: https://ieeexplore.ieee.org/document/8778216. [Accessed 30 August 2020].</a:t>
            </a:r>
            <a:endParaRPr sz="1200">
              <a:solidFill>
                <a:srgbClr val="000000"/>
              </a:solidFill>
              <a:highlight>
                <a:schemeClr val="lt1"/>
              </a:highlight>
              <a:latin typeface="Times New Roman"/>
              <a:ea typeface="Times New Roman"/>
              <a:cs typeface="Times New Roman"/>
              <a:sym typeface="Times New Roman"/>
            </a:endParaRPr>
          </a:p>
          <a:p>
            <a:pPr indent="0" lvl="0" marL="269999" marR="0" rtl="0" algn="just">
              <a:lnSpc>
                <a:spcPct val="150000"/>
              </a:lnSpc>
              <a:spcBef>
                <a:spcPts val="0"/>
              </a:spcBef>
              <a:spcAft>
                <a:spcPts val="1000"/>
              </a:spcAft>
              <a:buNone/>
            </a:pPr>
            <a:r>
              <a:rPr lang="en-GB" u="sng">
                <a:solidFill>
                  <a:schemeClr val="hlink"/>
                </a:solidFill>
                <a:latin typeface="Times New Roman"/>
                <a:ea typeface="Times New Roman"/>
                <a:cs typeface="Times New Roman"/>
                <a:sym typeface="Times New Roman"/>
              </a:rPr>
              <a:t>https://doi.org/10.1016/j.sysarc.2015.10.001</a:t>
            </a:r>
            <a:endParaRPr u="sng">
              <a:solidFill>
                <a:srgbClr val="1155CC"/>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54"/>
          <p:cNvSpPr txBox="1"/>
          <p:nvPr>
            <p:ph idx="1" type="body"/>
          </p:nvPr>
        </p:nvSpPr>
        <p:spPr>
          <a:xfrm>
            <a:off x="1266025" y="256425"/>
            <a:ext cx="7432500" cy="4880400"/>
          </a:xfrm>
          <a:prstGeom prst="rect">
            <a:avLst/>
          </a:prstGeom>
        </p:spPr>
        <p:txBody>
          <a:bodyPr anchorCtr="0" anchor="t" bIns="91425" lIns="91425" spcFirstLastPara="1" rIns="91425" wrap="square" tIns="91425">
            <a:noAutofit/>
          </a:bodyPr>
          <a:lstStyle/>
          <a:p>
            <a:pPr indent="-361950" lvl="0" marL="269999" marR="0" rtl="0" algn="just">
              <a:lnSpc>
                <a:spcPct val="150000"/>
              </a:lnSpc>
              <a:spcBef>
                <a:spcPts val="0"/>
              </a:spcBef>
              <a:spcAft>
                <a:spcPts val="0"/>
              </a:spcAft>
              <a:buNone/>
            </a:pPr>
            <a:r>
              <a:rPr lang="en-GB" sz="1200">
                <a:solidFill>
                  <a:srgbClr val="000000"/>
                </a:solidFill>
                <a:latin typeface="Times New Roman"/>
                <a:ea typeface="Times New Roman"/>
                <a:cs typeface="Times New Roman"/>
                <a:sym typeface="Times New Roman"/>
              </a:rPr>
              <a:t>[17]	J. Dollinger and V. Loechner, "Adaptive Runtime Selection for GPU," 2013 42nd International Conference on Parallel Processing, Lyon, 2013, pp. 70-79, doi: 10.1109/ICPP.2013.16. </a:t>
            </a:r>
            <a:r>
              <a:rPr lang="en-GB" sz="1200">
                <a:solidFill>
                  <a:srgbClr val="000000"/>
                </a:solidFill>
                <a:highlight>
                  <a:schemeClr val="lt1"/>
                </a:highlight>
                <a:latin typeface="Times New Roman"/>
                <a:ea typeface="Times New Roman"/>
                <a:cs typeface="Times New Roman"/>
                <a:sym typeface="Times New Roman"/>
              </a:rPr>
              <a:t>[online] [Accessed 29 March 2020].</a:t>
            </a:r>
            <a:endParaRPr sz="1200">
              <a:solidFill>
                <a:srgbClr val="000000"/>
              </a:solidFill>
              <a:highlight>
                <a:schemeClr val="lt1"/>
              </a:highlight>
              <a:latin typeface="Times New Roman"/>
              <a:ea typeface="Times New Roman"/>
              <a:cs typeface="Times New Roman"/>
              <a:sym typeface="Times New Roman"/>
            </a:endParaRPr>
          </a:p>
          <a:p>
            <a:pPr indent="0" lvl="0" marL="269999" marR="0" rtl="0" algn="just">
              <a:lnSpc>
                <a:spcPct val="150000"/>
              </a:lnSpc>
              <a:spcBef>
                <a:spcPts val="0"/>
              </a:spcBef>
              <a:spcAft>
                <a:spcPts val="0"/>
              </a:spcAft>
              <a:buNone/>
            </a:pPr>
            <a:r>
              <a:rPr lang="en-GB" u="sng">
                <a:solidFill>
                  <a:schemeClr val="hlink"/>
                </a:solidFill>
                <a:latin typeface="Times New Roman"/>
                <a:ea typeface="Times New Roman"/>
                <a:cs typeface="Times New Roman"/>
                <a:sym typeface="Times New Roman"/>
                <a:hlinkClick r:id="rId3"/>
              </a:rPr>
              <a:t>https://ieeexplore.ieee.org/document/6687340</a:t>
            </a:r>
            <a:endParaRPr u="sng">
              <a:solidFill>
                <a:schemeClr val="hlink"/>
              </a:solidFill>
              <a:latin typeface="Times New Roman"/>
              <a:ea typeface="Times New Roman"/>
              <a:cs typeface="Times New Roman"/>
              <a:sym typeface="Times New Roman"/>
            </a:endParaRPr>
          </a:p>
          <a:p>
            <a:pPr indent="-361950" lvl="0" marL="269999" marR="0" rtl="0" algn="just">
              <a:lnSpc>
                <a:spcPct val="150000"/>
              </a:lnSpc>
              <a:spcBef>
                <a:spcPts val="1000"/>
              </a:spcBef>
              <a:spcAft>
                <a:spcPts val="0"/>
              </a:spcAft>
              <a:buNone/>
            </a:pPr>
            <a:r>
              <a:rPr lang="en-GB" sz="1200">
                <a:solidFill>
                  <a:srgbClr val="000000"/>
                </a:solidFill>
                <a:latin typeface="Times New Roman"/>
                <a:ea typeface="Times New Roman"/>
                <a:cs typeface="Times New Roman"/>
                <a:sym typeface="Times New Roman"/>
              </a:rPr>
              <a:t>[18]</a:t>
            </a:r>
            <a:r>
              <a:rPr lang="en-GB" u="sng">
                <a:solidFill>
                  <a:schemeClr val="hlink"/>
                </a:solidFill>
                <a:latin typeface="Times New Roman"/>
                <a:ea typeface="Times New Roman"/>
                <a:cs typeface="Times New Roman"/>
                <a:sym typeface="Times New Roman"/>
              </a:rPr>
              <a:t>	</a:t>
            </a:r>
            <a:r>
              <a:rPr lang="en-GB" sz="1200">
                <a:solidFill>
                  <a:srgbClr val="000000"/>
                </a:solidFill>
                <a:latin typeface="Times New Roman"/>
                <a:ea typeface="Times New Roman"/>
                <a:cs typeface="Times New Roman"/>
                <a:sym typeface="Times New Roman"/>
              </a:rPr>
              <a:t>C. Augonnet, S. Thibault, R. Namyst, PA., Wacrenier, “StarPU: A Unified Platform for Task Scheduling on Heterogeneous Multicore Architectures”, 2009. Lecture Notes in Computer Science, vol 5704. Springer, Berlin, Heidelberg. [online] [Accessed 29 March 2020].</a:t>
            </a:r>
            <a:endParaRPr sz="1200">
              <a:solidFill>
                <a:srgbClr val="000000"/>
              </a:solidFill>
              <a:latin typeface="Times New Roman"/>
              <a:ea typeface="Times New Roman"/>
              <a:cs typeface="Times New Roman"/>
              <a:sym typeface="Times New Roman"/>
            </a:endParaRPr>
          </a:p>
          <a:p>
            <a:pPr indent="0" lvl="0" marL="269999" marR="0" rtl="0" algn="just">
              <a:lnSpc>
                <a:spcPct val="150000"/>
              </a:lnSpc>
              <a:spcBef>
                <a:spcPts val="0"/>
              </a:spcBef>
              <a:spcAft>
                <a:spcPts val="0"/>
              </a:spcAft>
              <a:buNone/>
            </a:pPr>
            <a:r>
              <a:rPr lang="en-GB" u="sng">
                <a:solidFill>
                  <a:schemeClr val="hlink"/>
                </a:solidFill>
                <a:latin typeface="Times New Roman"/>
                <a:ea typeface="Times New Roman"/>
                <a:cs typeface="Times New Roman"/>
                <a:sym typeface="Times New Roman"/>
              </a:rPr>
              <a:t>https://doi.org/10.1007/978-3-642-03869-3_80</a:t>
            </a:r>
            <a:endParaRPr sz="1200">
              <a:solidFill>
                <a:srgbClr val="000000"/>
              </a:solidFill>
              <a:latin typeface="Times New Roman"/>
              <a:ea typeface="Times New Roman"/>
              <a:cs typeface="Times New Roman"/>
              <a:sym typeface="Times New Roman"/>
            </a:endParaRPr>
          </a:p>
          <a:p>
            <a:pPr indent="-361950" lvl="0" marL="269999" marR="0" rtl="0" algn="just">
              <a:lnSpc>
                <a:spcPct val="150000"/>
              </a:lnSpc>
              <a:spcBef>
                <a:spcPts val="1000"/>
              </a:spcBef>
              <a:spcAft>
                <a:spcPts val="0"/>
              </a:spcAft>
              <a:buNone/>
            </a:pPr>
            <a:r>
              <a:rPr lang="en-GB" sz="1200">
                <a:solidFill>
                  <a:srgbClr val="000000"/>
                </a:solidFill>
                <a:latin typeface="Times New Roman"/>
                <a:ea typeface="Times New Roman"/>
                <a:cs typeface="Times New Roman"/>
                <a:sym typeface="Times New Roman"/>
              </a:rPr>
              <a:t>[19] J. Shen, A. L. Varbanescu, Y. Lu, P. Zou and H. Sips, "Workload Partitioning for Accelerating Applications on Heterogeneous Platforms," in IEEE Transactions on Parallel and Distributed Systems, vol. 27, no. 9, pp. 2766-2780, 1 Sept. 2016, doi: 10.1109/TPDS.2015.2509972. [online] [Accessed 29 March 2020].</a:t>
            </a:r>
            <a:endParaRPr sz="1200">
              <a:solidFill>
                <a:srgbClr val="000000"/>
              </a:solidFill>
              <a:latin typeface="Times New Roman"/>
              <a:ea typeface="Times New Roman"/>
              <a:cs typeface="Times New Roman"/>
              <a:sym typeface="Times New Roman"/>
            </a:endParaRPr>
          </a:p>
          <a:p>
            <a:pPr indent="0" lvl="0" marL="269999" marR="0" rtl="0" algn="just">
              <a:lnSpc>
                <a:spcPct val="150000"/>
              </a:lnSpc>
              <a:spcBef>
                <a:spcPts val="0"/>
              </a:spcBef>
              <a:spcAft>
                <a:spcPts val="0"/>
              </a:spcAft>
              <a:buNone/>
            </a:pPr>
            <a:r>
              <a:rPr lang="en-GB" u="sng">
                <a:solidFill>
                  <a:schemeClr val="hlink"/>
                </a:solidFill>
                <a:latin typeface="Times New Roman"/>
                <a:ea typeface="Times New Roman"/>
                <a:cs typeface="Times New Roman"/>
                <a:sym typeface="Times New Roman"/>
              </a:rPr>
              <a:t>https://ieeexplore.ieee.org/document/7360199</a:t>
            </a:r>
            <a:endParaRPr sz="1200">
              <a:solidFill>
                <a:srgbClr val="000000"/>
              </a:solidFill>
              <a:latin typeface="Times New Roman"/>
              <a:ea typeface="Times New Roman"/>
              <a:cs typeface="Times New Roman"/>
              <a:sym typeface="Times New Roman"/>
            </a:endParaRPr>
          </a:p>
          <a:p>
            <a:pPr indent="-361950" lvl="0" marL="269999" marR="0" rtl="0" algn="just">
              <a:lnSpc>
                <a:spcPct val="150000"/>
              </a:lnSpc>
              <a:spcBef>
                <a:spcPts val="1000"/>
              </a:spcBef>
              <a:spcAft>
                <a:spcPts val="0"/>
              </a:spcAft>
              <a:buNone/>
            </a:pPr>
            <a:r>
              <a:rPr lang="en-GB" sz="1200">
                <a:solidFill>
                  <a:srgbClr val="000000"/>
                </a:solidFill>
                <a:latin typeface="Times New Roman"/>
                <a:ea typeface="Times New Roman"/>
                <a:cs typeface="Times New Roman"/>
                <a:sym typeface="Times New Roman"/>
              </a:rPr>
              <a:t>[21]	M. P. Robson, R. Buch and L. V. Kale, "Runtime Coordinated Heterogeneous Tasks in Charm++," 2016 Second International Workshop on Extreme Scale Programming Models and Middlewar (ESPM2), Salt Lake City, UT, 2016, pp. 40-43, doi: 10.1109/ESPM2.2016.011. [online] [Accessed 29 March 2020].</a:t>
            </a:r>
            <a:endParaRPr sz="1200">
              <a:solidFill>
                <a:srgbClr val="000000"/>
              </a:solidFill>
              <a:latin typeface="Times New Roman"/>
              <a:ea typeface="Times New Roman"/>
              <a:cs typeface="Times New Roman"/>
              <a:sym typeface="Times New Roman"/>
            </a:endParaRPr>
          </a:p>
          <a:p>
            <a:pPr indent="0" lvl="0" marL="269999" marR="0" rtl="0" algn="just">
              <a:lnSpc>
                <a:spcPct val="150000"/>
              </a:lnSpc>
              <a:spcBef>
                <a:spcPts val="0"/>
              </a:spcBef>
              <a:spcAft>
                <a:spcPts val="0"/>
              </a:spcAft>
              <a:buNone/>
            </a:pPr>
            <a:r>
              <a:rPr lang="en-GB" u="sng">
                <a:solidFill>
                  <a:schemeClr val="hlink"/>
                </a:solidFill>
                <a:latin typeface="Times New Roman"/>
                <a:ea typeface="Times New Roman"/>
                <a:cs typeface="Times New Roman"/>
                <a:sym typeface="Times New Roman"/>
              </a:rPr>
              <a:t>https://ieeexplore.ieee.org/document/7831559</a:t>
            </a:r>
            <a:endParaRPr sz="1200">
              <a:solidFill>
                <a:srgbClr val="000000"/>
              </a:solidFill>
              <a:latin typeface="Times New Roman"/>
              <a:ea typeface="Times New Roman"/>
              <a:cs typeface="Times New Roman"/>
              <a:sym typeface="Times New Roman"/>
            </a:endParaRPr>
          </a:p>
          <a:p>
            <a:pPr indent="-361950" lvl="0" marL="269999" marR="0" rtl="0" algn="just">
              <a:lnSpc>
                <a:spcPct val="150000"/>
              </a:lnSpc>
              <a:spcBef>
                <a:spcPts val="1000"/>
              </a:spcBef>
              <a:spcAft>
                <a:spcPts val="0"/>
              </a:spcAft>
              <a:buNone/>
            </a:pPr>
            <a:r>
              <a:t/>
            </a:r>
            <a:endParaRPr sz="1200">
              <a:solidFill>
                <a:srgbClr val="000000"/>
              </a:solidFill>
              <a:highlight>
                <a:schemeClr val="lt1"/>
              </a:highlight>
              <a:latin typeface="Times New Roman"/>
              <a:ea typeface="Times New Roman"/>
              <a:cs typeface="Times New Roman"/>
              <a:sym typeface="Times New Roman"/>
            </a:endParaRPr>
          </a:p>
          <a:p>
            <a:pPr indent="-361950" lvl="0" marL="269999" marR="0" rtl="0" algn="just">
              <a:lnSpc>
                <a:spcPct val="15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 Statement</a:t>
            </a:r>
            <a:endParaRPr/>
          </a:p>
        </p:txBody>
      </p:sp>
      <p:sp>
        <p:nvSpPr>
          <p:cNvPr id="304" name="Google Shape;304;p17"/>
          <p:cNvSpPr txBox="1"/>
          <p:nvPr>
            <p:ph idx="1" type="body"/>
          </p:nvPr>
        </p:nvSpPr>
        <p:spPr>
          <a:xfrm>
            <a:off x="1303800" y="1300950"/>
            <a:ext cx="7030500" cy="2541600"/>
          </a:xfrm>
          <a:prstGeom prst="rect">
            <a:avLst/>
          </a:prstGeom>
        </p:spPr>
        <p:txBody>
          <a:bodyPr anchorCtr="0" anchor="t" bIns="91425" lIns="91425" spcFirstLastPara="1" rIns="91425" wrap="square" tIns="91425">
            <a:noAutofit/>
          </a:bodyPr>
          <a:lstStyle/>
          <a:p>
            <a:pPr indent="-342900" lvl="0" marL="457200" marR="0" rtl="0" algn="just">
              <a:lnSpc>
                <a:spcPct val="150000"/>
              </a:lnSpc>
              <a:spcBef>
                <a:spcPts val="0"/>
              </a:spcBef>
              <a:spcAft>
                <a:spcPts val="1000"/>
              </a:spcAft>
              <a:buClr>
                <a:srgbClr val="000000"/>
              </a:buClr>
              <a:buSzPts val="1800"/>
              <a:buChar char="❖"/>
            </a:pPr>
            <a:r>
              <a:rPr lang="en-GB" sz="1800">
                <a:solidFill>
                  <a:srgbClr val="000000"/>
                </a:solidFill>
                <a:latin typeface="Times New Roman"/>
                <a:ea typeface="Times New Roman"/>
                <a:cs typeface="Times New Roman"/>
                <a:sym typeface="Times New Roman"/>
              </a:rPr>
              <a:t>Develop a framework that predicts the optimal processor at runtime which has less latency and high throughput for computations at different instances in a heterogeneous environment.</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Research Motivation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10" name="Google Shape;310;p18"/>
          <p:cNvSpPr txBox="1"/>
          <p:nvPr>
            <p:ph idx="1" type="body"/>
          </p:nvPr>
        </p:nvSpPr>
        <p:spPr>
          <a:xfrm>
            <a:off x="1303800" y="1539325"/>
            <a:ext cx="7030500" cy="2541600"/>
          </a:xfrm>
          <a:prstGeom prst="rect">
            <a:avLst/>
          </a:prstGeom>
        </p:spPr>
        <p:txBody>
          <a:bodyPr anchorCtr="0" anchor="t" bIns="91425" lIns="91425" spcFirstLastPara="1" rIns="91425" wrap="square" tIns="91425">
            <a:noAutofit/>
          </a:bodyPr>
          <a:lstStyle/>
          <a:p>
            <a:pPr indent="-342900" lvl="0" marL="457200" marR="0" rtl="0" algn="just">
              <a:lnSpc>
                <a:spcPct val="134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Appropriate selection of optimal processor reduces the overall execution times of the computations.</a:t>
            </a:r>
            <a:endParaRPr sz="1800">
              <a:solidFill>
                <a:srgbClr val="000000"/>
              </a:solidFill>
              <a:latin typeface="Times New Roman"/>
              <a:ea typeface="Times New Roman"/>
              <a:cs typeface="Times New Roman"/>
              <a:sym typeface="Times New Roman"/>
            </a:endParaRPr>
          </a:p>
          <a:p>
            <a:pPr indent="-342900" lvl="0" marL="457200" marR="0" rtl="0" algn="just">
              <a:lnSpc>
                <a:spcPct val="134000"/>
              </a:lnSpc>
              <a:spcBef>
                <a:spcPts val="100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low latency and high throughput  can be achieved.</a:t>
            </a:r>
            <a:endParaRPr sz="1800">
              <a:solidFill>
                <a:srgbClr val="000000"/>
              </a:solidFill>
              <a:latin typeface="Times New Roman"/>
              <a:ea typeface="Times New Roman"/>
              <a:cs typeface="Times New Roman"/>
              <a:sym typeface="Times New Roman"/>
            </a:endParaRPr>
          </a:p>
          <a:p>
            <a:pPr indent="-342900" lvl="0" marL="457200" marR="0" rtl="0" algn="just">
              <a:lnSpc>
                <a:spcPct val="134000"/>
              </a:lnSpc>
              <a:spcBef>
                <a:spcPts val="100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It can also prevent starvation of data stream in some instances.</a:t>
            </a:r>
            <a:endParaRPr sz="1800">
              <a:solidFill>
                <a:srgbClr val="000000"/>
              </a:solidFill>
              <a:latin typeface="Times New Roman"/>
              <a:ea typeface="Times New Roman"/>
              <a:cs typeface="Times New Roman"/>
              <a:sym typeface="Times New Roman"/>
            </a:endParaRPr>
          </a:p>
          <a:p>
            <a:pPr indent="-342900" lvl="0" marL="457200" rtl="0" algn="just">
              <a:lnSpc>
                <a:spcPct val="134000"/>
              </a:lnSpc>
              <a:spcBef>
                <a:spcPts val="1000"/>
              </a:spcBef>
              <a:spcAft>
                <a:spcPts val="100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The overall performance of the system can be improved like by the branch predictor in CPU hardware.</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237950"/>
            <a:ext cx="7030500" cy="6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Objectives and Expected Outcomes</a:t>
            </a:r>
            <a:endParaRPr/>
          </a:p>
        </p:txBody>
      </p:sp>
      <p:sp>
        <p:nvSpPr>
          <p:cNvPr id="316" name="Google Shape;316;p19"/>
          <p:cNvSpPr txBox="1"/>
          <p:nvPr>
            <p:ph idx="1" type="body"/>
          </p:nvPr>
        </p:nvSpPr>
        <p:spPr>
          <a:xfrm>
            <a:off x="1303800" y="863025"/>
            <a:ext cx="7232100" cy="40815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A hardware independent framework that predicts optimal processing units using a selection strategy by evaluating some properties given by the programmer related to the task and through obtaining some performance matrices during runtime.</a:t>
            </a:r>
            <a:endParaRPr sz="1800">
              <a:solidFill>
                <a:srgbClr val="000000"/>
              </a:solidFill>
              <a:latin typeface="Times New Roman"/>
              <a:ea typeface="Times New Roman"/>
              <a:cs typeface="Times New Roman"/>
              <a:sym typeface="Times New Roman"/>
            </a:endParaRPr>
          </a:p>
          <a:p>
            <a:pPr indent="-342900" lvl="0" marL="457200" rtl="0" algn="just">
              <a:lnSpc>
                <a:spcPct val="115000"/>
              </a:lnSpc>
              <a:spcBef>
                <a:spcPts val="100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It should be </a:t>
            </a:r>
            <a:r>
              <a:rPr lang="en-GB" sz="1800">
                <a:solidFill>
                  <a:srgbClr val="000000"/>
                </a:solidFill>
                <a:latin typeface="Times New Roman"/>
                <a:ea typeface="Times New Roman"/>
                <a:cs typeface="Times New Roman"/>
                <a:sym typeface="Times New Roman"/>
              </a:rPr>
              <a:t>able to integrate</a:t>
            </a:r>
            <a:r>
              <a:rPr lang="en-GB" sz="1800">
                <a:solidFill>
                  <a:srgbClr val="000000"/>
                </a:solidFill>
                <a:latin typeface="Times New Roman"/>
                <a:ea typeface="Times New Roman"/>
                <a:cs typeface="Times New Roman"/>
                <a:sym typeface="Times New Roman"/>
              </a:rPr>
              <a:t> new computational models defined by the programmer.</a:t>
            </a:r>
            <a:endParaRPr sz="1800">
              <a:solidFill>
                <a:srgbClr val="000000"/>
              </a:solidFill>
              <a:latin typeface="Times New Roman"/>
              <a:ea typeface="Times New Roman"/>
              <a:cs typeface="Times New Roman"/>
              <a:sym typeface="Times New Roman"/>
            </a:endParaRPr>
          </a:p>
          <a:p>
            <a:pPr indent="-342900" lvl="0" marL="457200" rtl="0" algn="just">
              <a:lnSpc>
                <a:spcPct val="115000"/>
              </a:lnSpc>
              <a:spcBef>
                <a:spcPts val="100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The solution should adapt to the nature of input computations and avoid them assigned to wrong units.</a:t>
            </a:r>
            <a:endParaRPr sz="1800">
              <a:solidFill>
                <a:srgbClr val="000000"/>
              </a:solidFill>
              <a:latin typeface="Times New Roman"/>
              <a:ea typeface="Times New Roman"/>
              <a:cs typeface="Times New Roman"/>
              <a:sym typeface="Times New Roman"/>
            </a:endParaRPr>
          </a:p>
          <a:p>
            <a:pPr indent="-342900" lvl="0" marL="457200" rtl="0" algn="just">
              <a:lnSpc>
                <a:spcPct val="115000"/>
              </a:lnSpc>
              <a:spcBef>
                <a:spcPts val="1000"/>
              </a:spcBef>
              <a:spcAft>
                <a:spcPts val="100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The evaluation process should be </a:t>
            </a:r>
            <a:r>
              <a:rPr lang="en-GB" sz="1800">
                <a:solidFill>
                  <a:srgbClr val="000000"/>
                </a:solidFill>
                <a:latin typeface="Times New Roman"/>
                <a:ea typeface="Times New Roman"/>
                <a:cs typeface="Times New Roman"/>
                <a:sym typeface="Times New Roman"/>
              </a:rPr>
              <a:t>asynchronous to avoid latency in the system by its processing.</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236825"/>
            <a:ext cx="7275600" cy="6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Literature Review - Selection mechanism</a:t>
            </a:r>
            <a:endParaRPr/>
          </a:p>
        </p:txBody>
      </p:sp>
      <p:graphicFrame>
        <p:nvGraphicFramePr>
          <p:cNvPr id="322" name="Google Shape;322;p20"/>
          <p:cNvGraphicFramePr/>
          <p:nvPr/>
        </p:nvGraphicFramePr>
        <p:xfrm>
          <a:off x="1303800" y="1181825"/>
          <a:ext cx="3000000" cy="3000000"/>
        </p:xfrm>
        <a:graphic>
          <a:graphicData uri="http://schemas.openxmlformats.org/drawingml/2006/table">
            <a:tbl>
              <a:tblPr>
                <a:noFill/>
                <a:tableStyleId>{8A330410-5F32-484C-9D16-36B60FF9DAFB}</a:tableStyleId>
              </a:tblPr>
              <a:tblGrid>
                <a:gridCol w="2278075"/>
                <a:gridCol w="2460600"/>
                <a:gridCol w="2460600"/>
              </a:tblGrid>
              <a:tr h="446275">
                <a:tc>
                  <a:txBody>
                    <a:bodyPr/>
                    <a:lstStyle/>
                    <a:p>
                      <a:pPr indent="0" lvl="0" marL="0" rtl="0" algn="l">
                        <a:lnSpc>
                          <a:spcPct val="115000"/>
                        </a:lnSpc>
                        <a:spcBef>
                          <a:spcPts val="0"/>
                        </a:spcBef>
                        <a:spcAft>
                          <a:spcPts val="0"/>
                        </a:spcAft>
                        <a:buNone/>
                      </a:pPr>
                      <a:r>
                        <a:rPr b="1" lang="en-GB"/>
                        <a:t>Document</a:t>
                      </a:r>
                      <a:endParaRPr b="1"/>
                    </a:p>
                  </a:txBody>
                  <a:tcPr marT="91425" marB="91425" marR="91425" marL="91425"/>
                </a:tc>
                <a:tc>
                  <a:txBody>
                    <a:bodyPr/>
                    <a:lstStyle/>
                    <a:p>
                      <a:pPr indent="0" lvl="0" marL="0" rtl="0" algn="l">
                        <a:lnSpc>
                          <a:spcPct val="115000"/>
                        </a:lnSpc>
                        <a:spcBef>
                          <a:spcPts val="0"/>
                        </a:spcBef>
                        <a:spcAft>
                          <a:spcPts val="0"/>
                        </a:spcAft>
                        <a:buNone/>
                      </a:pPr>
                      <a:r>
                        <a:rPr b="1" lang="en-GB"/>
                        <a:t>Methods</a:t>
                      </a:r>
                      <a:endParaRPr b="1"/>
                    </a:p>
                  </a:txBody>
                  <a:tcPr marT="91425" marB="91425" marR="91425" marL="91425"/>
                </a:tc>
                <a:tc>
                  <a:txBody>
                    <a:bodyPr/>
                    <a:lstStyle/>
                    <a:p>
                      <a:pPr indent="0" lvl="0" marL="0" rtl="0" algn="l">
                        <a:lnSpc>
                          <a:spcPct val="115000"/>
                        </a:lnSpc>
                        <a:spcBef>
                          <a:spcPts val="0"/>
                        </a:spcBef>
                        <a:spcAft>
                          <a:spcPts val="0"/>
                        </a:spcAft>
                        <a:buNone/>
                      </a:pPr>
                      <a:r>
                        <a:rPr b="1" lang="en-GB"/>
                        <a:t>Key Points</a:t>
                      </a:r>
                      <a:endParaRPr b="1"/>
                    </a:p>
                  </a:txBody>
                  <a:tcPr marT="91425" marB="91425" marR="91425" marL="91425"/>
                </a:tc>
              </a:tr>
              <a:tr h="746575">
                <a:tc>
                  <a:txBody>
                    <a:bodyPr/>
                    <a:lstStyle/>
                    <a:p>
                      <a:pPr indent="0" lvl="0" marL="0" marR="0" rtl="0" algn="l">
                        <a:lnSpc>
                          <a:spcPct val="115000"/>
                        </a:lnSpc>
                        <a:spcBef>
                          <a:spcPts val="0"/>
                        </a:spcBef>
                        <a:spcAft>
                          <a:spcPts val="0"/>
                        </a:spcAft>
                        <a:buNone/>
                      </a:pPr>
                      <a:r>
                        <a:rPr lang="en-GB">
                          <a:latin typeface="Times New Roman"/>
                          <a:ea typeface="Times New Roman"/>
                          <a:cs typeface="Times New Roman"/>
                          <a:sym typeface="Times New Roman"/>
                        </a:rPr>
                        <a:t>Seamlessly Portable Applications [14]</a:t>
                      </a:r>
                      <a:endParaRPr/>
                    </a:p>
                  </a:txBody>
                  <a:tcPr marT="91425" marB="91425" marR="91425" marL="91425"/>
                </a:tc>
                <a:tc>
                  <a:txBody>
                    <a:bodyPr/>
                    <a:lstStyle/>
                    <a:p>
                      <a:pPr indent="0" lvl="0" marL="0" rtl="0" algn="l">
                        <a:lnSpc>
                          <a:spcPct val="115000"/>
                        </a:lnSpc>
                        <a:spcBef>
                          <a:spcPts val="0"/>
                        </a:spcBef>
                        <a:spcAft>
                          <a:spcPts val="0"/>
                        </a:spcAft>
                        <a:buNone/>
                      </a:pPr>
                      <a:r>
                        <a:rPr lang="en-GB" sz="1200">
                          <a:latin typeface="Times New Roman"/>
                          <a:ea typeface="Times New Roman"/>
                          <a:cs typeface="Times New Roman"/>
                          <a:sym typeface="Times New Roman"/>
                        </a:rPr>
                        <a:t>DLS will look the performance database to analyse the history runs of that particular implementation and compare the time taken to execute with the other implementation for that particular problem size. </a:t>
                      </a:r>
                      <a:endParaRPr/>
                    </a:p>
                  </a:txBody>
                  <a:tcPr marT="91425" marB="91425" marR="91425" marL="91425"/>
                </a:tc>
                <a:tc>
                  <a:txBody>
                    <a:bodyPr/>
                    <a:lstStyle/>
                    <a:p>
                      <a:pPr indent="0" lvl="0" marL="0" rtl="0" algn="l">
                        <a:lnSpc>
                          <a:spcPct val="115000"/>
                        </a:lnSpc>
                        <a:spcBef>
                          <a:spcPts val="0"/>
                        </a:spcBef>
                        <a:spcAft>
                          <a:spcPts val="0"/>
                        </a:spcAft>
                        <a:buNone/>
                      </a:pPr>
                      <a:r>
                        <a:rPr lang="en-GB" sz="1200">
                          <a:latin typeface="Times New Roman"/>
                          <a:ea typeface="Times New Roman"/>
                          <a:cs typeface="Times New Roman"/>
                          <a:sym typeface="Times New Roman"/>
                        </a:rPr>
                        <a:t>Once the platform is selected, it wont switch to other platform during runtime.</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sz="1200">
                          <a:latin typeface="Times New Roman"/>
                          <a:ea typeface="Times New Roman"/>
                          <a:cs typeface="Times New Roman"/>
                          <a:sym typeface="Times New Roman"/>
                        </a:rPr>
                        <a:t>Only history based runs are selected</a:t>
                      </a:r>
                      <a:endParaRPr sz="1200">
                        <a:latin typeface="Times New Roman"/>
                        <a:ea typeface="Times New Roman"/>
                        <a:cs typeface="Times New Roman"/>
                        <a:sym typeface="Times New Roman"/>
                      </a:endParaRPr>
                    </a:p>
                  </a:txBody>
                  <a:tcPr marT="91425" marB="91425" marR="91425" marL="91425"/>
                </a:tc>
              </a:tr>
              <a:tr h="746575">
                <a:tc>
                  <a:txBody>
                    <a:bodyPr/>
                    <a:lstStyle/>
                    <a:p>
                      <a:pPr indent="0" lvl="0" marL="0" rtl="0" algn="l">
                        <a:lnSpc>
                          <a:spcPct val="115000"/>
                        </a:lnSpc>
                        <a:spcBef>
                          <a:spcPts val="0"/>
                        </a:spcBef>
                        <a:spcAft>
                          <a:spcPts val="0"/>
                        </a:spcAft>
                        <a:buNone/>
                      </a:pPr>
                      <a:r>
                        <a:rPr lang="en-GB">
                          <a:latin typeface="Times New Roman"/>
                          <a:ea typeface="Times New Roman"/>
                          <a:cs typeface="Times New Roman"/>
                          <a:sym typeface="Times New Roman"/>
                        </a:rPr>
                        <a:t>Adaptive runtime selection for GPU [17]</a:t>
                      </a:r>
                      <a:endParaRPr/>
                    </a:p>
                  </a:txBody>
                  <a:tcPr marT="91425" marB="91425" marR="91425" marL="91425"/>
                </a:tc>
                <a:tc>
                  <a:txBody>
                    <a:bodyPr/>
                    <a:lstStyle/>
                    <a:p>
                      <a:pPr indent="0" lvl="0" marL="0" rtl="0" algn="l">
                        <a:lnSpc>
                          <a:spcPct val="115000"/>
                        </a:lnSpc>
                        <a:spcBef>
                          <a:spcPts val="0"/>
                        </a:spcBef>
                        <a:spcAft>
                          <a:spcPts val="0"/>
                        </a:spcAft>
                        <a:buNone/>
                      </a:pPr>
                      <a:r>
                        <a:rPr lang="en-GB" sz="1200">
                          <a:latin typeface="Times New Roman"/>
                          <a:ea typeface="Times New Roman"/>
                          <a:cs typeface="Times New Roman"/>
                          <a:sym typeface="Times New Roman"/>
                        </a:rPr>
                        <a:t>Whichever the version that finishes the tasks first will kill the other run</a:t>
                      </a:r>
                      <a:endParaRPr/>
                    </a:p>
                  </a:txBody>
                  <a:tcPr marT="91425" marB="91425" marR="91425" marL="91425"/>
                </a:tc>
                <a:tc>
                  <a:txBody>
                    <a:bodyPr/>
                    <a:lstStyle/>
                    <a:p>
                      <a:pPr indent="0" lvl="0" marL="0" rtl="0" algn="l">
                        <a:spcBef>
                          <a:spcPts val="0"/>
                        </a:spcBef>
                        <a:spcAft>
                          <a:spcPts val="0"/>
                        </a:spcAft>
                        <a:buNone/>
                      </a:pPr>
                      <a:r>
                        <a:rPr lang="en-GB" sz="1200"/>
                        <a:t>Using resource for redundant calculation. </a:t>
                      </a:r>
                      <a:endParaRPr sz="1200"/>
                    </a:p>
                  </a:txBody>
                  <a:tcPr marT="91425" marB="91425" marR="91425" marL="91425"/>
                </a:tc>
              </a:tr>
              <a:tr h="746575">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Toward an Analytical Performance Model [16]</a:t>
                      </a:r>
                      <a:endParaRPr/>
                    </a:p>
                  </a:txBody>
                  <a:tcPr marT="91425" marB="91425" marR="91425" marL="91425"/>
                </a:tc>
                <a:tc>
                  <a:txBody>
                    <a:bodyPr/>
                    <a:lstStyle/>
                    <a:p>
                      <a:pPr indent="0" lvl="0" marL="0" marR="0" rtl="0" algn="l">
                        <a:lnSpc>
                          <a:spcPct val="115000"/>
                        </a:lnSpc>
                        <a:spcBef>
                          <a:spcPts val="0"/>
                        </a:spcBef>
                        <a:spcAft>
                          <a:spcPts val="0"/>
                        </a:spcAft>
                        <a:buNone/>
                      </a:pPr>
                      <a:r>
                        <a:rPr lang="en-GB" sz="1200">
                          <a:latin typeface="Times New Roman"/>
                          <a:ea typeface="Times New Roman"/>
                          <a:cs typeface="Times New Roman"/>
                          <a:sym typeface="Times New Roman"/>
                        </a:rPr>
                        <a:t>Machine-Learning-based algorithms may achieve high degrees of accuracy, but may also suffer from some drawbacks that limit their applications.</a:t>
                      </a:r>
                      <a:endParaRPr sz="1200">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15000"/>
                        </a:lnSpc>
                        <a:spcBef>
                          <a:spcPts val="0"/>
                        </a:spcBef>
                        <a:spcAft>
                          <a:spcPts val="0"/>
                        </a:spcAft>
                        <a:buNone/>
                      </a:pPr>
                      <a:r>
                        <a:rPr lang="en-GB" sz="1200">
                          <a:latin typeface="Times New Roman"/>
                          <a:ea typeface="Times New Roman"/>
                          <a:cs typeface="Times New Roman"/>
                          <a:sym typeface="Times New Roman"/>
                        </a:rPr>
                        <a:t>Applicability of such solutions is often limited in production </a:t>
                      </a:r>
                      <a:r>
                        <a:rPr lang="en-GB" sz="1200">
                          <a:latin typeface="Times New Roman"/>
                          <a:ea typeface="Times New Roman"/>
                          <a:cs typeface="Times New Roman"/>
                          <a:sym typeface="Times New Roman"/>
                        </a:rPr>
                        <a:t>s</a:t>
                      </a:r>
                      <a:r>
                        <a:rPr lang="en-GB" sz="1200">
                          <a:latin typeface="Times New Roman"/>
                          <a:ea typeface="Times New Roman"/>
                          <a:cs typeface="Times New Roman"/>
                          <a:sym typeface="Times New Roman"/>
                        </a:rPr>
                        <a:t>ystems.</a:t>
                      </a:r>
                      <a:endParaRPr sz="1200">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GB" sz="1200">
                          <a:latin typeface="Times New Roman"/>
                          <a:ea typeface="Times New Roman"/>
                          <a:cs typeface="Times New Roman"/>
                          <a:sym typeface="Times New Roman"/>
                        </a:rPr>
                        <a:t>The need for runtime-available parameters in ML solutions leads to overhead for inference at runtime.</a:t>
                      </a:r>
                      <a:endParaRPr sz="12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graphicFrame>
        <p:nvGraphicFramePr>
          <p:cNvPr id="327" name="Google Shape;327;p21"/>
          <p:cNvGraphicFramePr/>
          <p:nvPr/>
        </p:nvGraphicFramePr>
        <p:xfrm>
          <a:off x="1303800" y="1134425"/>
          <a:ext cx="3000000" cy="3000000"/>
        </p:xfrm>
        <a:graphic>
          <a:graphicData uri="http://schemas.openxmlformats.org/drawingml/2006/table">
            <a:tbl>
              <a:tblPr>
                <a:noFill/>
                <a:tableStyleId>{8A330410-5F32-484C-9D16-36B60FF9DAFB}</a:tableStyleId>
              </a:tblPr>
              <a:tblGrid>
                <a:gridCol w="2539750"/>
                <a:gridCol w="2539750"/>
                <a:gridCol w="2539750"/>
              </a:tblGrid>
              <a:tr h="430275">
                <a:tc>
                  <a:txBody>
                    <a:bodyPr/>
                    <a:lstStyle/>
                    <a:p>
                      <a:pPr indent="0" lvl="0" marL="0" marR="0" rtl="0" algn="l">
                        <a:lnSpc>
                          <a:spcPct val="115000"/>
                        </a:lnSpc>
                        <a:spcBef>
                          <a:spcPts val="0"/>
                        </a:spcBef>
                        <a:spcAft>
                          <a:spcPts val="0"/>
                        </a:spcAft>
                        <a:buNone/>
                      </a:pPr>
                      <a:r>
                        <a:rPr b="1" lang="en-GB"/>
                        <a:t>Document</a:t>
                      </a:r>
                      <a:endParaRPr b="1"/>
                    </a:p>
                  </a:txBody>
                  <a:tcPr marT="91425" marB="91425" marR="91425" marL="91425"/>
                </a:tc>
                <a:tc>
                  <a:txBody>
                    <a:bodyPr/>
                    <a:lstStyle/>
                    <a:p>
                      <a:pPr indent="0" lvl="0" marL="0" marR="0" rtl="0" algn="l">
                        <a:lnSpc>
                          <a:spcPct val="115000"/>
                        </a:lnSpc>
                        <a:spcBef>
                          <a:spcPts val="0"/>
                        </a:spcBef>
                        <a:spcAft>
                          <a:spcPts val="0"/>
                        </a:spcAft>
                        <a:buNone/>
                      </a:pPr>
                      <a:r>
                        <a:rPr b="1" lang="en-GB"/>
                        <a:t>Methods</a:t>
                      </a:r>
                      <a:endParaRPr b="1"/>
                    </a:p>
                  </a:txBody>
                  <a:tcPr marT="91425" marB="91425" marR="91425" marL="91425"/>
                </a:tc>
                <a:tc>
                  <a:txBody>
                    <a:bodyPr/>
                    <a:lstStyle/>
                    <a:p>
                      <a:pPr indent="0" lvl="0" marL="0" marR="0" rtl="0" algn="l">
                        <a:lnSpc>
                          <a:spcPct val="115000"/>
                        </a:lnSpc>
                        <a:spcBef>
                          <a:spcPts val="0"/>
                        </a:spcBef>
                        <a:spcAft>
                          <a:spcPts val="0"/>
                        </a:spcAft>
                        <a:buNone/>
                      </a:pPr>
                      <a:r>
                        <a:rPr b="1" lang="en-GB"/>
                        <a:t>Key Points</a:t>
                      </a:r>
                      <a:endParaRPr b="1"/>
                    </a:p>
                  </a:txBody>
                  <a:tcPr marT="91425" marB="91425" marR="91425" marL="91425"/>
                </a:tc>
              </a:tr>
              <a:tr h="731075">
                <a:tc>
                  <a:txBody>
                    <a:bodyPr/>
                    <a:lstStyle/>
                    <a:p>
                      <a:pPr indent="0" lvl="0" marL="0" marR="0" rtl="0" algn="l">
                        <a:lnSpc>
                          <a:spcPct val="115000"/>
                        </a:lnSpc>
                        <a:spcBef>
                          <a:spcPts val="0"/>
                        </a:spcBef>
                        <a:spcAft>
                          <a:spcPts val="0"/>
                        </a:spcAft>
                        <a:buNone/>
                      </a:pPr>
                      <a:r>
                        <a:rPr lang="en-GB" sz="1200">
                          <a:latin typeface="Times New Roman"/>
                          <a:ea typeface="Times New Roman"/>
                          <a:cs typeface="Times New Roman"/>
                          <a:sym typeface="Times New Roman"/>
                        </a:rPr>
                        <a:t>STARPU </a:t>
                      </a:r>
                      <a:r>
                        <a:rPr lang="en-GB" sz="1200">
                          <a:latin typeface="Times New Roman"/>
                          <a:ea typeface="Times New Roman"/>
                          <a:cs typeface="Times New Roman"/>
                          <a:sym typeface="Times New Roman"/>
                        </a:rPr>
                        <a:t> A Unified Platform for Task Scheduling on Heterogeneous Multicore Architectures</a:t>
                      </a:r>
                      <a:r>
                        <a:rPr lang="en-GB" sz="1200">
                          <a:latin typeface="Times New Roman"/>
                          <a:ea typeface="Times New Roman"/>
                          <a:cs typeface="Times New Roman"/>
                          <a:sym typeface="Times New Roman"/>
                        </a:rPr>
                        <a:t> [18]</a:t>
                      </a:r>
                      <a:endParaRPr sz="1200">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15000"/>
                        </a:lnSpc>
                        <a:spcBef>
                          <a:spcPts val="0"/>
                        </a:spcBef>
                        <a:spcAft>
                          <a:spcPts val="0"/>
                        </a:spcAft>
                        <a:buNone/>
                      </a:pPr>
                      <a:r>
                        <a:rPr lang="en-GB" sz="1200">
                          <a:latin typeface="Times New Roman"/>
                          <a:ea typeface="Times New Roman"/>
                          <a:cs typeface="Times New Roman"/>
                          <a:sym typeface="Times New Roman"/>
                        </a:rPr>
                        <a:t>Providing user selectable scheduling mechanism</a:t>
                      </a:r>
                      <a:endParaRPr sz="1200">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15000"/>
                        </a:lnSpc>
                        <a:spcBef>
                          <a:spcPts val="0"/>
                        </a:spcBef>
                        <a:spcAft>
                          <a:spcPts val="0"/>
                        </a:spcAft>
                        <a:buNone/>
                      </a:pPr>
                      <a:r>
                        <a:rPr lang="en-GB" sz="1200">
                          <a:latin typeface="Times New Roman"/>
                          <a:ea typeface="Times New Roman"/>
                          <a:cs typeface="Times New Roman"/>
                          <a:sym typeface="Times New Roman"/>
                        </a:rPr>
                        <a:t>Once selected, same mechanism is used throughout the run.</a:t>
                      </a:r>
                      <a:endParaRPr sz="1200">
                        <a:latin typeface="Times New Roman"/>
                        <a:ea typeface="Times New Roman"/>
                        <a:cs typeface="Times New Roman"/>
                        <a:sym typeface="Times New Roman"/>
                      </a:endParaRPr>
                    </a:p>
                  </a:txBody>
                  <a:tcPr marT="91425" marB="91425" marR="91425" marL="91425"/>
                </a:tc>
              </a:tr>
              <a:tr h="731075">
                <a:tc>
                  <a:txBody>
                    <a:bodyPr/>
                    <a:lstStyle/>
                    <a:p>
                      <a:pPr indent="0" lvl="0" marL="0" marR="0" rtl="0" algn="l">
                        <a:lnSpc>
                          <a:spcPct val="115000"/>
                        </a:lnSpc>
                        <a:spcBef>
                          <a:spcPts val="0"/>
                        </a:spcBef>
                        <a:spcAft>
                          <a:spcPts val="0"/>
                        </a:spcAft>
                        <a:buNone/>
                      </a:pPr>
                      <a:r>
                        <a:rPr lang="en-GB" sz="1200">
                          <a:latin typeface="Times New Roman"/>
                          <a:ea typeface="Times New Roman"/>
                          <a:cs typeface="Times New Roman"/>
                          <a:sym typeface="Times New Roman"/>
                        </a:rPr>
                        <a:t>Workload Partitioning for Accelerating Applications on Heterogeneous Platforms [19]</a:t>
                      </a:r>
                      <a:endParaRPr sz="1200">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15000"/>
                        </a:lnSpc>
                        <a:spcBef>
                          <a:spcPts val="0"/>
                        </a:spcBef>
                        <a:spcAft>
                          <a:spcPts val="0"/>
                        </a:spcAft>
                        <a:buNone/>
                      </a:pPr>
                      <a:r>
                        <a:rPr lang="en-GB" sz="1200">
                          <a:latin typeface="Times New Roman"/>
                          <a:ea typeface="Times New Roman"/>
                          <a:cs typeface="Times New Roman"/>
                          <a:sym typeface="Times New Roman"/>
                        </a:rPr>
                        <a:t>Workload partitioning using online and offline profiling</a:t>
                      </a:r>
                      <a:endParaRPr sz="1200">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15000"/>
                        </a:lnSpc>
                        <a:spcBef>
                          <a:spcPts val="0"/>
                        </a:spcBef>
                        <a:spcAft>
                          <a:spcPts val="0"/>
                        </a:spcAft>
                        <a:buNone/>
                      </a:pPr>
                      <a:r>
                        <a:rPr lang="en-GB" sz="1200">
                          <a:latin typeface="Times New Roman"/>
                          <a:ea typeface="Times New Roman"/>
                          <a:cs typeface="Times New Roman"/>
                          <a:sym typeface="Times New Roman"/>
                        </a:rPr>
                        <a:t>Function nature is not considered.</a:t>
                      </a:r>
                      <a:endParaRPr sz="1200">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GB" sz="1200">
                          <a:latin typeface="Times New Roman"/>
                          <a:ea typeface="Times New Roman"/>
                          <a:cs typeface="Times New Roman"/>
                          <a:sym typeface="Times New Roman"/>
                        </a:rPr>
                        <a:t>Only data transfer and hardware computational capacity is considered.</a:t>
                      </a:r>
                      <a:endParaRPr sz="1200">
                        <a:latin typeface="Times New Roman"/>
                        <a:ea typeface="Times New Roman"/>
                        <a:cs typeface="Times New Roman"/>
                        <a:sym typeface="Times New Roman"/>
                      </a:endParaRPr>
                    </a:p>
                  </a:txBody>
                  <a:tcPr marT="91425" marB="91425" marR="91425" marL="91425"/>
                </a:tc>
              </a:tr>
              <a:tr h="731075">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Automatic task mapping and heterogeneity-aware fault tolerance [15]</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Using performance database to select the accelerator based on previous run.</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Won't be effective if there are no previous run.</a:t>
                      </a:r>
                      <a:endParaRPr sz="1200">
                        <a:latin typeface="Times New Roman"/>
                        <a:ea typeface="Times New Roman"/>
                        <a:cs typeface="Times New Roman"/>
                        <a:sym typeface="Times New Roman"/>
                      </a:endParaRPr>
                    </a:p>
                  </a:txBody>
                  <a:tcPr marT="91425" marB="91425" marR="91425" marL="91425"/>
                </a:tc>
              </a:tr>
            </a:tbl>
          </a:graphicData>
        </a:graphic>
      </p:graphicFrame>
      <p:sp>
        <p:nvSpPr>
          <p:cNvPr id="328" name="Google Shape;328;p21"/>
          <p:cNvSpPr txBox="1"/>
          <p:nvPr>
            <p:ph type="title"/>
          </p:nvPr>
        </p:nvSpPr>
        <p:spPr>
          <a:xfrm>
            <a:off x="1303800" y="236825"/>
            <a:ext cx="7275600" cy="6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Literature Review - Selection mechanism</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