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6" r:id="rId3"/>
    <p:sldId id="257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53894" autoAdjust="0"/>
  </p:normalViewPr>
  <p:slideViewPr>
    <p:cSldViewPr snapToGrid="0">
      <p:cViewPr varScale="1">
        <p:scale>
          <a:sx n="42" d="100"/>
          <a:sy n="42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F0933-7520-4860-8DCB-AF337BC59E44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36207-285C-471F-86AA-65C1236205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2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flow of our solution.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Trained ML models predicts the optimum processor for execution.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programmers can determine what are the features need to be concerned for the ML prediction.</a:t>
            </a:r>
            <a:endParaRPr lang="en-US" sz="1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We are using XgBoost ML algorithm.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 uses weak learners behind.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it has good performance, with less dataset.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0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computation instance is estimated independently with some parameters of the instances.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Consider the matrix multiplication as a computational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it is required to multiply a 3x2 matrix and 2x2 matrix, 3,2,2 are the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Hence, the attributes of these matrixes will be feed into the ML model for the prediction of the optimal processor.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prediction from ML model is CPU, then this matrix multiplication will be executed in CPU.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prediction from ML model is GPU, then this matrix multiplication will be executed in GPU.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not limited to the computational models.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can work with any computation that can earn benefit from a CPU but typically executed in a GPU forever.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the class diagram of our library’s primary component.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have a blueprint of computations called computational models.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Programmer would</a:t>
            </a:r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+mn-lt"/>
              </a:rPr>
              <a:t>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data to the model and 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Invoke the execute method.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framework would,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the computation instance.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Execute the computation on an appropriate processor.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evaluation part is completely up to trained ML predictors.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has a main abstract class called computational model, that evaluates the problems before execution.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And. the concretes models representing the CPU GPU implementations, of the computational algorithms to be solved.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computational model class has three abstract methods. GPU CPU implementations and the get attributes.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Programmers can implement the methods, to create new concrete models.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programmer calls the execute method, It estimates the task with the characteristics received from the get attributes method.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it invoke on the appropriate processor internally.</a:t>
            </a:r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reduce the prediction time, we are using a strategy called, Center Boundary.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boundary is a line that straightly bisects the features.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First, we scan the training dataset and find out minimum, maximum and ranges of the features.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increment the boundary values from the minimum to the maximum by hoping over them.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each hop, we check whether all entries in the dataset are bisected by the line.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so, we set it as the boundary for the moment and go for the next iteration.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Hence, the largest boundary value that bisects all entries will be retained finally.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Received attribute set first evaluated against center boundary.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an </a:t>
            </a:r>
            <a:r>
              <a:rPr lang="en-US" sz="1800" dirty="0"/>
              <a:t>attribute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 above the boundary, it returns GPU.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Similarly, if the </a:t>
            </a:r>
            <a:r>
              <a:rPr lang="en-US" sz="1800" dirty="0"/>
              <a:t>attribute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 is below the boundary,  it returns CPU.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other cases where the </a:t>
            </a:r>
            <a:r>
              <a:rPr lang="en-US" sz="1800" dirty="0"/>
              <a:t>attribute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 crosses the boundary, we get prediction from the ML model and return it.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4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shows the proofs that our solution is effective on three different machines.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three computational models, it has achieved significant gain and accuracy.</a:t>
            </a:r>
            <a:endParaRPr lang="en-US" sz="1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+mn-lt"/>
              </a:rPr>
              <a:t>Our solution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been experimented on two local machines and a machine on cloud.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96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36207-285C-471F-86AA-65C1236205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5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F1B-7BAA-47F0-83AA-490E8D7A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D507-DCAB-45AB-B01A-70F34100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56A1-EBFE-4628-8F99-2753DBFB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4AB8-EDCE-4C19-ACF0-7FD5DF5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4B5C-DC59-47F1-9E07-13BAA477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6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9BB6-5157-42C8-B1EE-72CBF5F7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6C6A9-C317-4D80-AB95-7C53FE68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45A0-72D9-4F1E-B53E-CF35820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4F8E-6461-4D1E-92AB-ADA4A517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A1DF-D6CC-44F1-9F71-EF851723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8E289-3B90-415C-B985-9E71D794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8835-21CE-49E4-B0E4-1C20906C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BF4B-431A-45C2-AFB5-440BC937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2A83-F47A-47D9-B837-CDED2859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EBD5-C3B8-421E-9447-52C5005E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BEF0-08C3-4F64-83A4-CFBE5706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B26D-7BA6-470F-9E8C-4ADC3799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7A76-1336-4C2B-9ECC-AEF260DF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3E85-116E-4557-925C-4B2247C3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E653-64FA-4055-8051-3E0A3A8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3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32A7-3E36-433F-9A9B-6BC4C94B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08B7-4856-4612-A34F-DB3A4319C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B3AC-ACE5-4F29-A936-4542332E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6676-A0DE-4DA4-8103-44C0922C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B54F-2DD7-42F8-9F89-82FEEDE6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3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4AC-7DA7-4868-BECD-8DCC223E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729C-61FA-4666-A8DC-595B026B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0A248-5DC3-496D-8A2C-04930D61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F388-108B-4A9C-AB81-C52D19CE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C792-5F77-411B-A7DA-E925B227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E201-E51D-40B5-BFB2-53B10CA8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10A8-E26A-4050-9507-800C6D19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6F47-175D-4133-B335-CEA7FCC1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A3E4C-85A3-40B2-9961-959EBD76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FB1B-B012-48C0-9996-68FD34677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7A950-23AB-4C5E-BD28-A887E4E89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BE89A-F8A2-420A-8CE9-AB96E7DF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E533C-CA5A-48F5-ABB3-80DFEF42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2908D-BDB9-40B7-BA50-C9508D38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4179-CE41-4FC2-9526-C451B020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B2132-CD78-40BC-AA40-AF5A1211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039B-F11D-4492-922D-CE1EF632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3281-8912-4E03-A534-BB5655A3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6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37259-AD8B-45E5-B6EE-D74CBD42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5FA8B-0AEC-4001-9940-C2B6DC17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12E0-61FC-4369-B4F2-72787DBD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3E72-EFD5-4635-8F84-F2DC024A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5414-24F1-41A2-97D4-24F2B8D4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AE82B-7EDF-4491-9FDC-13B5DF13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9D5B2-963C-46EA-8EEC-11B37FF5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D447-36EB-4A86-8AAE-78FB5BB4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AE6F-ECCA-4F9E-9EDA-E7BDD759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8D90-77B0-4CE3-BD45-9C2504DE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B165B-4EC3-42C9-B3A9-0B1CB130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1B796-737B-494A-9210-07FF4E8D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578FA-A331-47AF-AF8E-13F080F2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E9F7-CF64-4F1D-AFD3-70BE4DB5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8FBB-A2F5-4A1D-9CA3-0174733F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9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15F6C-E9C1-4467-B7ED-D1326CF6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39D1-77FA-48F1-A826-6E1BDEDF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F002-6445-463A-AEC3-2D74104B2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A4EC-DE58-4ECD-91B0-60D1032113CD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3055-B49F-4F7A-8969-0B6297582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FC1A-1AA5-4DDA-8120-FEADE692A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581A-A8D5-4EF9-85C8-FCF8210A9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6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p3"/><Relationship Id="rId7" Type="http://schemas.openxmlformats.org/officeDocument/2006/relationships/image" Target="../media/image3.png"/><Relationship Id="rId2" Type="http://schemas.microsoft.com/office/2007/relationships/media" Target="../media/media2.mp3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p3"/><Relationship Id="rId7" Type="http://schemas.openxmlformats.org/officeDocument/2006/relationships/image" Target="../media/image3.png"/><Relationship Id="rId2" Type="http://schemas.microsoft.com/office/2007/relationships/media" Target="../media/media3.mp3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p3"/><Relationship Id="rId7" Type="http://schemas.openxmlformats.org/officeDocument/2006/relationships/image" Target="../media/image3.png"/><Relationship Id="rId2" Type="http://schemas.microsoft.com/office/2007/relationships/media" Target="../media/media4.mp3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p3"/><Relationship Id="rId7" Type="http://schemas.openxmlformats.org/officeDocument/2006/relationships/image" Target="../media/image3.png"/><Relationship Id="rId2" Type="http://schemas.microsoft.com/office/2007/relationships/media" Target="../media/media5.mp3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6.mp3"/><Relationship Id="rId7" Type="http://schemas.openxmlformats.org/officeDocument/2006/relationships/image" Target="../media/image1.jpeg"/><Relationship Id="rId2" Type="http://schemas.microsoft.com/office/2007/relationships/media" Target="../media/media6.mp3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F189-5DE7-484C-805E-63816215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time critical applications where delayed output may cause huge loss in capital or threaten 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9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8"/>
    </mc:Choice>
    <mc:Fallback>
      <p:transition spd="slow" advTm="39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D4C3D7C-6D97-4499-8EF8-614F1DB76710}"/>
              </a:ext>
            </a:extLst>
          </p:cNvPr>
          <p:cNvSpPr/>
          <p:nvPr/>
        </p:nvSpPr>
        <p:spPr>
          <a:xfrm>
            <a:off x="6975232" y="5120511"/>
            <a:ext cx="773723" cy="667003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35DE0C0-C2E6-447C-A7EA-32B311AECEF2}"/>
              </a:ext>
            </a:extLst>
          </p:cNvPr>
          <p:cNvPicPr/>
          <p:nvPr/>
        </p:nvPicPr>
        <p:blipFill>
          <a:blip r:embed="rId5"/>
          <a:srcRect t="16486" b="22908"/>
          <a:stretch/>
        </p:blipFill>
        <p:spPr>
          <a:xfrm>
            <a:off x="8848700" y="4063678"/>
            <a:ext cx="1485193" cy="972039"/>
          </a:xfrm>
          <a:prstGeom prst="rect">
            <a:avLst/>
          </a:prstGeom>
          <a:ln>
            <a:noFill/>
          </a:ln>
        </p:spPr>
      </p:pic>
      <p:pic>
        <p:nvPicPr>
          <p:cNvPr id="11" name="Picture 6" descr="Text&#10;&#10;Description automatically generated">
            <a:extLst>
              <a:ext uri="{FF2B5EF4-FFF2-40B4-BE49-F238E27FC236}">
                <a16:creationId xmlns:a16="http://schemas.microsoft.com/office/drawing/2014/main" id="{B6125B05-158D-4CB6-A36A-A8EAD7A4725B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390293" y="3881555"/>
            <a:ext cx="1107831" cy="1107831"/>
          </a:xfrm>
          <a:prstGeom prst="rect">
            <a:avLst/>
          </a:prstGeom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2B5819-FC99-4EE8-AB49-4CAE260FF7F7}"/>
              </a:ext>
            </a:extLst>
          </p:cNvPr>
          <p:cNvSpPr/>
          <p:nvPr/>
        </p:nvSpPr>
        <p:spPr>
          <a:xfrm>
            <a:off x="4390293" y="5059163"/>
            <a:ext cx="5943600" cy="1226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1F26A-F2D5-462F-9D21-8B70643BCAC3}"/>
              </a:ext>
            </a:extLst>
          </p:cNvPr>
          <p:cNvSpPr txBox="1"/>
          <p:nvPr/>
        </p:nvSpPr>
        <p:spPr>
          <a:xfrm>
            <a:off x="1066800" y="645523"/>
            <a:ext cx="9073661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Our ML based solution is to reduce the overall execution time. It utilizes a more appropriate processor that yields less execution time.</a:t>
            </a:r>
            <a:endParaRPr lang="en-US" sz="2800" dirty="0"/>
          </a:p>
        </p:txBody>
      </p:sp>
      <p:pic>
        <p:nvPicPr>
          <p:cNvPr id="15" name="1111111111">
            <a:hlinkClick r:id="" action="ppaction://media"/>
            <a:extLst>
              <a:ext uri="{FF2B5EF4-FFF2-40B4-BE49-F238E27FC236}">
                <a16:creationId xmlns:a16="http://schemas.microsoft.com/office/drawing/2014/main" id="{34E45BAD-1ED2-49F5-92FC-6761FAD630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2103438" y="5178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30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31"/>
    </mc:Choice>
    <mc:Fallback>
      <p:transition spd="slow" advTm="123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8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700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700" fill="hold">
                                          <p:stCondLst>
                                            <p:cond delay="3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700" fill="hold">
                                          <p:stCondLst>
                                            <p:cond delay="5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700" fill="hold">
                                          <p:stCondLst>
                                            <p:cond delay="6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1667 L 1.25E-6 0.01736 " pathEditMode="relative" rAng="0" ptsTypes="AA">
                                      <p:cBhvr>
                                        <p:cTn id="2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1667 L 1.25E-6 -0.0141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7" grpId="1" animBg="1"/>
      <p:bldP spid="12" grpId="0"/>
    </p:bldLst>
  </p:timing>
  <p:extLst>
    <p:ext uri="{E180D4A7-C9FB-4DFB-919C-405C955672EB}">
      <p14:showEvtLst xmlns:p14="http://schemas.microsoft.com/office/powerpoint/2010/main">
        <p14:playEvt time="122" objId="15"/>
        <p14:stopEvt time="8543" objId="1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B71AC4-43A6-4F11-952F-53C071CC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00" y="4557889"/>
            <a:ext cx="6773400" cy="11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21BB5-3CA8-4D49-AC18-F0297535B63F}"/>
              </a:ext>
            </a:extLst>
          </p:cNvPr>
          <p:cNvSpPr txBox="1"/>
          <p:nvPr/>
        </p:nvSpPr>
        <p:spPr>
          <a:xfrm>
            <a:off x="1066800" y="915152"/>
            <a:ext cx="1025769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Trained ML models predicts the optimum processor for execution.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We are using XgBoost ML algorithm.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9236C365-8D1A-4486-AC47-20CBF40DF6A3}"/>
              </a:ext>
            </a:extLst>
          </p:cNvPr>
          <p:cNvSpPr/>
          <p:nvPr/>
        </p:nvSpPr>
        <p:spPr>
          <a:xfrm flipH="1">
            <a:off x="5054518" y="3411950"/>
            <a:ext cx="1559169" cy="635969"/>
          </a:xfrm>
          <a:prstGeom prst="borderCallout2">
            <a:avLst>
              <a:gd name="adj1" fmla="val 101444"/>
              <a:gd name="adj2" fmla="val 49562"/>
              <a:gd name="adj3" fmla="val 175596"/>
              <a:gd name="adj4" fmla="val 27694"/>
              <a:gd name="adj5" fmla="val 232598"/>
              <a:gd name="adj6" fmla="val 2776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636AFBBA-5F26-45F5-A931-6999760E19F3}"/>
              </a:ext>
            </a:extLst>
          </p:cNvPr>
          <p:cNvSpPr/>
          <p:nvPr/>
        </p:nvSpPr>
        <p:spPr>
          <a:xfrm flipH="1">
            <a:off x="7303008" y="3411949"/>
            <a:ext cx="1559169" cy="635969"/>
          </a:xfrm>
          <a:prstGeom prst="borderCallout2">
            <a:avLst>
              <a:gd name="adj1" fmla="val 101444"/>
              <a:gd name="adj2" fmla="val 49562"/>
              <a:gd name="adj3" fmla="val 175596"/>
              <a:gd name="adj4" fmla="val 27694"/>
              <a:gd name="adj5" fmla="val 232598"/>
              <a:gd name="adj6" fmla="val 27769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2D9F0-C450-4455-A803-42B98A7CFF97}"/>
              </a:ext>
            </a:extLst>
          </p:cNvPr>
          <p:cNvSpPr txBox="1"/>
          <p:nvPr/>
        </p:nvSpPr>
        <p:spPr>
          <a:xfrm>
            <a:off x="1066800" y="300025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How does our solution work?</a:t>
            </a:r>
          </a:p>
        </p:txBody>
      </p:sp>
      <p:pic>
        <p:nvPicPr>
          <p:cNvPr id="4" name="2 final">
            <a:hlinkClick r:id="" action="ppaction://media"/>
            <a:extLst>
              <a:ext uri="{FF2B5EF4-FFF2-40B4-BE49-F238E27FC236}">
                <a16:creationId xmlns:a16="http://schemas.microsoft.com/office/drawing/2014/main" id="{C0F9320D-8A8A-4BB8-A90F-B0E87528D96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3463925" y="5268913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6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61"/>
    </mc:Choice>
    <mc:Fallback>
      <p:transition spd="slow" advTm="27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5" grpId="0"/>
      <p:bldP spid="6" grpId="0" animBg="1"/>
      <p:bldP spid="8" grpId="0" animBg="1"/>
      <p:bldP spid="10" grpId="0"/>
    </p:bldLst>
  </p:timing>
  <p:extLst>
    <p:ext uri="{E180D4A7-C9FB-4DFB-919C-405C955672EB}">
      <p14:showEvtLst xmlns:p14="http://schemas.microsoft.com/office/powerpoint/2010/main">
        <p14:playEvt time="1208" objId="4"/>
        <p14:stopEvt time="22639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75033BC-CBBE-4941-A03A-BD77464B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95" y="2540001"/>
            <a:ext cx="8946810" cy="313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74571-7B3F-464D-A03E-35DF388FB4F3}"/>
              </a:ext>
            </a:extLst>
          </p:cNvPr>
          <p:cNvSpPr txBox="1"/>
          <p:nvPr/>
        </p:nvSpPr>
        <p:spPr>
          <a:xfrm>
            <a:off x="1066800" y="300025"/>
            <a:ext cx="609600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Matrix Multiplication Estimation</a:t>
            </a:r>
          </a:p>
        </p:txBody>
      </p:sp>
      <p:pic>
        <p:nvPicPr>
          <p:cNvPr id="7" name="3final">
            <a:hlinkClick r:id="" action="ppaction://media"/>
            <a:extLst>
              <a:ext uri="{FF2B5EF4-FFF2-40B4-BE49-F238E27FC236}">
                <a16:creationId xmlns:a16="http://schemas.microsoft.com/office/drawing/2014/main" id="{B6FFE694-5FC7-404E-BAAA-D51AD6E099B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1138238" y="5703888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67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728"/>
    </mc:Choice>
    <mc:Fallback>
      <p:transition spd="slow" advTm="51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/>
    </p:bldLst>
  </p:timing>
  <p:extLst>
    <p:ext uri="{E180D4A7-C9FB-4DFB-919C-405C955672EB}">
      <p14:showEvtLst xmlns:p14="http://schemas.microsoft.com/office/powerpoint/2010/main">
        <p14:playEvt time="696" objId="7"/>
        <p14:stopEvt time="48478" objId="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648255-17EA-4FC5-9260-5678AD007BB2}"/>
              </a:ext>
            </a:extLst>
          </p:cNvPr>
          <p:cNvSpPr txBox="1"/>
          <p:nvPr/>
        </p:nvSpPr>
        <p:spPr>
          <a:xfrm>
            <a:off x="1066800" y="300025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278D-8098-462E-8814-3A5FA869D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50" y="1323630"/>
            <a:ext cx="8486368" cy="5023539"/>
          </a:xfrm>
          <a:prstGeom prst="rect">
            <a:avLst/>
          </a:prstGeom>
        </p:spPr>
      </p:pic>
      <p:pic>
        <p:nvPicPr>
          <p:cNvPr id="9" name="4 final">
            <a:hlinkClick r:id="" action="ppaction://media"/>
            <a:extLst>
              <a:ext uri="{FF2B5EF4-FFF2-40B4-BE49-F238E27FC236}">
                <a16:creationId xmlns:a16="http://schemas.microsoft.com/office/drawing/2014/main" id="{231AF8D9-B5A5-4BF5-A45A-19DFC5E6E4C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6113463" y="5489575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10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92"/>
    </mc:Choice>
    <mc:Fallback>
      <p:transition spd="slow" advTm="61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7" grpId="0"/>
    </p:bldLst>
  </p:timing>
  <p:extLst>
    <p:ext uri="{E180D4A7-C9FB-4DFB-919C-405C955672EB}">
      <p14:showEvtLst xmlns:p14="http://schemas.microsoft.com/office/powerpoint/2010/main">
        <p14:playEvt time="1046" objId="9"/>
        <p14:stopEvt time="59160" objId="9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18CFF-B8CD-4C66-9EEA-C225F9152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203" y="1171169"/>
            <a:ext cx="3237593" cy="5082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78DEB-C432-462E-BB8D-6CFB6525F513}"/>
              </a:ext>
            </a:extLst>
          </p:cNvPr>
          <p:cNvSpPr txBox="1"/>
          <p:nvPr/>
        </p:nvSpPr>
        <p:spPr>
          <a:xfrm>
            <a:off x="1066800" y="300025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Center Boundary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FD8E0-BFBC-4B34-94D0-A5D8C09F3634}"/>
              </a:ext>
            </a:extLst>
          </p:cNvPr>
          <p:cNvCxnSpPr/>
          <p:nvPr/>
        </p:nvCxnSpPr>
        <p:spPr>
          <a:xfrm>
            <a:off x="5109029" y="4862286"/>
            <a:ext cx="178525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551EE-A0E5-45CA-A733-60970249A4CB}"/>
              </a:ext>
            </a:extLst>
          </p:cNvPr>
          <p:cNvCxnSpPr/>
          <p:nvPr/>
        </p:nvCxnSpPr>
        <p:spPr>
          <a:xfrm>
            <a:off x="5157651" y="4194629"/>
            <a:ext cx="178525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B21256-C7F5-46C7-A1A6-4958AE17367F}"/>
              </a:ext>
            </a:extLst>
          </p:cNvPr>
          <p:cNvCxnSpPr/>
          <p:nvPr/>
        </p:nvCxnSpPr>
        <p:spPr>
          <a:xfrm>
            <a:off x="5101771" y="3541486"/>
            <a:ext cx="178525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A41D96-D976-4698-AFDC-CE2C88E9C933}"/>
              </a:ext>
            </a:extLst>
          </p:cNvPr>
          <p:cNvCxnSpPr/>
          <p:nvPr/>
        </p:nvCxnSpPr>
        <p:spPr>
          <a:xfrm>
            <a:off x="5109029" y="2830286"/>
            <a:ext cx="178525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26523D-839E-4034-9926-991941F03CBA}"/>
              </a:ext>
            </a:extLst>
          </p:cNvPr>
          <p:cNvCxnSpPr/>
          <p:nvPr/>
        </p:nvCxnSpPr>
        <p:spPr>
          <a:xfrm>
            <a:off x="5101771" y="2177143"/>
            <a:ext cx="1785257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x final">
            <a:hlinkClick r:id="" action="ppaction://media"/>
            <a:extLst>
              <a:ext uri="{FF2B5EF4-FFF2-40B4-BE49-F238E27FC236}">
                <a16:creationId xmlns:a16="http://schemas.microsoft.com/office/drawing/2014/main" id="{7FC429B8-3C45-42F4-AA34-8D634CC4962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2736850" y="4899025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033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23"/>
    </mc:Choice>
    <mc:Fallback>
      <p:transition spd="slow" advTm="41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/>
    </p:bldLst>
  </p:timing>
  <p:extLst>
    <p:ext uri="{E180D4A7-C9FB-4DFB-919C-405C955672EB}">
      <p14:showEvtLst xmlns:p14="http://schemas.microsoft.com/office/powerpoint/2010/main">
        <p14:playEvt time="1253" objId="14"/>
        <p14:stopEvt time="35558" objId="1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CB27CE-2B9E-49DB-8189-53D765ACE4CD}"/>
              </a:ext>
            </a:extLst>
          </p:cNvPr>
          <p:cNvSpPr/>
          <p:nvPr/>
        </p:nvSpPr>
        <p:spPr>
          <a:xfrm>
            <a:off x="650595" y="465666"/>
            <a:ext cx="10888134" cy="5926667"/>
          </a:xfrm>
          <a:custGeom>
            <a:avLst/>
            <a:gdLst>
              <a:gd name="connsiteX0" fmla="*/ 0 w 11192934"/>
              <a:gd name="connsiteY0" fmla="*/ 0 h 5926667"/>
              <a:gd name="connsiteX1" fmla="*/ 11192934 w 11192934"/>
              <a:gd name="connsiteY1" fmla="*/ 0 h 5926667"/>
              <a:gd name="connsiteX2" fmla="*/ 11192934 w 11192934"/>
              <a:gd name="connsiteY2" fmla="*/ 5926667 h 5926667"/>
              <a:gd name="connsiteX3" fmla="*/ 0 w 11192934"/>
              <a:gd name="connsiteY3" fmla="*/ 5926667 h 5926667"/>
              <a:gd name="connsiteX4" fmla="*/ 0 w 11192934"/>
              <a:gd name="connsiteY4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11192934 w 11192934"/>
              <a:gd name="connsiteY2" fmla="*/ 0 h 5926667"/>
              <a:gd name="connsiteX3" fmla="*/ 11192934 w 11192934"/>
              <a:gd name="connsiteY3" fmla="*/ 5926667 h 5926667"/>
              <a:gd name="connsiteX4" fmla="*/ 0 w 11192934"/>
              <a:gd name="connsiteY4" fmla="*/ 5926667 h 5926667"/>
              <a:gd name="connsiteX5" fmla="*/ 0 w 11192934"/>
              <a:gd name="connsiteY5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5503334 w 11192934"/>
              <a:gd name="connsiteY2" fmla="*/ 0 h 5926667"/>
              <a:gd name="connsiteX3" fmla="*/ 11192934 w 11192934"/>
              <a:gd name="connsiteY3" fmla="*/ 0 h 5926667"/>
              <a:gd name="connsiteX4" fmla="*/ 11192934 w 11192934"/>
              <a:gd name="connsiteY4" fmla="*/ 5926667 h 5926667"/>
              <a:gd name="connsiteX5" fmla="*/ 0 w 11192934"/>
              <a:gd name="connsiteY5" fmla="*/ 5926667 h 5926667"/>
              <a:gd name="connsiteX6" fmla="*/ 0 w 11192934"/>
              <a:gd name="connsiteY6" fmla="*/ 0 h 5926667"/>
              <a:gd name="connsiteX0" fmla="*/ 0 w 11192934"/>
              <a:gd name="connsiteY0" fmla="*/ 0 h 5926667"/>
              <a:gd name="connsiteX1" fmla="*/ 1303867 w 11192934"/>
              <a:gd name="connsiteY1" fmla="*/ 0 h 5926667"/>
              <a:gd name="connsiteX2" fmla="*/ 5503334 w 11192934"/>
              <a:gd name="connsiteY2" fmla="*/ 0 h 5926667"/>
              <a:gd name="connsiteX3" fmla="*/ 5977467 w 11192934"/>
              <a:gd name="connsiteY3" fmla="*/ 0 h 5926667"/>
              <a:gd name="connsiteX4" fmla="*/ 11192934 w 11192934"/>
              <a:gd name="connsiteY4" fmla="*/ 0 h 5926667"/>
              <a:gd name="connsiteX5" fmla="*/ 11192934 w 11192934"/>
              <a:gd name="connsiteY5" fmla="*/ 5926667 h 5926667"/>
              <a:gd name="connsiteX6" fmla="*/ 0 w 11192934"/>
              <a:gd name="connsiteY6" fmla="*/ 5926667 h 5926667"/>
              <a:gd name="connsiteX7" fmla="*/ 0 w 11192934"/>
              <a:gd name="connsiteY7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303867 w 11192934"/>
              <a:gd name="connsiteY2" fmla="*/ 0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066800 w 11192934"/>
              <a:gd name="connsiteY2" fmla="*/ 524933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0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4741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1117600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9482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774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9266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  <a:gd name="connsiteX0" fmla="*/ 0 w 11192934"/>
              <a:gd name="connsiteY0" fmla="*/ 0 h 5926667"/>
              <a:gd name="connsiteX1" fmla="*/ 897467 w 11192934"/>
              <a:gd name="connsiteY1" fmla="*/ 0 h 5926667"/>
              <a:gd name="connsiteX2" fmla="*/ 1185334 w 11192934"/>
              <a:gd name="connsiteY2" fmla="*/ 524933 h 5926667"/>
              <a:gd name="connsiteX3" fmla="*/ 5503334 w 11192934"/>
              <a:gd name="connsiteY3" fmla="*/ 524933 h 5926667"/>
              <a:gd name="connsiteX4" fmla="*/ 5875867 w 11192934"/>
              <a:gd name="connsiteY4" fmla="*/ 0 h 5926667"/>
              <a:gd name="connsiteX5" fmla="*/ 11192934 w 11192934"/>
              <a:gd name="connsiteY5" fmla="*/ 0 h 5926667"/>
              <a:gd name="connsiteX6" fmla="*/ 11192934 w 11192934"/>
              <a:gd name="connsiteY6" fmla="*/ 5926667 h 5926667"/>
              <a:gd name="connsiteX7" fmla="*/ 0 w 11192934"/>
              <a:gd name="connsiteY7" fmla="*/ 5926667 h 5926667"/>
              <a:gd name="connsiteX8" fmla="*/ 0 w 11192934"/>
              <a:gd name="connsiteY8" fmla="*/ 0 h 592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92934" h="5926667">
                <a:moveTo>
                  <a:pt x="0" y="0"/>
                </a:moveTo>
                <a:lnTo>
                  <a:pt x="897467" y="0"/>
                </a:lnTo>
                <a:lnTo>
                  <a:pt x="1185334" y="524933"/>
                </a:lnTo>
                <a:lnTo>
                  <a:pt x="5503334" y="524933"/>
                </a:lnTo>
                <a:lnTo>
                  <a:pt x="5875867" y="0"/>
                </a:lnTo>
                <a:lnTo>
                  <a:pt x="11192934" y="0"/>
                </a:lnTo>
                <a:lnTo>
                  <a:pt x="11192934" y="5926667"/>
                </a:lnTo>
                <a:lnTo>
                  <a:pt x="0" y="59266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9A456-49D0-4DB3-9E1F-6A708274C52C}"/>
              </a:ext>
            </a:extLst>
          </p:cNvPr>
          <p:cNvSpPr txBox="1"/>
          <p:nvPr/>
        </p:nvSpPr>
        <p:spPr>
          <a:xfrm>
            <a:off x="2157661" y="269499"/>
            <a:ext cx="450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Prediction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58953D-F221-42EC-9650-7BACE66DD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84" y="1760909"/>
            <a:ext cx="1650467" cy="24585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148CDE-F3A1-4587-8AB9-E3A81AECDCD6}"/>
              </a:ext>
            </a:extLst>
          </p:cNvPr>
          <p:cNvSpPr/>
          <p:nvPr/>
        </p:nvSpPr>
        <p:spPr>
          <a:xfrm>
            <a:off x="1006195" y="2990163"/>
            <a:ext cx="1761067" cy="355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9E4FC-4C8A-43E1-AEC3-6706AD150CDF}"/>
              </a:ext>
            </a:extLst>
          </p:cNvPr>
          <p:cNvSpPr txBox="1"/>
          <p:nvPr/>
        </p:nvSpPr>
        <p:spPr>
          <a:xfrm>
            <a:off x="1040061" y="2343832"/>
            <a:ext cx="176106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getAttributes()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&lt;80, 8, 40&gt;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7105F-CC9B-46AB-A09A-BC474FEE1216}"/>
              </a:ext>
            </a:extLst>
          </p:cNvPr>
          <p:cNvSpPr txBox="1"/>
          <p:nvPr/>
        </p:nvSpPr>
        <p:spPr>
          <a:xfrm>
            <a:off x="2290371" y="4575036"/>
            <a:ext cx="1650466" cy="105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separated by Boundary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47FC2-AC4A-47FC-BA12-EC4A4799229B}"/>
              </a:ext>
            </a:extLst>
          </p:cNvPr>
          <p:cNvSpPr txBox="1"/>
          <p:nvPr/>
        </p:nvSpPr>
        <p:spPr>
          <a:xfrm>
            <a:off x="7396310" y="5732697"/>
            <a:ext cx="3759194" cy="49475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GPU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|         CPU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32353-4083-44D8-B984-4FF3DE486422}"/>
              </a:ext>
            </a:extLst>
          </p:cNvPr>
          <p:cNvCxnSpPr>
            <a:cxnSpLocks/>
          </p:cNvCxnSpPr>
          <p:nvPr/>
        </p:nvCxnSpPr>
        <p:spPr>
          <a:xfrm>
            <a:off x="5219910" y="3144190"/>
            <a:ext cx="1970971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2BA21C-DD2F-4FB8-9278-681A0A7A3CA5}"/>
              </a:ext>
            </a:extLst>
          </p:cNvPr>
          <p:cNvSpPr txBox="1"/>
          <p:nvPr/>
        </p:nvSpPr>
        <p:spPr>
          <a:xfrm>
            <a:off x="5195412" y="2223396"/>
            <a:ext cx="2027551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crosses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2F17F2-D68D-406F-B298-20AD99891DB3}"/>
              </a:ext>
            </a:extLst>
          </p:cNvPr>
          <p:cNvSpPr/>
          <p:nvPr/>
        </p:nvSpPr>
        <p:spPr>
          <a:xfrm>
            <a:off x="7702229" y="2767784"/>
            <a:ext cx="2952513" cy="80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Trained ML</a:t>
            </a:r>
          </a:p>
          <a:p>
            <a:pPr algn="ctr"/>
            <a:r>
              <a:rPr lang="en-US" sz="2400" b="1" dirty="0"/>
              <a:t>Model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11C28-BCC4-49DD-8A86-BF6C34E5DA3F}"/>
              </a:ext>
            </a:extLst>
          </p:cNvPr>
          <p:cNvGrpSpPr/>
          <p:nvPr/>
        </p:nvGrpSpPr>
        <p:grpSpPr>
          <a:xfrm>
            <a:off x="7829435" y="915830"/>
            <a:ext cx="1184260" cy="959843"/>
            <a:chOff x="6756400" y="915830"/>
            <a:chExt cx="1184260" cy="95984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0D8B93-305A-4F70-B7F7-D273EBB5E8A3}"/>
                </a:ext>
              </a:extLst>
            </p:cNvPr>
            <p:cNvSpPr/>
            <p:nvPr/>
          </p:nvSpPr>
          <p:spPr>
            <a:xfrm>
              <a:off x="6756400" y="915830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53AB43-FD5C-4BAE-A964-32A5CC83904B}"/>
                </a:ext>
              </a:extLst>
            </p:cNvPr>
            <p:cNvSpPr/>
            <p:nvPr/>
          </p:nvSpPr>
          <p:spPr>
            <a:xfrm>
              <a:off x="6845033" y="993706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A5646D-07BC-41BC-84C4-8057367E4549}"/>
                </a:ext>
              </a:extLst>
            </p:cNvPr>
            <p:cNvSpPr/>
            <p:nvPr/>
          </p:nvSpPr>
          <p:spPr>
            <a:xfrm>
              <a:off x="6946633" y="1075316"/>
              <a:ext cx="99402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Dataset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10C8C1-0A20-454A-964B-34FF84988F89}"/>
              </a:ext>
            </a:extLst>
          </p:cNvPr>
          <p:cNvGrpSpPr/>
          <p:nvPr/>
        </p:nvGrpSpPr>
        <p:grpSpPr>
          <a:xfrm>
            <a:off x="9366938" y="915830"/>
            <a:ext cx="1184260" cy="959843"/>
            <a:chOff x="8293903" y="915830"/>
            <a:chExt cx="1184260" cy="9598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F0B267E-B8FF-4633-9709-D52EF9F4426F}"/>
                </a:ext>
              </a:extLst>
            </p:cNvPr>
            <p:cNvSpPr/>
            <p:nvPr/>
          </p:nvSpPr>
          <p:spPr>
            <a:xfrm>
              <a:off x="8293903" y="915830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20C138-A349-4A38-9D65-D5486E2478FF}"/>
                </a:ext>
              </a:extLst>
            </p:cNvPr>
            <p:cNvSpPr/>
            <p:nvPr/>
          </p:nvSpPr>
          <p:spPr>
            <a:xfrm>
              <a:off x="8382536" y="993706"/>
              <a:ext cx="102896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79912F-990D-47F8-83D0-E0E9D7120B18}"/>
                </a:ext>
              </a:extLst>
            </p:cNvPr>
            <p:cNvSpPr/>
            <p:nvPr/>
          </p:nvSpPr>
          <p:spPr>
            <a:xfrm>
              <a:off x="8484136" y="1075316"/>
              <a:ext cx="994027" cy="8003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Trained Models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3C8B0B-15DF-48AF-809C-A30D77A220B7}"/>
              </a:ext>
            </a:extLst>
          </p:cNvPr>
          <p:cNvCxnSpPr>
            <a:cxnSpLocks/>
          </p:cNvCxnSpPr>
          <p:nvPr/>
        </p:nvCxnSpPr>
        <p:spPr>
          <a:xfrm>
            <a:off x="8320234" y="1958640"/>
            <a:ext cx="0" cy="64909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F9BE86-EA5B-496C-8279-1BFA92B50084}"/>
              </a:ext>
            </a:extLst>
          </p:cNvPr>
          <p:cNvSpPr txBox="1"/>
          <p:nvPr/>
        </p:nvSpPr>
        <p:spPr>
          <a:xfrm>
            <a:off x="8414168" y="2009503"/>
            <a:ext cx="2581795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Load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236A06-507C-4727-9204-71FA328E26A2}"/>
              </a:ext>
            </a:extLst>
          </p:cNvPr>
          <p:cNvCxnSpPr>
            <a:cxnSpLocks/>
          </p:cNvCxnSpPr>
          <p:nvPr/>
        </p:nvCxnSpPr>
        <p:spPr>
          <a:xfrm>
            <a:off x="10054184" y="1962993"/>
            <a:ext cx="0" cy="64909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DD730C6-883F-4CCE-9176-452D29BB5283}"/>
              </a:ext>
            </a:extLst>
          </p:cNvPr>
          <p:cNvSpPr/>
          <p:nvPr/>
        </p:nvSpPr>
        <p:spPr>
          <a:xfrm rot="3103404">
            <a:off x="9711928" y="3853914"/>
            <a:ext cx="678967" cy="3232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CBF1409-5EDC-4F79-9ED2-406729794EEA}"/>
              </a:ext>
            </a:extLst>
          </p:cNvPr>
          <p:cNvPicPr/>
          <p:nvPr/>
        </p:nvPicPr>
        <p:blipFill>
          <a:blip r:embed="rId7"/>
          <a:srcRect t="16486" b="22908"/>
          <a:stretch/>
        </p:blipFill>
        <p:spPr>
          <a:xfrm>
            <a:off x="7311638" y="4613879"/>
            <a:ext cx="1485193" cy="972039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Text&#10;&#10;Description automatically generated">
            <a:extLst>
              <a:ext uri="{FF2B5EF4-FFF2-40B4-BE49-F238E27FC236}">
                <a16:creationId xmlns:a16="http://schemas.microsoft.com/office/drawing/2014/main" id="{61C3792F-2DE2-4339-B0C8-28C336FD565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9758238" y="4425306"/>
            <a:ext cx="1107831" cy="1107831"/>
          </a:xfrm>
          <a:prstGeom prst="rect">
            <a:avLst/>
          </a:prstGeom>
          <a:ln>
            <a:noFill/>
          </a:ln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9B6984A-1411-4C98-B86C-6FBB2069EBBB}"/>
              </a:ext>
            </a:extLst>
          </p:cNvPr>
          <p:cNvCxnSpPr/>
          <p:nvPr/>
        </p:nvCxnSpPr>
        <p:spPr>
          <a:xfrm>
            <a:off x="3952163" y="4473432"/>
            <a:ext cx="3186999" cy="1160612"/>
          </a:xfrm>
          <a:prstGeom prst="bentConnector3">
            <a:avLst>
              <a:gd name="adj1" fmla="val -315"/>
            </a:avLst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FFDB10-EDE7-4592-99FE-BFAB0B9EB257}"/>
              </a:ext>
            </a:extLst>
          </p:cNvPr>
          <p:cNvSpPr/>
          <p:nvPr/>
        </p:nvSpPr>
        <p:spPr>
          <a:xfrm rot="18496596" flipH="1">
            <a:off x="8051936" y="3894391"/>
            <a:ext cx="678967" cy="32327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55555">
            <a:hlinkClick r:id="" action="ppaction://media"/>
            <a:extLst>
              <a:ext uri="{FF2B5EF4-FFF2-40B4-BE49-F238E27FC236}">
                <a16:creationId xmlns:a16="http://schemas.microsoft.com/office/drawing/2014/main" id="{066A41BC-234C-4BBC-B0ED-433BD227485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3068638" y="5364163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970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12"/>
    </mc:Choice>
    <mc:Fallback>
      <p:transition spd="slow" advTm="29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5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5" presetID="1" presetClass="entr" presetSubtype="0" fill="hold" grpId="2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 animBg="1"/>
      <p:bldP spid="10" grpId="0"/>
      <p:bldP spid="16" grpId="0"/>
      <p:bldP spid="16" grpId="1"/>
      <p:bldP spid="16" grpId="2"/>
      <p:bldP spid="18" grpId="0" animBg="1"/>
      <p:bldP spid="18" grpId="1" animBg="1"/>
      <p:bldP spid="18" grpId="2" animBg="1"/>
      <p:bldP spid="22" grpId="0"/>
      <p:bldP spid="23" grpId="0" animBg="1"/>
      <p:bldP spid="33" grpId="0"/>
      <p:bldP spid="37" grpId="0" animBg="1"/>
      <p:bldP spid="49" grpId="0" animBg="1"/>
    </p:bldLst>
  </p:timing>
  <p:extLst>
    <p:ext uri="{E180D4A7-C9FB-4DFB-919C-405C955672EB}">
      <p14:showEvtLst xmlns:p14="http://schemas.microsoft.com/office/powerpoint/2010/main">
        <p14:playEvt time="1087" objId="2"/>
        <p14:stopEvt time="21735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641D3E-3363-4254-8F6C-96708F01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49887"/>
              </p:ext>
            </p:extLst>
          </p:nvPr>
        </p:nvGraphicFramePr>
        <p:xfrm>
          <a:off x="1543796" y="4817990"/>
          <a:ext cx="5971928" cy="1508760"/>
        </p:xfrm>
        <a:graphic>
          <a:graphicData uri="http://schemas.openxmlformats.org/drawingml/2006/table">
            <a:tbl>
              <a:tblPr/>
              <a:tblGrid>
                <a:gridCol w="2043348">
                  <a:extLst>
                    <a:ext uri="{9D8B030D-6E8A-4147-A177-3AD203B41FA5}">
                      <a16:colId xmlns:a16="http://schemas.microsoft.com/office/drawing/2014/main" val="2974229315"/>
                    </a:ext>
                  </a:extLst>
                </a:gridCol>
                <a:gridCol w="973023">
                  <a:extLst>
                    <a:ext uri="{9D8B030D-6E8A-4147-A177-3AD203B41FA5}">
                      <a16:colId xmlns:a16="http://schemas.microsoft.com/office/drawing/2014/main" val="2173069271"/>
                    </a:ext>
                  </a:extLst>
                </a:gridCol>
                <a:gridCol w="960860">
                  <a:extLst>
                    <a:ext uri="{9D8B030D-6E8A-4147-A177-3AD203B41FA5}">
                      <a16:colId xmlns:a16="http://schemas.microsoft.com/office/drawing/2014/main" val="2961846599"/>
                    </a:ext>
                  </a:extLst>
                </a:gridCol>
                <a:gridCol w="913416">
                  <a:extLst>
                    <a:ext uri="{9D8B030D-6E8A-4147-A177-3AD203B41FA5}">
                      <a16:colId xmlns:a16="http://schemas.microsoft.com/office/drawing/2014/main" val="2296137941"/>
                    </a:ext>
                  </a:extLst>
                </a:gridCol>
                <a:gridCol w="1081281">
                  <a:extLst>
                    <a:ext uri="{9D8B030D-6E8A-4147-A177-3AD203B41FA5}">
                      <a16:colId xmlns:a16="http://schemas.microsoft.com/office/drawing/2014/main" val="2697318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cases 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436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Matrix multiplication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25848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14730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12188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87.5 %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Blur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171658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9710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8048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89.5 %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45848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21918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17874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82.0 %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5491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118D62-3F76-446A-B6C0-CC35FEA9B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467380"/>
              </p:ext>
            </p:extLst>
          </p:nvPr>
        </p:nvGraphicFramePr>
        <p:xfrm>
          <a:off x="1543796" y="2950325"/>
          <a:ext cx="5971929" cy="1508760"/>
        </p:xfrm>
        <a:graphic>
          <a:graphicData uri="http://schemas.openxmlformats.org/drawingml/2006/table">
            <a:tbl>
              <a:tblPr/>
              <a:tblGrid>
                <a:gridCol w="2059658">
                  <a:extLst>
                    <a:ext uri="{9D8B030D-6E8A-4147-A177-3AD203B41FA5}">
                      <a16:colId xmlns:a16="http://schemas.microsoft.com/office/drawing/2014/main" val="3307964328"/>
                    </a:ext>
                  </a:extLst>
                </a:gridCol>
                <a:gridCol w="963323">
                  <a:extLst>
                    <a:ext uri="{9D8B030D-6E8A-4147-A177-3AD203B41FA5}">
                      <a16:colId xmlns:a16="http://schemas.microsoft.com/office/drawing/2014/main" val="2425522779"/>
                    </a:ext>
                  </a:extLst>
                </a:gridCol>
                <a:gridCol w="963323">
                  <a:extLst>
                    <a:ext uri="{9D8B030D-6E8A-4147-A177-3AD203B41FA5}">
                      <a16:colId xmlns:a16="http://schemas.microsoft.com/office/drawing/2014/main" val="619467197"/>
                    </a:ext>
                  </a:extLst>
                </a:gridCol>
                <a:gridCol w="904344">
                  <a:extLst>
                    <a:ext uri="{9D8B030D-6E8A-4147-A177-3AD203B41FA5}">
                      <a16:colId xmlns:a16="http://schemas.microsoft.com/office/drawing/2014/main" val="799802760"/>
                    </a:ext>
                  </a:extLst>
                </a:gridCol>
                <a:gridCol w="1081281">
                  <a:extLst>
                    <a:ext uri="{9D8B030D-6E8A-4147-A177-3AD203B41FA5}">
                      <a16:colId xmlns:a16="http://schemas.microsoft.com/office/drawing/2014/main" val="2247155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cases 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683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Matrix multiplication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44057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7620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6751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75.5 %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25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Blur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76376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6007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5679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87.0 %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440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27549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8868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7714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69.0 %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45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5164F8-A780-4068-A86B-7CD70EBB6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70838"/>
              </p:ext>
            </p:extLst>
          </p:nvPr>
        </p:nvGraphicFramePr>
        <p:xfrm>
          <a:off x="1543797" y="1082660"/>
          <a:ext cx="5971927" cy="1508760"/>
        </p:xfrm>
        <a:graphic>
          <a:graphicData uri="http://schemas.openxmlformats.org/drawingml/2006/table">
            <a:tbl>
              <a:tblPr/>
              <a:tblGrid>
                <a:gridCol w="2118635">
                  <a:extLst>
                    <a:ext uri="{9D8B030D-6E8A-4147-A177-3AD203B41FA5}">
                      <a16:colId xmlns:a16="http://schemas.microsoft.com/office/drawing/2014/main" val="4071632980"/>
                    </a:ext>
                  </a:extLst>
                </a:gridCol>
                <a:gridCol w="904344">
                  <a:extLst>
                    <a:ext uri="{9D8B030D-6E8A-4147-A177-3AD203B41FA5}">
                      <a16:colId xmlns:a16="http://schemas.microsoft.com/office/drawing/2014/main" val="264252441"/>
                    </a:ext>
                  </a:extLst>
                </a:gridCol>
                <a:gridCol w="963323">
                  <a:extLst>
                    <a:ext uri="{9D8B030D-6E8A-4147-A177-3AD203B41FA5}">
                      <a16:colId xmlns:a16="http://schemas.microsoft.com/office/drawing/2014/main" val="2094804123"/>
                    </a:ext>
                  </a:extLst>
                </a:gridCol>
                <a:gridCol w="904344">
                  <a:extLst>
                    <a:ext uri="{9D8B030D-6E8A-4147-A177-3AD203B41FA5}">
                      <a16:colId xmlns:a16="http://schemas.microsoft.com/office/drawing/2014/main" val="3531740456"/>
                    </a:ext>
                  </a:extLst>
                </a:gridCol>
                <a:gridCol w="1081281">
                  <a:extLst>
                    <a:ext uri="{9D8B030D-6E8A-4147-A177-3AD203B41FA5}">
                      <a16:colId xmlns:a16="http://schemas.microsoft.com/office/drawing/2014/main" val="209231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cases 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GPU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92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Matrix multiplication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129892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94768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86431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97 %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620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Blur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237295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22081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19411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95 %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5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 model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126773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109982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97063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99 %</a:t>
                      </a:r>
                      <a:endParaRPr lang="en-US" sz="2800" dirty="0">
                        <a:effectLst/>
                      </a:endParaRPr>
                    </a:p>
                  </a:txBody>
                  <a:tcPr marL="66675" marR="66675" marT="66675" marB="6667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00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E35257-9334-4C7C-AF37-4FFECB316ABB}"/>
              </a:ext>
            </a:extLst>
          </p:cNvPr>
          <p:cNvSpPr txBox="1"/>
          <p:nvPr/>
        </p:nvSpPr>
        <p:spPr>
          <a:xfrm>
            <a:off x="7515724" y="978206"/>
            <a:ext cx="46040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Machine 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6 cores @2.6 GHz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8GB memory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GPU - GTX 1650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4GB / 896 cores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AWS Server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8 cores @2.5 GHz 16 vCPUS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64GB memory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GPU - Nvidia T4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16 GB / 2560 cores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Machine 2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4 cores @ 2.5 GHz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8 GB memory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GPU - GTX 1050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Nunito"/>
              </a:rPr>
              <a:t>2 GB / 768 cores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409289-BE7C-4ADA-96B1-DD5E52431AA9}"/>
              </a:ext>
            </a:extLst>
          </p:cNvPr>
          <p:cNvSpPr txBox="1"/>
          <p:nvPr/>
        </p:nvSpPr>
        <p:spPr>
          <a:xfrm>
            <a:off x="1419726" y="288022"/>
            <a:ext cx="609600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Proof of Effectiveness</a:t>
            </a:r>
          </a:p>
        </p:txBody>
      </p:sp>
      <p:pic>
        <p:nvPicPr>
          <p:cNvPr id="2" name="6666666 (2)">
            <a:hlinkClick r:id="" action="ppaction://media"/>
            <a:extLst>
              <a:ext uri="{FF2B5EF4-FFF2-40B4-BE49-F238E27FC236}">
                <a16:creationId xmlns:a16="http://schemas.microsoft.com/office/drawing/2014/main" id="{97E54E69-F832-4092-9527-14D567C4F3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000375" y="48910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6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8"/>
    </mc:Choice>
    <mc:Fallback>
      <p:transition spd="slow" advTm="203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4" grpId="0"/>
      <p:bldP spid="15" grpId="0"/>
    </p:bldLst>
  </p:timing>
  <p:extLst>
    <p:ext uri="{E180D4A7-C9FB-4DFB-919C-405C955672EB}">
      <p14:showEvtLst xmlns:p14="http://schemas.microsoft.com/office/powerpoint/2010/main">
        <p14:playEvt time="14" objId="2"/>
        <p14:stopEvt time="14808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42AC-0A4B-4CF3-A804-42B95030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11" y="750136"/>
            <a:ext cx="10515600" cy="2185569"/>
          </a:xfrm>
        </p:spPr>
        <p:txBody>
          <a:bodyPr>
            <a:normAutofit/>
          </a:bodyPr>
          <a:lstStyle/>
          <a:p>
            <a:r>
              <a:rPr lang="en-US" sz="13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3" name="thanks">
            <a:hlinkClick r:id="" action="ppaction://media"/>
            <a:extLst>
              <a:ext uri="{FF2B5EF4-FFF2-40B4-BE49-F238E27FC236}">
                <a16:creationId xmlns:a16="http://schemas.microsoft.com/office/drawing/2014/main" id="{51137548-BAF5-47FE-B5F1-3F05516A90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644775" y="56022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2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47"/>
    </mc:Choice>
    <mc:Fallback>
      <p:transition spd="slow" advTm="57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3" objId="3"/>
        <p14:stopEvt time="2388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835</Words>
  <Application>Microsoft Office PowerPoint</Application>
  <PresentationFormat>Widescreen</PresentationFormat>
  <Paragraphs>161</Paragraphs>
  <Slides>9</Slides>
  <Notes>8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Jeyaganeshan Jeyakeethan</dc:creator>
  <cp:lastModifiedBy>Jeyaganeshan Jeyakeethan</cp:lastModifiedBy>
  <cp:revision>17</cp:revision>
  <dcterms:created xsi:type="dcterms:W3CDTF">2021-07-18T00:49:24Z</dcterms:created>
  <dcterms:modified xsi:type="dcterms:W3CDTF">2021-07-19T14:12:21Z</dcterms:modified>
</cp:coreProperties>
</file>