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2AF9-2B37-481A-B533-A26FED438EE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C969-1355-413C-9C41-541491BC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DC969-1355-413C-9C41-541491BCE9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BEF0-08C3-4F64-83A4-CFBE5706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B26D-7BA6-470F-9E8C-4ADC3799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7A76-1336-4C2B-9ECC-AEF260DF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3E85-116E-4557-925C-4B2247C3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E653-64FA-4055-8051-3E0A3A8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54784F3-6AC9-47A9-B9D9-3E04AF26B316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18/07/2021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D833A8B-25DD-47FD-A07A-CA30BE609241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90023CA-53E0-4334-8283-6DDBDD199FD4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18/07/2021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791337A-2FC2-43A1-9F36-64B1B098AC1B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355200" y="1217160"/>
            <a:ext cx="7218360" cy="4128120"/>
            <a:chOff x="3355200" y="1217160"/>
            <a:chExt cx="7218360" cy="4128120"/>
          </a:xfrm>
        </p:grpSpPr>
        <p:sp>
          <p:nvSpPr>
            <p:cNvPr id="83" name="CustomShape 2"/>
            <p:cNvSpPr/>
            <p:nvPr/>
          </p:nvSpPr>
          <p:spPr>
            <a:xfrm>
              <a:off x="3355200" y="2974680"/>
              <a:ext cx="1622880" cy="649800"/>
            </a:xfrm>
            <a:prstGeom prst="rect">
              <a:avLst/>
            </a:prstGeom>
            <a:ln w="2844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Computational Model Object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84" name="CustomShape 3"/>
            <p:cNvSpPr/>
            <p:nvPr/>
          </p:nvSpPr>
          <p:spPr>
            <a:xfrm>
              <a:off x="6071760" y="2823840"/>
              <a:ext cx="1785240" cy="951840"/>
            </a:xfrm>
            <a:prstGeom prst="rect">
              <a:avLst/>
            </a:prstGeom>
            <a:ln w="2844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Updated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Benchmarks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85" name="CustomShape 4"/>
            <p:cNvSpPr/>
            <p:nvPr/>
          </p:nvSpPr>
          <p:spPr>
            <a:xfrm>
              <a:off x="6071760" y="1217160"/>
              <a:ext cx="1785240" cy="630360"/>
            </a:xfrm>
            <a:prstGeom prst="rect">
              <a:avLst/>
            </a:prstGeom>
            <a:ln w="2844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Static Benchmarks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86" name="CustomShape 5"/>
            <p:cNvSpPr/>
            <p:nvPr/>
          </p:nvSpPr>
          <p:spPr>
            <a:xfrm>
              <a:off x="6071760" y="4714920"/>
              <a:ext cx="1785240" cy="630360"/>
            </a:xfrm>
            <a:prstGeom prst="rect">
              <a:avLst/>
            </a:prstGeom>
            <a:ln w="2844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Current System Utilization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87" name="CustomShape 6"/>
            <p:cNvSpPr/>
            <p:nvPr/>
          </p:nvSpPr>
          <p:spPr>
            <a:xfrm>
              <a:off x="8950680" y="2974680"/>
              <a:ext cx="1622880" cy="649800"/>
            </a:xfrm>
            <a:prstGeom prst="rect">
              <a:avLst/>
            </a:prstGeom>
            <a:ln w="2844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CPU / GPU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Decision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88" name="CustomShape 7"/>
            <p:cNvSpPr/>
            <p:nvPr/>
          </p:nvSpPr>
          <p:spPr>
            <a:xfrm flipV="1">
              <a:off x="4978800" y="3299400"/>
              <a:ext cx="1092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6964920" y="1847880"/>
              <a:ext cx="360" cy="975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bg1">
                  <a:lumMod val="50000"/>
                </a:schemeClr>
              </a:solidFill>
              <a:prstDash val="dash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90" name="CustomShape 9"/>
            <p:cNvSpPr/>
            <p:nvPr/>
          </p:nvSpPr>
          <p:spPr>
            <a:xfrm flipV="1">
              <a:off x="6964920" y="3775320"/>
              <a:ext cx="360" cy="93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bg1">
                  <a:lumMod val="50000"/>
                </a:schemeClr>
              </a:solidFill>
              <a:prstDash val="dash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91" name="CustomShape 10"/>
            <p:cNvSpPr/>
            <p:nvPr/>
          </p:nvSpPr>
          <p:spPr>
            <a:xfrm flipV="1">
              <a:off x="7857720" y="3299400"/>
              <a:ext cx="1092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7103520" y="1967760"/>
              <a:ext cx="1626480" cy="94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</a:rPr>
                <a:t>Executing standard computations periodically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3" name="CustomShape 12"/>
            <p:cNvSpPr/>
            <p:nvPr/>
          </p:nvSpPr>
          <p:spPr>
            <a:xfrm>
              <a:off x="7103520" y="4024080"/>
              <a:ext cx="11887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</a:rPr>
                <a:t>Operating System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1"/>
          <p:cNvGrpSpPr/>
          <p:nvPr/>
        </p:nvGrpSpPr>
        <p:grpSpPr>
          <a:xfrm>
            <a:off x="3330000" y="634320"/>
            <a:ext cx="5637240" cy="3949920"/>
            <a:chOff x="3330000" y="634320"/>
            <a:chExt cx="5637240" cy="3949920"/>
          </a:xfrm>
        </p:grpSpPr>
        <p:pic>
          <p:nvPicPr>
            <p:cNvPr id="320" name="Picture 2"/>
            <p:cNvPicPr/>
            <p:nvPr/>
          </p:nvPicPr>
          <p:blipFill>
            <a:blip r:embed="rId2"/>
            <a:stretch/>
          </p:blipFill>
          <p:spPr>
            <a:xfrm>
              <a:off x="3792600" y="1145520"/>
              <a:ext cx="2228760" cy="343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1" name="CustomShape 2"/>
            <p:cNvSpPr/>
            <p:nvPr/>
          </p:nvSpPr>
          <p:spPr>
            <a:xfrm>
              <a:off x="6048360" y="115308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2" name="CustomShape 3"/>
            <p:cNvSpPr/>
            <p:nvPr/>
          </p:nvSpPr>
          <p:spPr>
            <a:xfrm>
              <a:off x="3726360" y="1195560"/>
              <a:ext cx="45360" cy="84492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3" name="CustomShape 4"/>
            <p:cNvSpPr/>
            <p:nvPr/>
          </p:nvSpPr>
          <p:spPr>
            <a:xfrm>
              <a:off x="6048360" y="215640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4" name="CustomShape 5"/>
            <p:cNvSpPr/>
            <p:nvPr/>
          </p:nvSpPr>
          <p:spPr>
            <a:xfrm>
              <a:off x="3726360" y="2137680"/>
              <a:ext cx="45360" cy="84492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5" name="CustomShape 6"/>
            <p:cNvSpPr/>
            <p:nvPr/>
          </p:nvSpPr>
          <p:spPr>
            <a:xfrm>
              <a:off x="6811560" y="1760760"/>
              <a:ext cx="5256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CPU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26" name="CustomShape 7"/>
            <p:cNvSpPr/>
            <p:nvPr/>
          </p:nvSpPr>
          <p:spPr>
            <a:xfrm>
              <a:off x="6370200" y="152280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27" name="CustomShape 8"/>
            <p:cNvSpPr/>
            <p:nvPr/>
          </p:nvSpPr>
          <p:spPr>
            <a:xfrm>
              <a:off x="6370200" y="252612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28" name="CustomShape 9"/>
            <p:cNvSpPr/>
            <p:nvPr/>
          </p:nvSpPr>
          <p:spPr>
            <a:xfrm>
              <a:off x="6667560" y="142488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9" name="CustomShape 10"/>
            <p:cNvSpPr/>
            <p:nvPr/>
          </p:nvSpPr>
          <p:spPr>
            <a:xfrm>
              <a:off x="6667560" y="243504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0" name="CustomShape 11"/>
            <p:cNvSpPr/>
            <p:nvPr/>
          </p:nvSpPr>
          <p:spPr>
            <a:xfrm>
              <a:off x="7546680" y="1665720"/>
              <a:ext cx="927360" cy="927360"/>
            </a:xfrm>
            <a:prstGeom prst="diamond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12"/>
            <p:cNvSpPr/>
            <p:nvPr/>
          </p:nvSpPr>
          <p:spPr>
            <a:xfrm>
              <a:off x="6811560" y="2762280"/>
              <a:ext cx="5256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GPU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32" name="CustomShape 13"/>
            <p:cNvSpPr/>
            <p:nvPr/>
          </p:nvSpPr>
          <p:spPr>
            <a:xfrm>
              <a:off x="7554240" y="1936440"/>
              <a:ext cx="911880" cy="315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CPU  </a:t>
              </a:r>
              <a:r>
                <a:rPr lang="en-US" sz="1400" b="1" strike="noStrike" spc="-1">
                  <a:solidFill>
                    <a:srgbClr val="000000"/>
                  </a:solidFill>
                  <a:latin typeface="Times New Roman"/>
                </a:rPr>
                <a:t>&lt;</a:t>
              </a: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 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GPU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33" name="CustomShape 14"/>
            <p:cNvSpPr/>
            <p:nvPr/>
          </p:nvSpPr>
          <p:spPr>
            <a:xfrm>
              <a:off x="7334280" y="165996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4" name="CustomShape 15"/>
            <p:cNvSpPr/>
            <p:nvPr/>
          </p:nvSpPr>
          <p:spPr>
            <a:xfrm>
              <a:off x="6667560" y="366264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5" name="CustomShape 16"/>
            <p:cNvSpPr/>
            <p:nvPr/>
          </p:nvSpPr>
          <p:spPr>
            <a:xfrm>
              <a:off x="6057360" y="3112920"/>
              <a:ext cx="136800" cy="14713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6" name="CustomShape 17"/>
            <p:cNvSpPr/>
            <p:nvPr/>
          </p:nvSpPr>
          <p:spPr>
            <a:xfrm>
              <a:off x="6385680" y="375336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37" name="CustomShape 18"/>
            <p:cNvSpPr/>
            <p:nvPr/>
          </p:nvSpPr>
          <p:spPr>
            <a:xfrm rot="16200000" flipH="1">
              <a:off x="7005600" y="2910600"/>
              <a:ext cx="1338120" cy="695520"/>
            </a:xfrm>
            <a:prstGeom prst="bentUpArrow">
              <a:avLst>
                <a:gd name="adj1" fmla="val 2042"/>
                <a:gd name="adj2" fmla="val 7496"/>
                <a:gd name="adj3" fmla="val 28279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CustomShape 19"/>
            <p:cNvSpPr/>
            <p:nvPr/>
          </p:nvSpPr>
          <p:spPr>
            <a:xfrm>
              <a:off x="7674480" y="2563920"/>
              <a:ext cx="5256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Yes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39" name="CustomShape 20"/>
            <p:cNvSpPr/>
            <p:nvPr/>
          </p:nvSpPr>
          <p:spPr>
            <a:xfrm>
              <a:off x="8441640" y="1866600"/>
              <a:ext cx="5256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No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40" name="CustomShape 21"/>
            <p:cNvSpPr/>
            <p:nvPr/>
          </p:nvSpPr>
          <p:spPr>
            <a:xfrm rot="10800000" flipH="1">
              <a:off x="8481600" y="2132640"/>
              <a:ext cx="212040" cy="695520"/>
            </a:xfrm>
            <a:prstGeom prst="bentUpArrow">
              <a:avLst>
                <a:gd name="adj1" fmla="val 2042"/>
                <a:gd name="adj2" fmla="val 12876"/>
                <a:gd name="adj3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22"/>
            <p:cNvSpPr/>
            <p:nvPr/>
          </p:nvSpPr>
          <p:spPr>
            <a:xfrm>
              <a:off x="8346960" y="284616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2" name="CustomShape 23"/>
            <p:cNvSpPr/>
            <p:nvPr/>
          </p:nvSpPr>
          <p:spPr>
            <a:xfrm>
              <a:off x="3726360" y="3112920"/>
              <a:ext cx="45360" cy="14043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43" name="CustomShape 24"/>
            <p:cNvSpPr/>
            <p:nvPr/>
          </p:nvSpPr>
          <p:spPr>
            <a:xfrm rot="16200000">
              <a:off x="3095280" y="1447560"/>
              <a:ext cx="960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Sample 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44" name="CustomShape 25"/>
            <p:cNvSpPr/>
            <p:nvPr/>
          </p:nvSpPr>
          <p:spPr>
            <a:xfrm rot="16200000">
              <a:off x="3088440" y="2403000"/>
              <a:ext cx="960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Sample 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45" name="CustomShape 26"/>
            <p:cNvSpPr/>
            <p:nvPr/>
          </p:nvSpPr>
          <p:spPr>
            <a:xfrm rot="16200000">
              <a:off x="2950920" y="3670200"/>
              <a:ext cx="1262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REVISE_COUNT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46" name="CustomShape 27"/>
            <p:cNvSpPr/>
            <p:nvPr/>
          </p:nvSpPr>
          <p:spPr>
            <a:xfrm>
              <a:off x="3330000" y="634320"/>
              <a:ext cx="52560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Input flow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47" name="CustomShape 28"/>
            <p:cNvSpPr/>
            <p:nvPr/>
          </p:nvSpPr>
          <p:spPr>
            <a:xfrm flipV="1">
              <a:off x="3330000" y="700200"/>
              <a:ext cx="360" cy="375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prstDash val="dash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211840" y="3632760"/>
            <a:ext cx="231048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ComputationalModel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211840" y="4708080"/>
            <a:ext cx="23104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ConcreteModel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 flipV="1">
            <a:off x="3367080" y="4001400"/>
            <a:ext cx="360" cy="70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1" name="CustomShape 4"/>
          <p:cNvSpPr/>
          <p:nvPr/>
        </p:nvSpPr>
        <p:spPr>
          <a:xfrm>
            <a:off x="5803560" y="4708080"/>
            <a:ext cx="23104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ML_Model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4522680" y="3817440"/>
            <a:ext cx="1280520" cy="10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3" name="CustomShape 6"/>
          <p:cNvSpPr/>
          <p:nvPr/>
        </p:nvSpPr>
        <p:spPr>
          <a:xfrm>
            <a:off x="2499120" y="2555280"/>
            <a:ext cx="173556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3367080" y="2988000"/>
            <a:ext cx="360" cy="64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diamond" w="lg" len="lg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5" name="CustomShape 8"/>
          <p:cNvSpPr/>
          <p:nvPr/>
        </p:nvSpPr>
        <p:spPr>
          <a:xfrm>
            <a:off x="5814000" y="2814480"/>
            <a:ext cx="23104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ML_Trainer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8112240" y="3171960"/>
            <a:ext cx="110772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prstDash val="dash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520520" y="2987640"/>
            <a:ext cx="1280520" cy="83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8" name="Graphic 24" descr="Document"/>
          <p:cNvPicPr/>
          <p:nvPr/>
        </p:nvPicPr>
        <p:blipFill>
          <a:blip r:embed="rId2"/>
          <a:stretch/>
        </p:blipFill>
        <p:spPr>
          <a:xfrm>
            <a:off x="9300600" y="34297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359" name="CustomShape 11"/>
          <p:cNvSpPr/>
          <p:nvPr/>
        </p:nvSpPr>
        <p:spPr>
          <a:xfrm flipV="1">
            <a:off x="8091720" y="3936240"/>
            <a:ext cx="1109520" cy="77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prstDash val="dash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0" name="CustomShape 12"/>
          <p:cNvSpPr/>
          <p:nvPr/>
        </p:nvSpPr>
        <p:spPr>
          <a:xfrm>
            <a:off x="9172800" y="4392000"/>
            <a:ext cx="1119960" cy="51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Dumped model(s)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1" name="CustomShape 13"/>
          <p:cNvSpPr/>
          <p:nvPr/>
        </p:nvSpPr>
        <p:spPr>
          <a:xfrm rot="1954800">
            <a:off x="8103600" y="3251160"/>
            <a:ext cx="10875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uses     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2" name="CustomShape 14"/>
          <p:cNvSpPr/>
          <p:nvPr/>
        </p:nvSpPr>
        <p:spPr>
          <a:xfrm rot="19453800">
            <a:off x="8220240" y="4271400"/>
            <a:ext cx="10875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uses     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3" name="CustomShape 15"/>
          <p:cNvSpPr/>
          <p:nvPr/>
        </p:nvSpPr>
        <p:spPr>
          <a:xfrm rot="19635600">
            <a:off x="4502520" y="3137760"/>
            <a:ext cx="13406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              *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 rot="2446800">
            <a:off x="4271760" y="4358520"/>
            <a:ext cx="1485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                *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65" name="Graphic 69" descr="Document"/>
          <p:cNvPicPr/>
          <p:nvPr/>
        </p:nvPicPr>
        <p:blipFill>
          <a:blip r:embed="rId2"/>
          <a:stretch/>
        </p:blipFill>
        <p:spPr>
          <a:xfrm>
            <a:off x="9407520" y="33602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66" name="Graphic 70" descr="Document"/>
          <p:cNvPicPr/>
          <p:nvPr/>
        </p:nvPicPr>
        <p:blipFill>
          <a:blip r:embed="rId2"/>
          <a:stretch/>
        </p:blipFill>
        <p:spPr>
          <a:xfrm>
            <a:off x="9512640" y="3277080"/>
            <a:ext cx="914040" cy="9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683800" y="3632760"/>
            <a:ext cx="2468520" cy="209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ComputationalModel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GPU_Implementation() CPU_Implementation()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getAttributes()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3129480" y="2555280"/>
            <a:ext cx="173556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997440" y="2988000"/>
            <a:ext cx="360" cy="64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diamond" w="lg" len="lg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6218280" y="3679920"/>
            <a:ext cx="23104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ML_Trainer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594640" y="3864960"/>
            <a:ext cx="1208160" cy="2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prstDash val="dash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2" name="CustomShape 6"/>
          <p:cNvSpPr/>
          <p:nvPr/>
        </p:nvSpPr>
        <p:spPr>
          <a:xfrm flipV="1">
            <a:off x="5155560" y="3864240"/>
            <a:ext cx="1062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3" name="Graphic 24" descr="Document"/>
          <p:cNvPicPr/>
          <p:nvPr/>
        </p:nvPicPr>
        <p:blipFill>
          <a:blip r:embed="rId2"/>
          <a:stretch/>
        </p:blipFill>
        <p:spPr>
          <a:xfrm>
            <a:off x="9930600" y="37015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374" name="CustomShape 7"/>
          <p:cNvSpPr/>
          <p:nvPr/>
        </p:nvSpPr>
        <p:spPr>
          <a:xfrm>
            <a:off x="9960840" y="4626720"/>
            <a:ext cx="1119960" cy="51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Dumped model(s)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5" name="CustomShape 8"/>
          <p:cNvSpPr/>
          <p:nvPr/>
        </p:nvSpPr>
        <p:spPr>
          <a:xfrm>
            <a:off x="8513280" y="3617280"/>
            <a:ext cx="1316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writes     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76" name="Graphic 69" descr="Document"/>
          <p:cNvPicPr/>
          <p:nvPr/>
        </p:nvPicPr>
        <p:blipFill>
          <a:blip r:embed="rId2"/>
          <a:stretch/>
        </p:blipFill>
        <p:spPr>
          <a:xfrm>
            <a:off x="10037880" y="36320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377" name="Graphic 70" descr="Document"/>
          <p:cNvPicPr/>
          <p:nvPr/>
        </p:nvPicPr>
        <p:blipFill>
          <a:blip r:embed="rId2"/>
          <a:stretch/>
        </p:blipFill>
        <p:spPr>
          <a:xfrm>
            <a:off x="10143000" y="35488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378" name="CustomShape 9"/>
          <p:cNvSpPr/>
          <p:nvPr/>
        </p:nvSpPr>
        <p:spPr>
          <a:xfrm>
            <a:off x="2683800" y="5837400"/>
            <a:ext cx="247320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ConcreteModel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10"/>
          <p:cNvSpPr/>
          <p:nvPr/>
        </p:nvSpPr>
        <p:spPr>
          <a:xfrm flipH="1" flipV="1">
            <a:off x="3917520" y="5113440"/>
            <a:ext cx="1800" cy="72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0" name="Line 11"/>
          <p:cNvSpPr/>
          <p:nvPr/>
        </p:nvSpPr>
        <p:spPr>
          <a:xfrm>
            <a:off x="2755440" y="3992040"/>
            <a:ext cx="23086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2"/>
          <p:cNvSpPr/>
          <p:nvPr/>
        </p:nvSpPr>
        <p:spPr>
          <a:xfrm flipH="1">
            <a:off x="2044440" y="4489560"/>
            <a:ext cx="531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diamond" w="lg" len="lg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CustomShape 13"/>
          <p:cNvSpPr/>
          <p:nvPr/>
        </p:nvSpPr>
        <p:spPr>
          <a:xfrm>
            <a:off x="728280" y="4304880"/>
            <a:ext cx="12718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Logger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" name="CustomShape 14"/>
          <p:cNvSpPr/>
          <p:nvPr/>
        </p:nvSpPr>
        <p:spPr>
          <a:xfrm>
            <a:off x="5100840" y="3617280"/>
            <a:ext cx="11804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              *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CustomShape 15"/>
          <p:cNvSpPr/>
          <p:nvPr/>
        </p:nvSpPr>
        <p:spPr>
          <a:xfrm>
            <a:off x="6218280" y="4731840"/>
            <a:ext cx="23104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ML_Model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CustomShape 16"/>
          <p:cNvSpPr/>
          <p:nvPr/>
        </p:nvSpPr>
        <p:spPr>
          <a:xfrm>
            <a:off x="8594640" y="4917240"/>
            <a:ext cx="1208160" cy="2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prstDash val="dash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6" name="CustomShape 17"/>
          <p:cNvSpPr/>
          <p:nvPr/>
        </p:nvSpPr>
        <p:spPr>
          <a:xfrm flipV="1">
            <a:off x="5155560" y="4916520"/>
            <a:ext cx="1062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7" name="CustomShape 18"/>
          <p:cNvSpPr/>
          <p:nvPr/>
        </p:nvSpPr>
        <p:spPr>
          <a:xfrm>
            <a:off x="5100840" y="4657320"/>
            <a:ext cx="11804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              *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8" name="CustomShape 19"/>
          <p:cNvSpPr/>
          <p:nvPr/>
        </p:nvSpPr>
        <p:spPr>
          <a:xfrm>
            <a:off x="8516160" y="4663800"/>
            <a:ext cx="1316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1     writes     1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2"/>
          <p:cNvSpPr/>
          <p:nvPr/>
        </p:nvSpPr>
        <p:spPr>
          <a:xfrm>
            <a:off x="3314480" y="1009101"/>
            <a:ext cx="2996439" cy="538997"/>
          </a:xfrm>
          <a:prstGeom prst="rect">
            <a:avLst/>
          </a:prstGeom>
          <a:noFill/>
          <a:ln w="36720">
            <a:solidFill>
              <a:schemeClr val="accent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360" tIns="63360" rIns="108360" bIns="6336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en-US" b="0" strike="noStrike" spc="-1" dirty="0">
              <a:latin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417786-7A1D-4B22-AEC9-03991AA69666}"/>
              </a:ext>
            </a:extLst>
          </p:cNvPr>
          <p:cNvGrpSpPr/>
          <p:nvPr/>
        </p:nvGrpSpPr>
        <p:grpSpPr>
          <a:xfrm>
            <a:off x="3327086" y="2498580"/>
            <a:ext cx="2985480" cy="1860840"/>
            <a:chOff x="3327086" y="2498580"/>
            <a:chExt cx="2985480" cy="1860840"/>
          </a:xfrm>
        </p:grpSpPr>
        <p:sp>
          <p:nvSpPr>
            <p:cNvPr id="389" name="CustomShape 1"/>
            <p:cNvSpPr/>
            <p:nvPr/>
          </p:nvSpPr>
          <p:spPr>
            <a:xfrm>
              <a:off x="3327086" y="2498580"/>
              <a:ext cx="2985480" cy="1860840"/>
            </a:xfrm>
            <a:prstGeom prst="rect">
              <a:avLst/>
            </a:prstGeom>
            <a:noFill/>
            <a:ln w="3672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360" tIns="63360" rIns="108360" bIns="6336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Calibri"/>
                </a:rPr>
                <a:t>ComputationalModel</a:t>
              </a:r>
              <a:endParaRPr lang="en-US" sz="1800" b="0" strike="noStrike" spc="-1" dirty="0">
                <a:latin typeface="Arial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Calibri"/>
                </a:rPr>
                <a:t>Execute()</a:t>
              </a:r>
              <a:endParaRPr lang="en-US" sz="1600" b="0" strike="noStrike" spc="-1" dirty="0">
                <a:latin typeface="Arial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Calibri"/>
                </a:rPr>
                <a:t>GPU_Implementation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Calibri"/>
                </a:rPr>
                <a:t>() 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Calibri"/>
                </a:rPr>
                <a:t>CPU_Implementation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Calibri"/>
                </a:rPr>
                <a:t>()</a:t>
              </a:r>
              <a:endParaRPr lang="en-US" sz="1600" b="0" strike="noStrike" spc="-1" dirty="0">
                <a:latin typeface="Arial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Calibri"/>
                </a:rPr>
                <a:t>getAttributes()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94" name="Line 6"/>
            <p:cNvSpPr/>
            <p:nvPr/>
          </p:nvSpPr>
          <p:spPr>
            <a:xfrm>
              <a:off x="3377165" y="2857860"/>
              <a:ext cx="2887842" cy="0"/>
            </a:xfrm>
            <a:prstGeom prst="line">
              <a:avLst/>
            </a:prstGeom>
            <a:ln w="3672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6" name="CustomShape 8"/>
          <p:cNvSpPr/>
          <p:nvPr/>
        </p:nvSpPr>
        <p:spPr>
          <a:xfrm>
            <a:off x="699502" y="3162348"/>
            <a:ext cx="1451520" cy="533305"/>
          </a:xfrm>
          <a:prstGeom prst="rect">
            <a:avLst/>
          </a:prstGeom>
          <a:noFill/>
          <a:ln w="36720">
            <a:solidFill>
              <a:schemeClr val="accent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360" tIns="63360" rIns="108360" bIns="6336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Logger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CustomShape 9"/>
          <p:cNvSpPr/>
          <p:nvPr/>
        </p:nvSpPr>
        <p:spPr>
          <a:xfrm>
            <a:off x="7503144" y="3162348"/>
            <a:ext cx="1646534" cy="533305"/>
          </a:xfrm>
          <a:prstGeom prst="rect">
            <a:avLst/>
          </a:prstGeom>
          <a:noFill/>
          <a:ln w="36720">
            <a:solidFill>
              <a:schemeClr val="accent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360" tIns="63360" rIns="108360" bIns="6336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ML_Model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99" name="CustomShape 11"/>
          <p:cNvSpPr/>
          <p:nvPr/>
        </p:nvSpPr>
        <p:spPr>
          <a:xfrm>
            <a:off x="5750705" y="3536231"/>
            <a:ext cx="1180440" cy="303480"/>
          </a:xfrm>
          <a:prstGeom prst="rect">
            <a:avLst/>
          </a:prstGeom>
          <a:noFill/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D7F0AE-B640-4876-8F01-A4BD66788DD6}"/>
              </a:ext>
            </a:extLst>
          </p:cNvPr>
          <p:cNvGrpSpPr/>
          <p:nvPr/>
        </p:nvGrpSpPr>
        <p:grpSpPr>
          <a:xfrm>
            <a:off x="3325440" y="5180633"/>
            <a:ext cx="2985480" cy="820455"/>
            <a:chOff x="3325440" y="5166119"/>
            <a:chExt cx="2985480" cy="820455"/>
          </a:xfrm>
        </p:grpSpPr>
        <p:sp>
          <p:nvSpPr>
            <p:cNvPr id="392" name="CustomShape 4"/>
            <p:cNvSpPr/>
            <p:nvPr/>
          </p:nvSpPr>
          <p:spPr>
            <a:xfrm>
              <a:off x="3325440" y="5166119"/>
              <a:ext cx="2985480" cy="820455"/>
            </a:xfrm>
            <a:prstGeom prst="rect">
              <a:avLst/>
            </a:prstGeom>
            <a:noFill/>
            <a:ln w="3672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108360" tIns="63360" rIns="108360" bIns="6336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 err="1">
                  <a:solidFill>
                    <a:srgbClr val="000000"/>
                  </a:solidFill>
                  <a:latin typeface="Calibri"/>
                </a:rPr>
                <a:t>ConcreteModel</a:t>
              </a:r>
              <a:endParaRPr lang="en-US" b="1" strike="noStrike" spc="-1" dirty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endParaRPr lang="en-US" sz="800" b="1" strike="noStrike" spc="-1" dirty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1600" spc="-1" dirty="0">
                  <a:solidFill>
                    <a:srgbClr val="000000"/>
                  </a:solidFill>
                  <a:latin typeface="Calibri"/>
                </a:rPr>
                <a:t>setData()</a:t>
              </a:r>
              <a:endParaRPr lang="en-US" sz="1600" b="1" strike="noStrike" spc="-1" dirty="0">
                <a:solidFill>
                  <a:srgbClr val="000000"/>
                </a:solidFill>
                <a:latin typeface="Calibri"/>
              </a:endParaRPr>
            </a:p>
            <a:p>
              <a:pPr>
                <a:lnSpc>
                  <a:spcPct val="100000"/>
                </a:lnSpc>
              </a:pPr>
              <a:endParaRPr lang="en-US" sz="300" spc="-1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9D4B3EF0-966A-4D7A-A1A2-71E9F36F5E12}"/>
                </a:ext>
              </a:extLst>
            </p:cNvPr>
            <p:cNvSpPr/>
            <p:nvPr/>
          </p:nvSpPr>
          <p:spPr>
            <a:xfrm>
              <a:off x="3376544" y="5576347"/>
              <a:ext cx="2887842" cy="0"/>
            </a:xfrm>
            <a:prstGeom prst="line">
              <a:avLst/>
            </a:prstGeom>
            <a:ln w="3672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25B254-305F-41DB-B69D-D2BF9386C0E7}"/>
              </a:ext>
            </a:extLst>
          </p:cNvPr>
          <p:cNvCxnSpPr>
            <a:cxnSpLocks/>
          </p:cNvCxnSpPr>
          <p:nvPr/>
        </p:nvCxnSpPr>
        <p:spPr>
          <a:xfrm>
            <a:off x="6434364" y="3429000"/>
            <a:ext cx="1068780" cy="1"/>
          </a:xfrm>
          <a:prstGeom prst="straightConnector1">
            <a:avLst/>
          </a:prstGeom>
          <a:ln w="76200">
            <a:solidFill>
              <a:srgbClr val="00B0F0"/>
            </a:solidFill>
            <a:headEnd type="diamon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CB60C-A95A-44BE-A676-1E049990650F}"/>
              </a:ext>
            </a:extLst>
          </p:cNvPr>
          <p:cNvCxnSpPr>
            <a:cxnSpLocks/>
            <a:endCxn id="396" idx="3"/>
          </p:cNvCxnSpPr>
          <p:nvPr/>
        </p:nvCxnSpPr>
        <p:spPr>
          <a:xfrm flipH="1">
            <a:off x="2151022" y="3429000"/>
            <a:ext cx="1039854" cy="1"/>
          </a:xfrm>
          <a:prstGeom prst="straightConnector1">
            <a:avLst/>
          </a:prstGeom>
          <a:ln w="76200">
            <a:solidFill>
              <a:srgbClr val="00B0F0"/>
            </a:solidFill>
            <a:headEnd type="diamon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B58DFB-BBA0-4989-9AB6-3B01450965EF}"/>
              </a:ext>
            </a:extLst>
          </p:cNvPr>
          <p:cNvCxnSpPr/>
          <p:nvPr/>
        </p:nvCxnSpPr>
        <p:spPr>
          <a:xfrm>
            <a:off x="4819826" y="1579182"/>
            <a:ext cx="0" cy="9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E25316-AA5E-4A81-BB78-D1567DA00DE0}"/>
              </a:ext>
            </a:extLst>
          </p:cNvPr>
          <p:cNvCxnSpPr>
            <a:cxnSpLocks/>
          </p:cNvCxnSpPr>
          <p:nvPr/>
        </p:nvCxnSpPr>
        <p:spPr>
          <a:xfrm>
            <a:off x="4819826" y="1685925"/>
            <a:ext cx="0" cy="803548"/>
          </a:xfrm>
          <a:prstGeom prst="straightConnector1">
            <a:avLst/>
          </a:prstGeom>
          <a:ln w="76200">
            <a:solidFill>
              <a:srgbClr val="00B0F0"/>
            </a:solidFill>
            <a:headEnd type="diamon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BC86B2-A653-47B8-BD73-9E0276B3FCB2}"/>
              </a:ext>
            </a:extLst>
          </p:cNvPr>
          <p:cNvCxnSpPr>
            <a:stCxn id="392" idx="0"/>
            <a:endCxn id="389" idx="2"/>
          </p:cNvCxnSpPr>
          <p:nvPr/>
        </p:nvCxnSpPr>
        <p:spPr>
          <a:xfrm flipV="1">
            <a:off x="4818180" y="4359420"/>
            <a:ext cx="1646" cy="82121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EC1DF4-136B-4D26-8C36-106E3D580A63}"/>
              </a:ext>
            </a:extLst>
          </p:cNvPr>
          <p:cNvSpPr txBox="1"/>
          <p:nvPr/>
        </p:nvSpPr>
        <p:spPr>
          <a:xfrm>
            <a:off x="7572309" y="3225284"/>
            <a:ext cx="14968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0000"/>
                </a:solidFill>
                <a:latin typeface="Calibri"/>
              </a:rPr>
              <a:t>ML_Model</a:t>
            </a:r>
            <a:endParaRPr lang="en-US" b="1" strike="noStrike" spc="-1" dirty="0">
              <a:latin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C60ED7-8D26-48C4-AE4E-2B7DC3B5CE2B}"/>
              </a:ext>
            </a:extLst>
          </p:cNvPr>
          <p:cNvSpPr txBox="1"/>
          <p:nvPr/>
        </p:nvSpPr>
        <p:spPr>
          <a:xfrm>
            <a:off x="834372" y="3225284"/>
            <a:ext cx="118044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Logger</a:t>
            </a:r>
            <a:endParaRPr lang="en-US" b="1" strike="noStrike" spc="-1" dirty="0">
              <a:latin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20CB3C-66C4-48D2-9D9D-3732393E1F4B}"/>
              </a:ext>
            </a:extLst>
          </p:cNvPr>
          <p:cNvSpPr txBox="1"/>
          <p:nvPr/>
        </p:nvSpPr>
        <p:spPr>
          <a:xfrm>
            <a:off x="3855436" y="1118130"/>
            <a:ext cx="191452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682720" y="524160"/>
            <a:ext cx="1791360" cy="1791360"/>
          </a:xfrm>
          <a:prstGeom prst="diamond">
            <a:avLst/>
          </a:prstGeom>
          <a:solidFill>
            <a:schemeClr val="bg1"/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2982600" y="901080"/>
            <a:ext cx="120960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Cache array empty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or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Input weights not in cache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4616280" y="1090080"/>
            <a:ext cx="52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3085200" y="2267280"/>
            <a:ext cx="52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5399280" y="1104840"/>
            <a:ext cx="1794960" cy="608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ML prediction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Line 6"/>
          <p:cNvSpPr/>
          <p:nvPr/>
        </p:nvSpPr>
        <p:spPr>
          <a:xfrm>
            <a:off x="2062800" y="1419840"/>
            <a:ext cx="619920" cy="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Line 7"/>
          <p:cNvSpPr/>
          <p:nvPr/>
        </p:nvSpPr>
        <p:spPr>
          <a:xfrm>
            <a:off x="3581280" y="2298960"/>
            <a:ext cx="0" cy="51876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>
            <a:off x="2909520" y="2815560"/>
            <a:ext cx="1343880" cy="455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Run on CPU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8" name="Line 9"/>
          <p:cNvSpPr/>
          <p:nvPr/>
        </p:nvSpPr>
        <p:spPr>
          <a:xfrm>
            <a:off x="6296760" y="1712880"/>
            <a:ext cx="0" cy="60444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0"/>
          <p:cNvSpPr/>
          <p:nvPr/>
        </p:nvSpPr>
        <p:spPr>
          <a:xfrm>
            <a:off x="5680440" y="2323800"/>
            <a:ext cx="1208160" cy="1208160"/>
          </a:xfrm>
          <a:prstGeom prst="diamond">
            <a:avLst/>
          </a:prstGeom>
          <a:solidFill>
            <a:schemeClr val="bg1"/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11"/>
          <p:cNvSpPr/>
          <p:nvPr/>
        </p:nvSpPr>
        <p:spPr>
          <a:xfrm>
            <a:off x="5824080" y="2578320"/>
            <a:ext cx="945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Is prediction CPU?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Line 12"/>
          <p:cNvSpPr/>
          <p:nvPr/>
        </p:nvSpPr>
        <p:spPr>
          <a:xfrm>
            <a:off x="6955200" y="4150080"/>
            <a:ext cx="627480" cy="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3"/>
          <p:cNvSpPr/>
          <p:nvPr/>
        </p:nvSpPr>
        <p:spPr>
          <a:xfrm>
            <a:off x="6810840" y="2633400"/>
            <a:ext cx="52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CustomShape 14"/>
          <p:cNvSpPr/>
          <p:nvPr/>
        </p:nvSpPr>
        <p:spPr>
          <a:xfrm>
            <a:off x="7538760" y="2714040"/>
            <a:ext cx="1370520" cy="42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Run on GPU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Line 15"/>
          <p:cNvSpPr/>
          <p:nvPr/>
        </p:nvSpPr>
        <p:spPr>
          <a:xfrm>
            <a:off x="6289920" y="3529800"/>
            <a:ext cx="0" cy="34128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16"/>
          <p:cNvSpPr/>
          <p:nvPr/>
        </p:nvSpPr>
        <p:spPr>
          <a:xfrm>
            <a:off x="5680440" y="3865320"/>
            <a:ext cx="1263240" cy="569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Replace a cache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Line 17"/>
          <p:cNvSpPr/>
          <p:nvPr/>
        </p:nvSpPr>
        <p:spPr>
          <a:xfrm>
            <a:off x="6891480" y="2927880"/>
            <a:ext cx="668880" cy="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18"/>
          <p:cNvSpPr/>
          <p:nvPr/>
        </p:nvSpPr>
        <p:spPr>
          <a:xfrm>
            <a:off x="7582680" y="3903120"/>
            <a:ext cx="1326600" cy="455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Run on CPU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CustomShape 19"/>
          <p:cNvSpPr/>
          <p:nvPr/>
        </p:nvSpPr>
        <p:spPr>
          <a:xfrm>
            <a:off x="6312240" y="3465720"/>
            <a:ext cx="525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Line 20"/>
          <p:cNvSpPr/>
          <p:nvPr/>
        </p:nvSpPr>
        <p:spPr>
          <a:xfrm>
            <a:off x="4484880" y="1419840"/>
            <a:ext cx="890280" cy="0"/>
          </a:xfrm>
          <a:prstGeom prst="line">
            <a:avLst/>
          </a:prstGeom>
          <a:ln w="1908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21"/>
          <p:cNvSpPr/>
          <p:nvPr/>
        </p:nvSpPr>
        <p:spPr>
          <a:xfrm>
            <a:off x="7278840" y="2485800"/>
            <a:ext cx="1866600" cy="884160"/>
          </a:xfrm>
          <a:prstGeom prst="ellipse">
            <a:avLst/>
          </a:prstGeom>
          <a:noFill/>
          <a:ln w="2844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2"/>
          <p:cNvSpPr/>
          <p:nvPr/>
        </p:nvSpPr>
        <p:spPr>
          <a:xfrm>
            <a:off x="8571960" y="2222280"/>
            <a:ext cx="794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C0000"/>
                </a:solidFill>
                <a:latin typeface="Times New Roman"/>
              </a:rPr>
              <a:t>Outlier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Table 1"/>
          <p:cNvGraphicFramePr/>
          <p:nvPr/>
        </p:nvGraphicFramePr>
        <p:xfrm>
          <a:off x="789480" y="1960200"/>
          <a:ext cx="3782520" cy="2695294"/>
        </p:xfrm>
        <a:graphic>
          <a:graphicData uri="http://schemas.openxmlformats.org/drawingml/2006/table">
            <a:tbl>
              <a:tblPr/>
              <a:tblGrid>
                <a:gridCol w="378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ComputationalModel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-static long tCPU =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-static long tGPU = 0;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0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+execute(int mode)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+updateResults(start, stop, processor)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#GPU_Implementation()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#CPU_Implementation()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1"/>
          <p:cNvGrpSpPr/>
          <p:nvPr/>
        </p:nvGrpSpPr>
        <p:grpSpPr>
          <a:xfrm>
            <a:off x="3916440" y="1022040"/>
            <a:ext cx="3046320" cy="3828600"/>
            <a:chOff x="3916440" y="1022040"/>
            <a:chExt cx="3046320" cy="3828600"/>
          </a:xfrm>
        </p:grpSpPr>
        <p:sp>
          <p:nvSpPr>
            <p:cNvPr id="424" name="CustomShape 2"/>
            <p:cNvSpPr/>
            <p:nvPr/>
          </p:nvSpPr>
          <p:spPr>
            <a:xfrm>
              <a:off x="4807080" y="2145960"/>
              <a:ext cx="5256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CPU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25" name="CustomShape 3"/>
            <p:cNvSpPr/>
            <p:nvPr/>
          </p:nvSpPr>
          <p:spPr>
            <a:xfrm>
              <a:off x="4365720" y="190800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26" name="CustomShape 4"/>
            <p:cNvSpPr/>
            <p:nvPr/>
          </p:nvSpPr>
          <p:spPr>
            <a:xfrm>
              <a:off x="4365720" y="291132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27" name="CustomShape 5"/>
            <p:cNvSpPr/>
            <p:nvPr/>
          </p:nvSpPr>
          <p:spPr>
            <a:xfrm>
              <a:off x="4662720" y="181008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8" name="CustomShape 6"/>
            <p:cNvSpPr/>
            <p:nvPr/>
          </p:nvSpPr>
          <p:spPr>
            <a:xfrm>
              <a:off x="4662720" y="282060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9" name="CustomShape 7"/>
            <p:cNvSpPr/>
            <p:nvPr/>
          </p:nvSpPr>
          <p:spPr>
            <a:xfrm>
              <a:off x="5542200" y="2050920"/>
              <a:ext cx="927360" cy="927360"/>
            </a:xfrm>
            <a:prstGeom prst="diamond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4807080" y="3147480"/>
              <a:ext cx="5256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GPU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31" name="CustomShape 9"/>
            <p:cNvSpPr/>
            <p:nvPr/>
          </p:nvSpPr>
          <p:spPr>
            <a:xfrm>
              <a:off x="5549760" y="2321640"/>
              <a:ext cx="911880" cy="315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CPU  </a:t>
              </a:r>
              <a:r>
                <a:rPr lang="en-US" sz="1400" b="1" strike="noStrike" spc="-1">
                  <a:solidFill>
                    <a:srgbClr val="000000"/>
                  </a:solidFill>
                  <a:latin typeface="Times New Roman"/>
                </a:rPr>
                <a:t>&lt;</a:t>
              </a: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 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GPU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32" name="CustomShape 10"/>
            <p:cNvSpPr/>
            <p:nvPr/>
          </p:nvSpPr>
          <p:spPr>
            <a:xfrm>
              <a:off x="5329440" y="204516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CustomShape 11"/>
            <p:cNvSpPr/>
            <p:nvPr/>
          </p:nvSpPr>
          <p:spPr>
            <a:xfrm>
              <a:off x="4662720" y="404784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4" name="CustomShape 12"/>
            <p:cNvSpPr/>
            <p:nvPr/>
          </p:nvSpPr>
          <p:spPr>
            <a:xfrm>
              <a:off x="4380840" y="413892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5" name="CustomShape 13"/>
            <p:cNvSpPr/>
            <p:nvPr/>
          </p:nvSpPr>
          <p:spPr>
            <a:xfrm rot="16200000" flipH="1">
              <a:off x="5001120" y="3296160"/>
              <a:ext cx="1338120" cy="695520"/>
            </a:xfrm>
            <a:prstGeom prst="bentUpArrow">
              <a:avLst>
                <a:gd name="adj1" fmla="val 2042"/>
                <a:gd name="adj2" fmla="val 7496"/>
                <a:gd name="adj3" fmla="val 28279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CustomShape 14"/>
            <p:cNvSpPr/>
            <p:nvPr/>
          </p:nvSpPr>
          <p:spPr>
            <a:xfrm>
              <a:off x="5670000" y="2949480"/>
              <a:ext cx="5256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Yes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37" name="CustomShape 15"/>
            <p:cNvSpPr/>
            <p:nvPr/>
          </p:nvSpPr>
          <p:spPr>
            <a:xfrm>
              <a:off x="6437160" y="2251800"/>
              <a:ext cx="5256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No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38" name="CustomShape 16"/>
            <p:cNvSpPr/>
            <p:nvPr/>
          </p:nvSpPr>
          <p:spPr>
            <a:xfrm rot="10800000" flipH="1">
              <a:off x="6477120" y="2517840"/>
              <a:ext cx="212040" cy="695520"/>
            </a:xfrm>
            <a:prstGeom prst="bentUpArrow">
              <a:avLst>
                <a:gd name="adj1" fmla="val 2042"/>
                <a:gd name="adj2" fmla="val 12876"/>
                <a:gd name="adj3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CustomShape 17"/>
            <p:cNvSpPr/>
            <p:nvPr/>
          </p:nvSpPr>
          <p:spPr>
            <a:xfrm>
              <a:off x="6342480" y="323136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18"/>
            <p:cNvSpPr/>
            <p:nvPr/>
          </p:nvSpPr>
          <p:spPr>
            <a:xfrm rot="16200000">
              <a:off x="3682080" y="1845000"/>
              <a:ext cx="960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Sample 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41" name="CustomShape 19"/>
            <p:cNvSpPr/>
            <p:nvPr/>
          </p:nvSpPr>
          <p:spPr>
            <a:xfrm rot="16200000">
              <a:off x="3675240" y="2800800"/>
              <a:ext cx="960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Sample 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42" name="CustomShape 20"/>
            <p:cNvSpPr/>
            <p:nvPr/>
          </p:nvSpPr>
          <p:spPr>
            <a:xfrm rot="16200000">
              <a:off x="3537720" y="4068000"/>
              <a:ext cx="1262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REVISE_COUNT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43" name="CustomShape 21"/>
            <p:cNvSpPr/>
            <p:nvPr/>
          </p:nvSpPr>
          <p:spPr>
            <a:xfrm>
              <a:off x="3957840" y="1022040"/>
              <a:ext cx="52560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Input flow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44" name="CustomShape 22"/>
            <p:cNvSpPr/>
            <p:nvPr/>
          </p:nvSpPr>
          <p:spPr>
            <a:xfrm flipV="1">
              <a:off x="3916440" y="1098000"/>
              <a:ext cx="360" cy="375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prstDash val="dash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1"/>
          <p:cNvGrpSpPr/>
          <p:nvPr/>
        </p:nvGrpSpPr>
        <p:grpSpPr>
          <a:xfrm>
            <a:off x="3194640" y="3587400"/>
            <a:ext cx="4108320" cy="357840"/>
            <a:chOff x="3194640" y="3587400"/>
            <a:chExt cx="4108320" cy="357840"/>
          </a:xfrm>
        </p:grpSpPr>
        <p:sp>
          <p:nvSpPr>
            <p:cNvPr id="446" name="CustomShape 2"/>
            <p:cNvSpPr/>
            <p:nvPr/>
          </p:nvSpPr>
          <p:spPr>
            <a:xfrm flipV="1">
              <a:off x="3194640" y="3767040"/>
              <a:ext cx="2059920" cy="177840"/>
            </a:xfrm>
            <a:prstGeom prst="curvedConnector3">
              <a:avLst>
                <a:gd name="adj1" fmla="val 50000"/>
              </a:avLst>
            </a:prstGeom>
            <a:noFill/>
            <a:ln w="5724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" name="CustomShape 3"/>
            <p:cNvSpPr/>
            <p:nvPr/>
          </p:nvSpPr>
          <p:spPr>
            <a:xfrm flipV="1">
              <a:off x="5243040" y="3587040"/>
              <a:ext cx="2059920" cy="181440"/>
            </a:xfrm>
            <a:prstGeom prst="curvedConnector3">
              <a:avLst>
                <a:gd name="adj1" fmla="val 50000"/>
              </a:avLst>
            </a:prstGeom>
            <a:noFill/>
            <a:ln w="5724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8" name="CustomShape 4"/>
          <p:cNvSpPr/>
          <p:nvPr/>
        </p:nvSpPr>
        <p:spPr>
          <a:xfrm flipV="1">
            <a:off x="3194640" y="2226600"/>
            <a:ext cx="360" cy="274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49" name="CustomShape 5"/>
          <p:cNvSpPr/>
          <p:nvPr/>
        </p:nvSpPr>
        <p:spPr>
          <a:xfrm>
            <a:off x="3177000" y="4959000"/>
            <a:ext cx="434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50" name="CustomShape 6"/>
          <p:cNvSpPr/>
          <p:nvPr/>
        </p:nvSpPr>
        <p:spPr>
          <a:xfrm>
            <a:off x="3352680" y="4011480"/>
            <a:ext cx="360" cy="89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7"/>
          <p:cNvSpPr/>
          <p:nvPr/>
        </p:nvSpPr>
        <p:spPr>
          <a:xfrm>
            <a:off x="3472200" y="4261680"/>
            <a:ext cx="1442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Initial Cost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8"/>
          <p:cNvSpPr/>
          <p:nvPr/>
        </p:nvSpPr>
        <p:spPr>
          <a:xfrm>
            <a:off x="3211920" y="2064600"/>
            <a:ext cx="1442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Time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53" name="CustomShape 9"/>
          <p:cNvSpPr/>
          <p:nvPr/>
        </p:nvSpPr>
        <p:spPr>
          <a:xfrm>
            <a:off x="5766840" y="5013000"/>
            <a:ext cx="21574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Weight of Computation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667262" y="863641"/>
            <a:ext cx="1791360" cy="1791360"/>
          </a:xfrm>
          <a:prstGeom prst="diamond">
            <a:avLst/>
          </a:prstGeom>
          <a:solidFill>
            <a:schemeClr val="bg1"/>
          </a:solidFill>
          <a:ln w="57240">
            <a:solidFill>
              <a:srgbClr val="296A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"/>
          <p:cNvSpPr/>
          <p:nvPr/>
        </p:nvSpPr>
        <p:spPr>
          <a:xfrm>
            <a:off x="3900182" y="1302121"/>
            <a:ext cx="133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4090506" y="1393307"/>
            <a:ext cx="11667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ML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4717625" y="4674960"/>
            <a:ext cx="1029774" cy="599040"/>
          </a:xfrm>
          <a:prstGeom prst="rect">
            <a:avLst/>
          </a:prstGeom>
          <a:solidFill>
            <a:schemeClr val="bg1"/>
          </a:solidFill>
          <a:ln w="38160">
            <a:solidFill>
              <a:srgbClr val="296A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</a:rPr>
              <a:t>ML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11">
            <a:extLst>
              <a:ext uri="{FF2B5EF4-FFF2-40B4-BE49-F238E27FC236}">
                <a16:creationId xmlns:a16="http://schemas.microsoft.com/office/drawing/2014/main" id="{AC486E78-873D-4848-882F-6CE9A8D97538}"/>
              </a:ext>
            </a:extLst>
          </p:cNvPr>
          <p:cNvSpPr/>
          <p:nvPr/>
        </p:nvSpPr>
        <p:spPr>
          <a:xfrm>
            <a:off x="974914" y="4338890"/>
            <a:ext cx="1483560" cy="608040"/>
          </a:xfrm>
          <a:prstGeom prst="rect">
            <a:avLst/>
          </a:prstGeom>
          <a:solidFill>
            <a:schemeClr val="bg1"/>
          </a:solidFill>
          <a:ln w="38160">
            <a:solidFill>
              <a:srgbClr val="296A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Hashing to find cache slot “i”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150D38-FE9B-40E1-8DBA-5B20CBD6EE8B}"/>
              </a:ext>
            </a:extLst>
          </p:cNvPr>
          <p:cNvGrpSpPr/>
          <p:nvPr/>
        </p:nvGrpSpPr>
        <p:grpSpPr>
          <a:xfrm>
            <a:off x="555363" y="1125082"/>
            <a:ext cx="741406" cy="1173264"/>
            <a:chOff x="555363" y="998996"/>
            <a:chExt cx="741406" cy="12993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36CCC3-1067-4FE2-9FB3-0FD89B423225}"/>
                </a:ext>
              </a:extLst>
            </p:cNvPr>
            <p:cNvSpPr/>
            <p:nvPr/>
          </p:nvSpPr>
          <p:spPr>
            <a:xfrm>
              <a:off x="555363" y="1000898"/>
              <a:ext cx="741406" cy="12974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EA4185-A142-46F3-B757-3972424242DD}"/>
                </a:ext>
              </a:extLst>
            </p:cNvPr>
            <p:cNvCxnSpPr/>
            <p:nvPr/>
          </p:nvCxnSpPr>
          <p:spPr>
            <a:xfrm>
              <a:off x="555363" y="1440117"/>
              <a:ext cx="741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25CFBF-CEC6-477A-A90A-C0CF33B57125}"/>
                </a:ext>
              </a:extLst>
            </p:cNvPr>
            <p:cNvCxnSpPr/>
            <p:nvPr/>
          </p:nvCxnSpPr>
          <p:spPr>
            <a:xfrm>
              <a:off x="555363" y="1837172"/>
              <a:ext cx="741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C3690-3CC0-4E21-86DE-0AE65AABACC6}"/>
                </a:ext>
              </a:extLst>
            </p:cNvPr>
            <p:cNvCxnSpPr>
              <a:cxnSpLocks/>
            </p:cNvCxnSpPr>
            <p:nvPr/>
          </p:nvCxnSpPr>
          <p:spPr>
            <a:xfrm>
              <a:off x="913709" y="998996"/>
              <a:ext cx="0" cy="1276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78C19-078A-45FB-9B35-8BFB61D622B5}"/>
              </a:ext>
            </a:extLst>
          </p:cNvPr>
          <p:cNvGrpSpPr/>
          <p:nvPr/>
        </p:nvGrpSpPr>
        <p:grpSpPr>
          <a:xfrm>
            <a:off x="1970031" y="1403606"/>
            <a:ext cx="741406" cy="711709"/>
            <a:chOff x="1944627" y="1197651"/>
            <a:chExt cx="741406" cy="927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8BABDB-83D2-4153-9018-D9540FF7C3CD}"/>
                </a:ext>
              </a:extLst>
            </p:cNvPr>
            <p:cNvSpPr/>
            <p:nvPr/>
          </p:nvSpPr>
          <p:spPr>
            <a:xfrm>
              <a:off x="1944627" y="1229503"/>
              <a:ext cx="741406" cy="895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E88240-F385-4DD0-991A-0A02D823F025}"/>
                </a:ext>
              </a:extLst>
            </p:cNvPr>
            <p:cNvCxnSpPr/>
            <p:nvPr/>
          </p:nvCxnSpPr>
          <p:spPr>
            <a:xfrm>
              <a:off x="1944627" y="1668721"/>
              <a:ext cx="741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EB99B6-2FB5-4CA6-8D9B-999A7C2E3E3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330" y="1197651"/>
              <a:ext cx="0" cy="927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stomShape 3">
            <a:extLst>
              <a:ext uri="{FF2B5EF4-FFF2-40B4-BE49-F238E27FC236}">
                <a16:creationId xmlns:a16="http://schemas.microsoft.com/office/drawing/2014/main" id="{91BD9500-22F0-4674-AEEE-93373E0CC68E}"/>
              </a:ext>
            </a:extLst>
          </p:cNvPr>
          <p:cNvSpPr/>
          <p:nvPr/>
        </p:nvSpPr>
        <p:spPr>
          <a:xfrm>
            <a:off x="580082" y="1057071"/>
            <a:ext cx="741395" cy="1251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95288" indent="-395288">
              <a:lnSpc>
                <a:spcPct val="130000"/>
              </a:lnSpc>
              <a:buAutoNum type="arabicPlain" startAt="2"/>
            </a:pPr>
            <a:r>
              <a:rPr lang="en-US" sz="2000" strike="noStrike" spc="-1" dirty="0">
                <a:solidFill>
                  <a:srgbClr val="000000"/>
                </a:solidFill>
                <a:latin typeface="Times New Roman"/>
              </a:rPr>
              <a:t>1</a:t>
            </a:r>
          </a:p>
          <a:p>
            <a:pPr marL="395288" indent="-395288">
              <a:lnSpc>
                <a:spcPct val="130000"/>
              </a:lnSpc>
              <a:buAutoNum type="arabicPlain" startAt="2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2    1</a:t>
            </a: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B58888C5-BD69-4DEC-A0D2-82853BBC9115}"/>
              </a:ext>
            </a:extLst>
          </p:cNvPr>
          <p:cNvSpPr/>
          <p:nvPr/>
        </p:nvSpPr>
        <p:spPr>
          <a:xfrm>
            <a:off x="1978282" y="1403606"/>
            <a:ext cx="741395" cy="1080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95288" indent="-395288">
              <a:lnSpc>
                <a:spcPct val="110000"/>
              </a:lnSpc>
              <a:buAutoNum type="arabicPlain"/>
            </a:pPr>
            <a:r>
              <a:rPr lang="en-US" sz="2000" spc="-1" dirty="0">
                <a:latin typeface="Arial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000" strike="noStrike" spc="-1" dirty="0">
                <a:latin typeface="Arial"/>
              </a:rPr>
              <a:t>0</a:t>
            </a:r>
            <a:r>
              <a:rPr lang="en-US" sz="1200" strike="noStrike" spc="-1" dirty="0">
                <a:latin typeface="Arial"/>
              </a:rPr>
              <a:t>    </a:t>
            </a:r>
            <a:r>
              <a:rPr lang="en-US" sz="2000" strike="noStrike" spc="-1" dirty="0">
                <a:latin typeface="Arial"/>
              </a:rPr>
              <a:t> 1</a:t>
            </a:r>
          </a:p>
          <a:p>
            <a:pPr>
              <a:lnSpc>
                <a:spcPct val="11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AB9A00EE-58A0-403D-8C1A-CC975C74A970}"/>
              </a:ext>
            </a:extLst>
          </p:cNvPr>
          <p:cNvSpPr/>
          <p:nvPr/>
        </p:nvSpPr>
        <p:spPr>
          <a:xfrm>
            <a:off x="1453882" y="1549114"/>
            <a:ext cx="5256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</a:rPr>
              <a:t>X</a:t>
            </a:r>
            <a:endParaRPr lang="en-US" sz="2000" strike="noStrike" spc="-1" dirty="0"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A0DC802-87D4-4946-99B4-9048AE277670}"/>
              </a:ext>
            </a:extLst>
          </p:cNvPr>
          <p:cNvSpPr/>
          <p:nvPr/>
        </p:nvSpPr>
        <p:spPr>
          <a:xfrm>
            <a:off x="2827357" y="1526511"/>
            <a:ext cx="688937" cy="51504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BC7D16A-DF73-46A7-BBC7-C5978662260B}"/>
              </a:ext>
            </a:extLst>
          </p:cNvPr>
          <p:cNvSpPr/>
          <p:nvPr/>
        </p:nvSpPr>
        <p:spPr>
          <a:xfrm rot="19534485">
            <a:off x="5251446" y="863884"/>
            <a:ext cx="688937" cy="280411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6026356-774D-4914-8FC9-A7B16646C073}"/>
              </a:ext>
            </a:extLst>
          </p:cNvPr>
          <p:cNvSpPr/>
          <p:nvPr/>
        </p:nvSpPr>
        <p:spPr>
          <a:xfrm rot="2065515" flipV="1">
            <a:off x="5251445" y="2348816"/>
            <a:ext cx="688937" cy="280411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16" descr="A picture containing circuit&#10;&#10;Description automatically generated">
            <a:extLst>
              <a:ext uri="{FF2B5EF4-FFF2-40B4-BE49-F238E27FC236}">
                <a16:creationId xmlns:a16="http://schemas.microsoft.com/office/drawing/2014/main" id="{44B5A150-537B-4954-B0A6-6DC8F2169F8A}"/>
              </a:ext>
            </a:extLst>
          </p:cNvPr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6036817" y="2248469"/>
            <a:ext cx="917573" cy="916611"/>
          </a:xfrm>
          <a:prstGeom prst="rect">
            <a:avLst/>
          </a:prstGeom>
          <a:ln>
            <a:noFill/>
          </a:ln>
        </p:spPr>
      </p:pic>
      <p:pic>
        <p:nvPicPr>
          <p:cNvPr id="48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8F403-DAFC-4823-B0B0-6916522ADCD5}"/>
              </a:ext>
            </a:extLst>
          </p:cNvPr>
          <p:cNvPicPr/>
          <p:nvPr/>
        </p:nvPicPr>
        <p:blipFill>
          <a:blip r:embed="rId3">
            <a:alphaModFix amt="70000"/>
          </a:blip>
          <a:stretch/>
        </p:blipFill>
        <p:spPr>
          <a:xfrm rot="5400000">
            <a:off x="5959316" y="191133"/>
            <a:ext cx="1171440" cy="1171440"/>
          </a:xfrm>
          <a:prstGeom prst="rect">
            <a:avLst/>
          </a:prstGeom>
          <a:ln>
            <a:noFill/>
          </a:ln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64BE2A0-8B29-4715-9216-11B72030F527}"/>
              </a:ext>
            </a:extLst>
          </p:cNvPr>
          <p:cNvGrpSpPr/>
          <p:nvPr/>
        </p:nvGrpSpPr>
        <p:grpSpPr>
          <a:xfrm>
            <a:off x="8192074" y="1128926"/>
            <a:ext cx="741406" cy="1173264"/>
            <a:chOff x="555363" y="998996"/>
            <a:chExt cx="741406" cy="12993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229246-9D74-4B5A-AA36-C5E0967CFB7D}"/>
                </a:ext>
              </a:extLst>
            </p:cNvPr>
            <p:cNvSpPr/>
            <p:nvPr/>
          </p:nvSpPr>
          <p:spPr>
            <a:xfrm>
              <a:off x="555363" y="1000898"/>
              <a:ext cx="741406" cy="12974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CEBE5A-5F5C-4652-BE87-CE8E8B20ABCF}"/>
                </a:ext>
              </a:extLst>
            </p:cNvPr>
            <p:cNvCxnSpPr/>
            <p:nvPr/>
          </p:nvCxnSpPr>
          <p:spPr>
            <a:xfrm>
              <a:off x="555363" y="1440117"/>
              <a:ext cx="741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5469AD8-F346-4AB6-98D8-7A26A6A4A2BE}"/>
                </a:ext>
              </a:extLst>
            </p:cNvPr>
            <p:cNvCxnSpPr/>
            <p:nvPr/>
          </p:nvCxnSpPr>
          <p:spPr>
            <a:xfrm>
              <a:off x="555363" y="1837172"/>
              <a:ext cx="741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B52CD-BF2B-4436-8CED-291BCA5454FB}"/>
                </a:ext>
              </a:extLst>
            </p:cNvPr>
            <p:cNvCxnSpPr>
              <a:cxnSpLocks/>
            </p:cNvCxnSpPr>
            <p:nvPr/>
          </p:nvCxnSpPr>
          <p:spPr>
            <a:xfrm>
              <a:off x="913709" y="998996"/>
              <a:ext cx="0" cy="1276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ustomShape 3">
            <a:extLst>
              <a:ext uri="{FF2B5EF4-FFF2-40B4-BE49-F238E27FC236}">
                <a16:creationId xmlns:a16="http://schemas.microsoft.com/office/drawing/2014/main" id="{A7243698-E710-433A-B4F1-1BD1405E1050}"/>
              </a:ext>
            </a:extLst>
          </p:cNvPr>
          <p:cNvSpPr/>
          <p:nvPr/>
        </p:nvSpPr>
        <p:spPr>
          <a:xfrm>
            <a:off x="8216793" y="1060915"/>
            <a:ext cx="741395" cy="1251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95288" indent="-395288">
              <a:lnSpc>
                <a:spcPct val="130000"/>
              </a:lnSpc>
              <a:buAutoNum type="arabicPlain" startAt="2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5</a:t>
            </a:r>
            <a:endParaRPr lang="en-US" sz="2000" strike="noStrike" spc="-1" dirty="0">
              <a:solidFill>
                <a:srgbClr val="000000"/>
              </a:solidFill>
              <a:latin typeface="Times New Roman"/>
            </a:endParaRPr>
          </a:p>
          <a:p>
            <a:pPr marL="395288" indent="-395288">
              <a:lnSpc>
                <a:spcPct val="130000"/>
              </a:lnSpc>
              <a:buAutoNum type="arabicPlain" startAt="2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8</a:t>
            </a:r>
          </a:p>
          <a:p>
            <a:pPr>
              <a:lnSpc>
                <a:spcPct val="13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2    5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6C6BC36-834D-4A8A-8ADF-84ED24BF45E2}"/>
              </a:ext>
            </a:extLst>
          </p:cNvPr>
          <p:cNvSpPr/>
          <p:nvPr/>
        </p:nvSpPr>
        <p:spPr>
          <a:xfrm>
            <a:off x="7144797" y="1489440"/>
            <a:ext cx="688937" cy="51504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Table 1"/>
          <p:cNvGraphicFramePr/>
          <p:nvPr/>
        </p:nvGraphicFramePr>
        <p:xfrm>
          <a:off x="1902960" y="2237400"/>
          <a:ext cx="7619760" cy="370800"/>
        </p:xfrm>
        <a:graphic>
          <a:graphicData uri="http://schemas.openxmlformats.org/drawingml/2006/table">
            <a:tbl>
              <a:tblPr/>
              <a:tblGrid>
                <a:gridCol w="50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3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" name="Table 2"/>
          <p:cNvGraphicFramePr/>
          <p:nvPr/>
        </p:nvGraphicFramePr>
        <p:xfrm>
          <a:off x="2031840" y="3058200"/>
          <a:ext cx="7619760" cy="370800"/>
        </p:xfrm>
        <a:graphic>
          <a:graphicData uri="http://schemas.openxmlformats.org/drawingml/2006/table">
            <a:tbl>
              <a:tblPr/>
              <a:tblGrid>
                <a:gridCol w="50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9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3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" name="CustomShape 3"/>
          <p:cNvSpPr/>
          <p:nvPr/>
        </p:nvSpPr>
        <p:spPr>
          <a:xfrm>
            <a:off x="213372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"/>
          <p:cNvSpPr/>
          <p:nvPr/>
        </p:nvSpPr>
        <p:spPr>
          <a:xfrm>
            <a:off x="263772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5"/>
          <p:cNvSpPr/>
          <p:nvPr/>
        </p:nvSpPr>
        <p:spPr>
          <a:xfrm>
            <a:off x="317124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6"/>
          <p:cNvSpPr/>
          <p:nvPr/>
        </p:nvSpPr>
        <p:spPr>
          <a:xfrm>
            <a:off x="367524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7"/>
          <p:cNvSpPr/>
          <p:nvPr/>
        </p:nvSpPr>
        <p:spPr>
          <a:xfrm>
            <a:off x="421452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8"/>
          <p:cNvSpPr/>
          <p:nvPr/>
        </p:nvSpPr>
        <p:spPr>
          <a:xfrm>
            <a:off x="471852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9"/>
          <p:cNvSpPr/>
          <p:nvPr/>
        </p:nvSpPr>
        <p:spPr>
          <a:xfrm>
            <a:off x="524016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0"/>
          <p:cNvSpPr/>
          <p:nvPr/>
        </p:nvSpPr>
        <p:spPr>
          <a:xfrm>
            <a:off x="5744160" y="270180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1"/>
          <p:cNvSpPr/>
          <p:nvPr/>
        </p:nvSpPr>
        <p:spPr>
          <a:xfrm>
            <a:off x="624852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12"/>
          <p:cNvSpPr/>
          <p:nvPr/>
        </p:nvSpPr>
        <p:spPr>
          <a:xfrm>
            <a:off x="675252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3"/>
          <p:cNvSpPr/>
          <p:nvPr/>
        </p:nvSpPr>
        <p:spPr>
          <a:xfrm>
            <a:off x="728604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14"/>
          <p:cNvSpPr/>
          <p:nvPr/>
        </p:nvSpPr>
        <p:spPr>
          <a:xfrm>
            <a:off x="779004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15"/>
          <p:cNvSpPr/>
          <p:nvPr/>
        </p:nvSpPr>
        <p:spPr>
          <a:xfrm>
            <a:off x="832932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16"/>
          <p:cNvSpPr/>
          <p:nvPr/>
        </p:nvSpPr>
        <p:spPr>
          <a:xfrm>
            <a:off x="883332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7"/>
          <p:cNvSpPr/>
          <p:nvPr/>
        </p:nvSpPr>
        <p:spPr>
          <a:xfrm>
            <a:off x="9354960" y="2710080"/>
            <a:ext cx="12852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18"/>
          <p:cNvSpPr/>
          <p:nvPr/>
        </p:nvSpPr>
        <p:spPr>
          <a:xfrm rot="3263400">
            <a:off x="7233120" y="1755000"/>
            <a:ext cx="1771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&lt;32, 32, 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8" name="CustomShape 19"/>
          <p:cNvSpPr/>
          <p:nvPr/>
        </p:nvSpPr>
        <p:spPr>
          <a:xfrm rot="3263400">
            <a:off x="4185000" y="1755000"/>
            <a:ext cx="1771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&lt;32,32,32&gt;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" name="CustomShape 20"/>
          <p:cNvSpPr/>
          <p:nvPr/>
        </p:nvSpPr>
        <p:spPr>
          <a:xfrm>
            <a:off x="7907400" y="3519000"/>
            <a:ext cx="1771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CACHE_SIZE = 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0" name="CustomShape 21"/>
          <p:cNvSpPr/>
          <p:nvPr/>
        </p:nvSpPr>
        <p:spPr>
          <a:xfrm>
            <a:off x="2031840" y="4183920"/>
            <a:ext cx="361044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Input attr = &lt;32,32,32&gt;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 = (32 + 32 + 32) % 15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= 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if( attr_array [ i ] == attr)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	return predicts_array [ i ]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91" name="CustomShape 22"/>
          <p:cNvSpPr/>
          <p:nvPr/>
        </p:nvSpPr>
        <p:spPr>
          <a:xfrm>
            <a:off x="1902960" y="1855800"/>
            <a:ext cx="1771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attr_array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" name="CustomShape 23"/>
          <p:cNvSpPr/>
          <p:nvPr/>
        </p:nvSpPr>
        <p:spPr>
          <a:xfrm>
            <a:off x="2031840" y="3398040"/>
            <a:ext cx="1771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predicts_array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2518920" y="1452240"/>
            <a:ext cx="8431920" cy="4621680"/>
            <a:chOff x="2518920" y="1452240"/>
            <a:chExt cx="8431920" cy="4621680"/>
          </a:xfrm>
        </p:grpSpPr>
        <p:grpSp>
          <p:nvGrpSpPr>
            <p:cNvPr id="95" name="Group 2"/>
            <p:cNvGrpSpPr/>
            <p:nvPr/>
          </p:nvGrpSpPr>
          <p:grpSpPr>
            <a:xfrm>
              <a:off x="2950200" y="4510800"/>
              <a:ext cx="1125360" cy="1447920"/>
              <a:chOff x="2950200" y="4510800"/>
              <a:chExt cx="1125360" cy="1447920"/>
            </a:xfrm>
          </p:grpSpPr>
          <p:pic>
            <p:nvPicPr>
              <p:cNvPr id="96" name="Graphic 7" descr="Database"/>
              <p:cNvPicPr/>
              <p:nvPr/>
            </p:nvPicPr>
            <p:blipFill>
              <a:blip r:embed="rId2"/>
              <a:stretch/>
            </p:blipFill>
            <p:spPr>
              <a:xfrm>
                <a:off x="2950200" y="4510800"/>
                <a:ext cx="790560" cy="790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7" name="CustomShape 3"/>
              <p:cNvSpPr/>
              <p:nvPr/>
            </p:nvSpPr>
            <p:spPr>
              <a:xfrm>
                <a:off x="2950200" y="5229720"/>
                <a:ext cx="1125360" cy="72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000000"/>
                    </a:solidFill>
                    <a:latin typeface="Calibri"/>
                  </a:rPr>
                  <a:t>Stored Benchmarks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sp>
          <p:nvSpPr>
            <p:cNvPr id="98" name="CustomShape 4"/>
            <p:cNvSpPr/>
            <p:nvPr/>
          </p:nvSpPr>
          <p:spPr>
            <a:xfrm>
              <a:off x="5844960" y="4729680"/>
              <a:ext cx="1872360" cy="779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Benchmark Updater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Thread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99" name="Group 5"/>
            <p:cNvGrpSpPr/>
            <p:nvPr/>
          </p:nvGrpSpPr>
          <p:grpSpPr>
            <a:xfrm>
              <a:off x="2722680" y="3030120"/>
              <a:ext cx="2368800" cy="779040"/>
              <a:chOff x="2722680" y="3030120"/>
              <a:chExt cx="2368800" cy="779040"/>
            </a:xfrm>
          </p:grpSpPr>
          <p:sp>
            <p:nvSpPr>
              <p:cNvPr id="100" name="CustomShape 6"/>
              <p:cNvSpPr/>
              <p:nvPr/>
            </p:nvSpPr>
            <p:spPr>
              <a:xfrm>
                <a:off x="2722680" y="3030120"/>
                <a:ext cx="1330560" cy="779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Times New Roman"/>
                  </a:rPr>
                  <a:t>Main Program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101" name="CustomShape 7"/>
              <p:cNvSpPr/>
              <p:nvPr/>
            </p:nvSpPr>
            <p:spPr>
              <a:xfrm>
                <a:off x="4186080" y="3407040"/>
                <a:ext cx="9054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tx1">
                    <a:lumMod val="95000"/>
                    <a:lumOff val="5000"/>
                  </a:schemeClr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02" name="Group 8"/>
            <p:cNvGrpSpPr/>
            <p:nvPr/>
          </p:nvGrpSpPr>
          <p:grpSpPr>
            <a:xfrm>
              <a:off x="2518920" y="1452240"/>
              <a:ext cx="2033280" cy="914040"/>
              <a:chOff x="2518920" y="1452240"/>
              <a:chExt cx="2033280" cy="914040"/>
            </a:xfrm>
          </p:grpSpPr>
          <p:pic>
            <p:nvPicPr>
              <p:cNvPr id="103" name="Graphic 14" descr="Programmer"/>
              <p:cNvPicPr/>
              <p:nvPr/>
            </p:nvPicPr>
            <p:blipFill>
              <a:blip r:embed="rId3"/>
              <a:stretch/>
            </p:blipFill>
            <p:spPr>
              <a:xfrm>
                <a:off x="2518920" y="1452240"/>
                <a:ext cx="914040" cy="914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4" name="CustomShape 9"/>
              <p:cNvSpPr/>
              <p:nvPr/>
            </p:nvSpPr>
            <p:spPr>
              <a:xfrm>
                <a:off x="3416040" y="2138400"/>
                <a:ext cx="11260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CustomShape 10"/>
              <p:cNvSpPr/>
              <p:nvPr/>
            </p:nvSpPr>
            <p:spPr>
              <a:xfrm>
                <a:off x="3376440" y="1601640"/>
                <a:ext cx="1175760" cy="438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Times New Roman"/>
                  </a:rPr>
                  <a:t>Computation attributes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sp>
          <p:nvSpPr>
            <p:cNvPr id="106" name="CustomShape 11"/>
            <p:cNvSpPr/>
            <p:nvPr/>
          </p:nvSpPr>
          <p:spPr>
            <a:xfrm>
              <a:off x="3934080" y="5122440"/>
              <a:ext cx="1624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9775080" y="2475000"/>
              <a:ext cx="1175760" cy="438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4672800" y="1644480"/>
              <a:ext cx="1175760" cy="6523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Library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Interface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9" name="CustomShape 14"/>
            <p:cNvSpPr/>
            <p:nvPr/>
          </p:nvSpPr>
          <p:spPr>
            <a:xfrm>
              <a:off x="5344920" y="2999160"/>
              <a:ext cx="1458720" cy="779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Benchmark Updater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Interface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0" name="CustomShape 15"/>
            <p:cNvSpPr/>
            <p:nvPr/>
          </p:nvSpPr>
          <p:spPr>
            <a:xfrm>
              <a:off x="6790680" y="1605960"/>
              <a:ext cx="1380240" cy="648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Library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Implementation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11" name="Group 16"/>
            <p:cNvGrpSpPr/>
            <p:nvPr/>
          </p:nvGrpSpPr>
          <p:grpSpPr>
            <a:xfrm>
              <a:off x="5999040" y="1845360"/>
              <a:ext cx="700200" cy="184680"/>
              <a:chOff x="5999040" y="1845360"/>
              <a:chExt cx="700200" cy="184680"/>
            </a:xfrm>
          </p:grpSpPr>
          <p:sp>
            <p:nvSpPr>
              <p:cNvPr id="112" name="CustomShape 17"/>
              <p:cNvSpPr/>
              <p:nvPr/>
            </p:nvSpPr>
            <p:spPr>
              <a:xfrm flipH="1">
                <a:off x="6064920" y="1947960"/>
                <a:ext cx="6339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CustomShape 18"/>
              <p:cNvSpPr/>
              <p:nvPr/>
            </p:nvSpPr>
            <p:spPr>
              <a:xfrm rot="16200000">
                <a:off x="6003000" y="1841400"/>
                <a:ext cx="184680" cy="19260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4" name="CustomShape 19"/>
            <p:cNvSpPr/>
            <p:nvPr/>
          </p:nvSpPr>
          <p:spPr>
            <a:xfrm flipV="1">
              <a:off x="7426080" y="2354400"/>
              <a:ext cx="360" cy="226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>
                  <a:lumMod val="95000"/>
                  <a:lumOff val="5000"/>
                </a:schemeClr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" name="Group 20"/>
            <p:cNvGrpSpPr/>
            <p:nvPr/>
          </p:nvGrpSpPr>
          <p:grpSpPr>
            <a:xfrm>
              <a:off x="6107040" y="3906000"/>
              <a:ext cx="184680" cy="646560"/>
              <a:chOff x="6107040" y="3906000"/>
              <a:chExt cx="184680" cy="646560"/>
            </a:xfrm>
          </p:grpSpPr>
          <p:sp>
            <p:nvSpPr>
              <p:cNvPr id="116" name="CustomShape 21"/>
              <p:cNvSpPr/>
              <p:nvPr/>
            </p:nvSpPr>
            <p:spPr>
              <a:xfrm rot="5400000" flipH="1">
                <a:off x="5886000" y="4235400"/>
                <a:ext cx="6339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22"/>
              <p:cNvSpPr/>
              <p:nvPr/>
            </p:nvSpPr>
            <p:spPr>
              <a:xfrm>
                <a:off x="6107040" y="3906000"/>
                <a:ext cx="184680" cy="159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8" name="Group 23"/>
            <p:cNvGrpSpPr/>
            <p:nvPr/>
          </p:nvGrpSpPr>
          <p:grpSpPr>
            <a:xfrm>
              <a:off x="7896960" y="4454280"/>
              <a:ext cx="2958120" cy="1619640"/>
              <a:chOff x="7896960" y="4454280"/>
              <a:chExt cx="2958120" cy="1619640"/>
            </a:xfrm>
          </p:grpSpPr>
          <p:grpSp>
            <p:nvGrpSpPr>
              <p:cNvPr id="119" name="Group 24"/>
              <p:cNvGrpSpPr/>
              <p:nvPr/>
            </p:nvGrpSpPr>
            <p:grpSpPr>
              <a:xfrm>
                <a:off x="9507240" y="4466520"/>
                <a:ext cx="1347840" cy="1458360"/>
                <a:chOff x="9507240" y="4466520"/>
                <a:chExt cx="1347840" cy="1458360"/>
              </a:xfrm>
            </p:grpSpPr>
            <p:pic>
              <p:nvPicPr>
                <p:cNvPr id="120" name="Graphic 2" descr="Document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9628920" y="4466520"/>
                  <a:ext cx="741960" cy="74196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CustomShape 25"/>
                <p:cNvSpPr/>
                <p:nvPr/>
              </p:nvSpPr>
              <p:spPr>
                <a:xfrm>
                  <a:off x="9507240" y="5195880"/>
                  <a:ext cx="1347840" cy="7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1" strike="noStrike" spc="-1">
                      <a:solidFill>
                        <a:srgbClr val="000000"/>
                      </a:solidFill>
                      <a:latin typeface="Calibri"/>
                    </a:rPr>
                    <a:t>Revised Benchmarks</a:t>
                  </a:r>
                  <a:endParaRPr lang="en-US" sz="14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122" name="Group 26"/>
              <p:cNvGrpSpPr/>
              <p:nvPr/>
            </p:nvGrpSpPr>
            <p:grpSpPr>
              <a:xfrm>
                <a:off x="7896960" y="4454280"/>
                <a:ext cx="1557720" cy="1619640"/>
                <a:chOff x="7896960" y="4454280"/>
                <a:chExt cx="1557720" cy="1619640"/>
              </a:xfrm>
            </p:grpSpPr>
            <p:grpSp>
              <p:nvGrpSpPr>
                <p:cNvPr id="123" name="Group 27"/>
                <p:cNvGrpSpPr/>
                <p:nvPr/>
              </p:nvGrpSpPr>
              <p:grpSpPr>
                <a:xfrm>
                  <a:off x="8171280" y="4454280"/>
                  <a:ext cx="1175760" cy="1619640"/>
                  <a:chOff x="8171280" y="4454280"/>
                  <a:chExt cx="1175760" cy="1619640"/>
                </a:xfrm>
              </p:grpSpPr>
              <p:pic>
                <p:nvPicPr>
                  <p:cNvPr id="124" name="Graphic 16" descr="Processor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8350920" y="4454280"/>
                    <a:ext cx="644040" cy="644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25" name="CustomShape 28"/>
                  <p:cNvSpPr/>
                  <p:nvPr/>
                </p:nvSpPr>
                <p:spPr>
                  <a:xfrm>
                    <a:off x="8171280" y="5131800"/>
                    <a:ext cx="1175760" cy="9421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sz="1400" b="1" strike="noStrike" spc="-1">
                        <a:solidFill>
                          <a:srgbClr val="000000"/>
                        </a:solidFill>
                        <a:latin typeface="Calibri"/>
                      </a:rPr>
                      <a:t>Re-evaluate periodically</a:t>
                    </a:r>
                    <a:endParaRPr lang="en-US" sz="14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126" name="CustomShape 29"/>
                <p:cNvSpPr/>
                <p:nvPr/>
              </p:nvSpPr>
              <p:spPr>
                <a:xfrm>
                  <a:off x="7896960" y="5122440"/>
                  <a:ext cx="15577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440">
                  <a:solidFill>
                    <a:schemeClr val="tx1">
                      <a:lumMod val="95000"/>
                      <a:lumOff val="5000"/>
                    </a:schemeClr>
                  </a:solidFill>
                  <a:headEnd type="diamond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27" name="CustomShape 30"/>
            <p:cNvSpPr/>
            <p:nvPr/>
          </p:nvSpPr>
          <p:spPr>
            <a:xfrm flipH="1">
              <a:off x="8226720" y="1947960"/>
              <a:ext cx="1009800" cy="1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8" name="Group 31"/>
            <p:cNvGrpSpPr/>
            <p:nvPr/>
          </p:nvGrpSpPr>
          <p:grpSpPr>
            <a:xfrm>
              <a:off x="9119520" y="1506600"/>
              <a:ext cx="1344240" cy="1466640"/>
              <a:chOff x="9119520" y="1506600"/>
              <a:chExt cx="1344240" cy="1466640"/>
            </a:xfrm>
          </p:grpSpPr>
          <p:pic>
            <p:nvPicPr>
              <p:cNvPr id="129" name="Picture 5"/>
              <p:cNvPicPr/>
              <p:nvPr/>
            </p:nvPicPr>
            <p:blipFill>
              <a:blip r:embed="rId6"/>
              <a:stretch/>
            </p:blipFill>
            <p:spPr>
              <a:xfrm>
                <a:off x="9119520" y="2256480"/>
                <a:ext cx="704880" cy="635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0" name="CustomShape 32"/>
              <p:cNvSpPr/>
              <p:nvPr/>
            </p:nvSpPr>
            <p:spPr>
              <a:xfrm>
                <a:off x="9414360" y="1506600"/>
                <a:ext cx="1020600" cy="94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000000"/>
                    </a:solidFill>
                    <a:latin typeface="Calibri"/>
                  </a:rPr>
                  <a:t>Current workload from OS</a:t>
                </a:r>
                <a:endParaRPr lang="en-US" sz="1400" b="0" strike="noStrike" spc="-1">
                  <a:latin typeface="Arial"/>
                </a:endParaRPr>
              </a:p>
            </p:txBody>
          </p:sp>
          <p:pic>
            <p:nvPicPr>
              <p:cNvPr id="131" name="Picture 21"/>
              <p:cNvPicPr/>
              <p:nvPr/>
            </p:nvPicPr>
            <p:blipFill>
              <a:blip r:embed="rId7"/>
              <a:stretch/>
            </p:blipFill>
            <p:spPr>
              <a:xfrm>
                <a:off x="9784800" y="2224440"/>
                <a:ext cx="678960" cy="7488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2" name="CustomShape 33"/>
            <p:cNvSpPr/>
            <p:nvPr/>
          </p:nvSpPr>
          <p:spPr>
            <a:xfrm flipH="1" flipV="1">
              <a:off x="8055000" y="2316240"/>
              <a:ext cx="1583640" cy="207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B27CE-2B9E-49DB-8189-53D765ACE4CD}"/>
              </a:ext>
            </a:extLst>
          </p:cNvPr>
          <p:cNvSpPr/>
          <p:nvPr/>
        </p:nvSpPr>
        <p:spPr>
          <a:xfrm>
            <a:off x="650595" y="465666"/>
            <a:ext cx="10888134" cy="5926667"/>
          </a:xfrm>
          <a:custGeom>
            <a:avLst/>
            <a:gdLst>
              <a:gd name="connsiteX0" fmla="*/ 0 w 11192934"/>
              <a:gd name="connsiteY0" fmla="*/ 0 h 5926667"/>
              <a:gd name="connsiteX1" fmla="*/ 11192934 w 11192934"/>
              <a:gd name="connsiteY1" fmla="*/ 0 h 5926667"/>
              <a:gd name="connsiteX2" fmla="*/ 11192934 w 11192934"/>
              <a:gd name="connsiteY2" fmla="*/ 5926667 h 5926667"/>
              <a:gd name="connsiteX3" fmla="*/ 0 w 11192934"/>
              <a:gd name="connsiteY3" fmla="*/ 5926667 h 5926667"/>
              <a:gd name="connsiteX4" fmla="*/ 0 w 11192934"/>
              <a:gd name="connsiteY4" fmla="*/ 0 h 5926667"/>
              <a:gd name="connsiteX0" fmla="*/ 0 w 11192934"/>
              <a:gd name="connsiteY0" fmla="*/ 0 h 5926667"/>
              <a:gd name="connsiteX1" fmla="*/ 1303867 w 11192934"/>
              <a:gd name="connsiteY1" fmla="*/ 0 h 5926667"/>
              <a:gd name="connsiteX2" fmla="*/ 11192934 w 11192934"/>
              <a:gd name="connsiteY2" fmla="*/ 0 h 5926667"/>
              <a:gd name="connsiteX3" fmla="*/ 11192934 w 11192934"/>
              <a:gd name="connsiteY3" fmla="*/ 5926667 h 5926667"/>
              <a:gd name="connsiteX4" fmla="*/ 0 w 11192934"/>
              <a:gd name="connsiteY4" fmla="*/ 5926667 h 5926667"/>
              <a:gd name="connsiteX5" fmla="*/ 0 w 11192934"/>
              <a:gd name="connsiteY5" fmla="*/ 0 h 5926667"/>
              <a:gd name="connsiteX0" fmla="*/ 0 w 11192934"/>
              <a:gd name="connsiteY0" fmla="*/ 0 h 5926667"/>
              <a:gd name="connsiteX1" fmla="*/ 1303867 w 11192934"/>
              <a:gd name="connsiteY1" fmla="*/ 0 h 5926667"/>
              <a:gd name="connsiteX2" fmla="*/ 5503334 w 11192934"/>
              <a:gd name="connsiteY2" fmla="*/ 0 h 5926667"/>
              <a:gd name="connsiteX3" fmla="*/ 11192934 w 11192934"/>
              <a:gd name="connsiteY3" fmla="*/ 0 h 5926667"/>
              <a:gd name="connsiteX4" fmla="*/ 11192934 w 11192934"/>
              <a:gd name="connsiteY4" fmla="*/ 5926667 h 5926667"/>
              <a:gd name="connsiteX5" fmla="*/ 0 w 11192934"/>
              <a:gd name="connsiteY5" fmla="*/ 5926667 h 5926667"/>
              <a:gd name="connsiteX6" fmla="*/ 0 w 11192934"/>
              <a:gd name="connsiteY6" fmla="*/ 0 h 5926667"/>
              <a:gd name="connsiteX0" fmla="*/ 0 w 11192934"/>
              <a:gd name="connsiteY0" fmla="*/ 0 h 5926667"/>
              <a:gd name="connsiteX1" fmla="*/ 1303867 w 11192934"/>
              <a:gd name="connsiteY1" fmla="*/ 0 h 5926667"/>
              <a:gd name="connsiteX2" fmla="*/ 5503334 w 11192934"/>
              <a:gd name="connsiteY2" fmla="*/ 0 h 5926667"/>
              <a:gd name="connsiteX3" fmla="*/ 5977467 w 11192934"/>
              <a:gd name="connsiteY3" fmla="*/ 0 h 5926667"/>
              <a:gd name="connsiteX4" fmla="*/ 11192934 w 11192934"/>
              <a:gd name="connsiteY4" fmla="*/ 0 h 5926667"/>
              <a:gd name="connsiteX5" fmla="*/ 11192934 w 11192934"/>
              <a:gd name="connsiteY5" fmla="*/ 5926667 h 5926667"/>
              <a:gd name="connsiteX6" fmla="*/ 0 w 11192934"/>
              <a:gd name="connsiteY6" fmla="*/ 5926667 h 5926667"/>
              <a:gd name="connsiteX7" fmla="*/ 0 w 11192934"/>
              <a:gd name="connsiteY7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303867 w 11192934"/>
              <a:gd name="connsiteY2" fmla="*/ 0 h 5926667"/>
              <a:gd name="connsiteX3" fmla="*/ 5503334 w 11192934"/>
              <a:gd name="connsiteY3" fmla="*/ 0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066800 w 11192934"/>
              <a:gd name="connsiteY2" fmla="*/ 524933 h 5926667"/>
              <a:gd name="connsiteX3" fmla="*/ 5503334 w 11192934"/>
              <a:gd name="connsiteY3" fmla="*/ 0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0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4741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9482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8974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8974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266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8974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8758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92934" h="5926667">
                <a:moveTo>
                  <a:pt x="0" y="0"/>
                </a:moveTo>
                <a:lnTo>
                  <a:pt x="897467" y="0"/>
                </a:lnTo>
                <a:lnTo>
                  <a:pt x="1185334" y="524933"/>
                </a:lnTo>
                <a:lnTo>
                  <a:pt x="5503334" y="524933"/>
                </a:lnTo>
                <a:lnTo>
                  <a:pt x="5875867" y="0"/>
                </a:lnTo>
                <a:lnTo>
                  <a:pt x="11192934" y="0"/>
                </a:lnTo>
                <a:lnTo>
                  <a:pt x="11192934" y="5926667"/>
                </a:lnTo>
                <a:lnTo>
                  <a:pt x="0" y="59266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9A456-49D0-4DB3-9E1F-6A708274C52C}"/>
              </a:ext>
            </a:extLst>
          </p:cNvPr>
          <p:cNvSpPr txBox="1"/>
          <p:nvPr/>
        </p:nvSpPr>
        <p:spPr>
          <a:xfrm>
            <a:off x="2157661" y="269499"/>
            <a:ext cx="450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Prediction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8953D-F221-42EC-9650-7BACE66D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94" y="1760909"/>
            <a:ext cx="1650467" cy="24585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148CDE-F3A1-4587-8AB9-E3A81AECDCD6}"/>
              </a:ext>
            </a:extLst>
          </p:cNvPr>
          <p:cNvSpPr/>
          <p:nvPr/>
        </p:nvSpPr>
        <p:spPr>
          <a:xfrm>
            <a:off x="1006195" y="2990163"/>
            <a:ext cx="1761067" cy="355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9E4FC-4C8A-43E1-AEC3-6706AD150CDF}"/>
              </a:ext>
            </a:extLst>
          </p:cNvPr>
          <p:cNvSpPr txBox="1"/>
          <p:nvPr/>
        </p:nvSpPr>
        <p:spPr>
          <a:xfrm>
            <a:off x="1040061" y="2343832"/>
            <a:ext cx="176106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getAttributes()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&lt;80, 8, 40&gt;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7105F-CC9B-46AB-A09A-BC474FEE1216}"/>
              </a:ext>
            </a:extLst>
          </p:cNvPr>
          <p:cNvSpPr txBox="1"/>
          <p:nvPr/>
        </p:nvSpPr>
        <p:spPr>
          <a:xfrm>
            <a:off x="2385678" y="4575036"/>
            <a:ext cx="1650466" cy="105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separated by Boundary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47FC2-AC4A-47FC-BA12-EC4A4799229B}"/>
              </a:ext>
            </a:extLst>
          </p:cNvPr>
          <p:cNvSpPr txBox="1"/>
          <p:nvPr/>
        </p:nvSpPr>
        <p:spPr>
          <a:xfrm>
            <a:off x="7396310" y="5732697"/>
            <a:ext cx="3759194" cy="49475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GPU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|         CPU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32353-4083-44D8-B984-4FF3DE486422}"/>
              </a:ext>
            </a:extLst>
          </p:cNvPr>
          <p:cNvCxnSpPr>
            <a:cxnSpLocks/>
          </p:cNvCxnSpPr>
          <p:nvPr/>
        </p:nvCxnSpPr>
        <p:spPr>
          <a:xfrm>
            <a:off x="5219910" y="3144190"/>
            <a:ext cx="1970971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2BA21C-DD2F-4FB8-9278-681A0A7A3CA5}"/>
              </a:ext>
            </a:extLst>
          </p:cNvPr>
          <p:cNvSpPr txBox="1"/>
          <p:nvPr/>
        </p:nvSpPr>
        <p:spPr>
          <a:xfrm>
            <a:off x="5195412" y="2223396"/>
            <a:ext cx="2027551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crosses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F17F2-D68D-406F-B298-20AD99891DB3}"/>
              </a:ext>
            </a:extLst>
          </p:cNvPr>
          <p:cNvSpPr/>
          <p:nvPr/>
        </p:nvSpPr>
        <p:spPr>
          <a:xfrm>
            <a:off x="7702229" y="2767784"/>
            <a:ext cx="2952513" cy="80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Trained ML</a:t>
            </a:r>
          </a:p>
          <a:p>
            <a:pPr algn="ctr"/>
            <a:r>
              <a:rPr lang="en-US" sz="2400" b="1" dirty="0"/>
              <a:t>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11C28-BCC4-49DD-8A86-BF6C34E5DA3F}"/>
              </a:ext>
            </a:extLst>
          </p:cNvPr>
          <p:cNvGrpSpPr/>
          <p:nvPr/>
        </p:nvGrpSpPr>
        <p:grpSpPr>
          <a:xfrm>
            <a:off x="7829435" y="915830"/>
            <a:ext cx="1184260" cy="959843"/>
            <a:chOff x="6756400" y="915830"/>
            <a:chExt cx="1184260" cy="9598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0D8B93-305A-4F70-B7F7-D273EBB5E8A3}"/>
                </a:ext>
              </a:extLst>
            </p:cNvPr>
            <p:cNvSpPr/>
            <p:nvPr/>
          </p:nvSpPr>
          <p:spPr>
            <a:xfrm>
              <a:off x="6756400" y="915830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53AB43-FD5C-4BAE-A964-32A5CC83904B}"/>
                </a:ext>
              </a:extLst>
            </p:cNvPr>
            <p:cNvSpPr/>
            <p:nvPr/>
          </p:nvSpPr>
          <p:spPr>
            <a:xfrm>
              <a:off x="6845033" y="993706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A5646D-07BC-41BC-84C4-8057367E4549}"/>
                </a:ext>
              </a:extLst>
            </p:cNvPr>
            <p:cNvSpPr/>
            <p:nvPr/>
          </p:nvSpPr>
          <p:spPr>
            <a:xfrm>
              <a:off x="6946633" y="1075316"/>
              <a:ext cx="99402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10C8C1-0A20-454A-964B-34FF84988F89}"/>
              </a:ext>
            </a:extLst>
          </p:cNvPr>
          <p:cNvGrpSpPr/>
          <p:nvPr/>
        </p:nvGrpSpPr>
        <p:grpSpPr>
          <a:xfrm>
            <a:off x="9366938" y="915830"/>
            <a:ext cx="1184260" cy="959843"/>
            <a:chOff x="8293903" y="915830"/>
            <a:chExt cx="1184260" cy="9598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0B267E-B8FF-4633-9709-D52EF9F4426F}"/>
                </a:ext>
              </a:extLst>
            </p:cNvPr>
            <p:cNvSpPr/>
            <p:nvPr/>
          </p:nvSpPr>
          <p:spPr>
            <a:xfrm>
              <a:off x="8293903" y="915830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20C138-A349-4A38-9D65-D5486E2478FF}"/>
                </a:ext>
              </a:extLst>
            </p:cNvPr>
            <p:cNvSpPr/>
            <p:nvPr/>
          </p:nvSpPr>
          <p:spPr>
            <a:xfrm>
              <a:off x="8382536" y="993706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79912F-990D-47F8-83D0-E0E9D7120B18}"/>
                </a:ext>
              </a:extLst>
            </p:cNvPr>
            <p:cNvSpPr/>
            <p:nvPr/>
          </p:nvSpPr>
          <p:spPr>
            <a:xfrm>
              <a:off x="8484136" y="1075316"/>
              <a:ext cx="99402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Trained Models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3C8B0B-15DF-48AF-809C-A30D77A220B7}"/>
              </a:ext>
            </a:extLst>
          </p:cNvPr>
          <p:cNvCxnSpPr>
            <a:cxnSpLocks/>
          </p:cNvCxnSpPr>
          <p:nvPr/>
        </p:nvCxnSpPr>
        <p:spPr>
          <a:xfrm>
            <a:off x="8320234" y="1958640"/>
            <a:ext cx="0" cy="64909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F9BE86-EA5B-496C-8279-1BFA92B50084}"/>
              </a:ext>
            </a:extLst>
          </p:cNvPr>
          <p:cNvSpPr txBox="1"/>
          <p:nvPr/>
        </p:nvSpPr>
        <p:spPr>
          <a:xfrm>
            <a:off x="8414168" y="2009503"/>
            <a:ext cx="258179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Load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236A06-507C-4727-9204-71FA328E26A2}"/>
              </a:ext>
            </a:extLst>
          </p:cNvPr>
          <p:cNvCxnSpPr>
            <a:cxnSpLocks/>
          </p:cNvCxnSpPr>
          <p:nvPr/>
        </p:nvCxnSpPr>
        <p:spPr>
          <a:xfrm>
            <a:off x="10054184" y="1962993"/>
            <a:ext cx="0" cy="64909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DD730C6-883F-4CCE-9176-452D29BB5283}"/>
              </a:ext>
            </a:extLst>
          </p:cNvPr>
          <p:cNvSpPr/>
          <p:nvPr/>
        </p:nvSpPr>
        <p:spPr>
          <a:xfrm rot="3103404">
            <a:off x="9711928" y="3853914"/>
            <a:ext cx="678967" cy="32327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CBF1409-5EDC-4F79-9ED2-406729794EEA}"/>
              </a:ext>
            </a:extLst>
          </p:cNvPr>
          <p:cNvPicPr/>
          <p:nvPr/>
        </p:nvPicPr>
        <p:blipFill>
          <a:blip r:embed="rId4"/>
          <a:srcRect t="16486" b="22908"/>
          <a:stretch/>
        </p:blipFill>
        <p:spPr>
          <a:xfrm>
            <a:off x="7311638" y="4613879"/>
            <a:ext cx="1485193" cy="972039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Text&#10;&#10;Description automatically generated">
            <a:extLst>
              <a:ext uri="{FF2B5EF4-FFF2-40B4-BE49-F238E27FC236}">
                <a16:creationId xmlns:a16="http://schemas.microsoft.com/office/drawing/2014/main" id="{61C3792F-2DE2-4339-B0C8-28C336FD565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758238" y="4425306"/>
            <a:ext cx="1107831" cy="1107831"/>
          </a:xfrm>
          <a:prstGeom prst="rect">
            <a:avLst/>
          </a:prstGeom>
          <a:ln>
            <a:noFill/>
          </a:ln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9B6984A-1411-4C98-B86C-6FBB2069EBBB}"/>
              </a:ext>
            </a:extLst>
          </p:cNvPr>
          <p:cNvCxnSpPr/>
          <p:nvPr/>
        </p:nvCxnSpPr>
        <p:spPr>
          <a:xfrm>
            <a:off x="4085215" y="4473432"/>
            <a:ext cx="2985063" cy="1160612"/>
          </a:xfrm>
          <a:prstGeom prst="bentConnector3">
            <a:avLst>
              <a:gd name="adj1" fmla="val -315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2FFDB10-EDE7-4592-99FE-BFAB0B9EB257}"/>
              </a:ext>
            </a:extLst>
          </p:cNvPr>
          <p:cNvSpPr/>
          <p:nvPr/>
        </p:nvSpPr>
        <p:spPr>
          <a:xfrm rot="18496596" flipH="1">
            <a:off x="8051936" y="3894391"/>
            <a:ext cx="678967" cy="32327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"/>
          <p:cNvGrpSpPr/>
          <p:nvPr/>
        </p:nvGrpSpPr>
        <p:grpSpPr>
          <a:xfrm>
            <a:off x="2424600" y="2043720"/>
            <a:ext cx="6150240" cy="3717000"/>
            <a:chOff x="2424600" y="2043720"/>
            <a:chExt cx="6150240" cy="3717000"/>
          </a:xfrm>
        </p:grpSpPr>
        <p:pic>
          <p:nvPicPr>
            <p:cNvPr id="134" name="Picture 16" descr="A picture containing circuit&#10;&#10;Description automatically generated"/>
            <p:cNvPicPr/>
            <p:nvPr/>
          </p:nvPicPr>
          <p:blipFill>
            <a:blip r:embed="rId2">
              <a:alphaModFix amt="85000"/>
            </a:blip>
            <a:stretch/>
          </p:blipFill>
          <p:spPr>
            <a:xfrm>
              <a:off x="3897000" y="2356560"/>
              <a:ext cx="1171440" cy="1171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5" name="Picture 14" descr="A picture containing drawing&#10;&#10;Description automatically generated"/>
            <p:cNvPicPr/>
            <p:nvPr/>
          </p:nvPicPr>
          <p:blipFill>
            <a:blip r:embed="rId3">
              <a:alphaModFix amt="70000"/>
            </a:blip>
            <a:stretch/>
          </p:blipFill>
          <p:spPr>
            <a:xfrm rot="5400000">
              <a:off x="6548400" y="2043720"/>
              <a:ext cx="1584720" cy="1584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" name="CustomShape 2"/>
            <p:cNvSpPr/>
            <p:nvPr/>
          </p:nvSpPr>
          <p:spPr>
            <a:xfrm>
              <a:off x="3052800" y="2315520"/>
              <a:ext cx="5522040" cy="2535120"/>
            </a:xfrm>
            <a:custGeom>
              <a:avLst/>
              <a:gdLst/>
              <a:ahLst/>
              <a:cxnLst/>
              <a:rect l="l" t="t" r="r" b="b"/>
              <a:pathLst>
                <a:path w="10046043" h="7957752">
                  <a:moveTo>
                    <a:pt x="0" y="7957752"/>
                  </a:moveTo>
                  <a:cubicBezTo>
                    <a:pt x="2233484" y="7267833"/>
                    <a:pt x="4466968" y="6577914"/>
                    <a:pt x="6141308" y="5251622"/>
                  </a:cubicBezTo>
                  <a:cubicBezTo>
                    <a:pt x="7815648" y="3925330"/>
                    <a:pt x="9424086" y="821724"/>
                    <a:pt x="10046043" y="0"/>
                  </a:cubicBezTo>
                </a:path>
              </a:pathLst>
            </a:custGeom>
            <a:noFill/>
            <a:ln w="3816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Line 3"/>
            <p:cNvSpPr/>
            <p:nvPr/>
          </p:nvSpPr>
          <p:spPr>
            <a:xfrm>
              <a:off x="5900040" y="2319120"/>
              <a:ext cx="0" cy="2676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38" name="Line 4"/>
            <p:cNvSpPr/>
            <p:nvPr/>
          </p:nvSpPr>
          <p:spPr>
            <a:xfrm flipH="1">
              <a:off x="2802240" y="5114520"/>
              <a:ext cx="5772600" cy="0"/>
            </a:xfrm>
            <a:prstGeom prst="line">
              <a:avLst/>
            </a:prstGeom>
            <a:ln>
              <a:head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139" name="Line 5"/>
            <p:cNvSpPr/>
            <p:nvPr/>
          </p:nvSpPr>
          <p:spPr>
            <a:xfrm>
              <a:off x="2814480" y="2438280"/>
              <a:ext cx="0" cy="2676240"/>
            </a:xfrm>
            <a:prstGeom prst="line">
              <a:avLst/>
            </a:prstGeom>
            <a:ln>
              <a:head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140" name="CustomShape 6"/>
            <p:cNvSpPr/>
            <p:nvPr/>
          </p:nvSpPr>
          <p:spPr>
            <a:xfrm>
              <a:off x="3314880" y="4417920"/>
              <a:ext cx="740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1" name="CustomShape 7"/>
            <p:cNvSpPr/>
            <p:nvPr/>
          </p:nvSpPr>
          <p:spPr>
            <a:xfrm>
              <a:off x="3370680" y="3839400"/>
              <a:ext cx="740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2" name="CustomShape 8"/>
            <p:cNvSpPr/>
            <p:nvPr/>
          </p:nvSpPr>
          <p:spPr>
            <a:xfrm>
              <a:off x="2424600" y="2081880"/>
              <a:ext cx="740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Time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3" name="CustomShape 9"/>
            <p:cNvSpPr/>
            <p:nvPr/>
          </p:nvSpPr>
          <p:spPr>
            <a:xfrm>
              <a:off x="4299480" y="5122440"/>
              <a:ext cx="31269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Computational model weight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4" name="CustomShape 10"/>
            <p:cNvSpPr/>
            <p:nvPr/>
          </p:nvSpPr>
          <p:spPr>
            <a:xfrm rot="16200000">
              <a:off x="5236200" y="2847960"/>
              <a:ext cx="13046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Benchmark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Table 1"/>
          <p:cNvGraphicFramePr/>
          <p:nvPr/>
        </p:nvGraphicFramePr>
        <p:xfrm>
          <a:off x="4984920" y="2286720"/>
          <a:ext cx="2222280" cy="3428640"/>
        </p:xfrm>
        <a:graphic>
          <a:graphicData uri="http://schemas.openxmlformats.org/drawingml/2006/table">
            <a:tbl>
              <a:tblPr/>
              <a:tblGrid>
                <a:gridCol w="73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6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8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10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11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12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13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---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---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48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49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Task 50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"/>
          <p:cNvGrpSpPr/>
          <p:nvPr/>
        </p:nvGrpSpPr>
        <p:grpSpPr>
          <a:xfrm>
            <a:off x="3330000" y="634320"/>
            <a:ext cx="5637240" cy="3949920"/>
            <a:chOff x="3330000" y="634320"/>
            <a:chExt cx="5637240" cy="3949920"/>
          </a:xfrm>
        </p:grpSpPr>
        <p:pic>
          <p:nvPicPr>
            <p:cNvPr id="147" name="Picture 2"/>
            <p:cNvPicPr/>
            <p:nvPr/>
          </p:nvPicPr>
          <p:blipFill>
            <a:blip r:embed="rId2"/>
            <a:stretch/>
          </p:blipFill>
          <p:spPr>
            <a:xfrm>
              <a:off x="3792600" y="1145520"/>
              <a:ext cx="2228760" cy="343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8" name="CustomShape 2"/>
            <p:cNvSpPr/>
            <p:nvPr/>
          </p:nvSpPr>
          <p:spPr>
            <a:xfrm>
              <a:off x="6048360" y="115308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CustomShape 3"/>
            <p:cNvSpPr/>
            <p:nvPr/>
          </p:nvSpPr>
          <p:spPr>
            <a:xfrm>
              <a:off x="3726360" y="1195560"/>
              <a:ext cx="45360" cy="84492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6048360" y="215640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3726360" y="2137680"/>
              <a:ext cx="45360" cy="84492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2" name="CustomShape 6"/>
            <p:cNvSpPr/>
            <p:nvPr/>
          </p:nvSpPr>
          <p:spPr>
            <a:xfrm>
              <a:off x="6811560" y="1760760"/>
              <a:ext cx="5256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CPU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53" name="CustomShape 7"/>
            <p:cNvSpPr/>
            <p:nvPr/>
          </p:nvSpPr>
          <p:spPr>
            <a:xfrm>
              <a:off x="6370200" y="152280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54" name="CustomShape 8"/>
            <p:cNvSpPr/>
            <p:nvPr/>
          </p:nvSpPr>
          <p:spPr>
            <a:xfrm>
              <a:off x="6370200" y="252612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55" name="CustomShape 9"/>
            <p:cNvSpPr/>
            <p:nvPr/>
          </p:nvSpPr>
          <p:spPr>
            <a:xfrm>
              <a:off x="6667560" y="142488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6" name="CustomShape 10"/>
            <p:cNvSpPr/>
            <p:nvPr/>
          </p:nvSpPr>
          <p:spPr>
            <a:xfrm>
              <a:off x="6667560" y="243504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7" name="CustomShape 11"/>
            <p:cNvSpPr/>
            <p:nvPr/>
          </p:nvSpPr>
          <p:spPr>
            <a:xfrm>
              <a:off x="7546680" y="1665720"/>
              <a:ext cx="927360" cy="927360"/>
            </a:xfrm>
            <a:prstGeom prst="diamond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12"/>
            <p:cNvSpPr/>
            <p:nvPr/>
          </p:nvSpPr>
          <p:spPr>
            <a:xfrm>
              <a:off x="6811560" y="2762280"/>
              <a:ext cx="52560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GPU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59" name="CustomShape 13"/>
            <p:cNvSpPr/>
            <p:nvPr/>
          </p:nvSpPr>
          <p:spPr>
            <a:xfrm>
              <a:off x="7554240" y="1936440"/>
              <a:ext cx="911880" cy="315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CPU  </a:t>
              </a:r>
              <a:r>
                <a:rPr lang="en-US" sz="1400" b="1" strike="noStrike" spc="-1">
                  <a:solidFill>
                    <a:srgbClr val="000000"/>
                  </a:solidFill>
                  <a:latin typeface="Times New Roman"/>
                </a:rPr>
                <a:t>&lt;</a:t>
              </a: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 T</a:t>
              </a:r>
              <a:r>
                <a:rPr lang="en-US" sz="1050" b="1" strike="noStrike" spc="-1" baseline="-25000">
                  <a:solidFill>
                    <a:srgbClr val="000000"/>
                  </a:solidFill>
                  <a:latin typeface="Times New Roman"/>
                </a:rPr>
                <a:t>GPU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60" name="CustomShape 14"/>
            <p:cNvSpPr/>
            <p:nvPr/>
          </p:nvSpPr>
          <p:spPr>
            <a:xfrm>
              <a:off x="7334280" y="1659960"/>
              <a:ext cx="136800" cy="9291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15"/>
            <p:cNvSpPr/>
            <p:nvPr/>
          </p:nvSpPr>
          <p:spPr>
            <a:xfrm>
              <a:off x="6667560" y="366264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CPU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2" name="CustomShape 16"/>
            <p:cNvSpPr/>
            <p:nvPr/>
          </p:nvSpPr>
          <p:spPr>
            <a:xfrm>
              <a:off x="6057360" y="3112920"/>
              <a:ext cx="136800" cy="14713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3" name="CustomShape 17"/>
            <p:cNvSpPr/>
            <p:nvPr/>
          </p:nvSpPr>
          <p:spPr>
            <a:xfrm>
              <a:off x="6385680" y="3753360"/>
              <a:ext cx="205560" cy="19008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64" name="CustomShape 18"/>
            <p:cNvSpPr/>
            <p:nvPr/>
          </p:nvSpPr>
          <p:spPr>
            <a:xfrm rot="16200000" flipH="1">
              <a:off x="7005600" y="2910600"/>
              <a:ext cx="1338120" cy="695520"/>
            </a:xfrm>
            <a:prstGeom prst="bentUpArrow">
              <a:avLst>
                <a:gd name="adj1" fmla="val 2042"/>
                <a:gd name="adj2" fmla="val 7496"/>
                <a:gd name="adj3" fmla="val 28279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19"/>
            <p:cNvSpPr/>
            <p:nvPr/>
          </p:nvSpPr>
          <p:spPr>
            <a:xfrm>
              <a:off x="7674480" y="2563920"/>
              <a:ext cx="5256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Yes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66" name="CustomShape 20"/>
            <p:cNvSpPr/>
            <p:nvPr/>
          </p:nvSpPr>
          <p:spPr>
            <a:xfrm>
              <a:off x="8441640" y="1866600"/>
              <a:ext cx="5256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No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67" name="CustomShape 21"/>
            <p:cNvSpPr/>
            <p:nvPr/>
          </p:nvSpPr>
          <p:spPr>
            <a:xfrm rot="10800000" flipH="1">
              <a:off x="8481600" y="2132640"/>
              <a:ext cx="212040" cy="695520"/>
            </a:xfrm>
            <a:prstGeom prst="bentUpArrow">
              <a:avLst>
                <a:gd name="adj1" fmla="val 2042"/>
                <a:gd name="adj2" fmla="val 12876"/>
                <a:gd name="adj3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22"/>
            <p:cNvSpPr/>
            <p:nvPr/>
          </p:nvSpPr>
          <p:spPr>
            <a:xfrm>
              <a:off x="8346960" y="2846160"/>
              <a:ext cx="617040" cy="371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GPU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9" name="CustomShape 23"/>
            <p:cNvSpPr/>
            <p:nvPr/>
          </p:nvSpPr>
          <p:spPr>
            <a:xfrm>
              <a:off x="3726360" y="3112920"/>
              <a:ext cx="45360" cy="14043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CustomShape 24"/>
            <p:cNvSpPr/>
            <p:nvPr/>
          </p:nvSpPr>
          <p:spPr>
            <a:xfrm rot="16200000">
              <a:off x="3095280" y="1447560"/>
              <a:ext cx="960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Sample 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71" name="CustomShape 25"/>
            <p:cNvSpPr/>
            <p:nvPr/>
          </p:nvSpPr>
          <p:spPr>
            <a:xfrm rot="16200000">
              <a:off x="3088440" y="2403000"/>
              <a:ext cx="960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Sample 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72" name="CustomShape 26"/>
            <p:cNvSpPr/>
            <p:nvPr/>
          </p:nvSpPr>
          <p:spPr>
            <a:xfrm rot="16200000">
              <a:off x="2950920" y="3670200"/>
              <a:ext cx="1262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REVISE_COUNT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73" name="CustomShape 27"/>
            <p:cNvSpPr/>
            <p:nvPr/>
          </p:nvSpPr>
          <p:spPr>
            <a:xfrm>
              <a:off x="3330000" y="634320"/>
              <a:ext cx="52560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1" strike="noStrike" spc="-1">
                  <a:solidFill>
                    <a:srgbClr val="000000"/>
                  </a:solidFill>
                  <a:latin typeface="Times New Roman"/>
                </a:rPr>
                <a:t>Input flow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74" name="CustomShape 28"/>
            <p:cNvSpPr/>
            <p:nvPr/>
          </p:nvSpPr>
          <p:spPr>
            <a:xfrm flipV="1">
              <a:off x="3330000" y="700200"/>
              <a:ext cx="360" cy="375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prstDash val="dash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/>
          <p:cNvPicPr/>
          <p:nvPr/>
        </p:nvPicPr>
        <p:blipFill>
          <a:blip r:embed="rId2"/>
          <a:stretch/>
        </p:blipFill>
        <p:spPr>
          <a:xfrm>
            <a:off x="1121040" y="294120"/>
            <a:ext cx="5752800" cy="3971520"/>
          </a:xfrm>
          <a:prstGeom prst="rect">
            <a:avLst/>
          </a:prstGeom>
          <a:ln>
            <a:noFill/>
          </a:ln>
        </p:spPr>
      </p:pic>
      <p:graphicFrame>
        <p:nvGraphicFramePr>
          <p:cNvPr id="176" name="Table 1"/>
          <p:cNvGraphicFramePr/>
          <p:nvPr/>
        </p:nvGraphicFramePr>
        <p:xfrm>
          <a:off x="9202680" y="1177920"/>
          <a:ext cx="2180160" cy="2454840"/>
        </p:xfrm>
        <a:graphic>
          <a:graphicData uri="http://schemas.openxmlformats.org/drawingml/2006/table">
            <a:tbl>
              <a:tblPr/>
              <a:tblGrid>
                <a:gridCol w="72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Array Size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Host Time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3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Device Time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0.00212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0.000396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0.00445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0.000237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0.016053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0.017672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0.019177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0.000228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0.02091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0.000227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0.026685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0.025931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0.000261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11160" marR="111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7" name="Table 2"/>
          <p:cNvGraphicFramePr/>
          <p:nvPr/>
        </p:nvGraphicFramePr>
        <p:xfrm>
          <a:off x="7055280" y="4266000"/>
          <a:ext cx="3098520" cy="1904760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Array Size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Host 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Device 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0.00212042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0.00039633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0.00444981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0.00023719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0.01605261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0.0176719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0.00022228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0.01917692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0.0002281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0.02090968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0.00022673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0.02668534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0.00022467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B9BD5"/>
                      </a:solidFill>
                    </a:lnL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0.02593127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0.00026113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6480">
                      <a:solidFill>
                        <a:srgbClr val="5B9BD5"/>
                      </a:solidFill>
                    </a:lnR>
                    <a:lnT w="6480">
                      <a:solidFill>
                        <a:srgbClr val="5B9BD5"/>
                      </a:solidFill>
                    </a:lnT>
                    <a:lnB w="6480">
                      <a:solidFill>
                        <a:srgbClr val="5B9BD5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1991160" y="3138120"/>
            <a:ext cx="6035760" cy="960840"/>
            <a:chOff x="1991160" y="3138120"/>
            <a:chExt cx="6035760" cy="960840"/>
          </a:xfrm>
        </p:grpSpPr>
        <p:sp>
          <p:nvSpPr>
            <p:cNvPr id="179" name="CustomShape 2"/>
            <p:cNvSpPr/>
            <p:nvPr/>
          </p:nvSpPr>
          <p:spPr>
            <a:xfrm>
              <a:off x="2898000" y="3853080"/>
              <a:ext cx="500400" cy="24588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Times New Roman"/>
                </a:rPr>
                <a:t>CPU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0" name="CustomShape 3"/>
            <p:cNvSpPr/>
            <p:nvPr/>
          </p:nvSpPr>
          <p:spPr>
            <a:xfrm>
              <a:off x="4155120" y="3853080"/>
              <a:ext cx="500400" cy="24588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Times New Roman"/>
                </a:rPr>
                <a:t>CPU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1" name="CustomShape 4"/>
            <p:cNvSpPr/>
            <p:nvPr/>
          </p:nvSpPr>
          <p:spPr>
            <a:xfrm>
              <a:off x="1991160" y="3660840"/>
              <a:ext cx="906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RC = MIN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182" name="CustomShape 5"/>
            <p:cNvSpPr/>
            <p:nvPr/>
          </p:nvSpPr>
          <p:spPr>
            <a:xfrm>
              <a:off x="2118240" y="3976560"/>
              <a:ext cx="779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3" name="CustomShape 6"/>
            <p:cNvSpPr/>
            <p:nvPr/>
          </p:nvSpPr>
          <p:spPr>
            <a:xfrm>
              <a:off x="3405960" y="3976560"/>
              <a:ext cx="779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4" name="CustomShape 7"/>
            <p:cNvSpPr/>
            <p:nvPr/>
          </p:nvSpPr>
          <p:spPr>
            <a:xfrm>
              <a:off x="5412600" y="3853080"/>
              <a:ext cx="500400" cy="24588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Times New Roman"/>
                </a:rPr>
                <a:t>CPU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5" name="CustomShape 8"/>
            <p:cNvSpPr/>
            <p:nvPr/>
          </p:nvSpPr>
          <p:spPr>
            <a:xfrm>
              <a:off x="4655880" y="3976560"/>
              <a:ext cx="779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grpSp>
          <p:nvGrpSpPr>
            <p:cNvPr id="186" name="Group 9"/>
            <p:cNvGrpSpPr/>
            <p:nvPr/>
          </p:nvGrpSpPr>
          <p:grpSpPr>
            <a:xfrm>
              <a:off x="3200040" y="3138120"/>
              <a:ext cx="1156320" cy="771480"/>
              <a:chOff x="3200040" y="3138120"/>
              <a:chExt cx="1156320" cy="771480"/>
            </a:xfrm>
          </p:grpSpPr>
          <p:sp>
            <p:nvSpPr>
              <p:cNvPr id="187" name="CustomShape 10"/>
              <p:cNvSpPr/>
              <p:nvPr/>
            </p:nvSpPr>
            <p:spPr>
              <a:xfrm>
                <a:off x="3202560" y="3171960"/>
                <a:ext cx="1102320" cy="737640"/>
              </a:xfrm>
              <a:prstGeom prst="downArrowCallout">
                <a:avLst>
                  <a:gd name="adj1" fmla="val 10866"/>
                  <a:gd name="adj2" fmla="val 13693"/>
                  <a:gd name="adj3" fmla="val 25000"/>
                  <a:gd name="adj4" fmla="val 65184"/>
                </a:avLst>
              </a:prstGeom>
              <a:ln w="1908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8" name="CustomShape 11"/>
              <p:cNvSpPr/>
              <p:nvPr/>
            </p:nvSpPr>
            <p:spPr>
              <a:xfrm>
                <a:off x="3200040" y="3138120"/>
                <a:ext cx="1156320" cy="505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i = 1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RC += 1 * STEP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2"/>
            <p:cNvSpPr/>
            <p:nvPr/>
          </p:nvSpPr>
          <p:spPr>
            <a:xfrm>
              <a:off x="6660000" y="3853080"/>
              <a:ext cx="587880" cy="24588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Times New Roman"/>
                </a:rPr>
                <a:t>GPU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0" name="CustomShape 13"/>
            <p:cNvSpPr/>
            <p:nvPr/>
          </p:nvSpPr>
          <p:spPr>
            <a:xfrm>
              <a:off x="5903280" y="3976560"/>
              <a:ext cx="779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grpSp>
          <p:nvGrpSpPr>
            <p:cNvPr id="191" name="Group 14"/>
            <p:cNvGrpSpPr/>
            <p:nvPr/>
          </p:nvGrpSpPr>
          <p:grpSpPr>
            <a:xfrm>
              <a:off x="4485600" y="3148560"/>
              <a:ext cx="1102320" cy="735480"/>
              <a:chOff x="4485600" y="3148560"/>
              <a:chExt cx="1102320" cy="735480"/>
            </a:xfrm>
          </p:grpSpPr>
          <p:sp>
            <p:nvSpPr>
              <p:cNvPr id="192" name="CustomShape 15"/>
              <p:cNvSpPr/>
              <p:nvPr/>
            </p:nvSpPr>
            <p:spPr>
              <a:xfrm>
                <a:off x="4488120" y="3171960"/>
                <a:ext cx="1066680" cy="712080"/>
              </a:xfrm>
              <a:prstGeom prst="downArrowCallout">
                <a:avLst>
                  <a:gd name="adj1" fmla="val 10866"/>
                  <a:gd name="adj2" fmla="val 13693"/>
                  <a:gd name="adj3" fmla="val 25000"/>
                  <a:gd name="adj4" fmla="val 66036"/>
                </a:avLst>
              </a:prstGeom>
              <a:ln w="1908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" name="CustomShape 16"/>
              <p:cNvSpPr/>
              <p:nvPr/>
            </p:nvSpPr>
            <p:spPr>
              <a:xfrm>
                <a:off x="4485600" y="3148560"/>
                <a:ext cx="1102320" cy="505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i = 2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RC += 2 * STEP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94" name="Group 17"/>
            <p:cNvGrpSpPr/>
            <p:nvPr/>
          </p:nvGrpSpPr>
          <p:grpSpPr>
            <a:xfrm>
              <a:off x="5668920" y="3143160"/>
              <a:ext cx="1127520" cy="769320"/>
              <a:chOff x="5668920" y="3143160"/>
              <a:chExt cx="1127520" cy="769320"/>
            </a:xfrm>
          </p:grpSpPr>
          <p:sp>
            <p:nvSpPr>
              <p:cNvPr id="195" name="CustomShape 18"/>
              <p:cNvSpPr/>
              <p:nvPr/>
            </p:nvSpPr>
            <p:spPr>
              <a:xfrm>
                <a:off x="5694120" y="3168000"/>
                <a:ext cx="1066680" cy="744480"/>
              </a:xfrm>
              <a:prstGeom prst="downArrowCallout">
                <a:avLst>
                  <a:gd name="adj1" fmla="val 10866"/>
                  <a:gd name="adj2" fmla="val 13693"/>
                  <a:gd name="adj3" fmla="val 25000"/>
                  <a:gd name="adj4" fmla="val 64235"/>
                </a:avLst>
              </a:prstGeom>
              <a:ln w="1908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6" name="CustomShape 19"/>
              <p:cNvSpPr/>
              <p:nvPr/>
            </p:nvSpPr>
            <p:spPr>
              <a:xfrm>
                <a:off x="5668920" y="3143160"/>
                <a:ext cx="1127520" cy="53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i = 0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RC = MIN</a:t>
                </a:r>
                <a:r>
                  <a:rPr lang="en-US" sz="105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1050" b="0" strike="noStrike" spc="-1">
                    <a:solidFill>
                      <a:srgbClr val="000000"/>
                    </a:solidFill>
                    <a:latin typeface="Times New Roman"/>
                  </a:rPr>
                  <a:t>(reset)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97" name="CustomShape 20"/>
            <p:cNvSpPr/>
            <p:nvPr/>
          </p:nvSpPr>
          <p:spPr>
            <a:xfrm>
              <a:off x="7247880" y="3976560"/>
              <a:ext cx="779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151920" y="1800000"/>
            <a:ext cx="12180240" cy="4354200"/>
            <a:chOff x="151920" y="1800000"/>
            <a:chExt cx="12180240" cy="4354200"/>
          </a:xfrm>
        </p:grpSpPr>
        <p:sp>
          <p:nvSpPr>
            <p:cNvPr id="199" name="CustomShape 2"/>
            <p:cNvSpPr/>
            <p:nvPr/>
          </p:nvSpPr>
          <p:spPr>
            <a:xfrm rot="16200000">
              <a:off x="9102600" y="1464120"/>
              <a:ext cx="2071800" cy="3135960"/>
            </a:xfrm>
            <a:prstGeom prst="rect">
              <a:avLst/>
            </a:prstGeom>
            <a:ln w="5724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200" name="Group 3"/>
            <p:cNvGrpSpPr/>
            <p:nvPr/>
          </p:nvGrpSpPr>
          <p:grpSpPr>
            <a:xfrm>
              <a:off x="151920" y="3151800"/>
              <a:ext cx="3228840" cy="3002400"/>
              <a:chOff x="151920" y="3151800"/>
              <a:chExt cx="3228840" cy="3002400"/>
            </a:xfrm>
          </p:grpSpPr>
          <p:sp>
            <p:nvSpPr>
              <p:cNvPr id="201" name="CustomShape 4"/>
              <p:cNvSpPr/>
              <p:nvPr/>
            </p:nvSpPr>
            <p:spPr>
              <a:xfrm rot="1696200">
                <a:off x="493560" y="3635640"/>
                <a:ext cx="2452680" cy="2060640"/>
              </a:xfrm>
              <a:prstGeom prst="rect">
                <a:avLst/>
              </a:prstGeom>
              <a:ln w="5724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" name="CustomShape 5"/>
              <p:cNvSpPr/>
              <p:nvPr/>
            </p:nvSpPr>
            <p:spPr>
              <a:xfrm>
                <a:off x="970200" y="5550840"/>
                <a:ext cx="5367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Arial"/>
                  </a:rPr>
                  <a:t>y</a:t>
                </a: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203" name="CustomShape 6"/>
              <p:cNvSpPr/>
              <p:nvPr/>
            </p:nvSpPr>
            <p:spPr>
              <a:xfrm>
                <a:off x="2844000" y="5140080"/>
                <a:ext cx="5367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Arial"/>
                  </a:rPr>
                  <a:t>x</a:t>
                </a: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204" name="Line 7"/>
              <p:cNvSpPr/>
              <p:nvPr/>
            </p:nvSpPr>
            <p:spPr>
              <a:xfrm>
                <a:off x="928800" y="3547080"/>
                <a:ext cx="2180880" cy="116712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Line 8"/>
              <p:cNvSpPr/>
              <p:nvPr/>
            </p:nvSpPr>
            <p:spPr>
              <a:xfrm>
                <a:off x="734760" y="3916440"/>
                <a:ext cx="2180520" cy="116712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Line 9"/>
              <p:cNvSpPr/>
              <p:nvPr/>
            </p:nvSpPr>
            <p:spPr>
              <a:xfrm>
                <a:off x="527040" y="4271040"/>
                <a:ext cx="2180880" cy="116748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Line 10"/>
              <p:cNvSpPr/>
              <p:nvPr/>
            </p:nvSpPr>
            <p:spPr>
              <a:xfrm>
                <a:off x="333000" y="4640400"/>
                <a:ext cx="2180880" cy="116748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Line 11"/>
              <p:cNvSpPr/>
              <p:nvPr/>
            </p:nvSpPr>
            <p:spPr>
              <a:xfrm flipV="1">
                <a:off x="508680" y="3357000"/>
                <a:ext cx="997560" cy="185760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Line 12"/>
              <p:cNvSpPr/>
              <p:nvPr/>
            </p:nvSpPr>
            <p:spPr>
              <a:xfrm flipV="1">
                <a:off x="869040" y="3547080"/>
                <a:ext cx="997560" cy="185760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Line 13"/>
              <p:cNvSpPr/>
              <p:nvPr/>
            </p:nvSpPr>
            <p:spPr>
              <a:xfrm flipV="1">
                <a:off x="1224720" y="3751200"/>
                <a:ext cx="997560" cy="185796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Line 14"/>
              <p:cNvSpPr/>
              <p:nvPr/>
            </p:nvSpPr>
            <p:spPr>
              <a:xfrm flipV="1">
                <a:off x="1590120" y="3925080"/>
                <a:ext cx="997560" cy="185760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Line 15"/>
              <p:cNvSpPr/>
              <p:nvPr/>
            </p:nvSpPr>
            <p:spPr>
              <a:xfrm flipV="1">
                <a:off x="1937520" y="4124160"/>
                <a:ext cx="997560" cy="185796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CustomShape 16"/>
              <p:cNvSpPr/>
              <p:nvPr/>
            </p:nvSpPr>
            <p:spPr>
              <a:xfrm rot="1697400">
                <a:off x="875880" y="3714840"/>
                <a:ext cx="2489760" cy="448560"/>
              </a:xfrm>
              <a:prstGeom prst="rect">
                <a:avLst/>
              </a:prstGeom>
              <a:solidFill>
                <a:srgbClr val="FF0909">
                  <a:alpha val="61000"/>
                </a:srgb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4" name="CustomShape 17"/>
            <p:cNvSpPr/>
            <p:nvPr/>
          </p:nvSpPr>
          <p:spPr>
            <a:xfrm>
              <a:off x="10029240" y="4089240"/>
              <a:ext cx="5367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/>
                </a:rPr>
                <a:t>z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15" name="CustomShape 18"/>
            <p:cNvSpPr/>
            <p:nvPr/>
          </p:nvSpPr>
          <p:spPr>
            <a:xfrm>
              <a:off x="11795400" y="2841480"/>
              <a:ext cx="5367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/>
                </a:rPr>
                <a:t>x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16" name="CustomShape 19"/>
            <p:cNvSpPr/>
            <p:nvPr/>
          </p:nvSpPr>
          <p:spPr>
            <a:xfrm rot="16200000">
              <a:off x="9920880" y="640800"/>
              <a:ext cx="430920" cy="3135960"/>
            </a:xfrm>
            <a:prstGeom prst="rect">
              <a:avLst/>
            </a:prstGeom>
            <a:solidFill>
              <a:srgbClr val="00B050">
                <a:alpha val="57000"/>
              </a:srgbClr>
            </a:solidFill>
            <a:ln w="5724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7662600" y="2699280"/>
              <a:ext cx="53676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4000" b="1" strike="noStrike" spc="-1">
                  <a:solidFill>
                    <a:srgbClr val="FF0000"/>
                  </a:solidFill>
                  <a:latin typeface="Arial"/>
                </a:rPr>
                <a:t>=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218" name="Line 21"/>
            <p:cNvSpPr/>
            <p:nvPr/>
          </p:nvSpPr>
          <p:spPr>
            <a:xfrm>
              <a:off x="9034560" y="1969200"/>
              <a:ext cx="0" cy="210312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Line 22"/>
            <p:cNvSpPr/>
            <p:nvPr/>
          </p:nvSpPr>
          <p:spPr>
            <a:xfrm>
              <a:off x="9484200" y="1990800"/>
              <a:ext cx="0" cy="210312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Line 23"/>
            <p:cNvSpPr/>
            <p:nvPr/>
          </p:nvSpPr>
          <p:spPr>
            <a:xfrm>
              <a:off x="9946800" y="1975680"/>
              <a:ext cx="0" cy="210312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Line 24"/>
            <p:cNvSpPr/>
            <p:nvPr/>
          </p:nvSpPr>
          <p:spPr>
            <a:xfrm>
              <a:off x="10396440" y="1972800"/>
              <a:ext cx="0" cy="210312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Line 25"/>
            <p:cNvSpPr/>
            <p:nvPr/>
          </p:nvSpPr>
          <p:spPr>
            <a:xfrm>
              <a:off x="10845720" y="1975680"/>
              <a:ext cx="0" cy="210312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Line 26"/>
            <p:cNvSpPr/>
            <p:nvPr/>
          </p:nvSpPr>
          <p:spPr>
            <a:xfrm>
              <a:off x="11283480" y="1992960"/>
              <a:ext cx="0" cy="210312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Line 27"/>
            <p:cNvSpPr/>
            <p:nvPr/>
          </p:nvSpPr>
          <p:spPr>
            <a:xfrm>
              <a:off x="8579880" y="2424240"/>
              <a:ext cx="3126960" cy="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Line 28"/>
            <p:cNvSpPr/>
            <p:nvPr/>
          </p:nvSpPr>
          <p:spPr>
            <a:xfrm>
              <a:off x="8579880" y="2831400"/>
              <a:ext cx="3126960" cy="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Line 29"/>
            <p:cNvSpPr/>
            <p:nvPr/>
          </p:nvSpPr>
          <p:spPr>
            <a:xfrm>
              <a:off x="8579880" y="3246480"/>
              <a:ext cx="3126960" cy="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30"/>
            <p:cNvSpPr/>
            <p:nvPr/>
          </p:nvSpPr>
          <p:spPr>
            <a:xfrm>
              <a:off x="8579880" y="3672720"/>
              <a:ext cx="3126960" cy="0"/>
            </a:xfrm>
            <a:prstGeom prst="line">
              <a:avLst/>
            </a:prstGeom>
            <a:ln w="2844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8" name="Group 31"/>
            <p:cNvGrpSpPr/>
            <p:nvPr/>
          </p:nvGrpSpPr>
          <p:grpSpPr>
            <a:xfrm>
              <a:off x="3969360" y="1800000"/>
              <a:ext cx="3750120" cy="2927520"/>
              <a:chOff x="3969360" y="1800000"/>
              <a:chExt cx="3750120" cy="2927520"/>
            </a:xfrm>
          </p:grpSpPr>
          <p:sp>
            <p:nvSpPr>
              <p:cNvPr id="229" name="CustomShape 32"/>
              <p:cNvSpPr/>
              <p:nvPr/>
            </p:nvSpPr>
            <p:spPr>
              <a:xfrm rot="16200000">
                <a:off x="4311360" y="1458360"/>
                <a:ext cx="2452680" cy="3135960"/>
              </a:xfrm>
              <a:prstGeom prst="rect">
                <a:avLst/>
              </a:prstGeom>
              <a:ln w="5724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0" name="CustomShape 33"/>
              <p:cNvSpPr/>
              <p:nvPr/>
            </p:nvSpPr>
            <p:spPr>
              <a:xfrm>
                <a:off x="5401440" y="4271400"/>
                <a:ext cx="5367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Arial"/>
                  </a:rPr>
                  <a:t>z</a:t>
                </a: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231" name="CustomShape 34"/>
              <p:cNvSpPr/>
              <p:nvPr/>
            </p:nvSpPr>
            <p:spPr>
              <a:xfrm>
                <a:off x="7182720" y="2751480"/>
                <a:ext cx="5367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Arial"/>
                  </a:rPr>
                  <a:t>y</a:t>
                </a:r>
                <a:endParaRPr lang="en-US" sz="2400" b="0" strike="noStrike" spc="-1">
                  <a:latin typeface="Arial"/>
                </a:endParaRPr>
              </a:p>
            </p:txBody>
          </p:sp>
          <p:sp>
            <p:nvSpPr>
              <p:cNvPr id="232" name="Line 35"/>
              <p:cNvSpPr/>
              <p:nvPr/>
            </p:nvSpPr>
            <p:spPr>
              <a:xfrm>
                <a:off x="4417560" y="1811520"/>
                <a:ext cx="0" cy="245304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Line 36"/>
              <p:cNvSpPr/>
              <p:nvPr/>
            </p:nvSpPr>
            <p:spPr>
              <a:xfrm>
                <a:off x="4867200" y="1844640"/>
                <a:ext cx="0" cy="245304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Line 37"/>
              <p:cNvSpPr/>
              <p:nvPr/>
            </p:nvSpPr>
            <p:spPr>
              <a:xfrm>
                <a:off x="5329800" y="1829880"/>
                <a:ext cx="0" cy="245268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Line 38"/>
              <p:cNvSpPr/>
              <p:nvPr/>
            </p:nvSpPr>
            <p:spPr>
              <a:xfrm>
                <a:off x="5779440" y="1826640"/>
                <a:ext cx="0" cy="245304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Line 39"/>
              <p:cNvSpPr/>
              <p:nvPr/>
            </p:nvSpPr>
            <p:spPr>
              <a:xfrm>
                <a:off x="6216840" y="1829880"/>
                <a:ext cx="0" cy="245268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Line 40"/>
              <p:cNvSpPr/>
              <p:nvPr/>
            </p:nvSpPr>
            <p:spPr>
              <a:xfrm>
                <a:off x="6666480" y="1811520"/>
                <a:ext cx="0" cy="245304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Line 41"/>
              <p:cNvSpPr/>
              <p:nvPr/>
            </p:nvSpPr>
            <p:spPr>
              <a:xfrm>
                <a:off x="3969360" y="2215800"/>
                <a:ext cx="3127320" cy="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Line 42"/>
              <p:cNvSpPr/>
              <p:nvPr/>
            </p:nvSpPr>
            <p:spPr>
              <a:xfrm>
                <a:off x="3969360" y="2622960"/>
                <a:ext cx="3127320" cy="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Line 43"/>
              <p:cNvSpPr/>
              <p:nvPr/>
            </p:nvSpPr>
            <p:spPr>
              <a:xfrm>
                <a:off x="3969360" y="3038040"/>
                <a:ext cx="3127320" cy="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Line 44"/>
              <p:cNvSpPr/>
              <p:nvPr/>
            </p:nvSpPr>
            <p:spPr>
              <a:xfrm>
                <a:off x="3969360" y="3464280"/>
                <a:ext cx="3127320" cy="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Line 45"/>
              <p:cNvSpPr/>
              <p:nvPr/>
            </p:nvSpPr>
            <p:spPr>
              <a:xfrm>
                <a:off x="3969360" y="3880800"/>
                <a:ext cx="3127320" cy="0"/>
              </a:xfrm>
              <a:prstGeom prst="line">
                <a:avLst/>
              </a:prstGeom>
              <a:ln w="2844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CustomShape 46"/>
              <p:cNvSpPr/>
              <p:nvPr/>
            </p:nvSpPr>
            <p:spPr>
              <a:xfrm rot="16200000">
                <a:off x="4312080" y="1458360"/>
                <a:ext cx="2452680" cy="3135960"/>
              </a:xfrm>
              <a:prstGeom prst="rect">
                <a:avLst/>
              </a:prstGeom>
              <a:solidFill>
                <a:srgbClr val="FF9900">
                  <a:alpha val="48000"/>
                </a:srgbClr>
              </a:solidFill>
              <a:ln w="5724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44" name="Group 47"/>
            <p:cNvGrpSpPr/>
            <p:nvPr/>
          </p:nvGrpSpPr>
          <p:grpSpPr>
            <a:xfrm>
              <a:off x="2102040" y="2193480"/>
              <a:ext cx="6507000" cy="1558800"/>
              <a:chOff x="2102040" y="2193480"/>
              <a:chExt cx="6507000" cy="1558800"/>
            </a:xfrm>
          </p:grpSpPr>
          <p:sp>
            <p:nvSpPr>
              <p:cNvPr id="245" name="CustomShape 48"/>
              <p:cNvSpPr/>
              <p:nvPr/>
            </p:nvSpPr>
            <p:spPr>
              <a:xfrm>
                <a:off x="2102040" y="2743200"/>
                <a:ext cx="2695320" cy="1009080"/>
              </a:xfrm>
              <a:custGeom>
                <a:avLst/>
                <a:gdLst/>
                <a:ahLst/>
                <a:cxnLst/>
                <a:rect l="l" t="t" r="r" b="b"/>
                <a:pathLst>
                  <a:path w="2695699" h="1009402">
                    <a:moveTo>
                      <a:pt x="0" y="1009402"/>
                    </a:moveTo>
                    <a:cubicBezTo>
                      <a:pt x="161306" y="648195"/>
                      <a:pt x="310738" y="298863"/>
                      <a:pt x="760021" y="130629"/>
                    </a:cubicBezTo>
                    <a:cubicBezTo>
                      <a:pt x="1209304" y="-37605"/>
                      <a:pt x="2109849" y="9896"/>
                      <a:pt x="2695699" y="0"/>
                    </a:cubicBezTo>
                  </a:path>
                </a:pathLst>
              </a:custGeom>
              <a:noFill/>
              <a:ln w="5724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Line 49"/>
              <p:cNvSpPr/>
              <p:nvPr/>
            </p:nvSpPr>
            <p:spPr>
              <a:xfrm>
                <a:off x="4797360" y="2742840"/>
                <a:ext cx="3031200" cy="15840"/>
              </a:xfrm>
              <a:prstGeom prst="line">
                <a:avLst/>
              </a:prstGeom>
              <a:ln w="5724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0"/>
              <p:cNvSpPr/>
              <p:nvPr/>
            </p:nvSpPr>
            <p:spPr>
              <a:xfrm>
                <a:off x="7813800" y="2193480"/>
                <a:ext cx="795240" cy="561240"/>
              </a:xfrm>
              <a:custGeom>
                <a:avLst/>
                <a:gdLst/>
                <a:ahLst/>
                <a:cxnLst/>
                <a:rect l="l" t="t" r="r" b="b"/>
                <a:pathLst>
                  <a:path w="795646" h="561433">
                    <a:moveTo>
                      <a:pt x="0" y="561433"/>
                    </a:moveTo>
                    <a:cubicBezTo>
                      <a:pt x="113805" y="537682"/>
                      <a:pt x="227610" y="513932"/>
                      <a:pt x="308758" y="430805"/>
                    </a:cubicBezTo>
                    <a:cubicBezTo>
                      <a:pt x="389906" y="347678"/>
                      <a:pt x="405740" y="133922"/>
                      <a:pt x="486888" y="62670"/>
                    </a:cubicBezTo>
                    <a:cubicBezTo>
                      <a:pt x="568036" y="-8582"/>
                      <a:pt x="681841" y="-2645"/>
                      <a:pt x="795646" y="3293"/>
                    </a:cubicBezTo>
                  </a:path>
                </a:pathLst>
              </a:custGeom>
              <a:noFill/>
              <a:ln w="57240">
                <a:solidFill>
                  <a:srgbClr val="002060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8" name="CustomShape 51"/>
            <p:cNvSpPr/>
            <p:nvPr/>
          </p:nvSpPr>
          <p:spPr>
            <a:xfrm>
              <a:off x="2879280" y="2845800"/>
              <a:ext cx="536760" cy="54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000" b="1" strike="noStrike" spc="-1">
                  <a:solidFill>
                    <a:srgbClr val="FF0000"/>
                  </a:solidFill>
                  <a:latin typeface="Arial"/>
                </a:rPr>
                <a:t>X</a:t>
              </a:r>
              <a:endParaRPr lang="en-US" sz="3000" b="0" strike="noStrike" spc="-1">
                <a:latin typeface="Arial"/>
              </a:endParaRPr>
            </a:p>
          </p:txBody>
        </p:sp>
      </p:grpSp>
      <p:sp>
        <p:nvSpPr>
          <p:cNvPr id="249" name="TextShape 52"/>
          <p:cNvSpPr txBox="1"/>
          <p:nvPr/>
        </p:nvSpPr>
        <p:spPr>
          <a:xfrm>
            <a:off x="6035040" y="140760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1" strike="noStrike" spc="-1">
                <a:latin typeface="Arial"/>
              </a:rPr>
              <a:t>Matrix B</a:t>
            </a:r>
          </a:p>
        </p:txBody>
      </p:sp>
      <p:sp>
        <p:nvSpPr>
          <p:cNvPr id="250" name="TextShape 53"/>
          <p:cNvSpPr txBox="1"/>
          <p:nvPr/>
        </p:nvSpPr>
        <p:spPr>
          <a:xfrm rot="17872200">
            <a:off x="-247680" y="258228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1" strike="noStrike" spc="-1">
                <a:latin typeface="Arial"/>
              </a:rPr>
              <a:t>Matrix A</a:t>
            </a:r>
          </a:p>
        </p:txBody>
      </p:sp>
      <p:sp>
        <p:nvSpPr>
          <p:cNvPr id="251" name="TextShape 54"/>
          <p:cNvSpPr txBox="1"/>
          <p:nvPr/>
        </p:nvSpPr>
        <p:spPr>
          <a:xfrm>
            <a:off x="10698480" y="16459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1" strike="noStrike" spc="-1">
                <a:latin typeface="Arial"/>
              </a:rPr>
              <a:t>Matrix 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1"/>
          <p:cNvGrpSpPr/>
          <p:nvPr/>
        </p:nvGrpSpPr>
        <p:grpSpPr>
          <a:xfrm>
            <a:off x="261720" y="915840"/>
            <a:ext cx="9403560" cy="5572800"/>
            <a:chOff x="261720" y="915840"/>
            <a:chExt cx="9403560" cy="5572800"/>
          </a:xfrm>
        </p:grpSpPr>
        <p:pic>
          <p:nvPicPr>
            <p:cNvPr id="253" name="Picture 4" descr="A picture containing text&#10;&#10;Description automatically generated"/>
            <p:cNvPicPr/>
            <p:nvPr/>
          </p:nvPicPr>
          <p:blipFill>
            <a:blip r:embed="rId2"/>
            <a:srcRect t="16486" b="22908"/>
            <a:stretch/>
          </p:blipFill>
          <p:spPr>
            <a:xfrm>
              <a:off x="5623920" y="1301400"/>
              <a:ext cx="2118240" cy="138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4" name="Picture 8" descr="A close up of a steering wheel&#10;&#10;Description automatically generated with medium confidence"/>
            <p:cNvPicPr/>
            <p:nvPr/>
          </p:nvPicPr>
          <p:blipFill>
            <a:blip r:embed="rId3"/>
            <a:stretch/>
          </p:blipFill>
          <p:spPr>
            <a:xfrm>
              <a:off x="8389080" y="3690000"/>
              <a:ext cx="1204920" cy="155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Picture 10" descr="A picture containing watch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8389080" y="915840"/>
              <a:ext cx="1204920" cy="1554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6" name="CustomShape 2"/>
            <p:cNvSpPr/>
            <p:nvPr/>
          </p:nvSpPr>
          <p:spPr>
            <a:xfrm rot="5400000">
              <a:off x="8408160" y="2683800"/>
              <a:ext cx="120492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0" b="0" strike="noStrike" spc="-1">
                  <a:solidFill>
                    <a:srgbClr val="1F9135"/>
                  </a:solidFill>
                  <a:latin typeface="Arial"/>
                </a:rPr>
                <a:t>&gt;</a:t>
              </a:r>
              <a:endParaRPr lang="en-US" sz="8000" b="0" strike="noStrike" spc="-1">
                <a:latin typeface="Arial"/>
              </a:endParaRPr>
            </a:p>
          </p:txBody>
        </p:sp>
        <p:grpSp>
          <p:nvGrpSpPr>
            <p:cNvPr id="257" name="Group 3"/>
            <p:cNvGrpSpPr/>
            <p:nvPr/>
          </p:nvGrpSpPr>
          <p:grpSpPr>
            <a:xfrm>
              <a:off x="261720" y="1958040"/>
              <a:ext cx="7176240" cy="4481280"/>
              <a:chOff x="261720" y="1958040"/>
              <a:chExt cx="7176240" cy="4481280"/>
            </a:xfrm>
          </p:grpSpPr>
          <p:pic>
            <p:nvPicPr>
              <p:cNvPr id="258" name="Picture 6" descr="Text&#10;&#10;Description automatically generated"/>
              <p:cNvPicPr/>
              <p:nvPr/>
            </p:nvPicPr>
            <p:blipFill>
              <a:blip r:embed="rId5"/>
              <a:stretch/>
            </p:blipFill>
            <p:spPr>
              <a:xfrm>
                <a:off x="5805720" y="3566160"/>
                <a:ext cx="1632240" cy="1632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59" name="Line 4"/>
              <p:cNvSpPr/>
              <p:nvPr/>
            </p:nvSpPr>
            <p:spPr>
              <a:xfrm>
                <a:off x="5148360" y="615168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Line 5"/>
              <p:cNvSpPr/>
              <p:nvPr/>
            </p:nvSpPr>
            <p:spPr>
              <a:xfrm>
                <a:off x="5042880" y="6013800"/>
                <a:ext cx="0" cy="39780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Line 6"/>
              <p:cNvSpPr/>
              <p:nvPr/>
            </p:nvSpPr>
            <p:spPr>
              <a:xfrm>
                <a:off x="4948920" y="6172560"/>
                <a:ext cx="0" cy="2390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Line 7"/>
              <p:cNvSpPr/>
              <p:nvPr/>
            </p:nvSpPr>
            <p:spPr>
              <a:xfrm>
                <a:off x="4855320" y="615168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Line 8"/>
              <p:cNvSpPr/>
              <p:nvPr/>
            </p:nvSpPr>
            <p:spPr>
              <a:xfrm>
                <a:off x="4761360" y="6085080"/>
                <a:ext cx="0" cy="331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4" name="Line 9"/>
              <p:cNvSpPr/>
              <p:nvPr/>
            </p:nvSpPr>
            <p:spPr>
              <a:xfrm>
                <a:off x="4667400" y="61621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Line 10"/>
              <p:cNvSpPr/>
              <p:nvPr/>
            </p:nvSpPr>
            <p:spPr>
              <a:xfrm>
                <a:off x="4573800" y="615456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Line 11"/>
              <p:cNvSpPr/>
              <p:nvPr/>
            </p:nvSpPr>
            <p:spPr>
              <a:xfrm>
                <a:off x="4479840" y="6146640"/>
                <a:ext cx="0" cy="26748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Line 12"/>
              <p:cNvSpPr/>
              <p:nvPr/>
            </p:nvSpPr>
            <p:spPr>
              <a:xfrm>
                <a:off x="4386240" y="6175080"/>
                <a:ext cx="0" cy="2390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Line 13"/>
              <p:cNvSpPr/>
              <p:nvPr/>
            </p:nvSpPr>
            <p:spPr>
              <a:xfrm>
                <a:off x="4285080" y="6099120"/>
                <a:ext cx="0" cy="3027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9" name="Line 14"/>
              <p:cNvSpPr/>
              <p:nvPr/>
            </p:nvSpPr>
            <p:spPr>
              <a:xfrm>
                <a:off x="4191480" y="6008400"/>
                <a:ext cx="0" cy="39780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Line 15"/>
              <p:cNvSpPr/>
              <p:nvPr/>
            </p:nvSpPr>
            <p:spPr>
              <a:xfrm>
                <a:off x="4097520" y="615708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Line 16"/>
              <p:cNvSpPr/>
              <p:nvPr/>
            </p:nvSpPr>
            <p:spPr>
              <a:xfrm>
                <a:off x="4003920" y="614916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Line 17"/>
              <p:cNvSpPr/>
              <p:nvPr/>
            </p:nvSpPr>
            <p:spPr>
              <a:xfrm>
                <a:off x="3909960" y="6146640"/>
                <a:ext cx="0" cy="2624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Line 18"/>
              <p:cNvSpPr/>
              <p:nvPr/>
            </p:nvSpPr>
            <p:spPr>
              <a:xfrm>
                <a:off x="3816360" y="6170040"/>
                <a:ext cx="0" cy="2390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Line 19"/>
              <p:cNvSpPr/>
              <p:nvPr/>
            </p:nvSpPr>
            <p:spPr>
              <a:xfrm>
                <a:off x="3715200" y="616788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Line 20"/>
              <p:cNvSpPr/>
              <p:nvPr/>
            </p:nvSpPr>
            <p:spPr>
              <a:xfrm>
                <a:off x="3621240" y="6030000"/>
                <a:ext cx="0" cy="3974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Line 21"/>
              <p:cNvSpPr/>
              <p:nvPr/>
            </p:nvSpPr>
            <p:spPr>
              <a:xfrm>
                <a:off x="3527640" y="61783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Line 22"/>
              <p:cNvSpPr/>
              <p:nvPr/>
            </p:nvSpPr>
            <p:spPr>
              <a:xfrm>
                <a:off x="3421800" y="617076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Line 23"/>
              <p:cNvSpPr/>
              <p:nvPr/>
            </p:nvSpPr>
            <p:spPr>
              <a:xfrm>
                <a:off x="3340080" y="6126840"/>
                <a:ext cx="0" cy="2678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Line 24"/>
              <p:cNvSpPr/>
              <p:nvPr/>
            </p:nvSpPr>
            <p:spPr>
              <a:xfrm>
                <a:off x="3246120" y="6024240"/>
                <a:ext cx="0" cy="40608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Line 25"/>
              <p:cNvSpPr/>
              <p:nvPr/>
            </p:nvSpPr>
            <p:spPr>
              <a:xfrm>
                <a:off x="3144960" y="616248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Line 26"/>
              <p:cNvSpPr/>
              <p:nvPr/>
            </p:nvSpPr>
            <p:spPr>
              <a:xfrm>
                <a:off x="3051360" y="6024600"/>
                <a:ext cx="0" cy="39780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Line 27"/>
              <p:cNvSpPr/>
              <p:nvPr/>
            </p:nvSpPr>
            <p:spPr>
              <a:xfrm>
                <a:off x="2957400" y="61729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Line 28"/>
              <p:cNvSpPr/>
              <p:nvPr/>
            </p:nvSpPr>
            <p:spPr>
              <a:xfrm>
                <a:off x="2860200" y="614088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Line 29"/>
              <p:cNvSpPr/>
              <p:nvPr/>
            </p:nvSpPr>
            <p:spPr>
              <a:xfrm>
                <a:off x="2766240" y="6059880"/>
                <a:ext cx="0" cy="34668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Line 30"/>
              <p:cNvSpPr/>
              <p:nvPr/>
            </p:nvSpPr>
            <p:spPr>
              <a:xfrm>
                <a:off x="2672640" y="61513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Line 31"/>
              <p:cNvSpPr/>
              <p:nvPr/>
            </p:nvSpPr>
            <p:spPr>
              <a:xfrm>
                <a:off x="2578680" y="614340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Line 32"/>
              <p:cNvSpPr/>
              <p:nvPr/>
            </p:nvSpPr>
            <p:spPr>
              <a:xfrm>
                <a:off x="2485080" y="6140880"/>
                <a:ext cx="0" cy="2624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Line 33"/>
              <p:cNvSpPr/>
              <p:nvPr/>
            </p:nvSpPr>
            <p:spPr>
              <a:xfrm>
                <a:off x="2391120" y="6140880"/>
                <a:ext cx="0" cy="2624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Line 34"/>
              <p:cNvSpPr/>
              <p:nvPr/>
            </p:nvSpPr>
            <p:spPr>
              <a:xfrm>
                <a:off x="2289960" y="61621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Line 35"/>
              <p:cNvSpPr/>
              <p:nvPr/>
            </p:nvSpPr>
            <p:spPr>
              <a:xfrm>
                <a:off x="2196360" y="6024240"/>
                <a:ext cx="0" cy="3974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Line 36"/>
              <p:cNvSpPr/>
              <p:nvPr/>
            </p:nvSpPr>
            <p:spPr>
              <a:xfrm>
                <a:off x="2102400" y="617256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Line 37"/>
              <p:cNvSpPr/>
              <p:nvPr/>
            </p:nvSpPr>
            <p:spPr>
              <a:xfrm>
                <a:off x="2008800" y="616500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Line 38"/>
              <p:cNvSpPr/>
              <p:nvPr/>
            </p:nvSpPr>
            <p:spPr>
              <a:xfrm>
                <a:off x="1914840" y="6140880"/>
                <a:ext cx="0" cy="28368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Line 39"/>
              <p:cNvSpPr/>
              <p:nvPr/>
            </p:nvSpPr>
            <p:spPr>
              <a:xfrm>
                <a:off x="1821240" y="6185520"/>
                <a:ext cx="0" cy="2390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Line 40"/>
              <p:cNvSpPr/>
              <p:nvPr/>
            </p:nvSpPr>
            <p:spPr>
              <a:xfrm>
                <a:off x="1720080" y="615708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Line 41"/>
              <p:cNvSpPr/>
              <p:nvPr/>
            </p:nvSpPr>
            <p:spPr>
              <a:xfrm>
                <a:off x="1626120" y="6140880"/>
                <a:ext cx="0" cy="2757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Line 42"/>
              <p:cNvSpPr/>
              <p:nvPr/>
            </p:nvSpPr>
            <p:spPr>
              <a:xfrm>
                <a:off x="1532520" y="616716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Line 43"/>
              <p:cNvSpPr/>
              <p:nvPr/>
            </p:nvSpPr>
            <p:spPr>
              <a:xfrm>
                <a:off x="1437480" y="617976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Line 44"/>
              <p:cNvSpPr/>
              <p:nvPr/>
            </p:nvSpPr>
            <p:spPr>
              <a:xfrm>
                <a:off x="1343880" y="6171840"/>
                <a:ext cx="0" cy="2599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Line 45"/>
              <p:cNvSpPr/>
              <p:nvPr/>
            </p:nvSpPr>
            <p:spPr>
              <a:xfrm>
                <a:off x="1249920" y="6163920"/>
                <a:ext cx="0" cy="26784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Line 46"/>
              <p:cNvSpPr/>
              <p:nvPr/>
            </p:nvSpPr>
            <p:spPr>
              <a:xfrm>
                <a:off x="1155960" y="6025680"/>
                <a:ext cx="0" cy="40608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Line 47"/>
              <p:cNvSpPr/>
              <p:nvPr/>
            </p:nvSpPr>
            <p:spPr>
              <a:xfrm>
                <a:off x="1055160" y="61639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Line 48"/>
              <p:cNvSpPr/>
              <p:nvPr/>
            </p:nvSpPr>
            <p:spPr>
              <a:xfrm>
                <a:off x="961200" y="6140880"/>
                <a:ext cx="0" cy="28260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Line 49"/>
              <p:cNvSpPr/>
              <p:nvPr/>
            </p:nvSpPr>
            <p:spPr>
              <a:xfrm>
                <a:off x="867600" y="617436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Line 50"/>
              <p:cNvSpPr/>
              <p:nvPr/>
            </p:nvSpPr>
            <p:spPr>
              <a:xfrm>
                <a:off x="770040" y="6142320"/>
                <a:ext cx="0" cy="2595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Line 51"/>
              <p:cNvSpPr/>
              <p:nvPr/>
            </p:nvSpPr>
            <p:spPr>
              <a:xfrm>
                <a:off x="676080" y="4808520"/>
                <a:ext cx="0" cy="15933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Line 52"/>
              <p:cNvSpPr/>
              <p:nvPr/>
            </p:nvSpPr>
            <p:spPr>
              <a:xfrm>
                <a:off x="582480" y="4076640"/>
                <a:ext cx="0" cy="233568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Line 53"/>
              <p:cNvSpPr/>
              <p:nvPr/>
            </p:nvSpPr>
            <p:spPr>
              <a:xfrm>
                <a:off x="488520" y="3839040"/>
                <a:ext cx="0" cy="256536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Line 54"/>
              <p:cNvSpPr/>
              <p:nvPr/>
            </p:nvSpPr>
            <p:spPr>
              <a:xfrm>
                <a:off x="394920" y="4670280"/>
                <a:ext cx="0" cy="173412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Line 55"/>
              <p:cNvSpPr/>
              <p:nvPr/>
            </p:nvSpPr>
            <p:spPr>
              <a:xfrm>
                <a:off x="297360" y="4382280"/>
                <a:ext cx="0" cy="2055600"/>
              </a:xfrm>
              <a:prstGeom prst="line">
                <a:avLst/>
              </a:prstGeom>
              <a:ln w="19080">
                <a:solidFill>
                  <a:srgbClr val="3A0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56"/>
              <p:cNvSpPr/>
              <p:nvPr/>
            </p:nvSpPr>
            <p:spPr>
              <a:xfrm>
                <a:off x="4951440" y="4382640"/>
                <a:ext cx="630360" cy="1320840"/>
              </a:xfrm>
              <a:custGeom>
                <a:avLst/>
                <a:gdLst/>
                <a:ahLst/>
                <a:cxnLst/>
                <a:rect l="l" t="t" r="r" b="b"/>
                <a:pathLst>
                  <a:path w="630681" h="1183024">
                    <a:moveTo>
                      <a:pt x="1290" y="1183024"/>
                    </a:moveTo>
                    <a:cubicBezTo>
                      <a:pt x="-10586" y="804993"/>
                      <a:pt x="60666" y="343835"/>
                      <a:pt x="167544" y="161747"/>
                    </a:cubicBezTo>
                    <a:cubicBezTo>
                      <a:pt x="274422" y="-20341"/>
                      <a:pt x="452551" y="-6487"/>
                      <a:pt x="630681" y="7367"/>
                    </a:cubicBezTo>
                  </a:path>
                </a:pathLst>
              </a:custGeom>
              <a:noFill/>
              <a:ln w="28440">
                <a:solidFill>
                  <a:srgbClr val="C00000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57"/>
              <p:cNvSpPr/>
              <p:nvPr/>
            </p:nvSpPr>
            <p:spPr>
              <a:xfrm>
                <a:off x="4465080" y="1958040"/>
                <a:ext cx="1060920" cy="3804480"/>
              </a:xfrm>
              <a:custGeom>
                <a:avLst/>
                <a:gdLst/>
                <a:ahLst/>
                <a:cxnLst/>
                <a:rect l="l" t="t" r="r" b="b"/>
                <a:pathLst>
                  <a:path w="661303" h="1249766">
                    <a:moveTo>
                      <a:pt x="2515" y="1249766"/>
                    </a:moveTo>
                    <a:cubicBezTo>
                      <a:pt x="-16659" y="879536"/>
                      <a:pt x="76690" y="391075"/>
                      <a:pt x="183568" y="208987"/>
                    </a:cubicBezTo>
                    <a:cubicBezTo>
                      <a:pt x="290446" y="26899"/>
                      <a:pt x="483173" y="1748"/>
                      <a:pt x="661303" y="0"/>
                    </a:cubicBezTo>
                  </a:path>
                </a:pathLst>
              </a:custGeom>
              <a:noFill/>
              <a:ln w="28440">
                <a:solidFill>
                  <a:srgbClr val="C00000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58"/>
              <p:cNvSpPr/>
              <p:nvPr/>
            </p:nvSpPr>
            <p:spPr>
              <a:xfrm rot="16200000" flipV="1">
                <a:off x="4832280" y="5644800"/>
                <a:ext cx="238680" cy="441360"/>
              </a:xfrm>
              <a:prstGeom prst="rightBrace">
                <a:avLst>
                  <a:gd name="adj1" fmla="val 0"/>
                  <a:gd name="adj2" fmla="val 50000"/>
                </a:avLst>
              </a:prstGeom>
              <a:noFill/>
              <a:ln w="2844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CustomShape 59"/>
              <p:cNvSpPr/>
              <p:nvPr/>
            </p:nvSpPr>
            <p:spPr>
              <a:xfrm rot="16200000" flipV="1">
                <a:off x="4350960" y="5646240"/>
                <a:ext cx="238680" cy="441360"/>
              </a:xfrm>
              <a:prstGeom prst="rightBrace">
                <a:avLst>
                  <a:gd name="adj1" fmla="val 0"/>
                  <a:gd name="adj2" fmla="val 50000"/>
                </a:avLst>
              </a:prstGeom>
              <a:noFill/>
              <a:ln w="2844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60"/>
              <p:cNvSpPr/>
              <p:nvPr/>
            </p:nvSpPr>
            <p:spPr>
              <a:xfrm rot="16200000" flipV="1">
                <a:off x="3146760" y="4916160"/>
                <a:ext cx="238680" cy="1901520"/>
              </a:xfrm>
              <a:prstGeom prst="rightBrace">
                <a:avLst>
                  <a:gd name="adj1" fmla="val 0"/>
                  <a:gd name="adj2" fmla="val 50000"/>
                </a:avLst>
              </a:prstGeom>
              <a:noFill/>
              <a:ln w="2844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Line 61"/>
              <p:cNvSpPr/>
              <p:nvPr/>
            </p:nvSpPr>
            <p:spPr>
              <a:xfrm>
                <a:off x="261720" y="6411600"/>
                <a:ext cx="5216760" cy="0"/>
              </a:xfrm>
              <a:prstGeom prst="line">
                <a:avLst/>
              </a:prstGeom>
              <a:ln w="4752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62"/>
              <p:cNvSpPr/>
              <p:nvPr/>
            </p:nvSpPr>
            <p:spPr>
              <a:xfrm>
                <a:off x="3269520" y="4357440"/>
                <a:ext cx="1773000" cy="1320840"/>
              </a:xfrm>
              <a:custGeom>
                <a:avLst/>
                <a:gdLst/>
                <a:ahLst/>
                <a:cxnLst/>
                <a:rect l="l" t="t" r="r" b="b"/>
                <a:pathLst>
                  <a:path w="630681" h="1183024">
                    <a:moveTo>
                      <a:pt x="1290" y="1183024"/>
                    </a:moveTo>
                    <a:cubicBezTo>
                      <a:pt x="-10586" y="804993"/>
                      <a:pt x="60666" y="343835"/>
                      <a:pt x="167544" y="161747"/>
                    </a:cubicBezTo>
                    <a:cubicBezTo>
                      <a:pt x="274422" y="-20341"/>
                      <a:pt x="452551" y="-6487"/>
                      <a:pt x="630681" y="7367"/>
                    </a:cubicBezTo>
                  </a:path>
                </a:pathLst>
              </a:custGeom>
              <a:noFill/>
              <a:ln w="28440">
                <a:solidFill>
                  <a:schemeClr val="accent6">
                    <a:lumMod val="75000"/>
                  </a:schemeClr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18" name="CustomShape 63"/>
            <p:cNvSpPr/>
            <p:nvPr/>
          </p:nvSpPr>
          <p:spPr>
            <a:xfrm>
              <a:off x="6903720" y="5971680"/>
              <a:ext cx="22813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1F9135"/>
                  </a:solidFill>
                  <a:latin typeface="Arial"/>
                </a:rPr>
                <a:t>CPU Won</a:t>
              </a:r>
              <a:endParaRPr lang="en-US" sz="2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584</Words>
  <Application>Microsoft Office PowerPoint</Application>
  <PresentationFormat>Widescreen</PresentationFormat>
  <Paragraphs>313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Jeyakeethan Jeyaganeshan</dc:creator>
  <dc:description/>
  <cp:lastModifiedBy>Jeyaganeshan Jeyakeethan</cp:lastModifiedBy>
  <cp:revision>93</cp:revision>
  <dcterms:created xsi:type="dcterms:W3CDTF">2020-08-04T18:10:18Z</dcterms:created>
  <dcterms:modified xsi:type="dcterms:W3CDTF">2021-07-18T02:57:15Z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