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Rajoli video mein Mali ki wife hai ye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91793b8790cae4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1793b8790cae4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8e9a95dd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8e9a95dd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91793b8790cae4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1793b8790cae4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28e9a97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28e9a97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8e9a97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8e9a97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28e9a97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8e9a97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28e9a97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28e9a97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28e9a97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8e9a97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28e9a97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8e9a97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8e9a971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8e9a97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28365dc1b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28365dc1b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282eb9a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282eb9a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28365dc1b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28365dc1b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282eb9ab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282eb9ab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282eb9a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82eb9a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8e9a971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8e9a971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8e9a971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8e9a971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8e9a97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8e9a97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8e9a95dd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8e9a95dd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910400" cy="11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accent3"/>
                </a:solidFill>
              </a:rPr>
              <a:t>Self-accelerating Processing Workflows</a:t>
            </a:r>
            <a:endParaRPr sz="3000">
              <a:solidFill>
                <a:schemeClr val="accent3"/>
              </a:solidFill>
            </a:endParaRPr>
          </a:p>
          <a:p>
            <a:pPr indent="0" lvl="0" marL="0" rtl="0" algn="l">
              <a:spcBef>
                <a:spcPts val="0"/>
              </a:spcBef>
              <a:spcAft>
                <a:spcPts val="0"/>
              </a:spcAft>
              <a:buNone/>
            </a:pPr>
            <a:r>
              <a:rPr lang="en-GB" sz="3000">
                <a:solidFill>
                  <a:schemeClr val="accent3"/>
                </a:solidFill>
              </a:rPr>
              <a:t>(GPU vs CPU with insights to optimize)</a:t>
            </a:r>
            <a:endParaRPr sz="3000">
              <a:solidFill>
                <a:schemeClr val="accent3"/>
              </a:solidFill>
            </a:endParaRPr>
          </a:p>
        </p:txBody>
      </p:sp>
      <p:sp>
        <p:nvSpPr>
          <p:cNvPr id="87" name="Google Shape;87;p13"/>
          <p:cNvSpPr txBox="1"/>
          <p:nvPr>
            <p:ph idx="1" type="subTitle"/>
          </p:nvPr>
        </p:nvSpPr>
        <p:spPr>
          <a:xfrm>
            <a:off x="1528725" y="2571750"/>
            <a:ext cx="3556200" cy="9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rPr>
              <a:t>Supervisors:</a:t>
            </a:r>
            <a:endParaRPr sz="1800">
              <a:solidFill>
                <a:schemeClr val="dk1"/>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Janaka Alawatugoda</a:t>
            </a:r>
            <a:r>
              <a:rPr lang="en-GB"/>
              <a:t> </a:t>
            </a:r>
            <a:r>
              <a:rPr lang="en-GB" sz="1800">
                <a:solidFill>
                  <a:srgbClr val="434343"/>
                </a:solidFill>
              </a:rPr>
              <a:t>(LSEG)</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Dr Adeesha Wijayasiri</a:t>
            </a:r>
            <a:endParaRPr sz="1800"/>
          </a:p>
        </p:txBody>
      </p:sp>
      <p:sp>
        <p:nvSpPr>
          <p:cNvPr id="88" name="Google Shape;88;p13"/>
          <p:cNvSpPr txBox="1"/>
          <p:nvPr>
            <p:ph idx="1" type="subTitle"/>
          </p:nvPr>
        </p:nvSpPr>
        <p:spPr>
          <a:xfrm>
            <a:off x="5611625" y="3381700"/>
            <a:ext cx="2924700" cy="134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rPr>
              <a:t>Group Members</a:t>
            </a:r>
            <a:r>
              <a:rPr lang="en-GB"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B.Abinayan</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J.Jeyakeethan</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T.Nirojan</a:t>
            </a:r>
            <a:endParaRPr sz="1800">
              <a:solidFill>
                <a:srgbClr val="434343"/>
              </a:solidFill>
            </a:endParaRPr>
          </a:p>
          <a:p>
            <a:pPr indent="0" lvl="0" marL="0" rtl="0" algn="l">
              <a:lnSpc>
                <a:spcPct val="115000"/>
              </a:lnSpc>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Optimizations for CPU that contributed to performance improvements are: multithreading, cache blocking, and reorganization of memory accesses for SIMDification.</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Optimizations for GPU that contributed to performance improvements are: minimizing global synchronization and using local shared buffers are the two key techniques to improve performance </a:t>
            </a:r>
            <a:endParaRPr sz="1800">
              <a:solidFill>
                <a:srgbClr val="000000"/>
              </a:solidFill>
              <a:latin typeface="Times New Roman"/>
              <a:ea typeface="Times New Roman"/>
              <a:cs typeface="Times New Roman"/>
              <a:sym typeface="Times New Roman"/>
            </a:endParaRPr>
          </a:p>
        </p:txBody>
      </p:sp>
      <p:sp>
        <p:nvSpPr>
          <p:cNvPr id="147" name="Google Shape;147;p22"/>
          <p:cNvSpPr txBox="1"/>
          <p:nvPr>
            <p:ph type="title"/>
          </p:nvPr>
        </p:nvSpPr>
        <p:spPr>
          <a:xfrm>
            <a:off x="729450" y="64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Previous</a:t>
            </a:r>
            <a:r>
              <a:rPr lang="en-GB">
                <a:solidFill>
                  <a:srgbClr val="0000FF"/>
                </a:solidFill>
              </a:rPr>
              <a:t> Arts </a:t>
            </a:r>
            <a:r>
              <a:rPr lang="en-GB">
                <a:solidFill>
                  <a:srgbClr val="0000FF"/>
                </a:solidFill>
              </a:rPr>
              <a:t>(continued)</a:t>
            </a:r>
            <a:endParaRPr>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Rootbeer is a project that allows developers to simply write code in Java and the (de)serialization, kernel code generation and kernel launch is done automatically</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Rootbeer supports features of the Java Programming Language, that are (1) single and multi-dimensional arrays of primitive and reference types, (2) composite objects, (3) instance and static fields, (4) dynamic memory allocation, (5) inner classes, (6) synchronized methods and monitors, (7) strings and (8) exceptions that are thrown or caught on the GPU. [10]</a:t>
            </a:r>
            <a:endParaRPr sz="1800">
              <a:solidFill>
                <a:srgbClr val="000000"/>
              </a:solidFill>
              <a:latin typeface="Times New Roman"/>
              <a:ea typeface="Times New Roman"/>
              <a:cs typeface="Times New Roman"/>
              <a:sym typeface="Times New Roman"/>
            </a:endParaRPr>
          </a:p>
        </p:txBody>
      </p:sp>
      <p:sp>
        <p:nvSpPr>
          <p:cNvPr id="153" name="Google Shape;153;p23"/>
          <p:cNvSpPr txBox="1"/>
          <p:nvPr>
            <p:ph type="title"/>
          </p:nvPr>
        </p:nvSpPr>
        <p:spPr>
          <a:xfrm>
            <a:off x="729450" y="64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Previous</a:t>
            </a:r>
            <a:r>
              <a:rPr lang="en-GB">
                <a:solidFill>
                  <a:srgbClr val="0000FF"/>
                </a:solidFill>
              </a:rPr>
              <a:t> Arts </a:t>
            </a:r>
            <a:r>
              <a:rPr lang="en-GB">
                <a:solidFill>
                  <a:srgbClr val="0000FF"/>
                </a:solidFill>
              </a:rPr>
              <a:t>(continued)</a:t>
            </a:r>
            <a:endParaRPr>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Despite this variation, the minimum speedup for the 13 queries considered was 20X</a:t>
            </a:r>
            <a:endParaRPr sz="1800">
              <a:solidFill>
                <a:srgbClr val="000000"/>
              </a:solidFill>
              <a:latin typeface="Times New Roman"/>
              <a:ea typeface="Times New Roman"/>
              <a:cs typeface="Times New Roman"/>
              <a:sym typeface="Times New Roman"/>
            </a:endParaRPr>
          </a:p>
        </p:txBody>
      </p:sp>
      <p:pic>
        <p:nvPicPr>
          <p:cNvPr id="159" name="Google Shape;159;p24"/>
          <p:cNvPicPr preferRelativeResize="0"/>
          <p:nvPr/>
        </p:nvPicPr>
        <p:blipFill>
          <a:blip r:embed="rId3">
            <a:alphaModFix/>
          </a:blip>
          <a:stretch>
            <a:fillRect/>
          </a:stretch>
        </p:blipFill>
        <p:spPr>
          <a:xfrm>
            <a:off x="2085475" y="2499813"/>
            <a:ext cx="5353050" cy="1933575"/>
          </a:xfrm>
          <a:prstGeom prst="rect">
            <a:avLst/>
          </a:prstGeom>
          <a:noFill/>
          <a:ln>
            <a:noFill/>
          </a:ln>
        </p:spPr>
      </p:pic>
      <p:sp>
        <p:nvSpPr>
          <p:cNvPr id="160" name="Google Shape;160;p24"/>
          <p:cNvSpPr txBox="1"/>
          <p:nvPr>
            <p:ph type="title"/>
          </p:nvPr>
        </p:nvSpPr>
        <p:spPr>
          <a:xfrm>
            <a:off x="729450" y="64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Previous</a:t>
            </a:r>
            <a:r>
              <a:rPr lang="en-GB">
                <a:solidFill>
                  <a:srgbClr val="0000FF"/>
                </a:solidFill>
              </a:rPr>
              <a:t> Arts </a:t>
            </a:r>
            <a:r>
              <a:rPr lang="en-GB">
                <a:solidFill>
                  <a:srgbClr val="0000FF"/>
                </a:solidFill>
              </a:rPr>
              <a:t>(continued)</a:t>
            </a:r>
            <a:endParaRPr>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6285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Methodology</a:t>
            </a:r>
            <a:endParaRPr>
              <a:solidFill>
                <a:srgbClr val="0000FF"/>
              </a:solidFill>
            </a:endParaRPr>
          </a:p>
        </p:txBody>
      </p:sp>
      <p:sp>
        <p:nvSpPr>
          <p:cNvPr id="166" name="Google Shape;166;p25"/>
          <p:cNvSpPr txBox="1"/>
          <p:nvPr>
            <p:ph idx="1" type="body"/>
          </p:nvPr>
        </p:nvSpPr>
        <p:spPr>
          <a:xfrm>
            <a:off x="727650" y="1517550"/>
            <a:ext cx="7688700" cy="34782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Consist of 5 step process</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1. Extracting features</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2. Prioritizing features</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3. Establishing relationship</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4. Formation of methods</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5. Implementation techniques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606875"/>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Extracting features</a:t>
            </a:r>
            <a:endParaRPr>
              <a:solidFill>
                <a:srgbClr val="0000FF"/>
              </a:solidFill>
            </a:endParaRPr>
          </a:p>
        </p:txBody>
      </p:sp>
      <p:sp>
        <p:nvSpPr>
          <p:cNvPr id="172" name="Google Shape;172;p26"/>
          <p:cNvSpPr txBox="1"/>
          <p:nvPr>
            <p:ph idx="1" type="body"/>
          </p:nvPr>
        </p:nvSpPr>
        <p:spPr>
          <a:xfrm>
            <a:off x="729450" y="1514825"/>
            <a:ext cx="7688700" cy="29379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Identifying the attributes that affects the performance of CPU and GPU.</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Such attributes are planned to be taken from,</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1. </a:t>
            </a:r>
            <a:r>
              <a:rPr lang="en-GB" sz="1800">
                <a:solidFill>
                  <a:srgbClr val="000000"/>
                </a:solidFill>
                <a:latin typeface="Times New Roman"/>
                <a:ea typeface="Times New Roman"/>
                <a:cs typeface="Times New Roman"/>
                <a:sym typeface="Times New Roman"/>
              </a:rPr>
              <a:t>Previous works</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2. Research papers</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3. White papers of CPU and GPU</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E.g : Array size, Array dimensions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06975" y="6562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Prioritizing Features</a:t>
            </a:r>
            <a:endParaRPr>
              <a:solidFill>
                <a:srgbClr val="0000FF"/>
              </a:solidFill>
            </a:endParaRPr>
          </a:p>
        </p:txBody>
      </p:sp>
      <p:sp>
        <p:nvSpPr>
          <p:cNvPr id="178" name="Google Shape;178;p27"/>
          <p:cNvSpPr txBox="1"/>
          <p:nvPr>
            <p:ph idx="1" type="body"/>
          </p:nvPr>
        </p:nvSpPr>
        <p:spPr>
          <a:xfrm>
            <a:off x="727650" y="1688350"/>
            <a:ext cx="7688700" cy="22611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Ordering</a:t>
            </a:r>
            <a:r>
              <a:rPr lang="en-GB" sz="1800">
                <a:solidFill>
                  <a:srgbClr val="000000"/>
                </a:solidFill>
                <a:latin typeface="Times New Roman"/>
                <a:ea typeface="Times New Roman"/>
                <a:cs typeface="Times New Roman"/>
                <a:sym typeface="Times New Roman"/>
              </a:rPr>
              <a:t> the features based on their impact level.</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Helps in trade-off situations.</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Filtering the hardware level features from software level features.</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filtering helps for the generalization of the library .</a:t>
            </a:r>
            <a:endParaRPr sz="1800">
              <a:solidFill>
                <a:srgbClr val="000000"/>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593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Establishing Relationships</a:t>
            </a:r>
            <a:endParaRPr/>
          </a:p>
        </p:txBody>
      </p:sp>
      <p:sp>
        <p:nvSpPr>
          <p:cNvPr id="184" name="Google Shape;184;p28"/>
          <p:cNvSpPr txBox="1"/>
          <p:nvPr>
            <p:ph idx="1" type="body"/>
          </p:nvPr>
        </p:nvSpPr>
        <p:spPr>
          <a:xfrm>
            <a:off x="729450" y="1577575"/>
            <a:ext cx="7688700" cy="29544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Measuring the impact level of attributes.</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impact level will be measured for each attributes both individually and groups.</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Measuring process is planned to be conducted through statistical analysis.</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Tool: Matlab graphs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7650" y="606875"/>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Formation of methods</a:t>
            </a:r>
            <a:endParaRPr>
              <a:solidFill>
                <a:srgbClr val="0000FF"/>
              </a:solidFill>
            </a:endParaRPr>
          </a:p>
        </p:txBody>
      </p:sp>
      <p:sp>
        <p:nvSpPr>
          <p:cNvPr id="190" name="Google Shape;190;p29"/>
          <p:cNvSpPr txBox="1"/>
          <p:nvPr>
            <p:ph idx="1" type="body"/>
          </p:nvPr>
        </p:nvSpPr>
        <p:spPr>
          <a:xfrm>
            <a:off x="727650" y="1593100"/>
            <a:ext cx="7688700" cy="22611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Based on the impact level measurements, the attributes with similar flow of pattern and context will be grouped.</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Selection methods/functions will be formed for those features. </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I.e. there will be parameters for a p</a:t>
            </a:r>
            <a:r>
              <a:rPr lang="en-GB" sz="1800">
                <a:solidFill>
                  <a:srgbClr val="000000"/>
                </a:solidFill>
                <a:latin typeface="Times New Roman"/>
                <a:ea typeface="Times New Roman"/>
                <a:cs typeface="Times New Roman"/>
                <a:sym typeface="Times New Roman"/>
              </a:rPr>
              <a:t>art</a:t>
            </a:r>
            <a:r>
              <a:rPr lang="en-GB" sz="1800">
                <a:solidFill>
                  <a:srgbClr val="000000"/>
                </a:solidFill>
                <a:latin typeface="Times New Roman"/>
                <a:ea typeface="Times New Roman"/>
                <a:cs typeface="Times New Roman"/>
                <a:sym typeface="Times New Roman"/>
              </a:rPr>
              <a:t>icular function.</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7650" y="615925"/>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Implementation Techniques</a:t>
            </a:r>
            <a:endParaRPr>
              <a:solidFill>
                <a:srgbClr val="0000FF"/>
              </a:solidFill>
            </a:endParaRPr>
          </a:p>
        </p:txBody>
      </p:sp>
      <p:sp>
        <p:nvSpPr>
          <p:cNvPr id="196" name="Google Shape;196;p30"/>
          <p:cNvSpPr txBox="1"/>
          <p:nvPr>
            <p:ph idx="1" type="body"/>
          </p:nvPr>
        </p:nvSpPr>
        <p:spPr>
          <a:xfrm>
            <a:off x="727650" y="1555500"/>
            <a:ext cx="7688700" cy="22611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Logical implementation of the methods will be designed in this stage.</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Appropriate algorithms will be formed for the selection of the platform.</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Algorithms will make decision based on the benchmarks obtained for each attribute through experiment.</a:t>
            </a:r>
            <a:endParaRPr sz="1800">
              <a:solidFill>
                <a:srgbClr val="000000"/>
              </a:solidFill>
              <a:latin typeface="Times New Roman"/>
              <a:ea typeface="Times New Roman"/>
              <a:cs typeface="Times New Roman"/>
              <a:sym typeface="Times New Roman"/>
            </a:endParaRPr>
          </a:p>
          <a:p>
            <a:pPr indent="0" lvl="0" marL="457200" rtl="0" algn="l">
              <a:spcBef>
                <a:spcPts val="0"/>
              </a:spcBef>
              <a:spcAft>
                <a:spcPts val="1600"/>
              </a:spcAft>
              <a:buNone/>
            </a:pP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1"/>
          <p:cNvPicPr preferRelativeResize="0"/>
          <p:nvPr/>
        </p:nvPicPr>
        <p:blipFill>
          <a:blip r:embed="rId3">
            <a:alphaModFix/>
          </a:blip>
          <a:stretch>
            <a:fillRect/>
          </a:stretch>
        </p:blipFill>
        <p:spPr>
          <a:xfrm>
            <a:off x="590550" y="75200"/>
            <a:ext cx="8142400" cy="4993100"/>
          </a:xfrm>
          <a:prstGeom prst="rect">
            <a:avLst/>
          </a:prstGeom>
          <a:noFill/>
          <a:ln>
            <a:noFill/>
          </a:ln>
        </p:spPr>
      </p:pic>
      <p:sp>
        <p:nvSpPr>
          <p:cNvPr id="202" name="Google Shape;202;p31"/>
          <p:cNvSpPr txBox="1"/>
          <p:nvPr>
            <p:ph type="title"/>
          </p:nvPr>
        </p:nvSpPr>
        <p:spPr>
          <a:xfrm>
            <a:off x="1896550" y="0"/>
            <a:ext cx="4206900" cy="5352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Timeline</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85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Introduction</a:t>
            </a:r>
            <a:endParaRPr>
              <a:solidFill>
                <a:srgbClr val="0000FF"/>
              </a:solidFill>
            </a:endParaRPr>
          </a:p>
        </p:txBody>
      </p:sp>
      <p:sp>
        <p:nvSpPr>
          <p:cNvPr id="94" name="Google Shape;94;p14"/>
          <p:cNvSpPr txBox="1"/>
          <p:nvPr>
            <p:ph idx="1" type="body"/>
          </p:nvPr>
        </p:nvSpPr>
        <p:spPr>
          <a:xfrm>
            <a:off x="727650" y="1448050"/>
            <a:ext cx="7688700" cy="35352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GPGPU has great trend in latest general purpose computing.</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It </a:t>
            </a:r>
            <a:r>
              <a:rPr lang="en-GB" sz="1800">
                <a:solidFill>
                  <a:srgbClr val="000000"/>
                </a:solidFill>
                <a:latin typeface="Times New Roman"/>
                <a:ea typeface="Times New Roman"/>
                <a:cs typeface="Times New Roman"/>
                <a:sym typeface="Times New Roman"/>
              </a:rPr>
              <a:t>provides a gain of </a:t>
            </a:r>
            <a:r>
              <a:rPr lang="en-GB" sz="1800">
                <a:solidFill>
                  <a:srgbClr val="000000"/>
                </a:solidFill>
                <a:latin typeface="Times New Roman"/>
                <a:ea typeface="Times New Roman"/>
                <a:cs typeface="Times New Roman"/>
                <a:sym typeface="Times New Roman"/>
              </a:rPr>
              <a:t>reduction over execution time for some computations over huge dataset.</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GPU performs well for SIMD but CPU is necessary for serial p</a:t>
            </a:r>
            <a:r>
              <a:rPr lang="en-GB" sz="1800">
                <a:solidFill>
                  <a:srgbClr val="000000"/>
                </a:solidFill>
                <a:latin typeface="Times New Roman"/>
                <a:ea typeface="Times New Roman"/>
                <a:cs typeface="Times New Roman"/>
                <a:sym typeface="Times New Roman"/>
              </a:rPr>
              <a:t>art</a:t>
            </a:r>
            <a:r>
              <a:rPr lang="en-GB" sz="1800">
                <a:solidFill>
                  <a:srgbClr val="000000"/>
                </a:solidFill>
                <a:latin typeface="Times New Roman"/>
                <a:ea typeface="Times New Roman"/>
                <a:cs typeface="Times New Roman"/>
                <a:sym typeface="Times New Roman"/>
              </a:rPr>
              <a:t> of the code (MIMD).</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right choices of Platform may save a long time in accumulation.</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Bandwidth is a </a:t>
            </a:r>
            <a:r>
              <a:rPr lang="en-GB" sz="1800">
                <a:solidFill>
                  <a:srgbClr val="000000"/>
                </a:solidFill>
                <a:latin typeface="Times New Roman"/>
                <a:ea typeface="Times New Roman"/>
                <a:cs typeface="Times New Roman"/>
                <a:sym typeface="Times New Roman"/>
              </a:rPr>
              <a:t>bottleneck</a:t>
            </a:r>
            <a:r>
              <a:rPr lang="en-GB" sz="1800">
                <a:solidFill>
                  <a:srgbClr val="000000"/>
                </a:solidFill>
                <a:latin typeface="Times New Roman"/>
                <a:ea typeface="Times New Roman"/>
                <a:cs typeface="Times New Roman"/>
                <a:sym typeface="Times New Roman"/>
              </a:rPr>
              <a:t> for a GPU to </a:t>
            </a:r>
            <a:r>
              <a:rPr lang="en-GB" sz="1800">
                <a:solidFill>
                  <a:srgbClr val="000000"/>
                </a:solidFill>
                <a:latin typeface="Times New Roman"/>
                <a:ea typeface="Times New Roman"/>
                <a:cs typeface="Times New Roman"/>
                <a:sym typeface="Times New Roman"/>
              </a:rPr>
              <a:t>achieve</a:t>
            </a:r>
            <a:r>
              <a:rPr lang="en-GB" sz="1800">
                <a:solidFill>
                  <a:srgbClr val="000000"/>
                </a:solidFill>
                <a:latin typeface="Times New Roman"/>
                <a:ea typeface="Times New Roman"/>
                <a:cs typeface="Times New Roman"/>
                <a:sym typeface="Times New Roman"/>
              </a:rPr>
              <a:t> the gain.</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Arithmetic</a:t>
            </a:r>
            <a:r>
              <a:rPr lang="en-GB" sz="1800">
                <a:solidFill>
                  <a:srgbClr val="000000"/>
                </a:solidFill>
                <a:latin typeface="Times New Roman"/>
                <a:ea typeface="Times New Roman"/>
                <a:cs typeface="Times New Roman"/>
                <a:sym typeface="Times New Roman"/>
              </a:rPr>
              <a:t> intensity is a good measure to determine its suitability.</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7650" y="670800"/>
            <a:ext cx="7918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0000FF"/>
                </a:solidFill>
              </a:rPr>
              <a:t>Summary</a:t>
            </a:r>
            <a:endParaRPr sz="2200">
              <a:solidFill>
                <a:srgbClr val="0000FF"/>
              </a:solidFill>
            </a:endParaRPr>
          </a:p>
        </p:txBody>
      </p:sp>
      <p:sp>
        <p:nvSpPr>
          <p:cNvPr id="208" name="Google Shape;208;p32"/>
          <p:cNvSpPr txBox="1"/>
          <p:nvPr>
            <p:ph idx="1" type="body"/>
          </p:nvPr>
        </p:nvSpPr>
        <p:spPr>
          <a:xfrm>
            <a:off x="727650" y="1359825"/>
            <a:ext cx="7688700" cy="3407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GPGPU is very common in modern computing.</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Execution time may be more precious than utilizing resources </a:t>
            </a:r>
            <a:r>
              <a:rPr lang="en-GB" sz="1800">
                <a:solidFill>
                  <a:srgbClr val="000000"/>
                </a:solidFill>
                <a:latin typeface="Times New Roman"/>
                <a:ea typeface="Times New Roman"/>
                <a:cs typeface="Times New Roman"/>
                <a:sym typeface="Times New Roman"/>
              </a:rPr>
              <a:t>efficiently</a:t>
            </a:r>
            <a:r>
              <a:rPr lang="en-GB" sz="1800">
                <a:solidFill>
                  <a:srgbClr val="000000"/>
                </a:solidFill>
                <a:latin typeface="Times New Roman"/>
                <a:ea typeface="Times New Roman"/>
                <a:cs typeface="Times New Roman"/>
                <a:sym typeface="Times New Roman"/>
              </a:rPr>
              <a:t> for some </a:t>
            </a:r>
            <a:r>
              <a:rPr lang="en-GB" sz="1800">
                <a:solidFill>
                  <a:srgbClr val="000000"/>
                </a:solidFill>
                <a:latin typeface="Times New Roman"/>
                <a:ea typeface="Times New Roman"/>
                <a:cs typeface="Times New Roman"/>
                <a:sym typeface="Times New Roman"/>
              </a:rPr>
              <a:t>applications</a:t>
            </a:r>
            <a:r>
              <a:rPr lang="en-GB" sz="1800">
                <a:solidFill>
                  <a:srgbClr val="000000"/>
                </a:solidFill>
                <a:latin typeface="Times New Roman"/>
                <a:ea typeface="Times New Roman"/>
                <a:cs typeface="Times New Roman"/>
                <a:sym typeface="Times New Roman"/>
              </a:rPr>
              <a:t> of </a:t>
            </a:r>
            <a:r>
              <a:rPr lang="en-GB" sz="1800">
                <a:solidFill>
                  <a:srgbClr val="000000"/>
                </a:solidFill>
                <a:latin typeface="Times New Roman"/>
                <a:ea typeface="Times New Roman"/>
                <a:cs typeface="Times New Roman"/>
                <a:sym typeface="Times New Roman"/>
              </a:rPr>
              <a:t>computing.</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It has no directly related previous arts.</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Methodology</a:t>
            </a:r>
            <a:endParaRPr sz="1800">
              <a:solidFill>
                <a:srgbClr val="000000"/>
              </a:solidFill>
              <a:latin typeface="Times New Roman"/>
              <a:ea typeface="Times New Roman"/>
              <a:cs typeface="Times New Roman"/>
              <a:sym typeface="Times New Roman"/>
            </a:endParaRPr>
          </a:p>
          <a:p>
            <a:pPr indent="-342900" lvl="1" marL="9144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Characterize computations using some features.</a:t>
            </a:r>
            <a:endParaRPr sz="1800">
              <a:solidFill>
                <a:srgbClr val="000000"/>
              </a:solidFill>
              <a:latin typeface="Times New Roman"/>
              <a:ea typeface="Times New Roman"/>
              <a:cs typeface="Times New Roman"/>
              <a:sym typeface="Times New Roman"/>
            </a:endParaRPr>
          </a:p>
          <a:p>
            <a:pPr indent="-342900" lvl="1" marL="9144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Define the benchmarks, determining the boundary points of switching.</a:t>
            </a:r>
            <a:endParaRPr sz="1800">
              <a:solidFill>
                <a:srgbClr val="000000"/>
              </a:solidFill>
              <a:latin typeface="Times New Roman"/>
              <a:ea typeface="Times New Roman"/>
              <a:cs typeface="Times New Roman"/>
              <a:sym typeface="Times New Roman"/>
            </a:endParaRPr>
          </a:p>
          <a:p>
            <a:pPr indent="-342900" lvl="1" marL="9144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Implement Library of functions to be used by the programmer.</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7650" y="1514700"/>
            <a:ext cx="7688700" cy="29628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Many computations can be done either on CPU and GPU platforms.</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computation time of the problem may increase by a factor if a problem is executed on a wrong platform.</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 tool to predict the right platform in runtime that do a </a:t>
            </a:r>
            <a:r>
              <a:rPr lang="en-GB" sz="1800">
                <a:solidFill>
                  <a:srgbClr val="000000"/>
                </a:solidFill>
                <a:latin typeface="Times New Roman"/>
                <a:ea typeface="Times New Roman"/>
                <a:cs typeface="Times New Roman"/>
                <a:sym typeface="Times New Roman"/>
              </a:rPr>
              <a:t>computation</a:t>
            </a:r>
            <a:r>
              <a:rPr lang="en-GB" sz="1800">
                <a:solidFill>
                  <a:srgbClr val="000000"/>
                </a:solidFill>
                <a:latin typeface="Times New Roman"/>
                <a:ea typeface="Times New Roman"/>
                <a:cs typeface="Times New Roman"/>
                <a:sym typeface="Times New Roman"/>
              </a:rPr>
              <a:t> in low execution time.</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Different computations types shows different performance boundaries in between the CPU and GPU.</a:t>
            </a:r>
            <a:endParaRPr sz="1800">
              <a:solidFill>
                <a:srgbClr val="000000"/>
              </a:solidFill>
              <a:latin typeface="Times New Roman"/>
              <a:ea typeface="Times New Roman"/>
              <a:cs typeface="Times New Roman"/>
              <a:sym typeface="Times New Roman"/>
            </a:endParaRPr>
          </a:p>
        </p:txBody>
      </p:sp>
      <p:sp>
        <p:nvSpPr>
          <p:cNvPr id="100" name="Google Shape;100;p15"/>
          <p:cNvSpPr txBox="1"/>
          <p:nvPr>
            <p:ph type="title"/>
          </p:nvPr>
        </p:nvSpPr>
        <p:spPr>
          <a:xfrm>
            <a:off x="727650" y="594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Research Problem</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7650" y="1514700"/>
            <a:ext cx="7688700" cy="29712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right choice may reduce overall execution time by a certain factor.</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selection of platform cannot be done dynamically based on computation type and there is no option to execute different codes on the CPU or GPU upon the selection.</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Few related researches have been conducted previously but none of them provide an appropriate solution.</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 library that evaluate a computation to determine the suitability would help to take a optimum choice in runtime.</a:t>
            </a:r>
            <a:endParaRPr sz="1800">
              <a:solidFill>
                <a:srgbClr val="000000"/>
              </a:solidFill>
              <a:latin typeface="Times New Roman"/>
              <a:ea typeface="Times New Roman"/>
              <a:cs typeface="Times New Roman"/>
              <a:sym typeface="Times New Roman"/>
            </a:endParaRPr>
          </a:p>
        </p:txBody>
      </p:sp>
      <p:sp>
        <p:nvSpPr>
          <p:cNvPr id="106" name="Google Shape;106;p16"/>
          <p:cNvSpPr txBox="1"/>
          <p:nvPr>
            <p:ph type="title"/>
          </p:nvPr>
        </p:nvSpPr>
        <p:spPr>
          <a:xfrm>
            <a:off x="727650" y="594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Research Motivation</a:t>
            </a:r>
            <a:endParaRPr>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94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Research Objectives</a:t>
            </a:r>
            <a:endParaRPr>
              <a:solidFill>
                <a:srgbClr val="0000FF"/>
              </a:solidFill>
            </a:endParaRPr>
          </a:p>
        </p:txBody>
      </p:sp>
      <p:sp>
        <p:nvSpPr>
          <p:cNvPr id="112" name="Google Shape;112;p17"/>
          <p:cNvSpPr txBox="1"/>
          <p:nvPr>
            <p:ph idx="1" type="body"/>
          </p:nvPr>
        </p:nvSpPr>
        <p:spPr>
          <a:xfrm>
            <a:off x="727650" y="1495875"/>
            <a:ext cx="7688700" cy="22611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 library of functions that predict the right platform for a defined computation.</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a:t>
            </a:r>
            <a:r>
              <a:rPr lang="en-GB" sz="1800">
                <a:solidFill>
                  <a:srgbClr val="000000"/>
                </a:solidFill>
                <a:latin typeface="Times New Roman"/>
                <a:ea typeface="Times New Roman"/>
                <a:cs typeface="Times New Roman"/>
                <a:sym typeface="Times New Roman"/>
              </a:rPr>
              <a:t>functions to</a:t>
            </a:r>
            <a:r>
              <a:rPr lang="en-GB" sz="1800">
                <a:solidFill>
                  <a:srgbClr val="000000"/>
                </a:solidFill>
                <a:latin typeface="Times New Roman"/>
                <a:ea typeface="Times New Roman"/>
                <a:cs typeface="Times New Roman"/>
                <a:sym typeface="Times New Roman"/>
              </a:rPr>
              <a:t> define characteristic of the </a:t>
            </a:r>
            <a:r>
              <a:rPr lang="en-GB" sz="1800">
                <a:solidFill>
                  <a:srgbClr val="000000"/>
                </a:solidFill>
                <a:latin typeface="Times New Roman"/>
                <a:ea typeface="Times New Roman"/>
                <a:cs typeface="Times New Roman"/>
                <a:sym typeface="Times New Roman"/>
              </a:rPr>
              <a:t>computation</a:t>
            </a:r>
            <a:r>
              <a:rPr lang="en-GB"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An overall gain of execution time.</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gain of execution time at cost of </a:t>
            </a:r>
            <a:r>
              <a:rPr lang="en-GB" sz="1800">
                <a:solidFill>
                  <a:srgbClr val="000000"/>
                </a:solidFill>
                <a:latin typeface="Times New Roman"/>
                <a:ea typeface="Times New Roman"/>
                <a:cs typeface="Times New Roman"/>
                <a:sym typeface="Times New Roman"/>
              </a:rPr>
              <a:t>at least </a:t>
            </a:r>
            <a:r>
              <a:rPr lang="en-GB" sz="1800">
                <a:solidFill>
                  <a:srgbClr val="000000"/>
                </a:solidFill>
                <a:latin typeface="Times New Roman"/>
                <a:ea typeface="Times New Roman"/>
                <a:cs typeface="Times New Roman"/>
                <a:sym typeface="Times New Roman"/>
              </a:rPr>
              <a:t>resources.</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objective is not to utilize resources efficiently.</a:t>
            </a:r>
            <a:endParaRPr sz="18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94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Branch</a:t>
            </a:r>
            <a:r>
              <a:rPr lang="en-GB">
                <a:solidFill>
                  <a:srgbClr val="0000FF"/>
                </a:solidFill>
              </a:rPr>
              <a:t> Predictor (2-bit) Similar Concept</a:t>
            </a:r>
            <a:endParaRPr>
              <a:solidFill>
                <a:srgbClr val="0000FF"/>
              </a:solidFill>
            </a:endParaRPr>
          </a:p>
        </p:txBody>
      </p:sp>
      <p:sp>
        <p:nvSpPr>
          <p:cNvPr id="118" name="Google Shape;118;p18"/>
          <p:cNvSpPr txBox="1"/>
          <p:nvPr>
            <p:ph idx="1" type="body"/>
          </p:nvPr>
        </p:nvSpPr>
        <p:spPr>
          <a:xfrm>
            <a:off x="727650" y="1343475"/>
            <a:ext cx="7688700" cy="22611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 digital circuit to predict the way, a branch would take in advance.</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Modern branch predictors has an accuracy of 95%.</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It provides speedup gain more than 1.5 times.</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Classified into four types primarily.</a:t>
            </a:r>
            <a:endParaRPr sz="1800">
              <a:solidFill>
                <a:srgbClr val="000000"/>
              </a:solidFill>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rPr lang="en-GB" sz="1800">
                <a:solidFill>
                  <a:srgbClr val="000000"/>
                </a:solidFill>
                <a:latin typeface="Times New Roman"/>
                <a:ea typeface="Times New Roman"/>
                <a:cs typeface="Times New Roman"/>
                <a:sym typeface="Times New Roman"/>
              </a:rPr>
              <a:t>*Static	*Dynamic	*Random		*Hybrid</a:t>
            </a:r>
            <a:endParaRPr sz="1800">
              <a:solidFill>
                <a:srgbClr val="000000"/>
              </a:solidFill>
              <a:latin typeface="Times New Roman"/>
              <a:ea typeface="Times New Roman"/>
              <a:cs typeface="Times New Roman"/>
              <a:sym typeface="Times New Roman"/>
            </a:endParaRPr>
          </a:p>
        </p:txBody>
      </p:sp>
      <p:pic>
        <p:nvPicPr>
          <p:cNvPr id="119" name="Google Shape;119;p18"/>
          <p:cNvPicPr preferRelativeResize="0"/>
          <p:nvPr/>
        </p:nvPicPr>
        <p:blipFill>
          <a:blip r:embed="rId3">
            <a:alphaModFix/>
          </a:blip>
          <a:stretch>
            <a:fillRect/>
          </a:stretch>
        </p:blipFill>
        <p:spPr>
          <a:xfrm>
            <a:off x="6529950" y="3217112"/>
            <a:ext cx="2103650" cy="1561250"/>
          </a:xfrm>
          <a:prstGeom prst="rect">
            <a:avLst/>
          </a:prstGeom>
          <a:noFill/>
          <a:ln>
            <a:noFill/>
          </a:ln>
        </p:spPr>
      </p:pic>
      <p:pic>
        <p:nvPicPr>
          <p:cNvPr id="120" name="Google Shape;120;p18"/>
          <p:cNvPicPr preferRelativeResize="0"/>
          <p:nvPr/>
        </p:nvPicPr>
        <p:blipFill>
          <a:blip r:embed="rId4">
            <a:alphaModFix/>
          </a:blip>
          <a:stretch>
            <a:fillRect/>
          </a:stretch>
        </p:blipFill>
        <p:spPr>
          <a:xfrm>
            <a:off x="835975" y="3604575"/>
            <a:ext cx="4378300" cy="995375"/>
          </a:xfrm>
          <a:prstGeom prst="rect">
            <a:avLst/>
          </a:prstGeom>
          <a:noFill/>
          <a:ln>
            <a:noFill/>
          </a:ln>
        </p:spPr>
      </p:pic>
      <p:sp>
        <p:nvSpPr>
          <p:cNvPr id="121" name="Google Shape;121;p18"/>
          <p:cNvSpPr txBox="1"/>
          <p:nvPr/>
        </p:nvSpPr>
        <p:spPr>
          <a:xfrm>
            <a:off x="1765325" y="4558125"/>
            <a:ext cx="27807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latin typeface="Lato"/>
                <a:ea typeface="Lato"/>
                <a:cs typeface="Lato"/>
                <a:sym typeface="Lato"/>
              </a:rPr>
              <a:t>2-bit state machine</a:t>
            </a:r>
            <a:endParaRPr b="1"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62030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Model of Solution</a:t>
            </a:r>
            <a:endParaRPr>
              <a:solidFill>
                <a:srgbClr val="0000FF"/>
              </a:solidFill>
            </a:endParaRPr>
          </a:p>
        </p:txBody>
      </p:sp>
      <p:pic>
        <p:nvPicPr>
          <p:cNvPr id="127" name="Google Shape;127;p19"/>
          <p:cNvPicPr preferRelativeResize="0"/>
          <p:nvPr/>
        </p:nvPicPr>
        <p:blipFill>
          <a:blip r:embed="rId3">
            <a:alphaModFix/>
          </a:blip>
          <a:stretch>
            <a:fillRect/>
          </a:stretch>
        </p:blipFill>
        <p:spPr>
          <a:xfrm>
            <a:off x="1793075" y="1786700"/>
            <a:ext cx="4867950" cy="269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650" y="670800"/>
            <a:ext cx="79188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rgbClr val="0000FF"/>
                </a:solidFill>
              </a:rPr>
              <a:t>Previous Art</a:t>
            </a:r>
            <a:endParaRPr>
              <a:solidFill>
                <a:srgbClr val="0000FF"/>
              </a:solidFill>
            </a:endParaRPr>
          </a:p>
        </p:txBody>
      </p:sp>
      <p:sp>
        <p:nvSpPr>
          <p:cNvPr id="133" name="Google Shape;133;p20"/>
          <p:cNvSpPr txBox="1"/>
          <p:nvPr>
            <p:ph idx="1" type="body"/>
          </p:nvPr>
        </p:nvSpPr>
        <p:spPr>
          <a:xfrm>
            <a:off x="727650" y="1495875"/>
            <a:ext cx="7688700" cy="22611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Though there are researches to optimize the performance by scheduling properly, it does not have more related previous works. </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Previous works mostly support as evidence to identifying the attributes that affect the performance of CPU and GPU.</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64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Previous Arts </a:t>
            </a:r>
            <a:r>
              <a:rPr lang="en-GB">
                <a:solidFill>
                  <a:srgbClr val="0000FF"/>
                </a:solidFill>
              </a:rPr>
              <a:t>(continued)</a:t>
            </a:r>
            <a:endParaRPr>
              <a:solidFill>
                <a:srgbClr val="0000FF"/>
              </a:solidFill>
            </a:endParaRPr>
          </a:p>
        </p:txBody>
      </p:sp>
      <p:sp>
        <p:nvSpPr>
          <p:cNvPr id="139" name="Google Shape;139;p21"/>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results of the experiments showed that the amount of data and the number of available parallel instances have a decisive influence on which platform is more efficient. [1]</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1525500" y="2870200"/>
            <a:ext cx="2612350" cy="1881775"/>
          </a:xfrm>
          <a:prstGeom prst="rect">
            <a:avLst/>
          </a:prstGeom>
          <a:noFill/>
          <a:ln>
            <a:noFill/>
          </a:ln>
        </p:spPr>
      </p:pic>
      <p:pic>
        <p:nvPicPr>
          <p:cNvPr id="141" name="Google Shape;141;p21"/>
          <p:cNvPicPr preferRelativeResize="0"/>
          <p:nvPr/>
        </p:nvPicPr>
        <p:blipFill>
          <a:blip r:embed="rId4">
            <a:alphaModFix/>
          </a:blip>
          <a:stretch>
            <a:fillRect/>
          </a:stretch>
        </p:blipFill>
        <p:spPr>
          <a:xfrm>
            <a:off x="5480150" y="2861140"/>
            <a:ext cx="2612350" cy="18998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