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20"/>
  </p:notesMasterIdLst>
  <p:sldIdLst>
    <p:sldId id="8884" r:id="rId5"/>
    <p:sldId id="8886" r:id="rId6"/>
    <p:sldId id="8892" r:id="rId7"/>
    <p:sldId id="8893" r:id="rId8"/>
    <p:sldId id="8894" r:id="rId9"/>
    <p:sldId id="8895" r:id="rId10"/>
    <p:sldId id="8896" r:id="rId11"/>
    <p:sldId id="8899" r:id="rId12"/>
    <p:sldId id="8900" r:id="rId13"/>
    <p:sldId id="8901" r:id="rId14"/>
    <p:sldId id="8902" r:id="rId15"/>
    <p:sldId id="8904" r:id="rId16"/>
    <p:sldId id="8903" r:id="rId17"/>
    <p:sldId id="8905" r:id="rId18"/>
    <p:sldId id="88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4"/>
            <p14:sldId id="8886"/>
            <p14:sldId id="8892"/>
            <p14:sldId id="8893"/>
            <p14:sldId id="8894"/>
            <p14:sldId id="8895"/>
            <p14:sldId id="8896"/>
            <p14:sldId id="8899"/>
            <p14:sldId id="8900"/>
            <p14:sldId id="8901"/>
            <p14:sldId id="8902"/>
            <p14:sldId id="8904"/>
            <p14:sldId id="8903"/>
            <p14:sldId id="8905"/>
            <p14:sldId id="88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dirty="0"/>
              <a:t>Status Summary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Summary</c:v>
                </c:pt>
              </c:strCache>
            </c:strRef>
          </c:tx>
          <c:dPt>
            <c:idx val="0"/>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4-6E7E-45D3-BD2E-CFDD97DBF6BC}"/>
              </c:ext>
            </c:extLst>
          </c:dPt>
          <c:dPt>
            <c:idx val="1"/>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6E7E-45D3-BD2E-CFDD97DBF6BC}"/>
              </c:ext>
            </c:extLst>
          </c:dPt>
          <c:dPt>
            <c:idx val="2"/>
            <c:bubble3D val="0"/>
            <c:spPr>
              <a:solidFill>
                <a:srgbClr val="7030A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6E7E-45D3-BD2E-CFDD97DBF6BC}"/>
              </c:ext>
            </c:extLst>
          </c:dPt>
          <c:dPt>
            <c:idx val="3"/>
            <c:bubble3D val="0"/>
            <c:spPr>
              <a:solidFill>
                <a:srgbClr val="FFC00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6E7E-45D3-BD2E-CFDD97DBF6BC}"/>
              </c:ext>
            </c:extLst>
          </c:dPt>
          <c:dLbls>
            <c:dLbl>
              <c:idx val="0"/>
              <c:dLblPos val="bestFit"/>
              <c:showLegendKey val="1"/>
              <c:showVal val="1"/>
              <c:showCatName val="1"/>
              <c:showSerName val="0"/>
              <c:showPercent val="0"/>
              <c:showBubbleSize val="0"/>
              <c:separator>-</c:separator>
              <c:extLst>
                <c:ext xmlns:c15="http://schemas.microsoft.com/office/drawing/2012/chart" uri="{CE6537A1-D6FC-4f65-9D91-7224C49458BB}"/>
                <c:ext xmlns:c16="http://schemas.microsoft.com/office/drawing/2014/chart" uri="{C3380CC4-5D6E-409C-BE32-E72D297353CC}">
                  <c16:uniqueId val="{00000004-6E7E-45D3-BD2E-CFDD97DBF6BC}"/>
                </c:ext>
              </c:extLst>
            </c:dLbl>
            <c:dLbl>
              <c:idx val="1"/>
              <c:dLblPos val="bestFit"/>
              <c:showLegendKey val="1"/>
              <c:showVal val="1"/>
              <c:showCatName val="1"/>
              <c:showSerName val="0"/>
              <c:showPercent val="0"/>
              <c:showBubbleSize val="0"/>
              <c:separator>-</c:separator>
              <c:extLst>
                <c:ext xmlns:c15="http://schemas.microsoft.com/office/drawing/2012/chart" uri="{CE6537A1-D6FC-4f65-9D91-7224C49458BB}"/>
                <c:ext xmlns:c16="http://schemas.microsoft.com/office/drawing/2014/chart" uri="{C3380CC4-5D6E-409C-BE32-E72D297353CC}">
                  <c16:uniqueId val="{00000001-6E7E-45D3-BD2E-CFDD97DBF6BC}"/>
                </c:ext>
              </c:extLst>
            </c:dLbl>
            <c:dLbl>
              <c:idx val="2"/>
              <c:dLblPos val="bestFit"/>
              <c:showLegendKey val="1"/>
              <c:showVal val="1"/>
              <c:showCatName val="1"/>
              <c:showSerName val="0"/>
              <c:showPercent val="0"/>
              <c:showBubbleSize val="0"/>
              <c:separator>-</c:separator>
              <c:extLst>
                <c:ext xmlns:c15="http://schemas.microsoft.com/office/drawing/2012/chart" uri="{CE6537A1-D6FC-4f65-9D91-7224C49458BB}"/>
                <c:ext xmlns:c16="http://schemas.microsoft.com/office/drawing/2014/chart" uri="{C3380CC4-5D6E-409C-BE32-E72D297353CC}">
                  <c16:uniqueId val="{00000003-6E7E-45D3-BD2E-CFDD97DBF6BC}"/>
                </c:ext>
              </c:extLst>
            </c:dLbl>
            <c:dLbl>
              <c:idx val="3"/>
              <c:dLblPos val="bestFit"/>
              <c:showLegendKey val="1"/>
              <c:showVal val="1"/>
              <c:showCatName val="1"/>
              <c:showSerName val="0"/>
              <c:showPercent val="0"/>
              <c:showBubbleSize val="0"/>
              <c:separator>-</c:separator>
              <c:extLst>
                <c:ext xmlns:c15="http://schemas.microsoft.com/office/drawing/2012/chart" uri="{CE6537A1-D6FC-4f65-9D91-7224C49458BB}"/>
                <c:ext xmlns:c16="http://schemas.microsoft.com/office/drawing/2014/chart" uri="{C3380CC4-5D6E-409C-BE32-E72D297353CC}">
                  <c16:uniqueId val="{00000002-6E7E-45D3-BD2E-CFDD97DBF6B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bestFit"/>
            <c:showLegendKey val="1"/>
            <c:showVal val="1"/>
            <c:showCatName val="1"/>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Clarified</c:v>
                </c:pt>
                <c:pt idx="1">
                  <c:v>Completed</c:v>
                </c:pt>
                <c:pt idx="2">
                  <c:v>More Details Required</c:v>
                </c:pt>
                <c:pt idx="3">
                  <c:v>Road Map</c:v>
                </c:pt>
              </c:strCache>
            </c:strRef>
          </c:cat>
          <c:val>
            <c:numRef>
              <c:f>Sheet1!$B$2:$B$5</c:f>
              <c:numCache>
                <c:formatCode>General</c:formatCode>
                <c:ptCount val="4"/>
                <c:pt idx="0">
                  <c:v>2</c:v>
                </c:pt>
                <c:pt idx="1">
                  <c:v>9</c:v>
                </c:pt>
                <c:pt idx="2">
                  <c:v>2</c:v>
                </c:pt>
                <c:pt idx="3">
                  <c:v>4</c:v>
                </c:pt>
              </c:numCache>
            </c:numRef>
          </c:val>
          <c:extLst>
            <c:ext xmlns:c16="http://schemas.microsoft.com/office/drawing/2014/chart" uri="{C3380CC4-5D6E-409C-BE32-E72D297353CC}">
              <c16:uniqueId val="{00000000-6E7E-45D3-BD2E-CFDD97DBF6B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04-01-2023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2022,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4 January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Payroll Software | ERP Software | Aviation Software - Ramco Systems">
            <a:extLst>
              <a:ext uri="{FF2B5EF4-FFF2-40B4-BE49-F238E27FC236}">
                <a16:creationId xmlns:a16="http://schemas.microsoft.com/office/drawing/2014/main" id="{569A0CB1-DAC3-1EFA-8D6F-A73521D69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1860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8C1B18-D8EE-98EC-C7AE-8241129172A8}"/>
              </a:ext>
            </a:extLst>
          </p:cNvPr>
          <p:cNvSpPr txBox="1"/>
          <p:nvPr/>
        </p:nvSpPr>
        <p:spPr>
          <a:xfrm>
            <a:off x="4167503" y="4659615"/>
            <a:ext cx="6161648" cy="369332"/>
          </a:xfrm>
          <a:prstGeom prst="rect">
            <a:avLst/>
          </a:prstGeom>
          <a:noFill/>
        </p:spPr>
        <p:txBody>
          <a:bodyPr wrap="square">
            <a:spAutoFit/>
          </a:bodyPr>
          <a:lstStyle/>
          <a:p>
            <a:r>
              <a:rPr lang="en-IN" b="1" i="0" dirty="0">
                <a:solidFill>
                  <a:srgbClr val="FFFFFF"/>
                </a:solidFill>
                <a:effectLst/>
                <a:latin typeface="Segoe UI" panose="020B0502040204020203" pitchFamily="34" charset="0"/>
              </a:rPr>
              <a:t>VW Technology Upgrade &lt;/hack&gt;</a:t>
            </a:r>
            <a:endParaRPr lang="en-IN" dirty="0"/>
          </a:p>
        </p:txBody>
      </p:sp>
    </p:spTree>
    <p:extLst>
      <p:ext uri="{BB962C8B-B14F-4D97-AF65-F5344CB8AC3E}">
        <p14:creationId xmlns:p14="http://schemas.microsoft.com/office/powerpoint/2010/main" val="44747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Automatic task-hidden view mapping in generate service</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sp>
        <p:nvSpPr>
          <p:cNvPr id="7" name="Text Placeholder 6">
            <a:extLst>
              <a:ext uri="{FF2B5EF4-FFF2-40B4-BE49-F238E27FC236}">
                <a16:creationId xmlns:a16="http://schemas.microsoft.com/office/drawing/2014/main" id="{82F49B51-D940-914F-FD8D-07EDE86135D6}"/>
              </a:ext>
            </a:extLst>
          </p:cNvPr>
          <p:cNvSpPr>
            <a:spLocks noGrp="1"/>
          </p:cNvSpPr>
          <p:nvPr>
            <p:ph type="body" sz="quarter" idx="10"/>
          </p:nvPr>
        </p:nvSpPr>
        <p:spPr/>
        <p:txBody>
          <a:bodyPr/>
          <a:lstStyle/>
          <a:p>
            <a:pPr marL="457200" indent="-457200">
              <a:buFont typeface="Arial" panose="020B0604020202020204" pitchFamily="34" charset="0"/>
              <a:buChar char="•"/>
            </a:pPr>
            <a:r>
              <a:rPr lang="en-US" sz="2400" dirty="0"/>
              <a:t>Customer – Project  level  system parameter – AUTO_MAP_HDNVIEW_COMBO</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When combo controls are mapped in task-control mapping, hidden view will be also be automatically mapped.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both for header and multi combo</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only for pattern-based new service generation</a:t>
            </a:r>
            <a:endParaRPr lang="en-IN" sz="2400" dirty="0"/>
          </a:p>
        </p:txBody>
      </p:sp>
    </p:spTree>
    <p:extLst>
      <p:ext uri="{BB962C8B-B14F-4D97-AF65-F5344CB8AC3E}">
        <p14:creationId xmlns:p14="http://schemas.microsoft.com/office/powerpoint/2010/main" val="600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Provision to define / refine action pattern in design engineering.</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pic>
        <p:nvPicPr>
          <p:cNvPr id="5" name="Picture 4" descr="A screenshot of a computer&#10;&#10;Description automatically generated">
            <a:extLst>
              <a:ext uri="{FF2B5EF4-FFF2-40B4-BE49-F238E27FC236}">
                <a16:creationId xmlns:a16="http://schemas.microsoft.com/office/drawing/2014/main" id="{261ABB2F-37CB-E657-149D-0A5322358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010" y="1234829"/>
            <a:ext cx="8534839" cy="4800846"/>
          </a:xfrm>
          <a:prstGeom prst="rect">
            <a:avLst/>
          </a:prstGeom>
        </p:spPr>
      </p:pic>
    </p:spTree>
    <p:extLst>
      <p:ext uri="{BB962C8B-B14F-4D97-AF65-F5344CB8AC3E}">
        <p14:creationId xmlns:p14="http://schemas.microsoft.com/office/powerpoint/2010/main" val="307717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Generate Service - Refinements</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sp>
        <p:nvSpPr>
          <p:cNvPr id="7" name="Text Placeholder 6">
            <a:extLst>
              <a:ext uri="{FF2B5EF4-FFF2-40B4-BE49-F238E27FC236}">
                <a16:creationId xmlns:a16="http://schemas.microsoft.com/office/drawing/2014/main" id="{82F49B51-D940-914F-FD8D-07EDE86135D6}"/>
              </a:ext>
            </a:extLst>
          </p:cNvPr>
          <p:cNvSpPr>
            <a:spLocks noGrp="1"/>
          </p:cNvSpPr>
          <p:nvPr>
            <p:ph type="body" sz="quarter" idx="10"/>
          </p:nvPr>
        </p:nvSpPr>
        <p:spPr>
          <a:xfrm>
            <a:off x="4068763" y="288925"/>
            <a:ext cx="7853362" cy="5370195"/>
          </a:xfrm>
        </p:spPr>
        <p:txBody>
          <a:bodyPr/>
          <a:lstStyle/>
          <a:p>
            <a:pPr marL="457200" indent="-457200">
              <a:buFont typeface="Arial" panose="020B0604020202020204" pitchFamily="34" charset="0"/>
              <a:buChar char="•"/>
            </a:pPr>
            <a:r>
              <a:rPr lang="en-US" sz="2400" dirty="0"/>
              <a:t>Additional information on service generation mode</a:t>
            </a:r>
          </a:p>
          <a:p>
            <a:pPr marL="1029946" lvl="1" indent="-457200">
              <a:buFont typeface="+mj-lt"/>
              <a:buAutoNum type="arabicPeriod"/>
            </a:pPr>
            <a:r>
              <a:rPr lang="en-IN" sz="1800" dirty="0"/>
              <a:t>Generated</a:t>
            </a:r>
          </a:p>
          <a:p>
            <a:pPr marL="1029946" lvl="1" indent="-457200">
              <a:buFont typeface="+mj-lt"/>
              <a:buAutoNum type="arabicPeriod"/>
            </a:pPr>
            <a:r>
              <a:rPr lang="en-IN" sz="1800" dirty="0"/>
              <a:t>Refined</a:t>
            </a:r>
          </a:p>
          <a:p>
            <a:pPr marL="1029946" lvl="1" indent="-457200">
              <a:buFont typeface="+mj-lt"/>
              <a:buAutoNum type="arabicPeriod"/>
            </a:pPr>
            <a:r>
              <a:rPr lang="en-IN" sz="1800" dirty="0"/>
              <a:t>Manual</a:t>
            </a:r>
            <a:endParaRPr lang="en-IN" sz="1200" dirty="0"/>
          </a:p>
          <a:p>
            <a:pPr marL="1029946" lvl="1" indent="-457200">
              <a:buFont typeface="+mj-lt"/>
              <a:buAutoNum type="arabicPeriod"/>
            </a:pPr>
            <a:endParaRPr lang="en-IN" sz="1200" dirty="0"/>
          </a:p>
          <a:p>
            <a:pPr marL="457200" lvl="1" indent="-457200"/>
            <a:r>
              <a:rPr lang="en-US" sz="2400" dirty="0"/>
              <a:t>For refined service, provision to re-generate service and apply refinements</a:t>
            </a:r>
          </a:p>
          <a:p>
            <a:pPr marL="457200" lvl="1" indent="-457200"/>
            <a:endParaRPr lang="en-US" sz="2400" dirty="0"/>
          </a:p>
          <a:p>
            <a:pPr marL="457200" lvl="1" indent="-457200"/>
            <a:r>
              <a:rPr lang="en-US" sz="2400" dirty="0"/>
              <a:t>Information displayed on number of methods before and after refinement</a:t>
            </a:r>
          </a:p>
          <a:p>
            <a:pPr marL="457200" lvl="1" indent="-457200"/>
            <a:endParaRPr lang="en-US" sz="2400" dirty="0"/>
          </a:p>
          <a:p>
            <a:pPr marL="1029946" lvl="1" indent="-457200">
              <a:buFont typeface="+mj-lt"/>
              <a:buAutoNum type="arabicPeriod"/>
            </a:pPr>
            <a:endParaRPr lang="en-IN" sz="1800" dirty="0"/>
          </a:p>
        </p:txBody>
      </p:sp>
    </p:spTree>
    <p:extLst>
      <p:ext uri="{BB962C8B-B14F-4D97-AF65-F5344CB8AC3E}">
        <p14:creationId xmlns:p14="http://schemas.microsoft.com/office/powerpoint/2010/main" val="95262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155276"/>
            <a:ext cx="11922759" cy="1307764"/>
          </a:xfrm>
        </p:spPr>
        <p:txBody>
          <a:bodyPr/>
          <a:lstStyle/>
          <a:p>
            <a:br>
              <a:rPr lang="en-US" dirty="0">
                <a:latin typeface="Calibri Light" panose="020F0302020204030204" pitchFamily="34" charset="0"/>
                <a:cs typeface="Calibri Light" panose="020F0302020204030204" pitchFamily="34" charset="0"/>
              </a:rPr>
            </a:b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Generate Service - Refinements</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pic>
        <p:nvPicPr>
          <p:cNvPr id="2" name="Picture 1" descr="Graphical user interface, text&#10;&#10;Description automatically generated">
            <a:extLst>
              <a:ext uri="{FF2B5EF4-FFF2-40B4-BE49-F238E27FC236}">
                <a16:creationId xmlns:a16="http://schemas.microsoft.com/office/drawing/2014/main" id="{66434B92-16B7-1627-2E39-BD0F7027E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0" y="969520"/>
            <a:ext cx="10363733" cy="5505733"/>
          </a:xfrm>
          <a:prstGeom prst="rect">
            <a:avLst/>
          </a:prstGeom>
        </p:spPr>
      </p:pic>
    </p:spTree>
    <p:extLst>
      <p:ext uri="{BB962C8B-B14F-4D97-AF65-F5344CB8AC3E}">
        <p14:creationId xmlns:p14="http://schemas.microsoft.com/office/powerpoint/2010/main" val="209709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Validation</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1577925283"/>
              </p:ext>
            </p:extLst>
          </p:nvPr>
        </p:nvGraphicFramePr>
        <p:xfrm>
          <a:off x="386079" y="709506"/>
          <a:ext cx="11419841" cy="3473874"/>
        </p:xfrm>
        <a:graphic>
          <a:graphicData uri="http://schemas.openxmlformats.org/drawingml/2006/table">
            <a:tbl>
              <a:tblPr firstRow="1" bandRow="1">
                <a:tableStyleId>{5C22544A-7EE6-4342-B048-85BDC9FD1C3A}</a:tableStyleId>
              </a:tblPr>
              <a:tblGrid>
                <a:gridCol w="382324">
                  <a:extLst>
                    <a:ext uri="{9D8B030D-6E8A-4147-A177-3AD203B41FA5}">
                      <a16:colId xmlns:a16="http://schemas.microsoft.com/office/drawing/2014/main" val="3100013027"/>
                    </a:ext>
                  </a:extLst>
                </a:gridCol>
                <a:gridCol w="1324556">
                  <a:extLst>
                    <a:ext uri="{9D8B030D-6E8A-4147-A177-3AD203B41FA5}">
                      <a16:colId xmlns:a16="http://schemas.microsoft.com/office/drawing/2014/main" val="914722286"/>
                    </a:ext>
                  </a:extLst>
                </a:gridCol>
                <a:gridCol w="4521117">
                  <a:extLst>
                    <a:ext uri="{9D8B030D-6E8A-4147-A177-3AD203B41FA5}">
                      <a16:colId xmlns:a16="http://schemas.microsoft.com/office/drawing/2014/main" val="4258013715"/>
                    </a:ext>
                  </a:extLst>
                </a:gridCol>
                <a:gridCol w="5191844">
                  <a:extLst>
                    <a:ext uri="{9D8B030D-6E8A-4147-A177-3AD203B41FA5}">
                      <a16:colId xmlns:a16="http://schemas.microsoft.com/office/drawing/2014/main" val="2328028051"/>
                    </a:ext>
                  </a:extLst>
                </a:gridCol>
              </a:tblGrid>
              <a:tr h="418254">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Observation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Validation Details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Validation while moving controls/column from main section to hidden section if it already involved in state processing</a:t>
                      </a:r>
                      <a:endParaRPr lang="en-IN" dirty="0">
                        <a:latin typeface="Calibri Light" panose="020F0302020204030204" pitchFamily="34" charset="0"/>
                        <a:cs typeface="Calibri Light" panose="020F0302020204030204" pitchFamily="34" charset="0"/>
                      </a:endParaRPr>
                    </a:p>
                  </a:txBody>
                  <a:tcPr/>
                </a:tc>
                <a:tc>
                  <a:txBody>
                    <a:bodyPr/>
                    <a:lstStyle/>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193506">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 intimation of update service done already for that generated service</a:t>
                      </a:r>
                      <a:endParaRPr lang="en-IN" dirty="0">
                        <a:latin typeface="Calibri Light" panose="020F0302020204030204" pitchFamily="34" charset="0"/>
                        <a:cs typeface="Calibri Light" panose="020F0302020204030204" pitchFamily="34" charset="0"/>
                      </a:endParaRPr>
                    </a:p>
                  </a:txBody>
                  <a:tcPr/>
                </a:tc>
                <a:tc>
                  <a:txBody>
                    <a:bodyPr/>
                    <a:lstStyle/>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60889526"/>
                  </a:ext>
                </a:extLst>
              </a:tr>
              <a:tr h="386080">
                <a:tc>
                  <a:txBody>
                    <a:bodyPr/>
                    <a:lstStyle/>
                    <a:p>
                      <a:pPr algn="ctr"/>
                      <a:r>
                        <a:rPr lang="en-US" dirty="0">
                          <a:latin typeface="Calibri Light" panose="020F0302020204030204" pitchFamily="34" charset="0"/>
                          <a:cs typeface="Calibri Light" panose="020F0302020204030204" pitchFamily="34" charset="0"/>
                        </a:rPr>
                        <a:t>3</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ILBO association not done for a control in manual design</a:t>
                      </a:r>
                      <a:endParaRPr lang="en-IN" dirty="0">
                        <a:latin typeface="Calibri Light" panose="020F0302020204030204" pitchFamily="34" charset="0"/>
                        <a:cs typeface="Calibri Light" panose="020F0302020204030204" pitchFamily="34" charset="0"/>
                      </a:endParaRPr>
                    </a:p>
                  </a:txBody>
                  <a:tcPr/>
                </a:tc>
                <a:tc>
                  <a:txBody>
                    <a:bodyPr/>
                    <a:lstStyle/>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r h="386080">
                <a:tc>
                  <a:txBody>
                    <a:bodyPr/>
                    <a:lstStyle/>
                    <a:p>
                      <a:pPr algn="ctr"/>
                      <a:r>
                        <a:rPr lang="en-US" dirty="0">
                          <a:latin typeface="Calibri Light" panose="020F0302020204030204" pitchFamily="34" charset="0"/>
                          <a:cs typeface="Calibri Light" panose="020F0302020204030204" pitchFamily="34" charset="0"/>
                        </a:rPr>
                        <a:t>4</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SP is reused across the services and  forgot to regenerate other the impacted services </a:t>
                      </a:r>
                      <a:endParaRPr lang="en-IN" dirty="0">
                        <a:latin typeface="Calibri Light" panose="020F0302020204030204" pitchFamily="34" charset="0"/>
                        <a:cs typeface="Calibri Light" panose="020F0302020204030204" pitchFamily="34" charset="0"/>
                      </a:endParaRPr>
                    </a:p>
                  </a:txBody>
                  <a:tcPr/>
                </a:tc>
                <a:tc>
                  <a:txBody>
                    <a:bodyPr/>
                    <a:lstStyle/>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893312002"/>
                  </a:ext>
                </a:extLst>
              </a:tr>
            </a:tbl>
          </a:graphicData>
        </a:graphic>
      </p:graphicFrame>
    </p:spTree>
    <p:extLst>
      <p:ext uri="{BB962C8B-B14F-4D97-AF65-F5344CB8AC3E}">
        <p14:creationId xmlns:p14="http://schemas.microsoft.com/office/powerpoint/2010/main" val="266447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5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9D22B4-D9D1-F943-95AC-819AF957289B}"/>
              </a:ext>
            </a:extLst>
          </p:cNvPr>
          <p:cNvSpPr>
            <a:spLocks noGrp="1"/>
          </p:cNvSpPr>
          <p:nvPr>
            <p:ph type="title"/>
          </p:nvPr>
        </p:nvSpPr>
        <p:spPr>
          <a:xfrm>
            <a:off x="269301" y="2849217"/>
            <a:ext cx="11094024" cy="1923299"/>
          </a:xfrm>
        </p:spPr>
        <p:txBody>
          <a:bodyPr/>
          <a:lstStyle/>
          <a:p>
            <a:r>
              <a:rPr lang="en-GB" dirty="0">
                <a:solidFill>
                  <a:schemeClr val="tx2">
                    <a:lumMod val="75000"/>
                  </a:schemeClr>
                </a:solidFill>
              </a:rPr>
              <a:t>HRP – Developer Productivity </a:t>
            </a:r>
          </a:p>
        </p:txBody>
      </p:sp>
      <p:sp>
        <p:nvSpPr>
          <p:cNvPr id="6" name="Text Placeholder 5">
            <a:extLst>
              <a:ext uri="{FF2B5EF4-FFF2-40B4-BE49-F238E27FC236}">
                <a16:creationId xmlns:a16="http://schemas.microsoft.com/office/drawing/2014/main" id="{90A1654F-3D24-7F41-B622-C14343C23371}"/>
              </a:ext>
            </a:extLst>
          </p:cNvPr>
          <p:cNvSpPr>
            <a:spLocks noGrp="1"/>
          </p:cNvSpPr>
          <p:nvPr>
            <p:ph type="body" sz="quarter" idx="12"/>
          </p:nvPr>
        </p:nvSpPr>
        <p:spPr>
          <a:xfrm>
            <a:off x="269301" y="3878574"/>
            <a:ext cx="7171337" cy="455302"/>
          </a:xfrm>
        </p:spPr>
        <p:txBody>
          <a:bodyPr/>
          <a:lstStyle/>
          <a:p>
            <a:r>
              <a:rPr lang="en-GB" sz="2400" dirty="0">
                <a:solidFill>
                  <a:schemeClr val="tx2">
                    <a:lumMod val="75000"/>
                  </a:schemeClr>
                </a:solidFill>
                <a:latin typeface="Cambria" panose="02040503050406030204" pitchFamily="18" charset="0"/>
                <a:ea typeface="Cambria" panose="02040503050406030204" pitchFamily="18" charset="0"/>
              </a:rPr>
              <a:t>Platform &amp; Infra – Progress update </a:t>
            </a:r>
          </a:p>
        </p:txBody>
      </p:sp>
      <p:sp>
        <p:nvSpPr>
          <p:cNvPr id="3" name="AutoShape 2">
            <a:extLst>
              <a:ext uri="{FF2B5EF4-FFF2-40B4-BE49-F238E27FC236}">
                <a16:creationId xmlns:a16="http://schemas.microsoft.com/office/drawing/2014/main" id="{F3FE574B-B682-4222-3291-D54B9A200FA0}"/>
              </a:ext>
            </a:extLst>
          </p:cNvPr>
          <p:cNvSpPr>
            <a:spLocks noChangeAspect="1" noChangeArrowheads="1"/>
          </p:cNvSpPr>
          <p:nvPr/>
        </p:nvSpPr>
        <p:spPr bwMode="auto">
          <a:xfrm>
            <a:off x="5943600" y="3276600"/>
            <a:ext cx="3491948" cy="34919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0854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Summary</a:t>
            </a: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3714923263"/>
              </p:ext>
            </p:extLst>
          </p:nvPr>
        </p:nvGraphicFramePr>
        <p:xfrm>
          <a:off x="568324" y="1257300"/>
          <a:ext cx="5659756" cy="2225040"/>
        </p:xfrm>
        <a:graphic>
          <a:graphicData uri="http://schemas.openxmlformats.org/drawingml/2006/table">
            <a:tbl>
              <a:tblPr firstRow="1" bandRow="1">
                <a:tableStyleId>{5C22544A-7EE6-4342-B048-85BDC9FD1C3A}</a:tableStyleId>
              </a:tblPr>
              <a:tblGrid>
                <a:gridCol w="2337436">
                  <a:extLst>
                    <a:ext uri="{9D8B030D-6E8A-4147-A177-3AD203B41FA5}">
                      <a16:colId xmlns:a16="http://schemas.microsoft.com/office/drawing/2014/main" val="3719168260"/>
                    </a:ext>
                  </a:extLst>
                </a:gridCol>
                <a:gridCol w="1032388">
                  <a:extLst>
                    <a:ext uri="{9D8B030D-6E8A-4147-A177-3AD203B41FA5}">
                      <a16:colId xmlns:a16="http://schemas.microsoft.com/office/drawing/2014/main" val="4226695733"/>
                    </a:ext>
                  </a:extLst>
                </a:gridCol>
                <a:gridCol w="1319086">
                  <a:extLst>
                    <a:ext uri="{9D8B030D-6E8A-4147-A177-3AD203B41FA5}">
                      <a16:colId xmlns:a16="http://schemas.microsoft.com/office/drawing/2014/main" val="2190358871"/>
                    </a:ext>
                  </a:extLst>
                </a:gridCol>
                <a:gridCol w="970846">
                  <a:extLst>
                    <a:ext uri="{9D8B030D-6E8A-4147-A177-3AD203B41FA5}">
                      <a16:colId xmlns:a16="http://schemas.microsoft.com/office/drawing/2014/main" val="1152714620"/>
                    </a:ext>
                  </a:extLst>
                </a:gridCol>
              </a:tblGrid>
              <a:tr h="370840">
                <a:tc>
                  <a:txBody>
                    <a:bodyPr/>
                    <a:lstStyle/>
                    <a:p>
                      <a:r>
                        <a:rPr lang="en-US" dirty="0"/>
                        <a:t>Status / Team</a:t>
                      </a:r>
                      <a:endParaRPr lang="en-IN" dirty="0"/>
                    </a:p>
                  </a:txBody>
                  <a:tcPr/>
                </a:tc>
                <a:tc>
                  <a:txBody>
                    <a:bodyPr/>
                    <a:lstStyle/>
                    <a:p>
                      <a:r>
                        <a:rPr lang="en-US" dirty="0"/>
                        <a:t>Platform</a:t>
                      </a:r>
                      <a:endParaRPr lang="en-IN" dirty="0"/>
                    </a:p>
                  </a:txBody>
                  <a:tcPr/>
                </a:tc>
                <a:tc>
                  <a:txBody>
                    <a:bodyPr/>
                    <a:lstStyle/>
                    <a:p>
                      <a:r>
                        <a:rPr lang="en-US" dirty="0"/>
                        <a:t>DW &amp; Infra</a:t>
                      </a:r>
                      <a:endParaRPr lang="en-IN" dirty="0"/>
                    </a:p>
                  </a:txBody>
                  <a:tcPr/>
                </a:tc>
                <a:tc>
                  <a:txBody>
                    <a:bodyPr/>
                    <a:lstStyle/>
                    <a:p>
                      <a:r>
                        <a:rPr lang="en-US" dirty="0"/>
                        <a:t>TOTAL</a:t>
                      </a:r>
                      <a:endParaRPr lang="en-IN" dirty="0"/>
                    </a:p>
                  </a:txBody>
                  <a:tcPr/>
                </a:tc>
                <a:extLst>
                  <a:ext uri="{0D108BD9-81ED-4DB2-BD59-A6C34878D82A}">
                    <a16:rowId xmlns:a16="http://schemas.microsoft.com/office/drawing/2014/main" val="890826611"/>
                  </a:ext>
                </a:extLst>
              </a:tr>
              <a:tr h="370840">
                <a:tc>
                  <a:txBody>
                    <a:bodyPr/>
                    <a:lstStyle/>
                    <a:p>
                      <a:r>
                        <a:rPr lang="en-IN" dirty="0"/>
                        <a:t>Completed</a:t>
                      </a:r>
                    </a:p>
                  </a:txBody>
                  <a:tcPr/>
                </a:tc>
                <a:tc>
                  <a:txBody>
                    <a:bodyPr/>
                    <a:lstStyle/>
                    <a:p>
                      <a:pPr algn="ctr"/>
                      <a:r>
                        <a:rPr lang="en-US" dirty="0"/>
                        <a:t>8</a:t>
                      </a:r>
                      <a:endParaRPr lang="en-IN" dirty="0"/>
                    </a:p>
                  </a:txBody>
                  <a:tcPr/>
                </a:tc>
                <a:tc>
                  <a:txBody>
                    <a:bodyPr/>
                    <a:lstStyle/>
                    <a:p>
                      <a:pPr algn="ctr"/>
                      <a:r>
                        <a:rPr lang="en-US" dirty="0"/>
                        <a:t>1</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1662905467"/>
                  </a:ext>
                </a:extLst>
              </a:tr>
              <a:tr h="370840">
                <a:tc>
                  <a:txBody>
                    <a:bodyPr/>
                    <a:lstStyle/>
                    <a:p>
                      <a:r>
                        <a:rPr lang="en-US" dirty="0"/>
                        <a:t>Clarified</a:t>
                      </a:r>
                      <a:endParaRPr lang="en-IN" dirty="0"/>
                    </a:p>
                  </a:txBody>
                  <a:tcPr/>
                </a:tc>
                <a:tc>
                  <a:txBody>
                    <a:bodyPr/>
                    <a:lstStyle/>
                    <a:p>
                      <a:pPr algn="ctr"/>
                      <a:r>
                        <a:rPr lang="en-US" dirty="0"/>
                        <a:t>2</a:t>
                      </a:r>
                      <a:endParaRPr lang="en-IN" dirty="0"/>
                    </a:p>
                  </a:txBody>
                  <a:tcPr/>
                </a:tc>
                <a:tc>
                  <a:txBody>
                    <a:bodyPr/>
                    <a:lstStyle/>
                    <a:p>
                      <a:pPr algn="ct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807611306"/>
                  </a:ext>
                </a:extLst>
              </a:tr>
              <a:tr h="370840">
                <a:tc>
                  <a:txBody>
                    <a:bodyPr/>
                    <a:lstStyle/>
                    <a:p>
                      <a:r>
                        <a:rPr lang="en-US" dirty="0"/>
                        <a:t>More Details Required</a:t>
                      </a:r>
                      <a:endParaRPr lang="en-IN" dirty="0"/>
                    </a:p>
                  </a:txBody>
                  <a:tcPr/>
                </a:tc>
                <a:tc>
                  <a:txBody>
                    <a:bodyPr/>
                    <a:lstStyle/>
                    <a:p>
                      <a:pPr algn="ctr"/>
                      <a:r>
                        <a:rPr lang="en-US" dirty="0"/>
                        <a:t>2</a:t>
                      </a:r>
                      <a:endParaRPr lang="en-IN" dirty="0"/>
                    </a:p>
                  </a:txBody>
                  <a:tcPr/>
                </a:tc>
                <a:tc>
                  <a:txBody>
                    <a:bodyPr/>
                    <a:lstStyle/>
                    <a:p>
                      <a:pPr algn="ct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450536253"/>
                  </a:ext>
                </a:extLst>
              </a:tr>
              <a:tr h="370840">
                <a:tc>
                  <a:txBody>
                    <a:bodyPr/>
                    <a:lstStyle/>
                    <a:p>
                      <a:r>
                        <a:rPr lang="en-US" dirty="0"/>
                        <a:t>Road Map</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872227319"/>
                  </a:ext>
                </a:extLst>
              </a:tr>
              <a:tr h="370840">
                <a:tc>
                  <a:txBody>
                    <a:bodyPr/>
                    <a:lstStyle/>
                    <a:p>
                      <a:r>
                        <a:rPr lang="en-US" dirty="0"/>
                        <a:t>TOTAL</a:t>
                      </a:r>
                      <a:endParaRPr lang="en-IN" dirty="0"/>
                    </a:p>
                  </a:txBody>
                  <a:tcPr/>
                </a:tc>
                <a:tc>
                  <a:txBody>
                    <a:bodyPr/>
                    <a:lstStyle/>
                    <a:p>
                      <a:pPr algn="ctr"/>
                      <a:r>
                        <a:rPr lang="en-US" dirty="0"/>
                        <a:t>15</a:t>
                      </a:r>
                      <a:endParaRPr lang="en-IN" dirty="0"/>
                    </a:p>
                  </a:txBody>
                  <a:tcPr/>
                </a:tc>
                <a:tc>
                  <a:txBody>
                    <a:bodyPr/>
                    <a:lstStyle/>
                    <a:p>
                      <a:pPr algn="ctr"/>
                      <a:r>
                        <a:rPr lang="en-US" dirty="0"/>
                        <a:t>2</a:t>
                      </a:r>
                      <a:endParaRPr lang="en-IN" dirty="0"/>
                    </a:p>
                  </a:txBody>
                  <a:tcPr/>
                </a:tc>
                <a:tc>
                  <a:txBody>
                    <a:bodyPr/>
                    <a:lstStyle/>
                    <a:p>
                      <a:pPr algn="ctr"/>
                      <a:r>
                        <a:rPr lang="en-US" dirty="0"/>
                        <a:t>17</a:t>
                      </a:r>
                      <a:endParaRPr lang="en-IN" dirty="0"/>
                    </a:p>
                  </a:txBody>
                  <a:tcPr/>
                </a:tc>
                <a:extLst>
                  <a:ext uri="{0D108BD9-81ED-4DB2-BD59-A6C34878D82A}">
                    <a16:rowId xmlns:a16="http://schemas.microsoft.com/office/drawing/2014/main" val="4279743544"/>
                  </a:ext>
                </a:extLst>
              </a:tr>
            </a:tbl>
          </a:graphicData>
        </a:graphic>
      </p:graphicFrame>
      <p:graphicFrame>
        <p:nvGraphicFramePr>
          <p:cNvPr id="16" name="Content Placeholder 15">
            <a:extLst>
              <a:ext uri="{FF2B5EF4-FFF2-40B4-BE49-F238E27FC236}">
                <a16:creationId xmlns:a16="http://schemas.microsoft.com/office/drawing/2014/main" id="{C7DFDBEA-719E-BA5C-69AC-59141A679DF7}"/>
              </a:ext>
            </a:extLst>
          </p:cNvPr>
          <p:cNvGraphicFramePr>
            <a:graphicFrameLocks noGrp="1"/>
          </p:cNvGraphicFramePr>
          <p:nvPr>
            <p:ph sz="quarter" idx="29"/>
            <p:extLst>
              <p:ext uri="{D42A27DB-BD31-4B8C-83A1-F6EECF244321}">
                <p14:modId xmlns:p14="http://schemas.microsoft.com/office/powerpoint/2010/main" val="596124526"/>
              </p:ext>
            </p:extLst>
          </p:nvPr>
        </p:nvGraphicFramePr>
        <p:xfrm>
          <a:off x="6305550" y="1341438"/>
          <a:ext cx="5489575" cy="4679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100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Completed Features</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2500358876"/>
              </p:ext>
            </p:extLst>
          </p:nvPr>
        </p:nvGraphicFramePr>
        <p:xfrm>
          <a:off x="386080" y="902546"/>
          <a:ext cx="11419840" cy="5487756"/>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3100013027"/>
                    </a:ext>
                  </a:extLst>
                </a:gridCol>
                <a:gridCol w="1198880">
                  <a:extLst>
                    <a:ext uri="{9D8B030D-6E8A-4147-A177-3AD203B41FA5}">
                      <a16:colId xmlns:a16="http://schemas.microsoft.com/office/drawing/2014/main" val="914722286"/>
                    </a:ext>
                  </a:extLst>
                </a:gridCol>
                <a:gridCol w="9519920">
                  <a:extLst>
                    <a:ext uri="{9D8B030D-6E8A-4147-A177-3AD203B41FA5}">
                      <a16:colId xmlns:a16="http://schemas.microsoft.com/office/drawing/2014/main" val="4258013715"/>
                    </a:ext>
                  </a:extLst>
                </a:gridCol>
              </a:tblGrid>
              <a:tr h="642832">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Feature / Enhancement</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Automatic hidden view creation for combo controls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386080">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Automatic task-hidden view mapping in generate service</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r h="345440">
                <a:tc>
                  <a:txBody>
                    <a:bodyPr/>
                    <a:lstStyle/>
                    <a:p>
                      <a:pPr algn="ctr"/>
                      <a:r>
                        <a:rPr lang="en-US" dirty="0">
                          <a:latin typeface="Calibri Light" panose="020F0302020204030204" pitchFamily="34" charset="0"/>
                          <a:cs typeface="Calibri Light" panose="020F0302020204030204" pitchFamily="34" charset="0"/>
                        </a:rPr>
                        <a:t>3</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Control type definition  should be within that screen level </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682301423"/>
                  </a:ext>
                </a:extLst>
              </a:tr>
              <a:tr h="345440">
                <a:tc>
                  <a:txBody>
                    <a:bodyPr/>
                    <a:lstStyle/>
                    <a:p>
                      <a:pPr algn="ctr"/>
                      <a:r>
                        <a:rPr lang="en-US" dirty="0">
                          <a:latin typeface="Calibri Light" panose="020F0302020204030204" pitchFamily="34" charset="0"/>
                          <a:cs typeface="Calibri Light" panose="020F0302020204030204" pitchFamily="34" charset="0"/>
                        </a:rPr>
                        <a:t>4</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Provision to define / refine action pattern in design engineering </a:t>
                      </a:r>
                    </a:p>
                    <a:p>
                      <a:r>
                        <a:rPr lang="en-US" dirty="0">
                          <a:latin typeface="Calibri Light" panose="020F0302020204030204" pitchFamily="34" charset="0"/>
                          <a:cs typeface="Calibri Light" panose="020F0302020204030204" pitchFamily="34" charset="0"/>
                        </a:rPr>
                        <a:t>IF RVW allows for Setup UI preference-&gt;Action Pattern edits at in Design layout level also (if not used in other activities) it would be better.</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816398535"/>
                  </a:ext>
                </a:extLst>
              </a:tr>
              <a:tr h="645414">
                <a:tc>
                  <a:txBody>
                    <a:bodyPr/>
                    <a:lstStyle/>
                    <a:p>
                      <a:pPr algn="ctr"/>
                      <a:r>
                        <a:rPr lang="en-US" dirty="0">
                          <a:latin typeface="Calibri Light" panose="020F0302020204030204" pitchFamily="34" charset="0"/>
                          <a:cs typeface="Calibri Light" panose="020F0302020204030204" pitchFamily="34" charset="0"/>
                        </a:rPr>
                        <a:t>5</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Validation while moving controls/column from main section to hidden section if it already involved in state processing</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97760386"/>
                  </a:ext>
                </a:extLst>
              </a:tr>
              <a:tr h="447040">
                <a:tc>
                  <a:txBody>
                    <a:bodyPr/>
                    <a:lstStyle/>
                    <a:p>
                      <a:pPr algn="ctr"/>
                      <a:r>
                        <a:rPr lang="en-US" dirty="0">
                          <a:latin typeface="Calibri Light" panose="020F0302020204030204" pitchFamily="34" charset="0"/>
                          <a:cs typeface="Calibri Light" panose="020F0302020204030204" pitchFamily="34" charset="0"/>
                        </a:rPr>
                        <a:t>6</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 intimation of update service done already for that generated service </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035285225"/>
                  </a:ext>
                </a:extLst>
              </a:tr>
              <a:tr h="375920">
                <a:tc>
                  <a:txBody>
                    <a:bodyPr/>
                    <a:lstStyle/>
                    <a:p>
                      <a:pPr algn="ctr"/>
                      <a:r>
                        <a:rPr lang="en-US" dirty="0">
                          <a:latin typeface="Calibri Light" panose="020F0302020204030204" pitchFamily="34" charset="0"/>
                          <a:cs typeface="Calibri Light" panose="020F0302020204030204" pitchFamily="34" charset="0"/>
                        </a:rPr>
                        <a:t>7</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ILBO association not done for a control in manual design</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722426160"/>
                  </a:ext>
                </a:extLst>
              </a:tr>
              <a:tr h="642832">
                <a:tc>
                  <a:txBody>
                    <a:bodyPr/>
                    <a:lstStyle/>
                    <a:p>
                      <a:pPr algn="ctr"/>
                      <a:r>
                        <a:rPr lang="en-US" dirty="0">
                          <a:latin typeface="Calibri Light" panose="020F0302020204030204" pitchFamily="34" charset="0"/>
                          <a:cs typeface="Calibri Light" panose="020F0302020204030204" pitchFamily="34" charset="0"/>
                        </a:rPr>
                        <a:t>8</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SP is reused across the services and  forgot to regenerate other the impacted services </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951227270"/>
                  </a:ext>
                </a:extLst>
              </a:tr>
              <a:tr h="642832">
                <a:tc>
                  <a:txBody>
                    <a:bodyPr/>
                    <a:lstStyle/>
                    <a:p>
                      <a:pPr algn="ctr"/>
                      <a:r>
                        <a:rPr lang="en-US" dirty="0">
                          <a:latin typeface="Calibri Light" panose="020F0302020204030204" pitchFamily="34" charset="0"/>
                          <a:cs typeface="Calibri Light" panose="020F0302020204030204" pitchFamily="34" charset="0"/>
                        </a:rPr>
                        <a:t>9</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Infra</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D-cube we need to refer synonym like tables and views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162465378"/>
                  </a:ext>
                </a:extLst>
              </a:tr>
            </a:tbl>
          </a:graphicData>
        </a:graphic>
      </p:graphicFrame>
    </p:spTree>
    <p:extLst>
      <p:ext uri="{BB962C8B-B14F-4D97-AF65-F5344CB8AC3E}">
        <p14:creationId xmlns:p14="http://schemas.microsoft.com/office/powerpoint/2010/main" val="197025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Clarified Solutions</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3571846811"/>
              </p:ext>
            </p:extLst>
          </p:nvPr>
        </p:nvGraphicFramePr>
        <p:xfrm>
          <a:off x="386080" y="902546"/>
          <a:ext cx="11419841" cy="3515572"/>
        </p:xfrm>
        <a:graphic>
          <a:graphicData uri="http://schemas.openxmlformats.org/drawingml/2006/table">
            <a:tbl>
              <a:tblPr firstRow="1" bandRow="1">
                <a:tableStyleId>{5C22544A-7EE6-4342-B048-85BDC9FD1C3A}</a:tableStyleId>
              </a:tblPr>
              <a:tblGrid>
                <a:gridCol w="382324">
                  <a:extLst>
                    <a:ext uri="{9D8B030D-6E8A-4147-A177-3AD203B41FA5}">
                      <a16:colId xmlns:a16="http://schemas.microsoft.com/office/drawing/2014/main" val="3100013027"/>
                    </a:ext>
                  </a:extLst>
                </a:gridCol>
                <a:gridCol w="1324556">
                  <a:extLst>
                    <a:ext uri="{9D8B030D-6E8A-4147-A177-3AD203B41FA5}">
                      <a16:colId xmlns:a16="http://schemas.microsoft.com/office/drawing/2014/main" val="914722286"/>
                    </a:ext>
                  </a:extLst>
                </a:gridCol>
                <a:gridCol w="4521117">
                  <a:extLst>
                    <a:ext uri="{9D8B030D-6E8A-4147-A177-3AD203B41FA5}">
                      <a16:colId xmlns:a16="http://schemas.microsoft.com/office/drawing/2014/main" val="4258013715"/>
                    </a:ext>
                  </a:extLst>
                </a:gridCol>
                <a:gridCol w="5191844">
                  <a:extLst>
                    <a:ext uri="{9D8B030D-6E8A-4147-A177-3AD203B41FA5}">
                      <a16:colId xmlns:a16="http://schemas.microsoft.com/office/drawing/2014/main" val="2328028051"/>
                    </a:ext>
                  </a:extLst>
                </a:gridCol>
              </a:tblGrid>
              <a:tr h="642832">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Observation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Clarification Comment</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Like iRule we also need provision to do changes in old State processing design without creating Batch and we need to do automatic generation of state XML in that level itself</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Not Feasible - Every change in platform must be trackable with a document (WR/RCN or ECR)- iRule modeling will be planned to enhance with WR support later</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386080">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 manual service - need controls as default data items in segment data items section( already BT will be mapped for the controls so better defaulting the dataitem In segment dataitem automatically based on header and ML controls </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Not Feasible - For manual service, control BT synonym and segment data item can be different. Defaulting not possible for manual / refine service - However this already handled in pattern-based generation</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bl>
          </a:graphicData>
        </a:graphic>
      </p:graphicFrame>
    </p:spTree>
    <p:extLst>
      <p:ext uri="{BB962C8B-B14F-4D97-AF65-F5344CB8AC3E}">
        <p14:creationId xmlns:p14="http://schemas.microsoft.com/office/powerpoint/2010/main" val="62032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Moved to TECH Roadmap</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2714051865"/>
              </p:ext>
            </p:extLst>
          </p:nvPr>
        </p:nvGraphicFramePr>
        <p:xfrm>
          <a:off x="386079" y="709506"/>
          <a:ext cx="11419841" cy="5920402"/>
        </p:xfrm>
        <a:graphic>
          <a:graphicData uri="http://schemas.openxmlformats.org/drawingml/2006/table">
            <a:tbl>
              <a:tblPr firstRow="1" bandRow="1">
                <a:tableStyleId>{5C22544A-7EE6-4342-B048-85BDC9FD1C3A}</a:tableStyleId>
              </a:tblPr>
              <a:tblGrid>
                <a:gridCol w="382324">
                  <a:extLst>
                    <a:ext uri="{9D8B030D-6E8A-4147-A177-3AD203B41FA5}">
                      <a16:colId xmlns:a16="http://schemas.microsoft.com/office/drawing/2014/main" val="3100013027"/>
                    </a:ext>
                  </a:extLst>
                </a:gridCol>
                <a:gridCol w="1324556">
                  <a:extLst>
                    <a:ext uri="{9D8B030D-6E8A-4147-A177-3AD203B41FA5}">
                      <a16:colId xmlns:a16="http://schemas.microsoft.com/office/drawing/2014/main" val="914722286"/>
                    </a:ext>
                  </a:extLst>
                </a:gridCol>
                <a:gridCol w="4521117">
                  <a:extLst>
                    <a:ext uri="{9D8B030D-6E8A-4147-A177-3AD203B41FA5}">
                      <a16:colId xmlns:a16="http://schemas.microsoft.com/office/drawing/2014/main" val="4258013715"/>
                    </a:ext>
                  </a:extLst>
                </a:gridCol>
                <a:gridCol w="5191844">
                  <a:extLst>
                    <a:ext uri="{9D8B030D-6E8A-4147-A177-3AD203B41FA5}">
                      <a16:colId xmlns:a16="http://schemas.microsoft.com/office/drawing/2014/main" val="2328028051"/>
                    </a:ext>
                  </a:extLst>
                </a:gridCol>
              </a:tblGrid>
              <a:tr h="418254">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Observation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Clarification Details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drag and drop of controls to paint the screen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Will be considered in context Platform Modernization</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445982">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Sync / Operational issue in Glance - After design while sync to model, control wise showstopper errors will come for which we would need Tech team help to resolve by analyzing glance log files. This is general  problem; This sync works for simple screen without any issues. In a recently developed screen, after designed with proper alignment, no changes made after that, alignment has got changed and scrolls started coming in the screen.</a:t>
                      </a:r>
                      <a:endParaRPr lang="en-IN" dirty="0">
                        <a:latin typeface="Calibri Light" panose="020F0302020204030204" pitchFamily="34" charset="0"/>
                        <a:cs typeface="Calibri Light" panose="020F0302020204030204" pitchFamily="34" charset="0"/>
                      </a:endParaRPr>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latin typeface="Calibri Light" panose="020F0302020204030204" pitchFamily="34" charset="0"/>
                          <a:cs typeface="Calibri Light" panose="020F0302020204030204" pitchFamily="34" charset="0"/>
                        </a:rPr>
                        <a:t>Same as #1 - Will be considered in context Platform Modernization</a:t>
                      </a:r>
                      <a:endParaRPr lang="en-IN" dirty="0">
                        <a:latin typeface="Calibri Light" panose="020F0302020204030204" pitchFamily="34" charset="0"/>
                        <a:cs typeface="Calibri Light" panose="020F0302020204030204" pitchFamily="34" charset="0"/>
                      </a:endParaRPr>
                    </a:p>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60889526"/>
                  </a:ext>
                </a:extLst>
              </a:tr>
              <a:tr h="386080">
                <a:tc>
                  <a:txBody>
                    <a:bodyPr/>
                    <a:lstStyle/>
                    <a:p>
                      <a:pPr algn="ctr"/>
                      <a:r>
                        <a:rPr lang="en-US" dirty="0">
                          <a:latin typeface="Calibri Light" panose="020F0302020204030204" pitchFamily="34" charset="0"/>
                          <a:cs typeface="Calibri Light" panose="020F0302020204030204" pitchFamily="34" charset="0"/>
                        </a:rPr>
                        <a:t>3</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 Refine service need to show the count of method mapped under that service before &amp; after the update service </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Generate Service screen enhancement to display additional information related to service generation mode (Manual, Generated, Refined), No of methods before and after refinement. Additionally apply refinements can be done from Generate service  screen itself</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r h="386080">
                <a:tc>
                  <a:txBody>
                    <a:bodyPr/>
                    <a:lstStyle/>
                    <a:p>
                      <a:pPr algn="ctr"/>
                      <a:r>
                        <a:rPr lang="en-US" dirty="0">
                          <a:latin typeface="Calibri Light" panose="020F0302020204030204" pitchFamily="34" charset="0"/>
                          <a:cs typeface="Calibri Light" panose="020F0302020204030204" pitchFamily="34" charset="0"/>
                        </a:rPr>
                        <a:t>4</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Infra</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Pivot is Required in D-cube</a:t>
                      </a:r>
                      <a:endParaRPr lang="en-IN" dirty="0">
                        <a:latin typeface="Calibri Light" panose="020F0302020204030204" pitchFamily="34" charset="0"/>
                        <a:cs typeface="Calibri Light" panose="020F0302020204030204" pitchFamily="34" charset="0"/>
                      </a:endParaRPr>
                    </a:p>
                  </a:txBody>
                  <a:tcPr/>
                </a:tc>
                <a:tc>
                  <a:txBody>
                    <a:bodyPr/>
                    <a:lstStyle/>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893312002"/>
                  </a:ext>
                </a:extLst>
              </a:tr>
            </a:tbl>
          </a:graphicData>
        </a:graphic>
      </p:graphicFrame>
    </p:spTree>
    <p:extLst>
      <p:ext uri="{BB962C8B-B14F-4D97-AF65-F5344CB8AC3E}">
        <p14:creationId xmlns:p14="http://schemas.microsoft.com/office/powerpoint/2010/main" val="362345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More details required</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304375539"/>
              </p:ext>
            </p:extLst>
          </p:nvPr>
        </p:nvGraphicFramePr>
        <p:xfrm>
          <a:off x="386080" y="902546"/>
          <a:ext cx="11419840" cy="1718226"/>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3100013027"/>
                    </a:ext>
                  </a:extLst>
                </a:gridCol>
                <a:gridCol w="1198880">
                  <a:extLst>
                    <a:ext uri="{9D8B030D-6E8A-4147-A177-3AD203B41FA5}">
                      <a16:colId xmlns:a16="http://schemas.microsoft.com/office/drawing/2014/main" val="914722286"/>
                    </a:ext>
                  </a:extLst>
                </a:gridCol>
                <a:gridCol w="9519920">
                  <a:extLst>
                    <a:ext uri="{9D8B030D-6E8A-4147-A177-3AD203B41FA5}">
                      <a16:colId xmlns:a16="http://schemas.microsoft.com/office/drawing/2014/main" val="4258013715"/>
                    </a:ext>
                  </a:extLst>
                </a:gridCol>
              </a:tblGrid>
              <a:tr h="642832">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Feature / Enhancement</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Fire &amp; Forget Integrated service impacts any new DLL changes from Tech team</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627026328"/>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Infra</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While WF parameter definition we need to default all data items and need provision to map required WF Parameter</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bl>
          </a:graphicData>
        </a:graphic>
      </p:graphicFrame>
    </p:spTree>
    <p:extLst>
      <p:ext uri="{BB962C8B-B14F-4D97-AF65-F5344CB8AC3E}">
        <p14:creationId xmlns:p14="http://schemas.microsoft.com/office/powerpoint/2010/main" val="76948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Automatic hidden view creation for combo controls</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sp>
        <p:nvSpPr>
          <p:cNvPr id="7" name="Text Placeholder 6">
            <a:extLst>
              <a:ext uri="{FF2B5EF4-FFF2-40B4-BE49-F238E27FC236}">
                <a16:creationId xmlns:a16="http://schemas.microsoft.com/office/drawing/2014/main" id="{82F49B51-D940-914F-FD8D-07EDE86135D6}"/>
              </a:ext>
            </a:extLst>
          </p:cNvPr>
          <p:cNvSpPr>
            <a:spLocks noGrp="1"/>
          </p:cNvSpPr>
          <p:nvPr>
            <p:ph type="body" sz="quarter" idx="10"/>
          </p:nvPr>
        </p:nvSpPr>
        <p:spPr/>
        <p:txBody>
          <a:bodyPr/>
          <a:lstStyle/>
          <a:p>
            <a:pPr marL="457200" indent="-457200">
              <a:buFont typeface="Arial" panose="020B0604020202020204" pitchFamily="34" charset="0"/>
              <a:buChar char="•"/>
            </a:pPr>
            <a:r>
              <a:rPr lang="en-US" sz="2400" dirty="0"/>
              <a:t>Customer – Project  level  system parameter – AUTO_POPULATE_HDNVIEW_COMBO</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both for header and multi line column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only for new control / columns specification </a:t>
            </a:r>
            <a:endParaRPr lang="en-IN" sz="2400" dirty="0"/>
          </a:p>
        </p:txBody>
      </p:sp>
    </p:spTree>
    <p:extLst>
      <p:ext uri="{BB962C8B-B14F-4D97-AF65-F5344CB8AC3E}">
        <p14:creationId xmlns:p14="http://schemas.microsoft.com/office/powerpoint/2010/main" val="154503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Automatic task-hidden view mapping in generate service</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sp>
        <p:nvSpPr>
          <p:cNvPr id="7" name="Text Placeholder 6">
            <a:extLst>
              <a:ext uri="{FF2B5EF4-FFF2-40B4-BE49-F238E27FC236}">
                <a16:creationId xmlns:a16="http://schemas.microsoft.com/office/drawing/2014/main" id="{82F49B51-D940-914F-FD8D-07EDE86135D6}"/>
              </a:ext>
            </a:extLst>
          </p:cNvPr>
          <p:cNvSpPr>
            <a:spLocks noGrp="1"/>
          </p:cNvSpPr>
          <p:nvPr>
            <p:ph type="body" sz="quarter" idx="10"/>
          </p:nvPr>
        </p:nvSpPr>
        <p:spPr/>
        <p:txBody>
          <a:bodyPr/>
          <a:lstStyle/>
          <a:p>
            <a:pPr marL="457200" indent="-457200">
              <a:buFont typeface="Arial" panose="020B0604020202020204" pitchFamily="34" charset="0"/>
              <a:buChar char="•"/>
            </a:pPr>
            <a:r>
              <a:rPr lang="en-US" sz="2400" dirty="0"/>
              <a:t>Customer – Project  level  system parameter – AUTO_MAP_HDNVIEW_COMBO</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both for header and multi line column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only for new service generation</a:t>
            </a:r>
            <a:endParaRPr lang="en-IN" sz="2400" dirty="0"/>
          </a:p>
        </p:txBody>
      </p:sp>
    </p:spTree>
    <p:extLst>
      <p:ext uri="{BB962C8B-B14F-4D97-AF65-F5344CB8AC3E}">
        <p14:creationId xmlns:p14="http://schemas.microsoft.com/office/powerpoint/2010/main" val="4096521119"/>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9022CDC8E792479FDC0166B9428D85" ma:contentTypeVersion="12" ma:contentTypeDescription="Create a new document." ma:contentTypeScope="" ma:versionID="bda441cf801b4691711ccccadeb35052">
  <xsd:schema xmlns:xsd="http://www.w3.org/2001/XMLSchema" xmlns:xs="http://www.w3.org/2001/XMLSchema" xmlns:p="http://schemas.microsoft.com/office/2006/metadata/properties" xmlns:ns3="30ca57bf-72ca-487a-9db7-48d41e85ffde" xmlns:ns4="1251a8b3-9924-46a6-9705-6da50fb5dcce" targetNamespace="http://schemas.microsoft.com/office/2006/metadata/properties" ma:root="true" ma:fieldsID="070a60589d438628f4e21f58a0acb337" ns3:_="" ns4:_="">
    <xsd:import namespace="30ca57bf-72ca-487a-9db7-48d41e85ffde"/>
    <xsd:import namespace="1251a8b3-9924-46a6-9705-6da50fb5dc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a57bf-72ca-487a-9db7-48d41e85f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51a8b3-9924-46a6-9705-6da50fb5dcc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7BE948-B623-46C6-8AEA-A7C080731E21}">
  <ds:schemaRefs>
    <ds:schemaRef ds:uri="1251a8b3-9924-46a6-9705-6da50fb5dcce"/>
    <ds:schemaRef ds:uri="30ca57bf-72ca-487a-9db7-48d41e85ff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C268E14-EEDB-44D1-918F-9D2AD7121048}">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1251a8b3-9924-46a6-9705-6da50fb5dcce"/>
    <ds:schemaRef ds:uri="30ca57bf-72ca-487a-9db7-48d41e85ffde"/>
    <ds:schemaRef ds:uri="http://www.w3.org/XML/1998/namespace"/>
  </ds:schemaRefs>
</ds:datastoreItem>
</file>

<file path=customXml/itemProps3.xml><?xml version="1.0" encoding="utf-8"?>
<ds:datastoreItem xmlns:ds="http://schemas.openxmlformats.org/officeDocument/2006/customXml" ds:itemID="{68C12E25-765C-46C7-9134-A33B3D08CC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525</TotalTime>
  <Words>864</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Segoe UI</vt:lpstr>
      <vt:lpstr>Ramco</vt:lpstr>
      <vt:lpstr>PowerPoint Presentation</vt:lpstr>
      <vt:lpstr>HRP – Developer Productivity </vt:lpstr>
      <vt:lpstr>Summary</vt:lpstr>
      <vt:lpstr>Completed Features</vt:lpstr>
      <vt:lpstr>Clarified Solutions</vt:lpstr>
      <vt:lpstr>Moved to TECH Roadmap</vt:lpstr>
      <vt:lpstr>More details required</vt:lpstr>
      <vt:lpstr>Automatic hidden view creation for combo controls  </vt:lpstr>
      <vt:lpstr>Automatic task-hidden view mapping in generate service   </vt:lpstr>
      <vt:lpstr>Automatic task-hidden view mapping in generate service   </vt:lpstr>
      <vt:lpstr>Provision to define / refine action pattern in design engineering.   </vt:lpstr>
      <vt:lpstr>Generate Service - Refinements   </vt:lpstr>
      <vt:lpstr>  Generate Service - Refinements   </vt:lpstr>
      <vt:lpstr>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Abishek Sriram G</dc:creator>
  <cp:lastModifiedBy>Ramachandran T</cp:lastModifiedBy>
  <cp:revision>35</cp:revision>
  <dcterms:created xsi:type="dcterms:W3CDTF">2022-12-04T11:35:53Z</dcterms:created>
  <dcterms:modified xsi:type="dcterms:W3CDTF">2023-01-04T07:00:33Z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0x010100C39022CDC8E792479FDC0166B9428D85</vt:lpwstr>
  </property>
</Properties>
</file>