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22"/>
  </p:notesMasterIdLst>
  <p:sldIdLst>
    <p:sldId id="8884" r:id="rId5"/>
    <p:sldId id="8924" r:id="rId6"/>
    <p:sldId id="8925" r:id="rId7"/>
    <p:sldId id="8926" r:id="rId8"/>
    <p:sldId id="8927" r:id="rId9"/>
    <p:sldId id="8932" r:id="rId10"/>
    <p:sldId id="8943" r:id="rId11"/>
    <p:sldId id="8931" r:id="rId12"/>
    <p:sldId id="8930" r:id="rId13"/>
    <p:sldId id="8929" r:id="rId14"/>
    <p:sldId id="8928" r:id="rId15"/>
    <p:sldId id="8936" r:id="rId16"/>
    <p:sldId id="8939" r:id="rId17"/>
    <p:sldId id="8938" r:id="rId18"/>
    <p:sldId id="8945" r:id="rId19"/>
    <p:sldId id="8937" r:id="rId20"/>
    <p:sldId id="88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924"/>
            <p14:sldId id="8925"/>
            <p14:sldId id="8926"/>
            <p14:sldId id="8927"/>
            <p14:sldId id="8932"/>
            <p14:sldId id="8943"/>
            <p14:sldId id="8931"/>
            <p14:sldId id="8930"/>
            <p14:sldId id="8929"/>
            <p14:sldId id="8928"/>
            <p14:sldId id="8936"/>
            <p14:sldId id="8939"/>
            <p14:sldId id="8938"/>
            <p14:sldId id="8945"/>
            <p14:sldId id="8937"/>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a:t>Two line Header</a:t>
            </a:r>
            <a:br>
              <a:rPr lang="en-US"/>
            </a:br>
            <a:r>
              <a:rPr lang="en-US"/>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103641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3873743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658082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1732103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115587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2697413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Request for Quotation</a:t>
            </a:r>
            <a:endParaRPr lang="en-US" sz="1800" kern="120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Barcode Generation</a:t>
            </a:r>
            <a:endParaRPr lang="en-US" sz="1800" kern="120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a:solidFill>
                  <a:schemeClr val="bg1"/>
                </a:solidFill>
                <a:latin typeface="+mj-lt"/>
              </a:rPr>
              <a:t>Copyright 2022, Ramco Systems Limited. Information subject to change. All rights acknowledged.</a:t>
            </a:r>
          </a:p>
          <a:p>
            <a:pPr algn="just">
              <a:lnSpc>
                <a:spcPct val="90000"/>
              </a:lnSpc>
              <a:spcAft>
                <a:spcPts val="600"/>
              </a:spcAft>
            </a:pPr>
            <a:r>
              <a:rPr lang="en-GB" sz="110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a:solidFill>
                  <a:schemeClr val="bg1"/>
                </a:solidFill>
              </a:rPr>
              <a:t>If you see any </a:t>
            </a:r>
            <a:r>
              <a:rPr lang="en-US" sz="4400" b="1" i="1" noProof="0">
                <a:solidFill>
                  <a:schemeClr val="bg1"/>
                </a:solidFill>
              </a:rPr>
              <a:t>layouts after this </a:t>
            </a:r>
            <a:r>
              <a:rPr lang="en-US" sz="4400" b="0" i="0" noProof="0">
                <a:solidFill>
                  <a:schemeClr val="bg1"/>
                </a:solidFill>
              </a:rPr>
              <a:t>one</a:t>
            </a:r>
            <a:r>
              <a:rPr lang="en-US" sz="4400" b="1" i="1" noProof="0">
                <a:solidFill>
                  <a:schemeClr val="bg1"/>
                </a:solidFill>
              </a:rPr>
              <a:t>,</a:t>
            </a:r>
            <a:br>
              <a:rPr lang="en-US" sz="4400" b="0" i="0" noProof="0">
                <a:solidFill>
                  <a:schemeClr val="bg1"/>
                </a:solidFill>
              </a:rPr>
            </a:br>
            <a:r>
              <a:rPr lang="en-US" sz="4400" b="0" noProof="0">
                <a:solidFill>
                  <a:schemeClr val="bg1"/>
                </a:solidFill>
              </a:rPr>
              <a:t>do not use them. These layouts </a:t>
            </a:r>
            <a:r>
              <a:rPr lang="en-US" sz="4400" b="1" i="1" u="none" noProof="0">
                <a:solidFill>
                  <a:schemeClr val="bg1"/>
                </a:solidFill>
              </a:rPr>
              <a:t>are not </a:t>
            </a:r>
            <a:r>
              <a:rPr lang="en-US" sz="4400" b="0" noProof="0">
                <a:solidFill>
                  <a:schemeClr val="bg1"/>
                </a:solidFill>
              </a:rPr>
              <a:t>part of our corporate template.</a:t>
            </a:r>
            <a:br>
              <a:rPr lang="en-US" sz="2800" b="0" noProof="0">
                <a:solidFill>
                  <a:schemeClr val="bg1"/>
                </a:solidFill>
              </a:rPr>
            </a:br>
            <a:br>
              <a:rPr lang="en-US" sz="2800" b="0" noProof="0">
                <a:solidFill>
                  <a:schemeClr val="bg1"/>
                </a:solidFill>
              </a:rPr>
            </a:br>
            <a:endParaRPr lang="en-US"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a:solidFill>
                  <a:schemeClr val="bg1"/>
                </a:solidFill>
              </a:rPr>
              <a:t>Do not use </a:t>
            </a:r>
            <a:endParaRPr lang="en-US"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Also notice: Layouts after this might contain potential confidential information.</a:t>
            </a:r>
            <a:br>
              <a:rPr lang="en-US" sz="1800" b="0" noProof="0">
                <a:solidFill>
                  <a:schemeClr val="bg1"/>
                </a:solidFill>
              </a:rPr>
            </a:br>
            <a:endParaRPr lang="en-US"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13 October 2023</a:t>
            </a:fld>
            <a:endParaRPr lang="en-US"/>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a:p>
        </p:txBody>
      </p:sp>
    </p:spTree>
    <p:extLst>
      <p:ext uri="{BB962C8B-B14F-4D97-AF65-F5344CB8AC3E}">
        <p14:creationId xmlns:p14="http://schemas.microsoft.com/office/powerpoint/2010/main" val="49957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Sample text</a:t>
            </a:r>
          </a:p>
          <a:p>
            <a:r>
              <a:rPr lang="en-US"/>
              <a:t>Sample text</a:t>
            </a:r>
          </a:p>
          <a:p>
            <a:r>
              <a:rPr lang="en-US"/>
              <a:t>Sample text</a:t>
            </a:r>
          </a:p>
          <a:p>
            <a:endParaRPr lang="en-US"/>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42"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777" r:id="rId7"/>
    <p:sldLayoutId id="2147483778" r:id="rId8"/>
    <p:sldLayoutId id="2147483779" r:id="rId9"/>
    <p:sldLayoutId id="2147483661" r:id="rId10"/>
    <p:sldLayoutId id="2147483662" r:id="rId11"/>
    <p:sldLayoutId id="2147483775" r:id="rId12"/>
    <p:sldLayoutId id="2147483768" r:id="rId13"/>
    <p:sldLayoutId id="2147483769" r:id="rId14"/>
    <p:sldLayoutId id="2147483759" r:id="rId15"/>
    <p:sldLayoutId id="2147483760" r:id="rId16"/>
    <p:sldLayoutId id="2147483668" r:id="rId17"/>
    <p:sldLayoutId id="2147483741" r:id="rId18"/>
    <p:sldLayoutId id="2147483770" r:id="rId19"/>
    <p:sldLayoutId id="2147483771" r:id="rId20"/>
    <p:sldLayoutId id="2147483740" r:id="rId21"/>
    <p:sldLayoutId id="2147483679"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73" r:id="rId34"/>
    <p:sldLayoutId id="2147483774" r:id="rId35"/>
    <p:sldLayoutId id="2147483728" r:id="rId36"/>
    <p:sldLayoutId id="2147483729" r:id="rId37"/>
    <p:sldLayoutId id="2147483765" r:id="rId38"/>
    <p:sldLayoutId id="2147483766" r:id="rId39"/>
    <p:sldLayoutId id="2147483700" r:id="rId40"/>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34.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01427" y="2647523"/>
            <a:ext cx="10959240" cy="1689954"/>
          </a:xfrm>
        </p:spPr>
        <p:txBody>
          <a:bodyPr/>
          <a:lstStyle/>
          <a:p>
            <a:r>
              <a:rPr lang="en-GB" sz="4400" dirty="0">
                <a:latin typeface="Calibri Light"/>
                <a:cs typeface="Calibri Light"/>
              </a:rPr>
              <a:t>AAD – Platform Developer Productivity</a:t>
            </a:r>
          </a:p>
        </p:txBody>
      </p:sp>
      <p:sp>
        <p:nvSpPr>
          <p:cNvPr id="4" name="TextBox 3">
            <a:extLst>
              <a:ext uri="{FF2B5EF4-FFF2-40B4-BE49-F238E27FC236}">
                <a16:creationId xmlns:a16="http://schemas.microsoft.com/office/drawing/2014/main" id="{890ABEC4-5C15-586B-D355-F10F782922A1}"/>
              </a:ext>
            </a:extLst>
          </p:cNvPr>
          <p:cNvSpPr txBox="1"/>
          <p:nvPr/>
        </p:nvSpPr>
        <p:spPr>
          <a:xfrm>
            <a:off x="301427" y="4337477"/>
            <a:ext cx="8678333" cy="5724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solidFill>
                  <a:srgbClr val="FFFFFF"/>
                </a:solidFill>
                <a:cs typeface="Calibri"/>
              </a:rPr>
              <a:t>Technology – Platform Team : Oct 2023</a:t>
            </a:r>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8. Validation for segment dataitem defaults</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2"/>
            <a:ext cx="11212285" cy="16002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TECH-73518 - Validation for default values of segment data items and method parameters</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2F8F9383-935E-AE83-157A-7DFBCD796843}"/>
              </a:ext>
            </a:extLst>
          </p:cNvPr>
          <p:cNvSpPr/>
          <p:nvPr/>
        </p:nvSpPr>
        <p:spPr bwMode="auto">
          <a:xfrm>
            <a:off x="435429" y="2764972"/>
            <a:ext cx="11212285" cy="289559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just" defTabSz="932472" fontAlgn="base">
              <a:lnSpc>
                <a:spcPct val="90000"/>
              </a:lnSpc>
              <a:spcBef>
                <a:spcPct val="0"/>
              </a:spcBef>
              <a:spcAft>
                <a:spcPct val="0"/>
              </a:spcAft>
              <a:buFont typeface="Arial" panose="020B0604020202020204" pitchFamily="34" charset="0"/>
              <a:buChar char="•"/>
            </a:pPr>
            <a:r>
              <a:rPr lang="en-GB" sz="2400" dirty="0">
                <a:effectLst/>
                <a:latin typeface="Calibri" panose="020F0502020204030204" pitchFamily="34" charset="0"/>
                <a:ea typeface="Times New Roman" panose="02020603050405020304" pitchFamily="18" charset="0"/>
              </a:rPr>
              <a:t>Applicable only for </a:t>
            </a:r>
          </a:p>
          <a:p>
            <a:pPr marL="800100" lvl="1" indent="-342900" algn="just" defTabSz="932472" fontAlgn="base">
              <a:lnSpc>
                <a:spcPct val="90000"/>
              </a:lnSpc>
              <a:spcBef>
                <a:spcPct val="0"/>
              </a:spcBef>
              <a:spcAft>
                <a:spcPct val="0"/>
              </a:spcAft>
              <a:buFont typeface="Arial" panose="020B0604020202020204" pitchFamily="34" charset="0"/>
              <a:buChar char="•"/>
            </a:pPr>
            <a:r>
              <a:rPr lang="en-GB" sz="2400" dirty="0">
                <a:effectLst/>
                <a:latin typeface="Calibri" panose="020F0502020204030204" pitchFamily="34" charset="0"/>
                <a:ea typeface="Times New Roman" panose="02020603050405020304" pitchFamily="18" charset="0"/>
              </a:rPr>
              <a:t>new service segment dataitems</a:t>
            </a:r>
          </a:p>
          <a:p>
            <a:pPr marL="800100" lvl="1" indent="-342900" algn="just" defTabSz="932472" fontAlgn="base">
              <a:lnSpc>
                <a:spcPct val="90000"/>
              </a:lnSpc>
              <a:spcBef>
                <a:spcPct val="0"/>
              </a:spcBef>
              <a:spcAft>
                <a:spcPct val="0"/>
              </a:spcAft>
              <a:buFont typeface="Arial" panose="020B0604020202020204" pitchFamily="34" charset="0"/>
              <a:buChar char="•"/>
            </a:pPr>
            <a:r>
              <a:rPr lang="en-GB" sz="2400" dirty="0">
                <a:latin typeface="Calibri" panose="020F0502020204030204" pitchFamily="34" charset="0"/>
                <a:ea typeface="Times New Roman" panose="02020603050405020304" pitchFamily="18" charset="0"/>
              </a:rPr>
              <a:t>only for manual service design</a:t>
            </a:r>
          </a:p>
          <a:p>
            <a:pPr lvl="1" algn="just" defTabSz="932472" fontAlgn="base">
              <a:lnSpc>
                <a:spcPct val="90000"/>
              </a:lnSpc>
              <a:spcBef>
                <a:spcPct val="0"/>
              </a:spcBef>
              <a:spcAft>
                <a:spcPct val="0"/>
              </a:spcAft>
            </a:pPr>
            <a:endParaRPr lang="en-GB" sz="2400" dirty="0">
              <a:latin typeface="Calibri" panose="020F0502020204030204" pitchFamily="34" charset="0"/>
              <a:ea typeface="Times New Roman" panose="02020603050405020304" pitchFamily="18" charset="0"/>
            </a:endParaRPr>
          </a:p>
          <a:p>
            <a:pPr marL="342900" indent="-342900" algn="just" defTabSz="932472" fontAlgn="base">
              <a:lnSpc>
                <a:spcPct val="90000"/>
              </a:lnSpc>
              <a:spcBef>
                <a:spcPct val="0"/>
              </a:spcBef>
              <a:spcAft>
                <a:spcPct val="0"/>
              </a:spcAft>
              <a:buFont typeface="Arial" panose="020B0604020202020204" pitchFamily="34" charset="0"/>
              <a:buChar char="•"/>
            </a:pPr>
            <a:r>
              <a:rPr lang="en-GB" sz="2400" dirty="0">
                <a:effectLst/>
                <a:latin typeface="Calibri" panose="020F0502020204030204" pitchFamily="34" charset="0"/>
                <a:ea typeface="Times New Roman" panose="02020603050405020304" pitchFamily="18" charset="0"/>
              </a:rPr>
              <a:t>char = ~#~</a:t>
            </a:r>
          </a:p>
          <a:p>
            <a:pPr marL="342900" indent="-342900" algn="just" defTabSz="932472" fontAlgn="base">
              <a:lnSpc>
                <a:spcPct val="90000"/>
              </a:lnSpc>
              <a:spcBef>
                <a:spcPct val="0"/>
              </a:spcBef>
              <a:spcAft>
                <a:spcPct val="0"/>
              </a:spcAft>
              <a:buFont typeface="Arial" panose="020B0604020202020204" pitchFamily="34" charset="0"/>
              <a:buChar char="•"/>
            </a:pPr>
            <a:r>
              <a:rPr lang="en-GB" sz="2400" dirty="0">
                <a:latin typeface="Calibri" panose="020F0502020204030204" pitchFamily="34" charset="0"/>
                <a:ea typeface="Times New Roman" panose="02020603050405020304" pitchFamily="18" charset="0"/>
              </a:rPr>
              <a:t>int = -915</a:t>
            </a:r>
          </a:p>
          <a:p>
            <a:pPr marL="342900" indent="-342900" algn="just" defTabSz="932472" fontAlgn="base">
              <a:lnSpc>
                <a:spcPct val="90000"/>
              </a:lnSpc>
              <a:spcBef>
                <a:spcPct val="0"/>
              </a:spcBef>
              <a:spcAft>
                <a:spcPct val="0"/>
              </a:spcAft>
              <a:buFont typeface="Arial" panose="020B0604020202020204" pitchFamily="34" charset="0"/>
              <a:buChar char="•"/>
            </a:pPr>
            <a:r>
              <a:rPr lang="en-GB" sz="2400" dirty="0">
                <a:effectLst/>
                <a:latin typeface="Calibri" panose="020F0502020204030204" pitchFamily="34" charset="0"/>
                <a:ea typeface="Times New Roman" panose="02020603050405020304" pitchFamily="18" charset="0"/>
              </a:rPr>
              <a:t>date = 01-01-1900</a:t>
            </a:r>
          </a:p>
          <a:p>
            <a:pPr lvl="1" algn="just" defTabSz="932472" fontAlgn="base">
              <a:lnSpc>
                <a:spcPct val="90000"/>
              </a:lnSpc>
              <a:spcBef>
                <a:spcPct val="0"/>
              </a:spcBef>
              <a:spcAft>
                <a:spcPct val="0"/>
              </a:spcAft>
            </a:pPr>
            <a:endParaRPr lang="en-GB" sz="2400" dirty="0">
              <a:effectLst/>
              <a:latin typeface="Calibri" panose="020F0502020204030204" pitchFamily="34" charset="0"/>
              <a:ea typeface="Times New Roman" panose="02020603050405020304" pitchFamily="18" charset="0"/>
            </a:endParaRPr>
          </a:p>
          <a:p>
            <a:pPr marL="342900" indent="-342900" algn="just" defTabSz="932472" fontAlgn="base">
              <a:lnSpc>
                <a:spcPct val="90000"/>
              </a:lnSpc>
              <a:spcBef>
                <a:spcPct val="0"/>
              </a:spcBef>
              <a:spcAft>
                <a:spcPct val="0"/>
              </a:spcAft>
              <a:buFont typeface="Arial" panose="020B0604020202020204" pitchFamily="34" charset="0"/>
              <a:buChar char="•"/>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11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9. Validations</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359229" y="794368"/>
            <a:ext cx="11212285" cy="568234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TECH-72956 - Validation to restrict hidden view definition for list edit controls</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TECH-72725 - Validation to restrict work request publish when no columns are defined for listedit controls</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TECH-69657 - List loading - System allowed to map the single segment dataitem for </a:t>
            </a:r>
            <a:r>
              <a:rPr lang="en-US" sz="2400" dirty="0" err="1">
                <a:gradFill>
                  <a:gsLst>
                    <a:gs pos="0">
                      <a:srgbClr val="FFFFFF"/>
                    </a:gs>
                    <a:gs pos="100000">
                      <a:srgbClr val="FFFFFF"/>
                    </a:gs>
                  </a:gsLst>
                  <a:lin ang="5400000" scaled="0"/>
                </a:gradFill>
                <a:ea typeface="Segoe UI" pitchFamily="34" charset="0"/>
                <a:cs typeface="Segoe UI" pitchFamily="34" charset="0"/>
              </a:rPr>
              <a:t>listview</a:t>
            </a:r>
            <a:r>
              <a:rPr lang="en-US" sz="2400" dirty="0">
                <a:gradFill>
                  <a:gsLst>
                    <a:gs pos="0">
                      <a:srgbClr val="FFFFFF"/>
                    </a:gs>
                    <a:gs pos="100000">
                      <a:srgbClr val="FFFFFF"/>
                    </a:gs>
                  </a:gsLst>
                  <a:lin ang="5400000" scaled="0"/>
                </a:gradFill>
                <a:ea typeface="Segoe UI" pitchFamily="34" charset="0"/>
                <a:cs typeface="Segoe UI" pitchFamily="34" charset="0"/>
              </a:rPr>
              <a:t> control.  But it should allow only for multi segment data items.</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TECH-69282 - List view modelling is incomplete.</a:t>
            </a:r>
          </a:p>
          <a:p>
            <a:pPr algn="just"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LVWMHI_Symbolcode_Combo</a:t>
            </a:r>
            <a:r>
              <a:rPr lang="en-US" sz="2400" dirty="0">
                <a:gradFill>
                  <a:gsLst>
                    <a:gs pos="0">
                      <a:srgbClr val="FFFFFF"/>
                    </a:gs>
                    <a:gs pos="100000">
                      <a:srgbClr val="FFFFFF"/>
                    </a:gs>
                  </a:gsLst>
                  <a:lin ang="5400000" scaled="0"/>
                </a:gradFill>
                <a:ea typeface="Segoe UI" pitchFamily="34" charset="0"/>
                <a:cs typeface="Segoe UI" pitchFamily="34" charset="0"/>
              </a:rPr>
              <a:t> is involved in publication dataitem which should not be done. System allowed to publish the ECR and not validated.</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t>TECH-71003 - Codegen is getting continuously failed for BASWC component. activity :-</a:t>
            </a:r>
            <a:r>
              <a:rPr lang="en-US" sz="2400" dirty="0" err="1"/>
              <a:t>WCRwCapCer</a:t>
            </a:r>
            <a:r>
              <a:rPr lang="en-US" sz="2400" dirty="0"/>
              <a:t> ; ui:-</a:t>
            </a:r>
            <a:r>
              <a:rPr lang="en-US" sz="2400" dirty="0" err="1"/>
              <a:t>AdvanceSearch</a:t>
            </a:r>
            <a:r>
              <a:rPr lang="en-US" sz="2400" dirty="0"/>
              <a:t> ; section :- </a:t>
            </a:r>
            <a:r>
              <a:rPr lang="en-US" sz="2400" dirty="0" err="1"/>
              <a:t>RwAsJqurSec</a:t>
            </a:r>
            <a:r>
              <a:rPr lang="en-US" sz="2400" dirty="0"/>
              <a:t> control synonym :-</a:t>
            </a:r>
            <a:r>
              <a:rPr lang="en-US" sz="2400" dirty="0" err="1"/>
              <a:t>RwAs_RulesR</a:t>
            </a:r>
            <a:r>
              <a:rPr lang="en-US" sz="2400" dirty="0"/>
              <a:t> in this UI there is an improper rule builder control which has no definition of grid and header grid columns. System allowed to publish ECR without definition for grid in rule builder.</a:t>
            </a:r>
            <a:endParaRPr lang="en-IN"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256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10. Bulk Validations</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2"/>
            <a:ext cx="11212285" cy="1534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TECHB-924 - Bulk validation for ECR publish</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TECHB-924 - Bulk validation for RCN publish</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352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11. ECR Publish</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30" y="936171"/>
            <a:ext cx="2329542" cy="458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TECHB-925 - Publish ECR in offline mode (queuing)</a:t>
            </a:r>
          </a:p>
        </p:txBody>
      </p:sp>
      <p:pic>
        <p:nvPicPr>
          <p:cNvPr id="3" name="Picture 2">
            <a:extLst>
              <a:ext uri="{FF2B5EF4-FFF2-40B4-BE49-F238E27FC236}">
                <a16:creationId xmlns:a16="http://schemas.microsoft.com/office/drawing/2014/main" id="{1922EC68-C6AC-00FC-6090-14551185683C}"/>
              </a:ext>
            </a:extLst>
          </p:cNvPr>
          <p:cNvPicPr>
            <a:picLocks noChangeAspect="1"/>
          </p:cNvPicPr>
          <p:nvPr/>
        </p:nvPicPr>
        <p:blipFill rotWithShape="1">
          <a:blip r:embed="rId2"/>
          <a:srcRect b="7962"/>
          <a:stretch/>
        </p:blipFill>
        <p:spPr>
          <a:xfrm>
            <a:off x="3069771" y="936171"/>
            <a:ext cx="8883485" cy="4353833"/>
          </a:xfrm>
          <a:prstGeom prst="rect">
            <a:avLst/>
          </a:prstGeom>
          <a:noFill/>
        </p:spPr>
      </p:pic>
    </p:spTree>
    <p:extLst>
      <p:ext uri="{BB962C8B-B14F-4D97-AF65-F5344CB8AC3E}">
        <p14:creationId xmlns:p14="http://schemas.microsoft.com/office/powerpoint/2010/main" val="321588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12. Code Generation</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1"/>
            <a:ext cx="2601685" cy="514894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TECHB-926 - Provision to initiate code generation as part of publish ECR</a:t>
            </a:r>
          </a:p>
          <a:p>
            <a:pPr algn="just"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Provision to download generated code from view code generation request screen</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 screenshot of a computer&#10;&#10;Description automatically generated">
            <a:extLst>
              <a:ext uri="{FF2B5EF4-FFF2-40B4-BE49-F238E27FC236}">
                <a16:creationId xmlns:a16="http://schemas.microsoft.com/office/drawing/2014/main" id="{8F43428A-2C50-3EE9-710D-0038724DC512}"/>
              </a:ext>
            </a:extLst>
          </p:cNvPr>
          <p:cNvPicPr>
            <a:picLocks noChangeAspect="1"/>
          </p:cNvPicPr>
          <p:nvPr/>
        </p:nvPicPr>
        <p:blipFill>
          <a:blip r:embed="rId2"/>
          <a:stretch>
            <a:fillRect/>
          </a:stretch>
        </p:blipFill>
        <p:spPr>
          <a:xfrm>
            <a:off x="3261201" y="1225095"/>
            <a:ext cx="8584213" cy="4571093"/>
          </a:xfrm>
          <a:prstGeom prst="rect">
            <a:avLst/>
          </a:prstGeom>
          <a:noFill/>
        </p:spPr>
      </p:pic>
      <p:sp>
        <p:nvSpPr>
          <p:cNvPr id="5" name="TextBox 4">
            <a:extLst>
              <a:ext uri="{FF2B5EF4-FFF2-40B4-BE49-F238E27FC236}">
                <a16:creationId xmlns:a16="http://schemas.microsoft.com/office/drawing/2014/main" id="{F37FB2D7-E10F-C6A2-4310-BE29CEDD4D81}"/>
              </a:ext>
            </a:extLst>
          </p:cNvPr>
          <p:cNvSpPr txBox="1"/>
          <p:nvPr/>
        </p:nvSpPr>
        <p:spPr>
          <a:xfrm>
            <a:off x="3261201" y="5914298"/>
            <a:ext cx="7990114" cy="341632"/>
          </a:xfrm>
          <a:prstGeom prst="rect">
            <a:avLst/>
          </a:prstGeom>
          <a:noFill/>
        </p:spPr>
        <p:txBody>
          <a:bodyPr wrap="square">
            <a:spAutoFit/>
          </a:bodyPr>
          <a:lstStyle/>
          <a:p>
            <a:pPr algn="just" defTabSz="932472" fontAlgn="base">
              <a:lnSpc>
                <a:spcPct val="90000"/>
              </a:lnSpc>
              <a:spcBef>
                <a:spcPct val="0"/>
              </a:spcBef>
              <a:spcAft>
                <a:spcPct val="0"/>
              </a:spcAft>
            </a:pPr>
            <a:r>
              <a:rPr lang="en-US" sz="1800" dirty="0">
                <a:ea typeface="Segoe UI" pitchFamily="34" charset="0"/>
                <a:cs typeface="Segoe UI" pitchFamily="34" charset="0"/>
              </a:rPr>
              <a:t>Managed through system parameter </a:t>
            </a:r>
            <a:r>
              <a:rPr lang="en-US" sz="1800" b="1" dirty="0">
                <a:ea typeface="Segoe UI" pitchFamily="34" charset="0"/>
                <a:cs typeface="Segoe UI" pitchFamily="34" charset="0"/>
              </a:rPr>
              <a:t>es_quick_code_met</a:t>
            </a:r>
            <a:r>
              <a:rPr lang="en-US" sz="1800" dirty="0">
                <a:ea typeface="Segoe UI" pitchFamily="34" charset="0"/>
                <a:cs typeface="Segoe UI" pitchFamily="34" charset="0"/>
              </a:rPr>
              <a:t> (</a:t>
            </a:r>
            <a:r>
              <a:rPr lang="en-US" sz="1800" b="1" dirty="0">
                <a:ea typeface="Segoe UI" pitchFamily="34" charset="0"/>
                <a:cs typeface="Segoe UI" pitchFamily="34" charset="0"/>
              </a:rPr>
              <a:t>OfflinePublishECR</a:t>
            </a:r>
            <a:r>
              <a:rPr lang="en-US" sz="1800" dirty="0">
                <a:ea typeface="Segoe UI" pitchFamily="34" charset="0"/>
                <a:cs typeface="Segoe UI" pitchFamily="34" charset="0"/>
              </a:rPr>
              <a:t>)</a:t>
            </a:r>
          </a:p>
        </p:txBody>
      </p:sp>
    </p:spTree>
    <p:extLst>
      <p:ext uri="{BB962C8B-B14F-4D97-AF65-F5344CB8AC3E}">
        <p14:creationId xmlns:p14="http://schemas.microsoft.com/office/powerpoint/2010/main" val="69093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a:xfrm>
            <a:off x="269241" y="155276"/>
            <a:ext cx="10108336" cy="639092"/>
          </a:xfrm>
        </p:spPr>
        <p:txBody>
          <a:bodyPr wrap="square" anchor="ctr">
            <a:normAutofit/>
          </a:bodyPr>
          <a:lstStyle/>
          <a:p>
            <a:r>
              <a:rPr lang="en-US" dirty="0"/>
              <a:t>12. Code Generation</a:t>
            </a:r>
          </a:p>
        </p:txBody>
      </p:sp>
      <p:pic>
        <p:nvPicPr>
          <p:cNvPr id="4" name="Picture 3">
            <a:extLst>
              <a:ext uri="{FF2B5EF4-FFF2-40B4-BE49-F238E27FC236}">
                <a16:creationId xmlns:a16="http://schemas.microsoft.com/office/drawing/2014/main" id="{3313DC40-505A-8BE0-92DC-70421CD2BCCB}"/>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390106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13. Metadata cleanup</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1"/>
            <a:ext cx="3603171" cy="489857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Metadata clean-up for service definition - </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Cached</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ClearKeyPattern</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241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a:latin typeface="Calibri Light"/>
                <a:cs typeface="Calibri Light"/>
              </a:rPr>
              <a:t>1. Publish Subscribe Efficiency</a:t>
            </a:r>
            <a:endParaRPr lang="en-US" dirty="0"/>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811529"/>
            <a:ext cx="11212285" cy="274211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Usability : Publish Subscribe Efficiency - Publish Subscribe Efficiency Currently, common controls like OUCode, Source Context, GUID etc., needs to be manually published - subscribed to the link or help screens. Since these controls are common across user interfaces, when any link or help is provided, can we automatically have them published and subscribed, if we are willing to go with standard naming of the controls  &gt;&gt; APRP-1184</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0AAF7F47-218E-17A9-27BB-3E3F636967BF}"/>
              </a:ext>
            </a:extLst>
          </p:cNvPr>
          <p:cNvSpPr/>
          <p:nvPr/>
        </p:nvSpPr>
        <p:spPr bwMode="auto">
          <a:xfrm>
            <a:off x="435429" y="3657600"/>
            <a:ext cx="11212285" cy="301752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Solutioning </a:t>
            </a: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 Engineering Setup  Setup UI Preference</a:t>
            </a:r>
          </a:p>
          <a:p>
            <a:pPr marL="342900" indent="-342900" algn="just" defTabSz="932472" fontAlgn="base">
              <a:lnSpc>
                <a:spcPct val="90000"/>
              </a:lnSpc>
              <a:spcBef>
                <a:spcPct val="0"/>
              </a:spcBef>
              <a:spcAft>
                <a:spcPct val="0"/>
              </a:spcAft>
              <a:buFont typeface="Wingdings" panose="05000000000000000000" pitchFamily="2" charset="2"/>
              <a:buChar char="§"/>
            </a:pP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This activity must be mapped to PLFADMIN role. </a:t>
            </a:r>
          </a:p>
          <a:p>
            <a:pPr marL="342900" indent="-342900" algn="just" defTabSz="932472" fontAlgn="base">
              <a:lnSpc>
                <a:spcPct val="90000"/>
              </a:lnSpc>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Specified common hidden controls will be auto-populated in newly created user interfaces. </a:t>
            </a:r>
          </a:p>
          <a:p>
            <a:pPr marL="342900" indent="-342900" algn="just" defTabSz="932472" fontAlgn="base">
              <a:lnSpc>
                <a:spcPct val="90000"/>
              </a:lnSpc>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If the "auto pub-sub" option is selected, the system will automatically incorporate these controls into the publication and subscription. </a:t>
            </a:r>
          </a:p>
          <a:p>
            <a:pPr marL="342900" indent="-342900" algn="just" defTabSz="932472" fontAlgn="base">
              <a:lnSpc>
                <a:spcPct val="90000"/>
              </a:lnSpc>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When common controls match in both the parent and child user interfaces, the system will automatically perform resolve link dataitem.</a:t>
            </a:r>
          </a:p>
          <a:p>
            <a:pPr marL="342900" indent="-342900" algn="just" defTabSz="932472" fontAlgn="base">
              <a:lnSpc>
                <a:spcPct val="90000"/>
              </a:lnSpc>
              <a:spcBef>
                <a:spcPct val="0"/>
              </a:spcBef>
              <a:spcAft>
                <a:spcPct val="0"/>
              </a:spcAft>
              <a:buFont typeface="Arial" panose="020B0604020202020204" pitchFamily="34" charset="0"/>
              <a:buChar char="•"/>
            </a:pPr>
            <a:r>
              <a:rPr lang="en-US" sz="2200"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Managed through System Parameter - es_quick_code_met (AutoPubSub)</a:t>
            </a:r>
            <a:endParaRPr lang="en-IN"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638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latin typeface="Calibri Light"/>
                <a:cs typeface="Calibri Light"/>
              </a:rPr>
              <a:t>2. Productivity: Default Required</a:t>
            </a:r>
            <a:endParaRPr lang="en-US" dirty="0"/>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1"/>
            <a:ext cx="11212285" cy="2492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Productivity: Default Required Option in ML: Default Required Option in ML: Defaults required property of a multiline column should be automatically selected for editable and combo controls. Now there are old screens having multiline which can be enabled with this option at once for the existing multiline. For new screens when the multiline is added, most cases, this property is missed to be selected. Hence auto selection of this property is required.</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6D714E17-4BF5-5AD9-0308-43921D73593D}"/>
              </a:ext>
            </a:extLst>
          </p:cNvPr>
          <p:cNvSpPr/>
          <p:nvPr/>
        </p:nvSpPr>
        <p:spPr bwMode="auto">
          <a:xfrm>
            <a:off x="435429" y="3679371"/>
            <a:ext cx="11212285" cy="246888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Managed trough system parameters (metadata table name – </a:t>
            </a:r>
            <a:r>
              <a:rPr lang="en-IN" sz="2400" dirty="0" err="1"/>
              <a:t>es_quick_code_met</a:t>
            </a:r>
            <a:r>
              <a:rPr lang="en-IN" sz="2400" dirty="0"/>
              <a:t> </a:t>
            </a:r>
            <a:r>
              <a:rPr lang="de-DE"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a:p>
            <a:pPr marL="800100" lvl="1"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AUTO_DEFAULT_ML_COMBO</a:t>
            </a:r>
          </a:p>
          <a:p>
            <a:pPr marL="800100" lvl="1"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AUTO_DEFAULT_ML_EDIT	 </a:t>
            </a: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Applicable only for newly created interfaces</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045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latin typeface="Calibri Light"/>
                <a:cs typeface="Calibri Light"/>
              </a:rPr>
              <a:t>3. Quality: Tool to review the delta changes of ECR</a:t>
            </a:r>
            <a:endParaRPr lang="en-US" dirty="0"/>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598714" y="936172"/>
            <a:ext cx="6444343" cy="94705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Tool to review the delta changes of ECR</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4DACD5C1-D685-1383-3790-4C4A7342E019}"/>
              </a:ext>
            </a:extLst>
          </p:cNvPr>
          <p:cNvSpPr/>
          <p:nvPr/>
        </p:nvSpPr>
        <p:spPr bwMode="auto">
          <a:xfrm>
            <a:off x="435428" y="2151212"/>
            <a:ext cx="6607629" cy="1887388"/>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GB" sz="2400" dirty="0">
                <a:effectLst/>
                <a:latin typeface="Calibri" panose="020F0502020204030204" pitchFamily="34" charset="0"/>
                <a:ea typeface="Times New Roman" panose="02020603050405020304" pitchFamily="18" charset="0"/>
              </a:rPr>
              <a:t>Ramco.Plf.Doc.Analyzer is a desktop application used to generate comparison report between two ECRs for  customer, project, and component within a platform model.</a:t>
            </a:r>
            <a:r>
              <a:rPr lang="en-GB" sz="2400" b="1" u="sng" dirty="0">
                <a:effectLst/>
                <a:latin typeface="Calibri" panose="020F0502020204030204" pitchFamily="34" charset="0"/>
                <a:ea typeface="Times New Roman" panose="02020603050405020304" pitchFamily="18" charset="0"/>
              </a:rPr>
              <a:t> </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Object 5">
            <a:extLst>
              <a:ext uri="{FF2B5EF4-FFF2-40B4-BE49-F238E27FC236}">
                <a16:creationId xmlns:a16="http://schemas.microsoft.com/office/drawing/2014/main" id="{3AB9953D-50AC-B099-5DD4-C3C6427C3227}"/>
              </a:ext>
            </a:extLst>
          </p:cNvPr>
          <p:cNvGraphicFramePr>
            <a:graphicFrameLocks noChangeAspect="1"/>
          </p:cNvGraphicFramePr>
          <p:nvPr>
            <p:extLst>
              <p:ext uri="{D42A27DB-BD31-4B8C-83A1-F6EECF244321}">
                <p14:modId xmlns:p14="http://schemas.microsoft.com/office/powerpoint/2010/main" val="911508456"/>
              </p:ext>
            </p:extLst>
          </p:nvPr>
        </p:nvGraphicFramePr>
        <p:xfrm>
          <a:off x="7671362" y="936172"/>
          <a:ext cx="4034566" cy="5267778"/>
        </p:xfrm>
        <a:graphic>
          <a:graphicData uri="http://schemas.openxmlformats.org/presentationml/2006/ole">
            <mc:AlternateContent xmlns:mc="http://schemas.openxmlformats.org/markup-compatibility/2006">
              <mc:Choice xmlns:v="urn:schemas-microsoft-com:vml" Requires="v">
                <p:oleObj name="Document" r:id="rId2" imgW="6185895" imgH="8077364" progId="Word.Document.12">
                  <p:embed/>
                </p:oleObj>
              </mc:Choice>
              <mc:Fallback>
                <p:oleObj name="Document" r:id="rId2" imgW="6185895" imgH="8077364" progId="Word.Document.12">
                  <p:embed/>
                  <p:pic>
                    <p:nvPicPr>
                      <p:cNvPr id="0" name=""/>
                      <p:cNvPicPr/>
                      <p:nvPr/>
                    </p:nvPicPr>
                    <p:blipFill>
                      <a:blip r:embed="rId3"/>
                      <a:stretch>
                        <a:fillRect/>
                      </a:stretch>
                    </p:blipFill>
                    <p:spPr>
                      <a:xfrm>
                        <a:off x="7671362" y="936172"/>
                        <a:ext cx="4034566" cy="526777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BCA4368-BBB4-D13A-F7A4-4D2ACCCD1683}"/>
              </a:ext>
            </a:extLst>
          </p:cNvPr>
          <p:cNvGraphicFramePr>
            <a:graphicFrameLocks noChangeAspect="1"/>
          </p:cNvGraphicFramePr>
          <p:nvPr>
            <p:extLst>
              <p:ext uri="{D42A27DB-BD31-4B8C-83A1-F6EECF244321}">
                <p14:modId xmlns:p14="http://schemas.microsoft.com/office/powerpoint/2010/main" val="2562269726"/>
              </p:ext>
            </p:extLst>
          </p:nvPr>
        </p:nvGraphicFramePr>
        <p:xfrm>
          <a:off x="598714" y="4160910"/>
          <a:ext cx="2514600" cy="2400300"/>
        </p:xfrm>
        <a:graphic>
          <a:graphicData uri="http://schemas.openxmlformats.org/presentationml/2006/ole">
            <mc:AlternateContent xmlns:mc="http://schemas.openxmlformats.org/markup-compatibility/2006">
              <mc:Choice xmlns:v="urn:schemas-microsoft-com:vml" Requires="v">
                <p:oleObj name="Worksheet" r:id="rId4" imgW="2514798" imgH="2400300" progId="Excel.Sheet.12">
                  <p:embed/>
                </p:oleObj>
              </mc:Choice>
              <mc:Fallback>
                <p:oleObj name="Worksheet" r:id="rId4" imgW="2514798" imgH="2400300" progId="Excel.Sheet.12">
                  <p:embed/>
                  <p:pic>
                    <p:nvPicPr>
                      <p:cNvPr id="0" name=""/>
                      <p:cNvPicPr/>
                      <p:nvPr/>
                    </p:nvPicPr>
                    <p:blipFill>
                      <a:blip r:embed="rId5"/>
                      <a:stretch>
                        <a:fillRect/>
                      </a:stretch>
                    </p:blipFill>
                    <p:spPr>
                      <a:xfrm>
                        <a:off x="598714" y="4160910"/>
                        <a:ext cx="2514600" cy="2400300"/>
                      </a:xfrm>
                      <a:prstGeom prst="rect">
                        <a:avLst/>
                      </a:prstGeom>
                    </p:spPr>
                  </p:pic>
                </p:oleObj>
              </mc:Fallback>
            </mc:AlternateContent>
          </a:graphicData>
        </a:graphic>
      </p:graphicFrame>
    </p:spTree>
    <p:extLst>
      <p:ext uri="{BB962C8B-B14F-4D97-AF65-F5344CB8AC3E}">
        <p14:creationId xmlns:p14="http://schemas.microsoft.com/office/powerpoint/2010/main" val="7000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4. State in proto</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30" y="936172"/>
            <a:ext cx="3835487" cy="88147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Provision to preview ui proto with states</a:t>
            </a: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6076E26F-EA68-E168-BDBE-A47B6E4D4839}"/>
              </a:ext>
            </a:extLst>
          </p:cNvPr>
          <p:cNvSpPr/>
          <p:nvPr/>
        </p:nvSpPr>
        <p:spPr bwMode="auto">
          <a:xfrm>
            <a:off x="435430" y="2113427"/>
            <a:ext cx="3835487" cy="3285887"/>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just" defTabSz="932472" fontAlgn="base">
              <a:lnSpc>
                <a:spcPct val="90000"/>
              </a:lnSpc>
              <a:spcBef>
                <a:spcPct val="0"/>
              </a:spcBef>
              <a:spcAft>
                <a:spcPct val="0"/>
              </a:spcAft>
              <a:buFont typeface="Arial" panose="020B0604020202020204" pitchFamily="34" charset="0"/>
              <a:buChar char="•"/>
            </a:pPr>
            <a:r>
              <a:rPr lang="en-GB"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Platform state xml’s are generated as part of preview</a:t>
            </a:r>
          </a:p>
          <a:p>
            <a:pPr marL="342900" indent="-342900" algn="just" defTabSz="932472" fontAlgn="base">
              <a:lnSpc>
                <a:spcPct val="90000"/>
              </a:lnSpc>
              <a:spcBef>
                <a:spcPct val="0"/>
              </a:spcBef>
              <a:spcAft>
                <a:spcPct val="0"/>
              </a:spcAft>
              <a:buFont typeface="Arial" panose="020B0604020202020204" pitchFamily="34" charset="0"/>
              <a:buChar char="•"/>
            </a:pPr>
            <a:r>
              <a:rPr lang="en-US" sz="20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Solutioning engineers can preview the user interface state by choosing the appropriate state from the ILBO toolbar.</a:t>
            </a:r>
          </a:p>
          <a:p>
            <a:pPr marL="342900" indent="-342900" algn="just" defTabSz="932472" fontAlgn="base">
              <a:lnSpc>
                <a:spcPct val="90000"/>
              </a:lnSpc>
              <a:spcBef>
                <a:spcPct val="0"/>
              </a:spcBef>
              <a:spcAft>
                <a:spcPct val="0"/>
              </a:spcAft>
              <a:buFont typeface="Arial" panose="020B0604020202020204" pitchFamily="34" charset="0"/>
              <a:buChar char="•"/>
            </a:pPr>
            <a:r>
              <a:rPr lang="en-GB" sz="2000" dirty="0">
                <a:solidFill>
                  <a:srgbClr val="FF0000"/>
                </a:solidFill>
                <a:latin typeface="Calibri" panose="020F0502020204030204" pitchFamily="34" charset="0"/>
                <a:ea typeface="Segoe UI" pitchFamily="34" charset="0"/>
                <a:cs typeface="Segoe UI" pitchFamily="34" charset="0"/>
              </a:rPr>
              <a:t>iRule state xml to be planned</a:t>
            </a:r>
            <a:endParaRPr lang="en-IN" sz="2000" dirty="0" err="1">
              <a:solidFill>
                <a:srgbClr val="FF0000"/>
              </a:solidFill>
              <a:ea typeface="Segoe UI" pitchFamily="34" charset="0"/>
              <a:cs typeface="Segoe UI" pitchFamily="34" charset="0"/>
            </a:endParaRPr>
          </a:p>
        </p:txBody>
      </p:sp>
      <p:pic>
        <p:nvPicPr>
          <p:cNvPr id="4" name="Picture 3">
            <a:extLst>
              <a:ext uri="{FF2B5EF4-FFF2-40B4-BE49-F238E27FC236}">
                <a16:creationId xmlns:a16="http://schemas.microsoft.com/office/drawing/2014/main" id="{61BF11BE-D993-1376-9CFE-8029298E55D3}"/>
              </a:ext>
            </a:extLst>
          </p:cNvPr>
          <p:cNvPicPr>
            <a:picLocks noChangeAspect="1"/>
          </p:cNvPicPr>
          <p:nvPr/>
        </p:nvPicPr>
        <p:blipFill>
          <a:blip r:embed="rId2"/>
          <a:stretch>
            <a:fillRect/>
          </a:stretch>
        </p:blipFill>
        <p:spPr>
          <a:xfrm>
            <a:off x="4560849" y="1090151"/>
            <a:ext cx="7223760" cy="4063365"/>
          </a:xfrm>
          <a:prstGeom prst="rect">
            <a:avLst/>
          </a:prstGeom>
          <a:noFill/>
        </p:spPr>
      </p:pic>
    </p:spTree>
    <p:extLst>
      <p:ext uri="{BB962C8B-B14F-4D97-AF65-F5344CB8AC3E}">
        <p14:creationId xmlns:p14="http://schemas.microsoft.com/office/powerpoint/2010/main" val="414026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5. Proto with templates &amp; tiles</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2"/>
            <a:ext cx="11212285" cy="90351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Provision to preview ui proto with templates, icons and tiles</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211266EE-13D7-BD84-AF7A-B533B686A3D6}"/>
              </a:ext>
            </a:extLst>
          </p:cNvPr>
          <p:cNvSpPr/>
          <p:nvPr/>
        </p:nvSpPr>
        <p:spPr bwMode="auto">
          <a:xfrm>
            <a:off x="435429" y="2198916"/>
            <a:ext cx="11212285" cy="2427514"/>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effectLst/>
                <a:latin typeface="Calibri" panose="020F0502020204030204" pitchFamily="34" charset="0"/>
                <a:ea typeface="Times New Roman" panose="02020603050405020304" pitchFamily="18" charset="0"/>
              </a:rPr>
              <a:t>Define a template and its associated CSS</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rPr>
              <a:t>Map datatype for value parameters and task type of actions</a:t>
            </a:r>
            <a:endParaRPr lang="en-US" sz="2400" dirty="0">
              <a:effectLst/>
              <a:latin typeface="Calibri" panose="020F0502020204030204" pitchFamily="34" charset="0"/>
              <a:ea typeface="Times New Roman" panose="02020603050405020304" pitchFamily="18" charset="0"/>
            </a:endParaRPr>
          </a:p>
          <a:p>
            <a:pPr marL="342900" indent="-342900" algn="just" defTabSz="932472" fontAlgn="base">
              <a:lnSpc>
                <a:spcPct val="90000"/>
              </a:lnSpc>
              <a:spcBef>
                <a:spcPct val="0"/>
              </a:spcBef>
              <a:spcAft>
                <a:spcPct val="0"/>
              </a:spcAft>
              <a:buFont typeface="Arial" panose="020B0604020202020204" pitchFamily="34" charset="0"/>
              <a:buChar char="•"/>
            </a:pPr>
            <a:r>
              <a:rPr lang="en-GB" sz="2400" dirty="0">
                <a:effectLst/>
                <a:latin typeface="Calibri" panose="020F0502020204030204" pitchFamily="34" charset="0"/>
                <a:ea typeface="Times New Roman" panose="02020603050405020304" pitchFamily="18" charset="0"/>
              </a:rPr>
              <a:t>Specify sample data.</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Preview the template individually in an atomic manner.</a:t>
            </a:r>
            <a:r>
              <a:rPr lang="en-GB"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Facility to </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Associate the template with header assorted controls and grid template columns.</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rPr>
              <a:t>Preview the user interface with the included templates and tiles.</a:t>
            </a:r>
            <a:endParaRPr lang="en-GB"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endParaRPr>
          </a:p>
        </p:txBody>
      </p:sp>
    </p:spTree>
    <p:extLst>
      <p:ext uri="{BB962C8B-B14F-4D97-AF65-F5344CB8AC3E}">
        <p14:creationId xmlns:p14="http://schemas.microsoft.com/office/powerpoint/2010/main" val="256056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a:xfrm>
            <a:off x="269241" y="155276"/>
            <a:ext cx="10108336" cy="639092"/>
          </a:xfrm>
        </p:spPr>
        <p:txBody>
          <a:bodyPr wrap="square" anchor="ctr">
            <a:normAutofit/>
          </a:bodyPr>
          <a:lstStyle/>
          <a:p>
            <a:r>
              <a:rPr lang="en-US" dirty="0"/>
              <a:t>5. Proto with templates &amp; tiles</a:t>
            </a:r>
          </a:p>
        </p:txBody>
      </p:sp>
      <p:pic>
        <p:nvPicPr>
          <p:cNvPr id="4" name="Picture 3">
            <a:extLst>
              <a:ext uri="{FF2B5EF4-FFF2-40B4-BE49-F238E27FC236}">
                <a16:creationId xmlns:a16="http://schemas.microsoft.com/office/drawing/2014/main" id="{800A4E90-C9F8-87DC-1D3D-68B3AAB07AA0}"/>
              </a:ext>
            </a:extLst>
          </p:cNvPr>
          <p:cNvPicPr>
            <a:picLocks noChangeAspect="1"/>
          </p:cNvPicPr>
          <p:nvPr/>
        </p:nvPicPr>
        <p:blipFill>
          <a:blip r:embed="rId2"/>
          <a:stretch>
            <a:fillRect/>
          </a:stretch>
        </p:blipFill>
        <p:spPr>
          <a:xfrm>
            <a:off x="485343" y="882650"/>
            <a:ext cx="11221316" cy="5975350"/>
          </a:xfrm>
          <a:prstGeom prst="rect">
            <a:avLst/>
          </a:prstGeom>
          <a:noFill/>
        </p:spPr>
      </p:pic>
    </p:spTree>
    <p:extLst>
      <p:ext uri="{BB962C8B-B14F-4D97-AF65-F5344CB8AC3E}">
        <p14:creationId xmlns:p14="http://schemas.microsoft.com/office/powerpoint/2010/main" val="320156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6. Grid column auto re-sequencing</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2"/>
            <a:ext cx="11212285" cy="8490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Provision to auto re-sequence column and column group</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07F000E5-FC23-186D-D927-E97F7971BEA0}"/>
              </a:ext>
            </a:extLst>
          </p:cNvPr>
          <p:cNvSpPr/>
          <p:nvPr/>
        </p:nvSpPr>
        <p:spPr bwMode="auto">
          <a:xfrm>
            <a:off x="435429" y="2177144"/>
            <a:ext cx="11212285" cy="3744684"/>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Consider a grid having sequence number 1, 2, 3, 4 and 5</a:t>
            </a:r>
          </a:p>
          <a:p>
            <a:pPr marL="342900" indent="-342900" algn="just" defTabSz="932472" fontAlgn="base">
              <a:lnSpc>
                <a:spcPct val="90000"/>
              </a:lnSpc>
              <a:spcBef>
                <a:spcPct val="0"/>
              </a:spcBef>
              <a:spcAft>
                <a:spcPct val="0"/>
              </a:spcAft>
              <a:buFont typeface="Arial" panose="020B0604020202020204" pitchFamily="34" charset="0"/>
              <a:buChar cha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If a solutioning engineer wants to insert a column after 2, the new column should be designated as 2.1</a:t>
            </a:r>
          </a:p>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Likewise, if a column is to be added after 4, the new column should be labeled as 4.1</a:t>
            </a:r>
          </a:p>
          <a:p>
            <a:pPr marL="342900" indent="-342900" algn="just" defTabSz="932472" fontAlgn="base">
              <a:lnSpc>
                <a:spcPct val="90000"/>
              </a:lnSpc>
              <a:spcBef>
                <a:spcPct val="0"/>
              </a:spcBef>
              <a:spcAft>
                <a:spcPct val="0"/>
              </a:spcAft>
              <a:buFont typeface="Arial" panose="020B0604020202020204" pitchFamily="34" charset="0"/>
              <a:buChar cha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marL="342900" indent="-342900" algn="just"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Upon saving, the system will automatically re-sequence the columns to become 1, 2, 3, 4, 5, 6, and 7.</a:t>
            </a:r>
          </a:p>
          <a:p>
            <a:pPr marL="800100" lvl="1" indent="-342900" algn="just" defTabSz="932472" fontAlgn="base">
              <a:lnSpc>
                <a:spcPct val="90000"/>
              </a:lnSpc>
              <a:spcBef>
                <a:spcPct val="0"/>
              </a:spcBef>
              <a:spcAft>
                <a:spcPct val="0"/>
              </a:spcAft>
              <a:buFont typeface="Arial" panose="020B0604020202020204" pitchFamily="34" charset="0"/>
              <a:buChar cha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marL="800100" lvl="1" indent="-342900" algn="just" defTabSz="932472" fontAlgn="base">
              <a:lnSpc>
                <a:spcPct val="90000"/>
              </a:lnSpc>
              <a:spcBef>
                <a:spcPct val="0"/>
              </a:spcBef>
              <a:spcAft>
                <a:spcPct val="0"/>
              </a:spcAft>
              <a:buFont typeface="Arial" panose="020B0604020202020204" pitchFamily="34" charset="0"/>
              <a:buChar char="•"/>
            </a:pPr>
            <a:endParaRPr lang="en-US" sz="2400" dirty="0">
              <a:gradFill>
                <a:gsLst>
                  <a:gs pos="0">
                    <a:srgbClr val="FFFFFF"/>
                  </a:gs>
                  <a:gs pos="100000">
                    <a:srgbClr val="FFFFFF"/>
                  </a:gs>
                </a:gsLst>
                <a:lin ang="5400000" scaled="0"/>
              </a:gradFill>
              <a:ea typeface="Segoe UI" pitchFamily="34" charset="0"/>
              <a:cs typeface="Segoe UI" pitchFamily="34" charset="0"/>
            </a:endParaRPr>
          </a:p>
          <a:p>
            <a:pPr marL="800100" lvl="1" indent="-342900" algn="just" defTabSz="932472" fontAlgn="base">
              <a:lnSpc>
                <a:spcPct val="90000"/>
              </a:lnSpc>
              <a:spcBef>
                <a:spcPct val="0"/>
              </a:spcBef>
              <a:spcAft>
                <a:spcPct val="0"/>
              </a:spcAft>
              <a:buFont typeface="Arial" panose="020B0604020202020204" pitchFamily="34" charset="0"/>
              <a:buChar char="•"/>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030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dirty="0"/>
              <a:t>7. Hiding un-used links</a:t>
            </a:r>
          </a:p>
        </p:txBody>
      </p:sp>
      <p:sp>
        <p:nvSpPr>
          <p:cNvPr id="7" name="Rectangle: Rounded Corners 6">
            <a:extLst>
              <a:ext uri="{FF2B5EF4-FFF2-40B4-BE49-F238E27FC236}">
                <a16:creationId xmlns:a16="http://schemas.microsoft.com/office/drawing/2014/main" id="{F27417DA-A798-041B-D14E-BC670235A32A}"/>
              </a:ext>
            </a:extLst>
          </p:cNvPr>
          <p:cNvSpPr/>
          <p:nvPr/>
        </p:nvSpPr>
        <p:spPr bwMode="auto">
          <a:xfrm>
            <a:off x="435429" y="936172"/>
            <a:ext cx="11212285" cy="7620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Hide the links which are not applicable - (ex: eZeeView)</a:t>
            </a: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C4E6AED5-26CC-94E7-D135-BA9AA081908C}"/>
              </a:ext>
            </a:extLst>
          </p:cNvPr>
          <p:cNvSpPr/>
          <p:nvPr/>
        </p:nvSpPr>
        <p:spPr bwMode="auto">
          <a:xfrm>
            <a:off x="435428" y="1981199"/>
            <a:ext cx="11212285" cy="4408712"/>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GB" sz="2400" dirty="0">
                <a:latin typeface="Calibri" panose="020F0502020204030204" pitchFamily="34" charset="0"/>
                <a:ea typeface="Times New Roman" panose="02020603050405020304" pitchFamily="18" charset="0"/>
              </a:rPr>
              <a:t>  Below un-used links are hidden</a:t>
            </a:r>
          </a:p>
          <a:p>
            <a:pPr marL="342900" indent="-342900" algn="just" defTabSz="932472" fontAlgn="base">
              <a:lnSpc>
                <a:spcPct val="90000"/>
              </a:lnSpc>
              <a:spcBef>
                <a:spcPct val="0"/>
              </a:spcBef>
              <a:spcAft>
                <a:spcPct val="0"/>
              </a:spcAft>
              <a:buFont typeface="Arial" panose="020B0604020202020204" pitchFamily="34" charset="0"/>
              <a:buChar char="•"/>
            </a:pPr>
            <a:endParaRPr lang="en-GB" sz="2400" dirty="0">
              <a:effectLst/>
              <a:latin typeface="Calibri" panose="020F0502020204030204" pitchFamily="34" charset="0"/>
              <a:ea typeface="Times New Roman" panose="02020603050405020304" pitchFamily="18" charset="0"/>
            </a:endParaRPr>
          </a:p>
          <a:p>
            <a:pPr marL="342900" indent="-342900" algn="just" defTabSz="932472"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latin typeface="Calibri" panose="020F0502020204030204" pitchFamily="34" charset="0"/>
              <a:ea typeface="Segoe UI" pitchFamily="34" charset="0"/>
              <a:cs typeface="Segoe UI" pitchFamily="34" charset="0"/>
            </a:endParaRPr>
          </a:p>
          <a:p>
            <a:pPr marL="342900" indent="-342900" algn="just" defTabSz="932472" fontAlgn="base">
              <a:lnSpc>
                <a:spcPct val="90000"/>
              </a:lnSpc>
              <a:spcBef>
                <a:spcPct val="0"/>
              </a:spcBef>
              <a:spcAft>
                <a:spcPct val="0"/>
              </a:spcAft>
              <a:buFont typeface="Arial" panose="020B0604020202020204" pitchFamily="34" charset="0"/>
              <a:buChar char="•"/>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1">
            <a:extLst>
              <a:ext uri="{FF2B5EF4-FFF2-40B4-BE49-F238E27FC236}">
                <a16:creationId xmlns:a16="http://schemas.microsoft.com/office/drawing/2014/main" id="{A698EA7F-C481-2A6B-3925-35EBD7707B41}"/>
              </a:ext>
            </a:extLst>
          </p:cNvPr>
          <p:cNvSpPr>
            <a:spLocks noChangeArrowheads="1"/>
          </p:cNvSpPr>
          <p:nvPr/>
        </p:nvSpPr>
        <p:spPr bwMode="auto">
          <a:xfrm>
            <a:off x="838200" y="237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p:txBody>
      </p:sp>
      <p:graphicFrame>
        <p:nvGraphicFramePr>
          <p:cNvPr id="4" name="Table 3">
            <a:extLst>
              <a:ext uri="{FF2B5EF4-FFF2-40B4-BE49-F238E27FC236}">
                <a16:creationId xmlns:a16="http://schemas.microsoft.com/office/drawing/2014/main" id="{B86FCC83-E501-684C-0E29-B1BBD671D504}"/>
              </a:ext>
            </a:extLst>
          </p:cNvPr>
          <p:cNvGraphicFramePr>
            <a:graphicFrameLocks noGrp="1"/>
          </p:cNvGraphicFramePr>
          <p:nvPr>
            <p:extLst>
              <p:ext uri="{D42A27DB-BD31-4B8C-83A1-F6EECF244321}">
                <p14:modId xmlns:p14="http://schemas.microsoft.com/office/powerpoint/2010/main" val="415062165"/>
              </p:ext>
            </p:extLst>
          </p:nvPr>
        </p:nvGraphicFramePr>
        <p:xfrm>
          <a:off x="979714" y="2662691"/>
          <a:ext cx="10232571" cy="3327146"/>
        </p:xfrm>
        <a:graphic>
          <a:graphicData uri="http://schemas.openxmlformats.org/drawingml/2006/table">
            <a:tbl>
              <a:tblPr firstRow="1" bandRow="1">
                <a:tableStyleId>{5C22544A-7EE6-4342-B048-85BDC9FD1C3A}</a:tableStyleId>
              </a:tblPr>
              <a:tblGrid>
                <a:gridCol w="3974258">
                  <a:extLst>
                    <a:ext uri="{9D8B030D-6E8A-4147-A177-3AD203B41FA5}">
                      <a16:colId xmlns:a16="http://schemas.microsoft.com/office/drawing/2014/main" val="2862650250"/>
                    </a:ext>
                  </a:extLst>
                </a:gridCol>
                <a:gridCol w="2847456">
                  <a:extLst>
                    <a:ext uri="{9D8B030D-6E8A-4147-A177-3AD203B41FA5}">
                      <a16:colId xmlns:a16="http://schemas.microsoft.com/office/drawing/2014/main" val="1303353620"/>
                    </a:ext>
                  </a:extLst>
                </a:gridCol>
                <a:gridCol w="3410857">
                  <a:extLst>
                    <a:ext uri="{9D8B030D-6E8A-4147-A177-3AD203B41FA5}">
                      <a16:colId xmlns:a16="http://schemas.microsoft.com/office/drawing/2014/main" val="1707632101"/>
                    </a:ext>
                  </a:extLst>
                </a:gridCol>
              </a:tblGrid>
              <a:tr h="0">
                <a:tc>
                  <a:txBody>
                    <a:bodyPr/>
                    <a:lstStyle/>
                    <a:p>
                      <a:r>
                        <a:rPr lang="en-IN" dirty="0"/>
                        <a:t>Component</a:t>
                      </a:r>
                    </a:p>
                  </a:txBody>
                  <a:tcPr/>
                </a:tc>
                <a:tc>
                  <a:txBody>
                    <a:bodyPr/>
                    <a:lstStyle/>
                    <a:p>
                      <a:r>
                        <a:rPr lang="en-IN" dirty="0"/>
                        <a:t>Activity</a:t>
                      </a:r>
                    </a:p>
                  </a:txBody>
                  <a:tcPr/>
                </a:tc>
                <a:tc>
                  <a:txBody>
                    <a:bodyPr/>
                    <a:lstStyle/>
                    <a:p>
                      <a:r>
                        <a:rPr lang="en-IN" dirty="0"/>
                        <a:t>Link</a:t>
                      </a:r>
                    </a:p>
                  </a:txBody>
                  <a:tcPr/>
                </a:tc>
                <a:extLst>
                  <a:ext uri="{0D108BD9-81ED-4DB2-BD59-A6C34878D82A}">
                    <a16:rowId xmlns:a16="http://schemas.microsoft.com/office/drawing/2014/main" val="249151433"/>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Validate</a:t>
                      </a:r>
                    </a:p>
                  </a:txBody>
                  <a:tcPr/>
                </a:tc>
                <a:extLst>
                  <a:ext uri="{0D108BD9-81ED-4DB2-BD59-A6C34878D82A}">
                    <a16:rowId xmlns:a16="http://schemas.microsoft.com/office/drawing/2014/main" val="2060420600"/>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Specify eZee View</a:t>
                      </a:r>
                    </a:p>
                  </a:txBody>
                  <a:tcPr/>
                </a:tc>
                <a:extLst>
                  <a:ext uri="{0D108BD9-81ED-4DB2-BD59-A6C34878D82A}">
                    <a16:rowId xmlns:a16="http://schemas.microsoft.com/office/drawing/2014/main" val="2983460576"/>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Specify Custom Section</a:t>
                      </a:r>
                    </a:p>
                  </a:txBody>
                  <a:tcPr/>
                </a:tc>
                <a:extLst>
                  <a:ext uri="{0D108BD9-81ED-4DB2-BD59-A6C34878D82A}">
                    <a16:rowId xmlns:a16="http://schemas.microsoft.com/office/drawing/2014/main" val="60573772"/>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Specify Device Configuration</a:t>
                      </a:r>
                    </a:p>
                  </a:txBody>
                  <a:tcPr/>
                </a:tc>
                <a:extLst>
                  <a:ext uri="{0D108BD9-81ED-4DB2-BD59-A6C34878D82A}">
                    <a16:rowId xmlns:a16="http://schemas.microsoft.com/office/drawing/2014/main" val="2179306520"/>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Specify Template</a:t>
                      </a:r>
                    </a:p>
                  </a:txBody>
                  <a:tcPr/>
                </a:tc>
                <a:extLst>
                  <a:ext uri="{0D108BD9-81ED-4DB2-BD59-A6C34878D82A}">
                    <a16:rowId xmlns:a16="http://schemas.microsoft.com/office/drawing/2014/main" val="659270411"/>
                  </a:ext>
                </a:extLst>
              </a:tr>
              <a:tr h="370840">
                <a:tc>
                  <a:txBody>
                    <a:bodyPr/>
                    <a:lstStyle/>
                    <a:p>
                      <a:r>
                        <a:rPr lang="en-IN" dirty="0"/>
                        <a:t>Preview</a:t>
                      </a:r>
                    </a:p>
                  </a:txBody>
                  <a:tcPr/>
                </a:tc>
                <a:tc>
                  <a:txBody>
                    <a:bodyPr/>
                    <a:lstStyle/>
                    <a:p>
                      <a:r>
                        <a:rPr lang="en-IN" dirty="0"/>
                        <a:t>Specify Layout</a:t>
                      </a:r>
                    </a:p>
                  </a:txBody>
                  <a:tcPr/>
                </a:tc>
                <a:tc>
                  <a:txBody>
                    <a:bodyPr/>
                    <a:lstStyle/>
                    <a:p>
                      <a:r>
                        <a:rPr lang="en-IN" dirty="0"/>
                        <a:t>Design Template</a:t>
                      </a:r>
                    </a:p>
                  </a:txBody>
                  <a:tcPr/>
                </a:tc>
                <a:extLst>
                  <a:ext uri="{0D108BD9-81ED-4DB2-BD59-A6C34878D82A}">
                    <a16:rowId xmlns:a16="http://schemas.microsoft.com/office/drawing/2014/main" val="458869032"/>
                  </a:ext>
                </a:extLst>
              </a:tr>
              <a:tr h="370840">
                <a:tc>
                  <a:txBody>
                    <a:bodyPr/>
                    <a:lstStyle/>
                    <a:p>
                      <a:r>
                        <a:rPr lang="en-IN" dirty="0"/>
                        <a:t>Requirements Engineering</a:t>
                      </a:r>
                    </a:p>
                  </a:txBody>
                  <a:tcPr/>
                </a:tc>
                <a:tc>
                  <a:txBody>
                    <a:bodyPr/>
                    <a:lstStyle/>
                    <a:p>
                      <a:r>
                        <a:rPr lang="en-IN" dirty="0"/>
                        <a:t>Specify Behaviour</a:t>
                      </a:r>
                    </a:p>
                  </a:txBody>
                  <a:tcPr/>
                </a:tc>
                <a:tc>
                  <a:txBody>
                    <a:bodyPr/>
                    <a:lstStyle/>
                    <a:p>
                      <a:r>
                        <a:rPr lang="en-IN" dirty="0"/>
                        <a:t>Validate</a:t>
                      </a:r>
                    </a:p>
                  </a:txBody>
                  <a:tcPr/>
                </a:tc>
                <a:extLst>
                  <a:ext uri="{0D108BD9-81ED-4DB2-BD59-A6C34878D82A}">
                    <a16:rowId xmlns:a16="http://schemas.microsoft.com/office/drawing/2014/main" val="2906524626"/>
                  </a:ext>
                </a:extLst>
              </a:tr>
              <a:tr h="370840">
                <a:tc>
                  <a:txBody>
                    <a:bodyPr/>
                    <a:lstStyle/>
                    <a:p>
                      <a:r>
                        <a:rPr lang="en-IN" dirty="0"/>
                        <a:t>Requirements Engineering</a:t>
                      </a:r>
                    </a:p>
                  </a:txBody>
                  <a:tcPr/>
                </a:tc>
                <a:tc>
                  <a:txBody>
                    <a:bodyPr/>
                    <a:lstStyle/>
                    <a:p>
                      <a:r>
                        <a:rPr lang="en-IN" dirty="0"/>
                        <a:t>Specify Behaviour</a:t>
                      </a:r>
                    </a:p>
                  </a:txBody>
                  <a:tcPr/>
                </a:tc>
                <a:tc>
                  <a:txBody>
                    <a:bodyPr/>
                    <a:lstStyle/>
                    <a:p>
                      <a:r>
                        <a:rPr lang="en-IN" dirty="0"/>
                        <a:t>Specification</a:t>
                      </a:r>
                    </a:p>
                  </a:txBody>
                  <a:tcPr/>
                </a:tc>
                <a:extLst>
                  <a:ext uri="{0D108BD9-81ED-4DB2-BD59-A6C34878D82A}">
                    <a16:rowId xmlns:a16="http://schemas.microsoft.com/office/drawing/2014/main" val="4278856233"/>
                  </a:ext>
                </a:extLst>
              </a:tr>
            </a:tbl>
          </a:graphicData>
        </a:graphic>
      </p:graphicFrame>
    </p:spTree>
    <p:extLst>
      <p:ext uri="{BB962C8B-B14F-4D97-AF65-F5344CB8AC3E}">
        <p14:creationId xmlns:p14="http://schemas.microsoft.com/office/powerpoint/2010/main" val="1147941299"/>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268E14-EEDB-44D1-918F-9D2AD7121048}">
  <ds:schemaRefs>
    <ds:schemaRef ds:uri="1251a8b3-9924-46a6-9705-6da50fb5dcce"/>
    <ds:schemaRef ds:uri="30ca57bf-72ca-487a-9db7-48d41e85ff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3.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1153</TotalTime>
  <Words>939</Words>
  <Application>Microsoft Office PowerPoint</Application>
  <PresentationFormat>Widescreen</PresentationFormat>
  <Paragraphs>113</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4" baseType="lpstr">
      <vt:lpstr>Arial</vt:lpstr>
      <vt:lpstr>Calibri</vt:lpstr>
      <vt:lpstr>Calibri Light</vt:lpstr>
      <vt:lpstr>Wingdings</vt:lpstr>
      <vt:lpstr>Ramco</vt:lpstr>
      <vt:lpstr>Document</vt:lpstr>
      <vt:lpstr>Worksheet</vt:lpstr>
      <vt:lpstr>AAD – Platform Developer Productivity</vt:lpstr>
      <vt:lpstr>1. Publish Subscribe Efficiency</vt:lpstr>
      <vt:lpstr>2. Productivity: Default Required</vt:lpstr>
      <vt:lpstr>3. Quality: Tool to review the delta changes of ECR</vt:lpstr>
      <vt:lpstr>4. State in proto</vt:lpstr>
      <vt:lpstr>5. Proto with templates &amp; tiles</vt:lpstr>
      <vt:lpstr>5. Proto with templates &amp; tiles</vt:lpstr>
      <vt:lpstr>6. Grid column auto re-sequencing</vt:lpstr>
      <vt:lpstr>7. Hiding un-used links</vt:lpstr>
      <vt:lpstr>8. Validation for segment dataitem defaults</vt:lpstr>
      <vt:lpstr>9. Validations</vt:lpstr>
      <vt:lpstr>10. Bulk Validations</vt:lpstr>
      <vt:lpstr>11. ECR Publish</vt:lpstr>
      <vt:lpstr>12. Code Generation</vt:lpstr>
      <vt:lpstr>12. Code Generation</vt:lpstr>
      <vt:lpstr>13. Metadata cleanup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Krishna</dc:creator>
  <cp:lastModifiedBy>Ramachandran T</cp:lastModifiedBy>
  <cp:revision>65</cp:revision>
  <dcterms:created xsi:type="dcterms:W3CDTF">2022-10-11T11:38:53Z</dcterms:created>
  <dcterms:modified xsi:type="dcterms:W3CDTF">2023-10-13T07:29:49Z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