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2" r:id="rId4"/>
  </p:sldMasterIdLst>
  <p:notesMasterIdLst>
    <p:notesMasterId r:id="rId26"/>
  </p:notesMasterIdLst>
  <p:sldIdLst>
    <p:sldId id="11166" r:id="rId5"/>
    <p:sldId id="11167" r:id="rId6"/>
    <p:sldId id="11168" r:id="rId7"/>
    <p:sldId id="11169" r:id="rId8"/>
    <p:sldId id="11170" r:id="rId9"/>
    <p:sldId id="11174" r:id="rId10"/>
    <p:sldId id="11175" r:id="rId11"/>
    <p:sldId id="11176" r:id="rId12"/>
    <p:sldId id="11177" r:id="rId13"/>
    <p:sldId id="11173" r:id="rId14"/>
    <p:sldId id="11178" r:id="rId15"/>
    <p:sldId id="11179" r:id="rId16"/>
    <p:sldId id="11180" r:id="rId17"/>
    <p:sldId id="11181" r:id="rId18"/>
    <p:sldId id="11182" r:id="rId19"/>
    <p:sldId id="11183" r:id="rId20"/>
    <p:sldId id="11184" r:id="rId21"/>
    <p:sldId id="11185" r:id="rId22"/>
    <p:sldId id="11186" r:id="rId23"/>
    <p:sldId id="11171" r:id="rId24"/>
    <p:sldId id="111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92F2"/>
    <a:srgbClr val="2A87EE"/>
    <a:srgbClr val="FFFFFF"/>
    <a:srgbClr val="0164CA"/>
    <a:srgbClr val="0D5385"/>
    <a:srgbClr val="00B2F5"/>
    <a:srgbClr val="1CADE4"/>
    <a:srgbClr val="13676C"/>
    <a:srgbClr val="BCC7CD"/>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D08122-EF37-46FE-98B3-F01B438D361F}" v="8" dt="2023-09-13T08:56:22.5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E6CD25-A553-481A-8F3F-9FB4459BAA71}" type="doc">
      <dgm:prSet loTypeId="urn:microsoft.com/office/officeart/2018/5/layout/CenteredIconLabelDescriptionList" loCatId="icon" qsTypeId="urn:microsoft.com/office/officeart/2005/8/quickstyle/simple1" qsCatId="simple" csTypeId="urn:microsoft.com/office/officeart/2005/8/colors/accent2_2" csCatId="accent2" phldr="1"/>
      <dgm:spPr/>
      <dgm:t>
        <a:bodyPr/>
        <a:lstStyle/>
        <a:p>
          <a:endParaRPr lang="en-US"/>
        </a:p>
      </dgm:t>
    </dgm:pt>
    <dgm:pt modelId="{B2F353F3-AF3C-4DDD-AC85-6EBC6DF15D46}">
      <dgm:prSet/>
      <dgm:spPr/>
      <dgm:t>
        <a:bodyPr/>
        <a:lstStyle/>
        <a:p>
          <a:pPr>
            <a:lnSpc>
              <a:spcPct val="100000"/>
            </a:lnSpc>
            <a:defRPr b="1"/>
          </a:pPr>
          <a:r>
            <a:rPr lang="en-IN" dirty="0"/>
            <a:t>Launching Applications</a:t>
          </a:r>
          <a:endParaRPr lang="en-US" dirty="0"/>
        </a:p>
      </dgm:t>
    </dgm:pt>
    <dgm:pt modelId="{5F5C8571-1C86-4D54-900F-975EF0FB96CC}" type="parTrans" cxnId="{33E1E518-F838-4770-B961-D78C8935D5ED}">
      <dgm:prSet/>
      <dgm:spPr/>
      <dgm:t>
        <a:bodyPr/>
        <a:lstStyle/>
        <a:p>
          <a:endParaRPr lang="en-US"/>
        </a:p>
      </dgm:t>
    </dgm:pt>
    <dgm:pt modelId="{D73E14F5-FA90-4AAF-B386-82426F3682ED}" type="sibTrans" cxnId="{33E1E518-F838-4770-B961-D78C8935D5ED}">
      <dgm:prSet/>
      <dgm:spPr/>
      <dgm:t>
        <a:bodyPr/>
        <a:lstStyle/>
        <a:p>
          <a:endParaRPr lang="en-US"/>
        </a:p>
      </dgm:t>
    </dgm:pt>
    <dgm:pt modelId="{A801C9A1-6379-405B-8D48-1688C5840281}">
      <dgm:prSet custT="1"/>
      <dgm:spPr/>
      <dgm:t>
        <a:bodyPr/>
        <a:lstStyle/>
        <a:p>
          <a:pPr>
            <a:lnSpc>
              <a:spcPct val="100000"/>
            </a:lnSpc>
          </a:pPr>
          <a:r>
            <a:rPr lang="en-IN" sz="2400" dirty="0">
              <a:latin typeface="+mn-lt"/>
            </a:rPr>
            <a:t>1. Platform model - Generate service screen</a:t>
          </a:r>
          <a:endParaRPr lang="en-US" sz="2400" dirty="0">
            <a:latin typeface="+mn-lt"/>
          </a:endParaRPr>
        </a:p>
      </dgm:t>
    </dgm:pt>
    <dgm:pt modelId="{98B65CAD-435F-4302-85D4-DDF92295410D}" type="parTrans" cxnId="{A8C35AB8-1B0F-4BD0-BBA5-32629F45BAB6}">
      <dgm:prSet/>
      <dgm:spPr/>
      <dgm:t>
        <a:bodyPr/>
        <a:lstStyle/>
        <a:p>
          <a:endParaRPr lang="en-US"/>
        </a:p>
      </dgm:t>
    </dgm:pt>
    <dgm:pt modelId="{FED0EA1B-E0B9-491D-A022-BC3DE7B9855D}" type="sibTrans" cxnId="{A8C35AB8-1B0F-4BD0-BBA5-32629F45BAB6}">
      <dgm:prSet/>
      <dgm:spPr/>
      <dgm:t>
        <a:bodyPr/>
        <a:lstStyle/>
        <a:p>
          <a:endParaRPr lang="en-US"/>
        </a:p>
      </dgm:t>
    </dgm:pt>
    <dgm:pt modelId="{85DFBB0B-425A-49EA-9856-51E3490BA786}">
      <dgm:prSet/>
      <dgm:spPr/>
      <dgm:t>
        <a:bodyPr/>
        <a:lstStyle/>
        <a:p>
          <a:pPr>
            <a:lnSpc>
              <a:spcPct val="100000"/>
            </a:lnSpc>
            <a:defRPr b="1"/>
          </a:pPr>
          <a:r>
            <a:rPr lang="en-IN" dirty="0"/>
            <a:t>Usage Scenarios</a:t>
          </a:r>
          <a:endParaRPr lang="en-US" dirty="0"/>
        </a:p>
      </dgm:t>
    </dgm:pt>
    <dgm:pt modelId="{C68028C2-E571-4668-A02F-773B108AB714}" type="parTrans" cxnId="{7A13BCD8-4F1A-46D5-8FF8-FF8D71817372}">
      <dgm:prSet/>
      <dgm:spPr/>
      <dgm:t>
        <a:bodyPr/>
        <a:lstStyle/>
        <a:p>
          <a:endParaRPr lang="en-US"/>
        </a:p>
      </dgm:t>
    </dgm:pt>
    <dgm:pt modelId="{82CB8EB3-5A09-421D-BAD7-3083089E54C5}" type="sibTrans" cxnId="{7A13BCD8-4F1A-46D5-8FF8-FF8D71817372}">
      <dgm:prSet/>
      <dgm:spPr/>
      <dgm:t>
        <a:bodyPr/>
        <a:lstStyle/>
        <a:p>
          <a:endParaRPr lang="en-US"/>
        </a:p>
      </dgm:t>
    </dgm:pt>
    <dgm:pt modelId="{2D027C80-BA8D-4747-AD87-6C07C2ED4214}">
      <dgm:prSet custT="1"/>
      <dgm:spPr/>
      <dgm:t>
        <a:bodyPr/>
        <a:lstStyle/>
        <a:p>
          <a:pPr algn="ctr">
            <a:lnSpc>
              <a:spcPct val="100000"/>
            </a:lnSpc>
          </a:pPr>
          <a:r>
            <a:rPr lang="en-US" sz="2000" dirty="0">
              <a:latin typeface="+mj-lt"/>
            </a:rPr>
            <a:t>1. Impact analysis - facilitating for identification of application objects associated with a given service</a:t>
          </a:r>
        </a:p>
      </dgm:t>
    </dgm:pt>
    <dgm:pt modelId="{BAE5B7B3-DFA9-4D29-8902-8E217BBECE1E}" type="sibTrans" cxnId="{94453DD1-9733-4FED-9B2C-249B0BA073CC}">
      <dgm:prSet/>
      <dgm:spPr/>
      <dgm:t>
        <a:bodyPr/>
        <a:lstStyle/>
        <a:p>
          <a:endParaRPr lang="en-US"/>
        </a:p>
      </dgm:t>
    </dgm:pt>
    <dgm:pt modelId="{7C0FF9EF-032F-4922-85CA-AD51FDAFE379}" type="parTrans" cxnId="{94453DD1-9733-4FED-9B2C-249B0BA073CC}">
      <dgm:prSet/>
      <dgm:spPr/>
      <dgm:t>
        <a:bodyPr/>
        <a:lstStyle/>
        <a:p>
          <a:endParaRPr lang="en-US"/>
        </a:p>
      </dgm:t>
    </dgm:pt>
    <dgm:pt modelId="{8779E802-E5EF-4D9A-9001-0EA2D3820002}">
      <dgm:prSet custT="1"/>
      <dgm:spPr/>
      <dgm:t>
        <a:bodyPr/>
        <a:lstStyle/>
        <a:p>
          <a:pPr algn="l">
            <a:lnSpc>
              <a:spcPct val="100000"/>
            </a:lnSpc>
          </a:pPr>
          <a:r>
            <a:rPr lang="en-US" sz="2000" dirty="0">
              <a:latin typeface="+mj-lt"/>
            </a:rPr>
            <a:t>    2. Static code analysis</a:t>
          </a:r>
        </a:p>
      </dgm:t>
    </dgm:pt>
    <dgm:pt modelId="{C38CB6B5-C4CD-416B-935B-7B63370B6EDC}" type="sibTrans" cxnId="{8A285ADC-D582-43DB-8F5E-F12D56631BD5}">
      <dgm:prSet/>
      <dgm:spPr/>
      <dgm:t>
        <a:bodyPr/>
        <a:lstStyle/>
        <a:p>
          <a:endParaRPr lang="en-US"/>
        </a:p>
      </dgm:t>
    </dgm:pt>
    <dgm:pt modelId="{05D351DB-2877-412E-A928-228B872AFB42}" type="parTrans" cxnId="{8A285ADC-D582-43DB-8F5E-F12D56631BD5}">
      <dgm:prSet/>
      <dgm:spPr/>
      <dgm:t>
        <a:bodyPr/>
        <a:lstStyle/>
        <a:p>
          <a:endParaRPr lang="en-US"/>
        </a:p>
      </dgm:t>
    </dgm:pt>
    <dgm:pt modelId="{702E1837-3F31-450C-8826-3AC2557920F3}" type="pres">
      <dgm:prSet presAssocID="{75E6CD25-A553-481A-8F3F-9FB4459BAA71}" presName="root" presStyleCnt="0">
        <dgm:presLayoutVars>
          <dgm:dir/>
          <dgm:resizeHandles val="exact"/>
        </dgm:presLayoutVars>
      </dgm:prSet>
      <dgm:spPr/>
    </dgm:pt>
    <dgm:pt modelId="{2914AFDD-E222-4A36-8B0C-BFAE9FADCA38}" type="pres">
      <dgm:prSet presAssocID="{B2F353F3-AF3C-4DDD-AC85-6EBC6DF15D46}" presName="compNode" presStyleCnt="0"/>
      <dgm:spPr/>
    </dgm:pt>
    <dgm:pt modelId="{28AAE729-55AC-41F5-A747-7D5565E6D0EB}" type="pres">
      <dgm:prSet presAssocID="{B2F353F3-AF3C-4DDD-AC85-6EBC6DF15D46}" presName="iconRect" presStyleLbl="node1" presStyleIdx="0" presStyleCnt="2" custLinFactNeighborX="1392" custLinFactNeighborY="-1547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4E3FE41-E82D-43B1-80B4-34EF5875911F}" type="pres">
      <dgm:prSet presAssocID="{B2F353F3-AF3C-4DDD-AC85-6EBC6DF15D46}" presName="iconSpace" presStyleCnt="0"/>
      <dgm:spPr/>
    </dgm:pt>
    <dgm:pt modelId="{4325975A-B769-41E0-8F42-BF3CB065198C}" type="pres">
      <dgm:prSet presAssocID="{B2F353F3-AF3C-4DDD-AC85-6EBC6DF15D46}" presName="parTx" presStyleLbl="revTx" presStyleIdx="0" presStyleCnt="4" custLinFactNeighborX="-3139" custLinFactNeighborY="-21063">
        <dgm:presLayoutVars>
          <dgm:chMax val="0"/>
          <dgm:chPref val="0"/>
        </dgm:presLayoutVars>
      </dgm:prSet>
      <dgm:spPr/>
    </dgm:pt>
    <dgm:pt modelId="{3D38CE25-40D1-410B-8B39-046430AA1555}" type="pres">
      <dgm:prSet presAssocID="{B2F353F3-AF3C-4DDD-AC85-6EBC6DF15D46}" presName="txSpace" presStyleCnt="0"/>
      <dgm:spPr/>
    </dgm:pt>
    <dgm:pt modelId="{0E922411-B08F-497B-891E-F649CECBA0BC}" type="pres">
      <dgm:prSet presAssocID="{B2F353F3-AF3C-4DDD-AC85-6EBC6DF15D46}" presName="desTx" presStyleLbl="revTx" presStyleIdx="1" presStyleCnt="4" custScaleX="127098" custLinFactNeighborX="2934" custLinFactNeighborY="-4372">
        <dgm:presLayoutVars/>
      </dgm:prSet>
      <dgm:spPr/>
    </dgm:pt>
    <dgm:pt modelId="{BA79E029-179E-4DC8-83B5-9B0FF710FC5D}" type="pres">
      <dgm:prSet presAssocID="{D73E14F5-FA90-4AAF-B386-82426F3682ED}" presName="sibTrans" presStyleCnt="0"/>
      <dgm:spPr/>
    </dgm:pt>
    <dgm:pt modelId="{978417AA-94B6-40EF-B23C-F5209D6D0753}" type="pres">
      <dgm:prSet presAssocID="{85DFBB0B-425A-49EA-9856-51E3490BA786}" presName="compNode" presStyleCnt="0"/>
      <dgm:spPr/>
    </dgm:pt>
    <dgm:pt modelId="{6DD7F400-7170-4F65-9A73-967CC856DCB5}" type="pres">
      <dgm:prSet presAssocID="{85DFBB0B-425A-49EA-9856-51E3490BA786}" presName="iconRect" presStyleLbl="node1" presStyleIdx="1" presStyleCnt="2" custLinFactNeighborX="-43836" custLinFactNeighborY="-1135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263A5AE5-AEA4-4EB7-B300-67E2215BA034}" type="pres">
      <dgm:prSet presAssocID="{85DFBB0B-425A-49EA-9856-51E3490BA786}" presName="iconSpace" presStyleCnt="0"/>
      <dgm:spPr/>
    </dgm:pt>
    <dgm:pt modelId="{B604C71C-6C55-4D42-A017-AD94678CDCDA}" type="pres">
      <dgm:prSet presAssocID="{85DFBB0B-425A-49EA-9856-51E3490BA786}" presName="parTx" presStyleLbl="revTx" presStyleIdx="2" presStyleCnt="4" custLinFactNeighborX="-12412" custLinFactNeighborY="-15364">
        <dgm:presLayoutVars>
          <dgm:chMax val="0"/>
          <dgm:chPref val="0"/>
        </dgm:presLayoutVars>
      </dgm:prSet>
      <dgm:spPr/>
    </dgm:pt>
    <dgm:pt modelId="{8DFCE403-284E-4B91-975B-4BAF113C99B3}" type="pres">
      <dgm:prSet presAssocID="{85DFBB0B-425A-49EA-9856-51E3490BA786}" presName="txSpace" presStyleCnt="0"/>
      <dgm:spPr/>
    </dgm:pt>
    <dgm:pt modelId="{FE5284B7-D685-4018-884E-822FE644D4C3}" type="pres">
      <dgm:prSet presAssocID="{85DFBB0B-425A-49EA-9856-51E3490BA786}" presName="desTx" presStyleLbl="revTx" presStyleIdx="3" presStyleCnt="4" custScaleX="127864" custScaleY="139952" custLinFactNeighborX="7440" custLinFactNeighborY="30529">
        <dgm:presLayoutVars/>
      </dgm:prSet>
      <dgm:spPr/>
    </dgm:pt>
  </dgm:ptLst>
  <dgm:cxnLst>
    <dgm:cxn modelId="{33E1E518-F838-4770-B961-D78C8935D5ED}" srcId="{75E6CD25-A553-481A-8F3F-9FB4459BAA71}" destId="{B2F353F3-AF3C-4DDD-AC85-6EBC6DF15D46}" srcOrd="0" destOrd="0" parTransId="{5F5C8571-1C86-4D54-900F-975EF0FB96CC}" sibTransId="{D73E14F5-FA90-4AAF-B386-82426F3682ED}"/>
    <dgm:cxn modelId="{93906221-EECB-4FF3-817C-5EE22476F1D0}" type="presOf" srcId="{75E6CD25-A553-481A-8F3F-9FB4459BAA71}" destId="{702E1837-3F31-450C-8826-3AC2557920F3}" srcOrd="0" destOrd="0" presId="urn:microsoft.com/office/officeart/2018/5/layout/CenteredIconLabelDescriptionList"/>
    <dgm:cxn modelId="{43A21E30-F3BF-4629-B516-BB3E26C7D4C6}" type="presOf" srcId="{B2F353F3-AF3C-4DDD-AC85-6EBC6DF15D46}" destId="{4325975A-B769-41E0-8F42-BF3CB065198C}" srcOrd="0" destOrd="0" presId="urn:microsoft.com/office/officeart/2018/5/layout/CenteredIconLabelDescriptionList"/>
    <dgm:cxn modelId="{E2C8E861-FA24-4F61-932C-8881A35CFAB3}" type="presOf" srcId="{8779E802-E5EF-4D9A-9001-0EA2D3820002}" destId="{FE5284B7-D685-4018-884E-822FE644D4C3}" srcOrd="0" destOrd="1" presId="urn:microsoft.com/office/officeart/2018/5/layout/CenteredIconLabelDescriptionList"/>
    <dgm:cxn modelId="{BE4FAC80-355A-4051-89F1-63607BDAE520}" type="presOf" srcId="{A801C9A1-6379-405B-8D48-1688C5840281}" destId="{0E922411-B08F-497B-891E-F649CECBA0BC}" srcOrd="0" destOrd="0" presId="urn:microsoft.com/office/officeart/2018/5/layout/CenteredIconLabelDescriptionList"/>
    <dgm:cxn modelId="{A8C35AB8-1B0F-4BD0-BBA5-32629F45BAB6}" srcId="{B2F353F3-AF3C-4DDD-AC85-6EBC6DF15D46}" destId="{A801C9A1-6379-405B-8D48-1688C5840281}" srcOrd="0" destOrd="0" parTransId="{98B65CAD-435F-4302-85D4-DDF92295410D}" sibTransId="{FED0EA1B-E0B9-491D-A022-BC3DE7B9855D}"/>
    <dgm:cxn modelId="{6F1379CB-215F-4349-9019-323BAE213145}" type="presOf" srcId="{85DFBB0B-425A-49EA-9856-51E3490BA786}" destId="{B604C71C-6C55-4D42-A017-AD94678CDCDA}" srcOrd="0" destOrd="0" presId="urn:microsoft.com/office/officeart/2018/5/layout/CenteredIconLabelDescriptionList"/>
    <dgm:cxn modelId="{94453DD1-9733-4FED-9B2C-249B0BA073CC}" srcId="{85DFBB0B-425A-49EA-9856-51E3490BA786}" destId="{2D027C80-BA8D-4747-AD87-6C07C2ED4214}" srcOrd="0" destOrd="0" parTransId="{7C0FF9EF-032F-4922-85CA-AD51FDAFE379}" sibTransId="{BAE5B7B3-DFA9-4D29-8902-8E217BBECE1E}"/>
    <dgm:cxn modelId="{F48791D7-A9FE-468D-894A-68C755DB232D}" type="presOf" srcId="{2D027C80-BA8D-4747-AD87-6C07C2ED4214}" destId="{FE5284B7-D685-4018-884E-822FE644D4C3}" srcOrd="0" destOrd="0" presId="urn:microsoft.com/office/officeart/2018/5/layout/CenteredIconLabelDescriptionList"/>
    <dgm:cxn modelId="{7A13BCD8-4F1A-46D5-8FF8-FF8D71817372}" srcId="{75E6CD25-A553-481A-8F3F-9FB4459BAA71}" destId="{85DFBB0B-425A-49EA-9856-51E3490BA786}" srcOrd="1" destOrd="0" parTransId="{C68028C2-E571-4668-A02F-773B108AB714}" sibTransId="{82CB8EB3-5A09-421D-BAD7-3083089E54C5}"/>
    <dgm:cxn modelId="{8A285ADC-D582-43DB-8F5E-F12D56631BD5}" srcId="{85DFBB0B-425A-49EA-9856-51E3490BA786}" destId="{8779E802-E5EF-4D9A-9001-0EA2D3820002}" srcOrd="1" destOrd="0" parTransId="{05D351DB-2877-412E-A928-228B872AFB42}" sibTransId="{C38CB6B5-C4CD-416B-935B-7B63370B6EDC}"/>
    <dgm:cxn modelId="{90A9E6B4-B875-43DC-8BBF-0FE45D0B1A19}" type="presParOf" srcId="{702E1837-3F31-450C-8826-3AC2557920F3}" destId="{2914AFDD-E222-4A36-8B0C-BFAE9FADCA38}" srcOrd="0" destOrd="0" presId="urn:microsoft.com/office/officeart/2018/5/layout/CenteredIconLabelDescriptionList"/>
    <dgm:cxn modelId="{07A6F23D-2B53-455E-8287-1EB065336F29}" type="presParOf" srcId="{2914AFDD-E222-4A36-8B0C-BFAE9FADCA38}" destId="{28AAE729-55AC-41F5-A747-7D5565E6D0EB}" srcOrd="0" destOrd="0" presId="urn:microsoft.com/office/officeart/2018/5/layout/CenteredIconLabelDescriptionList"/>
    <dgm:cxn modelId="{314D5314-9E13-4DA8-97F5-0922AF5F71ED}" type="presParOf" srcId="{2914AFDD-E222-4A36-8B0C-BFAE9FADCA38}" destId="{D4E3FE41-E82D-43B1-80B4-34EF5875911F}" srcOrd="1" destOrd="0" presId="urn:microsoft.com/office/officeart/2018/5/layout/CenteredIconLabelDescriptionList"/>
    <dgm:cxn modelId="{9EC274E3-5C11-4081-B1D6-B16A355C0642}" type="presParOf" srcId="{2914AFDD-E222-4A36-8B0C-BFAE9FADCA38}" destId="{4325975A-B769-41E0-8F42-BF3CB065198C}" srcOrd="2" destOrd="0" presId="urn:microsoft.com/office/officeart/2018/5/layout/CenteredIconLabelDescriptionList"/>
    <dgm:cxn modelId="{F4E4498D-0A7E-48BF-BCA5-F0927CFE41C5}" type="presParOf" srcId="{2914AFDD-E222-4A36-8B0C-BFAE9FADCA38}" destId="{3D38CE25-40D1-410B-8B39-046430AA1555}" srcOrd="3" destOrd="0" presId="urn:microsoft.com/office/officeart/2018/5/layout/CenteredIconLabelDescriptionList"/>
    <dgm:cxn modelId="{D4F8AAE8-83EB-4550-AE83-71A70D7A0BB9}" type="presParOf" srcId="{2914AFDD-E222-4A36-8B0C-BFAE9FADCA38}" destId="{0E922411-B08F-497B-891E-F649CECBA0BC}" srcOrd="4" destOrd="0" presId="urn:microsoft.com/office/officeart/2018/5/layout/CenteredIconLabelDescriptionList"/>
    <dgm:cxn modelId="{A52F474E-2196-4DB7-AEB3-8DD2A50E5476}" type="presParOf" srcId="{702E1837-3F31-450C-8826-3AC2557920F3}" destId="{BA79E029-179E-4DC8-83B5-9B0FF710FC5D}" srcOrd="1" destOrd="0" presId="urn:microsoft.com/office/officeart/2018/5/layout/CenteredIconLabelDescriptionList"/>
    <dgm:cxn modelId="{C232E9DB-4D89-4D59-951F-25130F4D73A2}" type="presParOf" srcId="{702E1837-3F31-450C-8826-3AC2557920F3}" destId="{978417AA-94B6-40EF-B23C-F5209D6D0753}" srcOrd="2" destOrd="0" presId="urn:microsoft.com/office/officeart/2018/5/layout/CenteredIconLabelDescriptionList"/>
    <dgm:cxn modelId="{2E783629-C81D-4165-9EE7-F6812544745B}" type="presParOf" srcId="{978417AA-94B6-40EF-B23C-F5209D6D0753}" destId="{6DD7F400-7170-4F65-9A73-967CC856DCB5}" srcOrd="0" destOrd="0" presId="urn:microsoft.com/office/officeart/2018/5/layout/CenteredIconLabelDescriptionList"/>
    <dgm:cxn modelId="{98E2A0D3-BCCE-4C58-97AD-2A2F4F2E7452}" type="presParOf" srcId="{978417AA-94B6-40EF-B23C-F5209D6D0753}" destId="{263A5AE5-AEA4-4EB7-B300-67E2215BA034}" srcOrd="1" destOrd="0" presId="urn:microsoft.com/office/officeart/2018/5/layout/CenteredIconLabelDescriptionList"/>
    <dgm:cxn modelId="{292EEC03-9F04-4343-8403-578375016A92}" type="presParOf" srcId="{978417AA-94B6-40EF-B23C-F5209D6D0753}" destId="{B604C71C-6C55-4D42-A017-AD94678CDCDA}" srcOrd="2" destOrd="0" presId="urn:microsoft.com/office/officeart/2018/5/layout/CenteredIconLabelDescriptionList"/>
    <dgm:cxn modelId="{017992AD-D14C-4638-B116-889BB0DF6F8F}" type="presParOf" srcId="{978417AA-94B6-40EF-B23C-F5209D6D0753}" destId="{8DFCE403-284E-4B91-975B-4BAF113C99B3}" srcOrd="3" destOrd="0" presId="urn:microsoft.com/office/officeart/2018/5/layout/CenteredIconLabelDescriptionList"/>
    <dgm:cxn modelId="{7A73DB35-C7C5-4F3C-A223-B33863090AF7}" type="presParOf" srcId="{978417AA-94B6-40EF-B23C-F5209D6D0753}" destId="{FE5284B7-D685-4018-884E-822FE644D4C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AE729-55AC-41F5-A747-7D5565E6D0EB}">
      <dsp:nvSpPr>
        <dsp:cNvPr id="0" name=""/>
        <dsp:cNvSpPr/>
      </dsp:nvSpPr>
      <dsp:spPr>
        <a:xfrm>
          <a:off x="1999246" y="1213523"/>
          <a:ext cx="1495772" cy="14957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25975A-B769-41E0-8F42-BF3CB065198C}">
      <dsp:nvSpPr>
        <dsp:cNvPr id="0" name=""/>
        <dsp:cNvSpPr/>
      </dsp:nvSpPr>
      <dsp:spPr>
        <a:xfrm>
          <a:off x="455344" y="2907312"/>
          <a:ext cx="4273634" cy="641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b="1"/>
          </a:pPr>
          <a:r>
            <a:rPr lang="en-IN" sz="3500" kern="1200" dirty="0"/>
            <a:t>Launching Applications</a:t>
          </a:r>
          <a:endParaRPr lang="en-US" sz="3500" kern="1200" dirty="0"/>
        </a:p>
      </dsp:txBody>
      <dsp:txXfrm>
        <a:off x="455344" y="2907312"/>
        <a:ext cx="4273634" cy="641045"/>
      </dsp:txXfrm>
    </dsp:sp>
    <dsp:sp modelId="{0E922411-B08F-497B-891E-F649CECBA0BC}">
      <dsp:nvSpPr>
        <dsp:cNvPr id="0" name=""/>
        <dsp:cNvSpPr/>
      </dsp:nvSpPr>
      <dsp:spPr>
        <a:xfrm>
          <a:off x="135847" y="3727357"/>
          <a:ext cx="5431704" cy="7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IN" sz="2400" kern="1200" dirty="0">
              <a:latin typeface="+mn-lt"/>
            </a:rPr>
            <a:t>1. Platform model - Generate service screen</a:t>
          </a:r>
          <a:endParaRPr lang="en-US" sz="2400" kern="1200" dirty="0">
            <a:latin typeface="+mn-lt"/>
          </a:endParaRPr>
        </a:p>
      </dsp:txBody>
      <dsp:txXfrm>
        <a:off x="135847" y="3727357"/>
        <a:ext cx="5431704" cy="75016"/>
      </dsp:txXfrm>
    </dsp:sp>
    <dsp:sp modelId="{6DD7F400-7170-4F65-9A73-967CC856DCB5}">
      <dsp:nvSpPr>
        <dsp:cNvPr id="0" name=""/>
        <dsp:cNvSpPr/>
      </dsp:nvSpPr>
      <dsp:spPr>
        <a:xfrm>
          <a:off x="7518697" y="1267641"/>
          <a:ext cx="1495772" cy="14957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04C71C-6C55-4D42-A017-AD94678CDCDA}">
      <dsp:nvSpPr>
        <dsp:cNvPr id="0" name=""/>
        <dsp:cNvSpPr/>
      </dsp:nvSpPr>
      <dsp:spPr>
        <a:xfrm>
          <a:off x="6255009" y="2936353"/>
          <a:ext cx="4273634" cy="641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b="1"/>
          </a:pPr>
          <a:r>
            <a:rPr lang="en-IN" sz="3500" kern="1200" dirty="0"/>
            <a:t>Usage Scenarios</a:t>
          </a:r>
          <a:endParaRPr lang="en-US" sz="3500" kern="1200" dirty="0"/>
        </a:p>
      </dsp:txBody>
      <dsp:txXfrm>
        <a:off x="6255009" y="2936353"/>
        <a:ext cx="4273634" cy="641045"/>
      </dsp:txXfrm>
    </dsp:sp>
    <dsp:sp modelId="{FE5284B7-D685-4018-884E-822FE644D4C3}">
      <dsp:nvSpPr>
        <dsp:cNvPr id="0" name=""/>
        <dsp:cNvSpPr/>
      </dsp:nvSpPr>
      <dsp:spPr>
        <a:xfrm>
          <a:off x="6200509" y="3731060"/>
          <a:ext cx="5464440" cy="104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latin typeface="+mj-lt"/>
            </a:rPr>
            <a:t>1. Impact analysis - facilitating for identification of application objects associated with a given service</a:t>
          </a:r>
        </a:p>
        <a:p>
          <a:pPr marL="0" lvl="0" indent="0" algn="l" defTabSz="889000">
            <a:lnSpc>
              <a:spcPct val="100000"/>
            </a:lnSpc>
            <a:spcBef>
              <a:spcPct val="0"/>
            </a:spcBef>
            <a:spcAft>
              <a:spcPct val="35000"/>
            </a:spcAft>
            <a:buNone/>
          </a:pPr>
          <a:r>
            <a:rPr lang="en-US" sz="2000" kern="1200" dirty="0">
              <a:latin typeface="+mj-lt"/>
            </a:rPr>
            <a:t>    2. Static code analysis</a:t>
          </a:r>
        </a:p>
      </dsp:txBody>
      <dsp:txXfrm>
        <a:off x="6200509" y="3731060"/>
        <a:ext cx="5464440" cy="104987"/>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11FBB-3AC6-6647-95A8-4DBE73A2FE50}" type="datetimeFigureOut">
              <a:rPr lang="en-US" smtClean="0"/>
              <a:t>9/13/2023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BBB1F-72D9-EA48-83D4-D65517FDCCB9}" type="slidenum">
              <a:rPr lang="en-US" smtClean="0"/>
              <a:t>‹#›</a:t>
            </a:fld>
            <a:endParaRPr lang="en-US"/>
          </a:p>
        </p:txBody>
      </p:sp>
    </p:spTree>
    <p:extLst>
      <p:ext uri="{BB962C8B-B14F-4D97-AF65-F5344CB8AC3E}">
        <p14:creationId xmlns:p14="http://schemas.microsoft.com/office/powerpoint/2010/main" val="2950461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RCU_Slide">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9AE2671-3A99-31A3-80F8-5A3972663E19}"/>
              </a:ext>
            </a:extLst>
          </p:cNvPr>
          <p:cNvSpPr/>
          <p:nvPr userDrawn="1"/>
        </p:nvSpPr>
        <p:spPr>
          <a:xfrm>
            <a:off x="0" y="1"/>
            <a:ext cx="399392" cy="6858000"/>
          </a:xfrm>
          <a:prstGeom prst="rect">
            <a:avLst/>
          </a:prstGeom>
          <a:solidFill>
            <a:srgbClr val="0D5385">
              <a:alpha val="7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2" name="Picture 41">
            <a:extLst>
              <a:ext uri="{FF2B5EF4-FFF2-40B4-BE49-F238E27FC236}">
                <a16:creationId xmlns:a16="http://schemas.microsoft.com/office/drawing/2014/main" id="{2F10CDA9-DF19-26AD-CDBF-9A607F64FB51}"/>
              </a:ext>
            </a:extLst>
          </p:cNvPr>
          <p:cNvPicPr>
            <a:picLocks noChangeAspect="1"/>
          </p:cNvPicPr>
          <p:nvPr userDrawn="1"/>
        </p:nvPicPr>
        <p:blipFill>
          <a:blip r:embed="rId2"/>
          <a:stretch>
            <a:fillRect/>
          </a:stretch>
        </p:blipFill>
        <p:spPr>
          <a:xfrm>
            <a:off x="798784" y="-4108"/>
            <a:ext cx="7823200" cy="6858000"/>
          </a:xfrm>
          <a:prstGeom prst="rect">
            <a:avLst/>
          </a:prstGeom>
        </p:spPr>
      </p:pic>
      <p:sp>
        <p:nvSpPr>
          <p:cNvPr id="46" name="Rectangle 45">
            <a:extLst>
              <a:ext uri="{FF2B5EF4-FFF2-40B4-BE49-F238E27FC236}">
                <a16:creationId xmlns:a16="http://schemas.microsoft.com/office/drawing/2014/main" id="{D8B3BBB9-483E-2598-5B45-3504B1AC3268}"/>
              </a:ext>
            </a:extLst>
          </p:cNvPr>
          <p:cNvSpPr/>
          <p:nvPr userDrawn="1"/>
        </p:nvSpPr>
        <p:spPr>
          <a:xfrm>
            <a:off x="399392" y="1"/>
            <a:ext cx="399392" cy="6858000"/>
          </a:xfrm>
          <a:prstGeom prst="rect">
            <a:avLst/>
          </a:prstGeom>
          <a:solidFill>
            <a:srgbClr val="00B2F5">
              <a:alpha val="7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9" name="Group 48">
            <a:extLst>
              <a:ext uri="{FF2B5EF4-FFF2-40B4-BE49-F238E27FC236}">
                <a16:creationId xmlns:a16="http://schemas.microsoft.com/office/drawing/2014/main" id="{F14EF544-3636-E1D0-15F2-8DECDC354C24}"/>
              </a:ext>
            </a:extLst>
          </p:cNvPr>
          <p:cNvGrpSpPr/>
          <p:nvPr userDrawn="1"/>
        </p:nvGrpSpPr>
        <p:grpSpPr>
          <a:xfrm>
            <a:off x="8884462" y="2980063"/>
            <a:ext cx="3170624" cy="897874"/>
            <a:chOff x="8735002" y="432192"/>
            <a:chExt cx="3170624" cy="897874"/>
          </a:xfrm>
        </p:grpSpPr>
        <p:sp>
          <p:nvSpPr>
            <p:cNvPr id="47" name="TextBox 46">
              <a:extLst>
                <a:ext uri="{FF2B5EF4-FFF2-40B4-BE49-F238E27FC236}">
                  <a16:creationId xmlns:a16="http://schemas.microsoft.com/office/drawing/2014/main" id="{94DA9DA6-0C36-EC49-B142-97E904CF5371}"/>
                </a:ext>
              </a:extLst>
            </p:cNvPr>
            <p:cNvSpPr txBox="1"/>
            <p:nvPr userDrawn="1"/>
          </p:nvSpPr>
          <p:spPr>
            <a:xfrm>
              <a:off x="8735002" y="991512"/>
              <a:ext cx="3170624" cy="338554"/>
            </a:xfrm>
            <a:prstGeom prst="rect">
              <a:avLst/>
            </a:prstGeom>
            <a:noFill/>
          </p:spPr>
          <p:txBody>
            <a:bodyPr wrap="square" rtlCol="0">
              <a:spAutoFit/>
            </a:bodyPr>
            <a:lstStyle/>
            <a:p>
              <a:r>
                <a:rPr lang="en-US" sz="1600">
                  <a:solidFill>
                    <a:srgbClr val="00B2F5"/>
                  </a:solidFill>
                </a:rPr>
                <a:t>Engineering Talent for the future</a:t>
              </a:r>
              <a:endParaRPr lang="en-IN" sz="1600">
                <a:solidFill>
                  <a:srgbClr val="00B2F5"/>
                </a:solidFill>
              </a:endParaRPr>
            </a:p>
          </p:txBody>
        </p:sp>
        <p:pic>
          <p:nvPicPr>
            <p:cNvPr id="48" name="Picture 47" descr="Logo, icon&#10;&#10;Description automatically generated with medium confidence">
              <a:extLst>
                <a:ext uri="{FF2B5EF4-FFF2-40B4-BE49-F238E27FC236}">
                  <a16:creationId xmlns:a16="http://schemas.microsoft.com/office/drawing/2014/main" id="{085FA00C-1CFC-9A76-381E-84539FD103A4}"/>
                </a:ext>
              </a:extLst>
            </p:cNvPr>
            <p:cNvPicPr>
              <a:picLocks noChangeAspect="1"/>
            </p:cNvPicPr>
            <p:nvPr userDrawn="1"/>
          </p:nvPicPr>
          <p:blipFill>
            <a:blip r:embed="rId3"/>
            <a:stretch>
              <a:fillRect/>
            </a:stretch>
          </p:blipFill>
          <p:spPr>
            <a:xfrm>
              <a:off x="8838632" y="432192"/>
              <a:ext cx="2623389" cy="673620"/>
            </a:xfrm>
            <a:prstGeom prst="rect">
              <a:avLst/>
            </a:prstGeom>
          </p:spPr>
        </p:pic>
      </p:grpSp>
      <p:sp>
        <p:nvSpPr>
          <p:cNvPr id="51" name="TextBox 50">
            <a:extLst>
              <a:ext uri="{FF2B5EF4-FFF2-40B4-BE49-F238E27FC236}">
                <a16:creationId xmlns:a16="http://schemas.microsoft.com/office/drawing/2014/main" id="{7A4D2B85-67DD-98A4-CE3D-7810E11B20DC}"/>
              </a:ext>
            </a:extLst>
          </p:cNvPr>
          <p:cNvSpPr txBox="1"/>
          <p:nvPr userDrawn="1"/>
        </p:nvSpPr>
        <p:spPr>
          <a:xfrm>
            <a:off x="8723586" y="3877937"/>
            <a:ext cx="3069022" cy="843655"/>
          </a:xfrm>
          <a:prstGeom prst="rect">
            <a:avLst/>
          </a:prstGeom>
          <a:noFill/>
        </p:spPr>
        <p:txBody>
          <a:bodyPr wrap="square" lIns="268927" tIns="143428" rIns="179285" bIns="143428" rtlCol="0">
            <a:spAutoFit/>
          </a:bodyPr>
          <a:lstStyle/>
          <a:p>
            <a:r>
              <a:rPr lang="en-US" sz="1200" b="0" i="0">
                <a:solidFill>
                  <a:schemeClr val="tx1"/>
                </a:solidFill>
                <a:latin typeface="Calibri Light" panose="020F0302020204030204" pitchFamily="34" charset="0"/>
                <a:cs typeface="Calibri Light" panose="020F0302020204030204" pitchFamily="34" charset="0"/>
              </a:rPr>
              <a:t>Copyright 2023, Ramco Systems Limited. Information is subject to change. All rights acknowledged.</a:t>
            </a:r>
          </a:p>
        </p:txBody>
      </p:sp>
    </p:spTree>
    <p:extLst>
      <p:ext uri="{BB962C8B-B14F-4D97-AF65-F5344CB8AC3E}">
        <p14:creationId xmlns:p14="http://schemas.microsoft.com/office/powerpoint/2010/main" val="2006464512"/>
      </p:ext>
    </p:extLst>
  </p:cSld>
  <p:clrMapOvr>
    <a:masterClrMapping/>
  </p:clrMapOvr>
  <p:extLst>
    <p:ext uri="{DCECCB84-F9BA-43D5-87BE-67443E8EF086}">
      <p15:sldGuideLst xmlns:p15="http://schemas.microsoft.com/office/powerpoint/2012/main">
        <p15:guide id="1" orient="horz" pos="3974" userDrawn="1">
          <p15:clr>
            <a:srgbClr val="FBAE40"/>
          </p15:clr>
        </p15:guide>
        <p15:guide id="2" pos="3840" userDrawn="1">
          <p15:clr>
            <a:srgbClr val="FBAE40"/>
          </p15:clr>
        </p15:guide>
        <p15:guide id="3" orient="horz" pos="346" userDrawn="1">
          <p15:clr>
            <a:srgbClr val="FBAE40"/>
          </p15:clr>
        </p15:guide>
        <p15:guide id="4" pos="665" userDrawn="1">
          <p15:clr>
            <a:srgbClr val="FBAE40"/>
          </p15:clr>
        </p15:guide>
        <p15:guide id="5" pos="5201"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A6180CE-463A-13DD-CE96-B8591AC7FE91}"/>
              </a:ext>
            </a:extLst>
          </p:cNvPr>
          <p:cNvPicPr>
            <a:picLocks noChangeAspect="1"/>
          </p:cNvPicPr>
          <p:nvPr userDrawn="1"/>
        </p:nvPicPr>
        <p:blipFill>
          <a:blip r:embed="rId2"/>
          <a:stretch>
            <a:fillRect/>
          </a:stretch>
        </p:blipFill>
        <p:spPr>
          <a:xfrm>
            <a:off x="798784" y="483475"/>
            <a:ext cx="6747644" cy="5696607"/>
          </a:xfrm>
          <a:prstGeom prst="rect">
            <a:avLst/>
          </a:prstGeom>
        </p:spPr>
      </p:pic>
      <p:sp>
        <p:nvSpPr>
          <p:cNvPr id="11" name="Rectangle 10">
            <a:extLst>
              <a:ext uri="{FF2B5EF4-FFF2-40B4-BE49-F238E27FC236}">
                <a16:creationId xmlns:a16="http://schemas.microsoft.com/office/drawing/2014/main" id="{19AE2671-3A99-31A3-80F8-5A3972663E19}"/>
              </a:ext>
            </a:extLst>
          </p:cNvPr>
          <p:cNvSpPr/>
          <p:nvPr userDrawn="1"/>
        </p:nvSpPr>
        <p:spPr>
          <a:xfrm>
            <a:off x="0" y="1"/>
            <a:ext cx="399392" cy="6858000"/>
          </a:xfrm>
          <a:prstGeom prst="rect">
            <a:avLst/>
          </a:prstGeom>
          <a:solidFill>
            <a:srgbClr val="0D5385">
              <a:alpha val="7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D8B3BBB9-483E-2598-5B45-3504B1AC3268}"/>
              </a:ext>
            </a:extLst>
          </p:cNvPr>
          <p:cNvSpPr/>
          <p:nvPr userDrawn="1"/>
        </p:nvSpPr>
        <p:spPr>
          <a:xfrm>
            <a:off x="399392" y="1"/>
            <a:ext cx="399392" cy="6858000"/>
          </a:xfrm>
          <a:prstGeom prst="rect">
            <a:avLst/>
          </a:prstGeom>
          <a:solidFill>
            <a:srgbClr val="00B2F5">
              <a:alpha val="7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8" name="Picture 47" descr="Logo, icon&#10;&#10;Description automatically generated with medium confidence">
            <a:extLst>
              <a:ext uri="{FF2B5EF4-FFF2-40B4-BE49-F238E27FC236}">
                <a16:creationId xmlns:a16="http://schemas.microsoft.com/office/drawing/2014/main" id="{085FA00C-1CFC-9A76-381E-84539FD103A4}"/>
              </a:ext>
            </a:extLst>
          </p:cNvPr>
          <p:cNvPicPr>
            <a:picLocks noChangeAspect="1"/>
          </p:cNvPicPr>
          <p:nvPr userDrawn="1"/>
        </p:nvPicPr>
        <p:blipFill>
          <a:blip r:embed="rId3"/>
          <a:stretch>
            <a:fillRect/>
          </a:stretch>
        </p:blipFill>
        <p:spPr>
          <a:xfrm>
            <a:off x="10061906" y="6370420"/>
            <a:ext cx="1718431" cy="441250"/>
          </a:xfrm>
          <a:prstGeom prst="rect">
            <a:avLst/>
          </a:prstGeom>
        </p:spPr>
      </p:pic>
      <p:sp>
        <p:nvSpPr>
          <p:cNvPr id="8" name="TextBox 7">
            <a:extLst>
              <a:ext uri="{FF2B5EF4-FFF2-40B4-BE49-F238E27FC236}">
                <a16:creationId xmlns:a16="http://schemas.microsoft.com/office/drawing/2014/main" id="{25EC0A4D-F493-8882-DB55-077CA8063853}"/>
              </a:ext>
            </a:extLst>
          </p:cNvPr>
          <p:cNvSpPr txBox="1"/>
          <p:nvPr userDrawn="1"/>
        </p:nvSpPr>
        <p:spPr>
          <a:xfrm>
            <a:off x="872358" y="6418927"/>
            <a:ext cx="6085489" cy="455728"/>
          </a:xfrm>
          <a:prstGeom prst="rect">
            <a:avLst/>
          </a:prstGeom>
          <a:noFill/>
        </p:spPr>
        <p:txBody>
          <a:bodyPr wrap="square" lIns="268927" tIns="143428" rIns="179285" bIns="143428" rtlCol="0">
            <a:spAutoFit/>
          </a:bodyPr>
          <a:lstStyle/>
          <a:p>
            <a:r>
              <a:rPr lang="en-US" sz="1079" b="0" i="0">
                <a:solidFill>
                  <a:schemeClr val="tx1"/>
                </a:solidFill>
                <a:latin typeface="Calibri Light" panose="020F0302020204030204" pitchFamily="34" charset="0"/>
                <a:cs typeface="Calibri Light" panose="020F0302020204030204" pitchFamily="34" charset="0"/>
              </a:rPr>
              <a:t>Copyright 2023, Ramco Systems Limited. Information is subject to change. All rights acknowledged.</a:t>
            </a:r>
          </a:p>
        </p:txBody>
      </p:sp>
      <p:sp>
        <p:nvSpPr>
          <p:cNvPr id="3" name="Content Placeholder 2">
            <a:extLst>
              <a:ext uri="{FF2B5EF4-FFF2-40B4-BE49-F238E27FC236}">
                <a16:creationId xmlns:a16="http://schemas.microsoft.com/office/drawing/2014/main" id="{550706CC-F253-8E41-1C55-56957DC43CB1}"/>
              </a:ext>
            </a:extLst>
          </p:cNvPr>
          <p:cNvSpPr>
            <a:spLocks noGrp="1"/>
          </p:cNvSpPr>
          <p:nvPr>
            <p:ph sz="quarter" idx="10" hasCustomPrompt="1"/>
          </p:nvPr>
        </p:nvSpPr>
        <p:spPr>
          <a:xfrm>
            <a:off x="7546428" y="1997075"/>
            <a:ext cx="4351885" cy="1009650"/>
          </a:xfrm>
          <a:prstGeom prst="rect">
            <a:avLst/>
          </a:prstGeom>
        </p:spPr>
        <p:txBody>
          <a:bodyPr anchor="b"/>
          <a:lstStyle>
            <a:lvl1pPr marL="0" indent="0">
              <a:buNone/>
              <a:defRPr b="1">
                <a:solidFill>
                  <a:srgbClr val="2A87EE"/>
                </a:solidFill>
              </a:defRPr>
            </a:lvl1pPr>
          </a:lstStyle>
          <a:p>
            <a:pPr lvl="0"/>
            <a:r>
              <a:rPr lang="en-US"/>
              <a:t>Click to edit the course title</a:t>
            </a:r>
            <a:endParaRPr lang="en-IN"/>
          </a:p>
        </p:txBody>
      </p:sp>
      <p:sp>
        <p:nvSpPr>
          <p:cNvPr id="12" name="Content Placeholder 2">
            <a:extLst>
              <a:ext uri="{FF2B5EF4-FFF2-40B4-BE49-F238E27FC236}">
                <a16:creationId xmlns:a16="http://schemas.microsoft.com/office/drawing/2014/main" id="{EE931B4D-E7AB-15DF-F50A-35782628A0B2}"/>
              </a:ext>
            </a:extLst>
          </p:cNvPr>
          <p:cNvSpPr>
            <a:spLocks noGrp="1"/>
          </p:cNvSpPr>
          <p:nvPr>
            <p:ph sz="quarter" idx="11" hasCustomPrompt="1"/>
          </p:nvPr>
        </p:nvSpPr>
        <p:spPr>
          <a:xfrm>
            <a:off x="7565482" y="3027745"/>
            <a:ext cx="4351885" cy="1009650"/>
          </a:xfrm>
          <a:prstGeom prst="rect">
            <a:avLst/>
          </a:prstGeom>
        </p:spPr>
        <p:txBody>
          <a:bodyPr anchor="t"/>
          <a:lstStyle>
            <a:lvl1pPr marL="0" indent="0">
              <a:buNone/>
              <a:defRPr sz="2100" b="0">
                <a:solidFill>
                  <a:srgbClr val="2A87EE"/>
                </a:solidFill>
              </a:defRPr>
            </a:lvl1pPr>
          </a:lstStyle>
          <a:p>
            <a:pPr lvl="0"/>
            <a:r>
              <a:rPr lang="en-US"/>
              <a:t>Click to edit course subtitle</a:t>
            </a:r>
            <a:endParaRPr lang="en-IN"/>
          </a:p>
        </p:txBody>
      </p:sp>
    </p:spTree>
    <p:extLst>
      <p:ext uri="{BB962C8B-B14F-4D97-AF65-F5344CB8AC3E}">
        <p14:creationId xmlns:p14="http://schemas.microsoft.com/office/powerpoint/2010/main" val="296149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OC">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7AEA3CD-7CCA-FE7B-E6B2-BE429B485779}"/>
              </a:ext>
            </a:extLst>
          </p:cNvPr>
          <p:cNvSpPr/>
          <p:nvPr userDrawn="1"/>
        </p:nvSpPr>
        <p:spPr>
          <a:xfrm>
            <a:off x="-6837" y="-1"/>
            <a:ext cx="12198837" cy="5937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9AE2671-3A99-31A3-80F8-5A3972663E19}"/>
              </a:ext>
            </a:extLst>
          </p:cNvPr>
          <p:cNvSpPr/>
          <p:nvPr userDrawn="1"/>
        </p:nvSpPr>
        <p:spPr>
          <a:xfrm>
            <a:off x="-6837" y="-1"/>
            <a:ext cx="153983" cy="593723"/>
          </a:xfrm>
          <a:prstGeom prst="rect">
            <a:avLst/>
          </a:prstGeom>
          <a:solidFill>
            <a:srgbClr val="0D5385">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D8B3BBB9-483E-2598-5B45-3504B1AC3268}"/>
              </a:ext>
            </a:extLst>
          </p:cNvPr>
          <p:cNvSpPr/>
          <p:nvPr userDrawn="1"/>
        </p:nvSpPr>
        <p:spPr>
          <a:xfrm>
            <a:off x="147146" y="0"/>
            <a:ext cx="153983" cy="593723"/>
          </a:xfrm>
          <a:prstGeom prst="rect">
            <a:avLst/>
          </a:prstGeom>
          <a:solidFill>
            <a:srgbClr val="00B2F5">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8" name="Picture 47" descr="Logo, icon&#10;&#10;Description automatically generated with medium confidence">
            <a:extLst>
              <a:ext uri="{FF2B5EF4-FFF2-40B4-BE49-F238E27FC236}">
                <a16:creationId xmlns:a16="http://schemas.microsoft.com/office/drawing/2014/main" id="{085FA00C-1CFC-9A76-381E-84539FD103A4}"/>
              </a:ext>
            </a:extLst>
          </p:cNvPr>
          <p:cNvPicPr>
            <a:picLocks noChangeAspect="1"/>
          </p:cNvPicPr>
          <p:nvPr userDrawn="1"/>
        </p:nvPicPr>
        <p:blipFill>
          <a:blip r:embed="rId2"/>
          <a:stretch>
            <a:fillRect/>
          </a:stretch>
        </p:blipFill>
        <p:spPr>
          <a:xfrm>
            <a:off x="10061906" y="6370420"/>
            <a:ext cx="1718431" cy="441250"/>
          </a:xfrm>
          <a:prstGeom prst="rect">
            <a:avLst/>
          </a:prstGeom>
        </p:spPr>
      </p:pic>
      <p:sp>
        <p:nvSpPr>
          <p:cNvPr id="8" name="TextBox 7">
            <a:extLst>
              <a:ext uri="{FF2B5EF4-FFF2-40B4-BE49-F238E27FC236}">
                <a16:creationId xmlns:a16="http://schemas.microsoft.com/office/drawing/2014/main" id="{25EC0A4D-F493-8882-DB55-077CA8063853}"/>
              </a:ext>
            </a:extLst>
          </p:cNvPr>
          <p:cNvSpPr txBox="1"/>
          <p:nvPr userDrawn="1"/>
        </p:nvSpPr>
        <p:spPr>
          <a:xfrm>
            <a:off x="126124" y="6418927"/>
            <a:ext cx="6831723" cy="455728"/>
          </a:xfrm>
          <a:prstGeom prst="rect">
            <a:avLst/>
          </a:prstGeom>
          <a:noFill/>
        </p:spPr>
        <p:txBody>
          <a:bodyPr wrap="square" lIns="268927" tIns="143428" rIns="179285" bIns="143428" rtlCol="0">
            <a:spAutoFit/>
          </a:bodyPr>
          <a:lstStyle/>
          <a:p>
            <a:r>
              <a:rPr lang="en-US" sz="1079" b="0" i="0">
                <a:solidFill>
                  <a:schemeClr val="tx1"/>
                </a:solidFill>
                <a:latin typeface="Calibri Light" panose="020F0302020204030204" pitchFamily="34" charset="0"/>
                <a:cs typeface="Calibri Light" panose="020F0302020204030204" pitchFamily="34" charset="0"/>
              </a:rPr>
              <a:t>Copyright 2023, Ramco Systems Limited. Information is subject to change. All rights acknowledged.</a:t>
            </a:r>
          </a:p>
        </p:txBody>
      </p:sp>
      <p:sp>
        <p:nvSpPr>
          <p:cNvPr id="4" name="Content Placeholder 3">
            <a:extLst>
              <a:ext uri="{FF2B5EF4-FFF2-40B4-BE49-F238E27FC236}">
                <a16:creationId xmlns:a16="http://schemas.microsoft.com/office/drawing/2014/main" id="{7E6CA8C3-7A5F-186B-E388-F40405431CC4}"/>
              </a:ext>
            </a:extLst>
          </p:cNvPr>
          <p:cNvSpPr>
            <a:spLocks noGrp="1"/>
          </p:cNvSpPr>
          <p:nvPr>
            <p:ph sz="quarter" idx="12" hasCustomPrompt="1"/>
          </p:nvPr>
        </p:nvSpPr>
        <p:spPr>
          <a:xfrm>
            <a:off x="399392" y="0"/>
            <a:ext cx="11393216" cy="567559"/>
          </a:xfrm>
          <a:prstGeom prst="rect">
            <a:avLst/>
          </a:prstGeom>
        </p:spPr>
        <p:txBody>
          <a:bodyPr anchor="ctr"/>
          <a:lstStyle>
            <a:lvl1pPr marL="0" indent="0">
              <a:buNone/>
              <a:defRPr>
                <a:solidFill>
                  <a:srgbClr val="0D5385"/>
                </a:solidFill>
              </a:defRPr>
            </a:lvl1pPr>
          </a:lstStyle>
          <a:p>
            <a:pPr lvl="0"/>
            <a:r>
              <a:rPr lang="en-US"/>
              <a:t>Course Objective</a:t>
            </a:r>
          </a:p>
        </p:txBody>
      </p:sp>
      <p:sp>
        <p:nvSpPr>
          <p:cNvPr id="6" name="Content Placeholder 5">
            <a:extLst>
              <a:ext uri="{FF2B5EF4-FFF2-40B4-BE49-F238E27FC236}">
                <a16:creationId xmlns:a16="http://schemas.microsoft.com/office/drawing/2014/main" id="{1692853C-FC46-2BC6-FEF6-3CDFF0B5251A}"/>
              </a:ext>
            </a:extLst>
          </p:cNvPr>
          <p:cNvSpPr>
            <a:spLocks noGrp="1"/>
          </p:cNvSpPr>
          <p:nvPr>
            <p:ph sz="quarter" idx="13"/>
          </p:nvPr>
        </p:nvSpPr>
        <p:spPr>
          <a:xfrm>
            <a:off x="399392" y="1376855"/>
            <a:ext cx="11381446" cy="4887420"/>
          </a:xfrm>
          <a:prstGeom prst="rect">
            <a:avLst/>
          </a:prstGeom>
        </p:spPr>
        <p:txBody>
          <a:bodyPr/>
          <a:lstStyle>
            <a:lvl1pPr>
              <a:defRPr sz="2600"/>
            </a:lvl1pPr>
            <a:lvl2pPr>
              <a:defRPr sz="22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3">
            <a:extLst>
              <a:ext uri="{FF2B5EF4-FFF2-40B4-BE49-F238E27FC236}">
                <a16:creationId xmlns:a16="http://schemas.microsoft.com/office/drawing/2014/main" id="{C80CF871-CF16-C01D-BD7E-1AA5050DAB1F}"/>
              </a:ext>
            </a:extLst>
          </p:cNvPr>
          <p:cNvSpPr>
            <a:spLocks noGrp="1"/>
          </p:cNvSpPr>
          <p:nvPr>
            <p:ph sz="quarter" idx="14" hasCustomPrompt="1"/>
          </p:nvPr>
        </p:nvSpPr>
        <p:spPr>
          <a:xfrm>
            <a:off x="399392" y="731970"/>
            <a:ext cx="10920250" cy="567559"/>
          </a:xfrm>
          <a:prstGeom prst="rect">
            <a:avLst/>
          </a:prstGeom>
        </p:spPr>
        <p:txBody>
          <a:bodyPr anchor="ctr"/>
          <a:lstStyle>
            <a:lvl1pPr marL="0" indent="0">
              <a:buNone/>
              <a:defRPr sz="2300">
                <a:solidFill>
                  <a:srgbClr val="0D5385"/>
                </a:solidFill>
              </a:defRPr>
            </a:lvl1pPr>
          </a:lstStyle>
          <a:p>
            <a:pPr lvl="0"/>
            <a:r>
              <a:rPr lang="en-US"/>
              <a:t>At the end of this course, you will be able to: </a:t>
            </a:r>
          </a:p>
        </p:txBody>
      </p:sp>
    </p:spTree>
    <p:extLst>
      <p:ext uri="{BB962C8B-B14F-4D97-AF65-F5344CB8AC3E}">
        <p14:creationId xmlns:p14="http://schemas.microsoft.com/office/powerpoint/2010/main" val="23470743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OC_IMAGE">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7AEA3CD-7CCA-FE7B-E6B2-BE429B485779}"/>
              </a:ext>
            </a:extLst>
          </p:cNvPr>
          <p:cNvSpPr/>
          <p:nvPr userDrawn="1"/>
        </p:nvSpPr>
        <p:spPr>
          <a:xfrm>
            <a:off x="-6837" y="-1"/>
            <a:ext cx="12198837" cy="5937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9AE2671-3A99-31A3-80F8-5A3972663E19}"/>
              </a:ext>
            </a:extLst>
          </p:cNvPr>
          <p:cNvSpPr/>
          <p:nvPr userDrawn="1"/>
        </p:nvSpPr>
        <p:spPr>
          <a:xfrm>
            <a:off x="-6837" y="-1"/>
            <a:ext cx="153983" cy="593723"/>
          </a:xfrm>
          <a:prstGeom prst="rect">
            <a:avLst/>
          </a:prstGeom>
          <a:solidFill>
            <a:srgbClr val="0D5385">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D8B3BBB9-483E-2598-5B45-3504B1AC3268}"/>
              </a:ext>
            </a:extLst>
          </p:cNvPr>
          <p:cNvSpPr/>
          <p:nvPr userDrawn="1"/>
        </p:nvSpPr>
        <p:spPr>
          <a:xfrm>
            <a:off x="147146" y="0"/>
            <a:ext cx="153983" cy="593723"/>
          </a:xfrm>
          <a:prstGeom prst="rect">
            <a:avLst/>
          </a:prstGeom>
          <a:solidFill>
            <a:srgbClr val="00B2F5">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8" name="Picture 47" descr="Logo, icon&#10;&#10;Description automatically generated with medium confidence">
            <a:extLst>
              <a:ext uri="{FF2B5EF4-FFF2-40B4-BE49-F238E27FC236}">
                <a16:creationId xmlns:a16="http://schemas.microsoft.com/office/drawing/2014/main" id="{085FA00C-1CFC-9A76-381E-84539FD103A4}"/>
              </a:ext>
            </a:extLst>
          </p:cNvPr>
          <p:cNvPicPr>
            <a:picLocks noChangeAspect="1"/>
          </p:cNvPicPr>
          <p:nvPr userDrawn="1"/>
        </p:nvPicPr>
        <p:blipFill>
          <a:blip r:embed="rId2"/>
          <a:stretch>
            <a:fillRect/>
          </a:stretch>
        </p:blipFill>
        <p:spPr>
          <a:xfrm>
            <a:off x="10061906" y="6370420"/>
            <a:ext cx="1718431" cy="441250"/>
          </a:xfrm>
          <a:prstGeom prst="rect">
            <a:avLst/>
          </a:prstGeom>
        </p:spPr>
      </p:pic>
      <p:sp>
        <p:nvSpPr>
          <p:cNvPr id="8" name="TextBox 7">
            <a:extLst>
              <a:ext uri="{FF2B5EF4-FFF2-40B4-BE49-F238E27FC236}">
                <a16:creationId xmlns:a16="http://schemas.microsoft.com/office/drawing/2014/main" id="{25EC0A4D-F493-8882-DB55-077CA8063853}"/>
              </a:ext>
            </a:extLst>
          </p:cNvPr>
          <p:cNvSpPr txBox="1"/>
          <p:nvPr userDrawn="1"/>
        </p:nvSpPr>
        <p:spPr>
          <a:xfrm>
            <a:off x="126124" y="6418927"/>
            <a:ext cx="6831723" cy="455728"/>
          </a:xfrm>
          <a:prstGeom prst="rect">
            <a:avLst/>
          </a:prstGeom>
          <a:noFill/>
        </p:spPr>
        <p:txBody>
          <a:bodyPr wrap="square" lIns="268927" tIns="143428" rIns="179285" bIns="143428" rtlCol="0">
            <a:spAutoFit/>
          </a:bodyPr>
          <a:lstStyle/>
          <a:p>
            <a:r>
              <a:rPr lang="en-US" sz="1079" b="0" i="0">
                <a:solidFill>
                  <a:schemeClr val="tx1"/>
                </a:solidFill>
                <a:latin typeface="Calibri Light" panose="020F0302020204030204" pitchFamily="34" charset="0"/>
                <a:cs typeface="Calibri Light" panose="020F0302020204030204" pitchFamily="34" charset="0"/>
              </a:rPr>
              <a:t>Copyright 2023, Ramco Systems Limited. Information is subject to change. All rights acknowledged.</a:t>
            </a:r>
          </a:p>
        </p:txBody>
      </p:sp>
      <p:sp>
        <p:nvSpPr>
          <p:cNvPr id="4" name="Content Placeholder 3">
            <a:extLst>
              <a:ext uri="{FF2B5EF4-FFF2-40B4-BE49-F238E27FC236}">
                <a16:creationId xmlns:a16="http://schemas.microsoft.com/office/drawing/2014/main" id="{7E6CA8C3-7A5F-186B-E388-F40405431CC4}"/>
              </a:ext>
            </a:extLst>
          </p:cNvPr>
          <p:cNvSpPr>
            <a:spLocks noGrp="1"/>
          </p:cNvSpPr>
          <p:nvPr>
            <p:ph sz="quarter" idx="12" hasCustomPrompt="1"/>
          </p:nvPr>
        </p:nvSpPr>
        <p:spPr>
          <a:xfrm>
            <a:off x="399392" y="0"/>
            <a:ext cx="11393216" cy="567559"/>
          </a:xfrm>
          <a:prstGeom prst="rect">
            <a:avLst/>
          </a:prstGeom>
        </p:spPr>
        <p:txBody>
          <a:bodyPr anchor="ctr"/>
          <a:lstStyle>
            <a:lvl1pPr marL="0" indent="0">
              <a:buNone/>
              <a:defRPr>
                <a:solidFill>
                  <a:srgbClr val="0D5385"/>
                </a:solidFill>
              </a:defRPr>
            </a:lvl1pPr>
          </a:lstStyle>
          <a:p>
            <a:pPr lvl="0"/>
            <a:r>
              <a:rPr lang="en-US"/>
              <a:t>Click to add the topic header</a:t>
            </a:r>
          </a:p>
        </p:txBody>
      </p:sp>
      <p:sp>
        <p:nvSpPr>
          <p:cNvPr id="6" name="Content Placeholder 5">
            <a:extLst>
              <a:ext uri="{FF2B5EF4-FFF2-40B4-BE49-F238E27FC236}">
                <a16:creationId xmlns:a16="http://schemas.microsoft.com/office/drawing/2014/main" id="{1692853C-FC46-2BC6-FEF6-3CDFF0B5251A}"/>
              </a:ext>
            </a:extLst>
          </p:cNvPr>
          <p:cNvSpPr>
            <a:spLocks noGrp="1"/>
          </p:cNvSpPr>
          <p:nvPr>
            <p:ph sz="quarter" idx="13" hasCustomPrompt="1"/>
          </p:nvPr>
        </p:nvSpPr>
        <p:spPr>
          <a:xfrm>
            <a:off x="399392" y="1376855"/>
            <a:ext cx="11381446" cy="4887420"/>
          </a:xfrm>
          <a:prstGeom prst="rect">
            <a:avLst/>
          </a:prstGeom>
        </p:spPr>
        <p:txBody>
          <a:bodyPr/>
          <a:lstStyle>
            <a:lvl1pPr>
              <a:defRPr sz="2600"/>
            </a:lvl1pPr>
            <a:lvl2pPr>
              <a:defRPr sz="2200"/>
            </a:lvl2pPr>
            <a:lvl3pPr>
              <a:defRPr sz="1800"/>
            </a:lvl3pPr>
            <a:lvl4pPr>
              <a:defRPr sz="1600"/>
            </a:lvl4pPr>
            <a:lvl5pPr>
              <a:defRPr sz="1400"/>
            </a:lvl5pPr>
          </a:lstStyle>
          <a:p>
            <a:pPr lvl="0"/>
            <a:r>
              <a:rPr lang="en-US"/>
              <a:t>Add Picture Here</a:t>
            </a:r>
            <a:endParaRPr lang="en-IN"/>
          </a:p>
        </p:txBody>
      </p:sp>
      <p:sp>
        <p:nvSpPr>
          <p:cNvPr id="13" name="Content Placeholder 3">
            <a:extLst>
              <a:ext uri="{FF2B5EF4-FFF2-40B4-BE49-F238E27FC236}">
                <a16:creationId xmlns:a16="http://schemas.microsoft.com/office/drawing/2014/main" id="{C80CF871-CF16-C01D-BD7E-1AA5050DAB1F}"/>
              </a:ext>
            </a:extLst>
          </p:cNvPr>
          <p:cNvSpPr>
            <a:spLocks noGrp="1"/>
          </p:cNvSpPr>
          <p:nvPr>
            <p:ph sz="quarter" idx="14" hasCustomPrompt="1"/>
          </p:nvPr>
        </p:nvSpPr>
        <p:spPr>
          <a:xfrm>
            <a:off x="399392" y="731970"/>
            <a:ext cx="10920250" cy="567559"/>
          </a:xfrm>
          <a:prstGeom prst="rect">
            <a:avLst/>
          </a:prstGeom>
        </p:spPr>
        <p:txBody>
          <a:bodyPr anchor="ctr"/>
          <a:lstStyle>
            <a:lvl1pPr marL="0" indent="0">
              <a:buNone/>
              <a:defRPr sz="2300">
                <a:solidFill>
                  <a:srgbClr val="0D5385"/>
                </a:solidFill>
              </a:defRPr>
            </a:lvl1pPr>
          </a:lstStyle>
          <a:p>
            <a:pPr lvl="0"/>
            <a:r>
              <a:rPr lang="en-US"/>
              <a:t>Click to add the topic sub header</a:t>
            </a:r>
          </a:p>
        </p:txBody>
      </p:sp>
    </p:spTree>
    <p:extLst>
      <p:ext uri="{BB962C8B-B14F-4D97-AF65-F5344CB8AC3E}">
        <p14:creationId xmlns:p14="http://schemas.microsoft.com/office/powerpoint/2010/main" val="10410493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opic_Slide">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9AE2671-3A99-31A3-80F8-5A3972663E19}"/>
              </a:ext>
            </a:extLst>
          </p:cNvPr>
          <p:cNvSpPr/>
          <p:nvPr userDrawn="1"/>
        </p:nvSpPr>
        <p:spPr>
          <a:xfrm>
            <a:off x="0" y="1"/>
            <a:ext cx="399392" cy="6858000"/>
          </a:xfrm>
          <a:prstGeom prst="rect">
            <a:avLst/>
          </a:prstGeom>
          <a:solidFill>
            <a:srgbClr val="0D5385">
              <a:alpha val="7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D8B3BBB9-483E-2598-5B45-3504B1AC3268}"/>
              </a:ext>
            </a:extLst>
          </p:cNvPr>
          <p:cNvSpPr/>
          <p:nvPr userDrawn="1"/>
        </p:nvSpPr>
        <p:spPr>
          <a:xfrm>
            <a:off x="399392" y="1"/>
            <a:ext cx="399392" cy="6858000"/>
          </a:xfrm>
          <a:prstGeom prst="rect">
            <a:avLst/>
          </a:prstGeom>
          <a:solidFill>
            <a:srgbClr val="00B2F5">
              <a:alpha val="7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8" name="Picture 47" descr="Logo, icon&#10;&#10;Description automatically generated with medium confidence">
            <a:extLst>
              <a:ext uri="{FF2B5EF4-FFF2-40B4-BE49-F238E27FC236}">
                <a16:creationId xmlns:a16="http://schemas.microsoft.com/office/drawing/2014/main" id="{085FA00C-1CFC-9A76-381E-84539FD103A4}"/>
              </a:ext>
            </a:extLst>
          </p:cNvPr>
          <p:cNvPicPr>
            <a:picLocks noChangeAspect="1"/>
          </p:cNvPicPr>
          <p:nvPr userDrawn="1"/>
        </p:nvPicPr>
        <p:blipFill>
          <a:blip r:embed="rId2"/>
          <a:stretch>
            <a:fillRect/>
          </a:stretch>
        </p:blipFill>
        <p:spPr>
          <a:xfrm>
            <a:off x="10061906" y="6370420"/>
            <a:ext cx="1718431" cy="441250"/>
          </a:xfrm>
          <a:prstGeom prst="rect">
            <a:avLst/>
          </a:prstGeom>
        </p:spPr>
      </p:pic>
      <p:sp>
        <p:nvSpPr>
          <p:cNvPr id="8" name="TextBox 7">
            <a:extLst>
              <a:ext uri="{FF2B5EF4-FFF2-40B4-BE49-F238E27FC236}">
                <a16:creationId xmlns:a16="http://schemas.microsoft.com/office/drawing/2014/main" id="{25EC0A4D-F493-8882-DB55-077CA8063853}"/>
              </a:ext>
            </a:extLst>
          </p:cNvPr>
          <p:cNvSpPr txBox="1"/>
          <p:nvPr userDrawn="1"/>
        </p:nvSpPr>
        <p:spPr>
          <a:xfrm>
            <a:off x="872358" y="6418927"/>
            <a:ext cx="6085489" cy="455728"/>
          </a:xfrm>
          <a:prstGeom prst="rect">
            <a:avLst/>
          </a:prstGeom>
          <a:noFill/>
        </p:spPr>
        <p:txBody>
          <a:bodyPr wrap="square" lIns="268927" tIns="143428" rIns="179285" bIns="143428" rtlCol="0">
            <a:spAutoFit/>
          </a:bodyPr>
          <a:lstStyle/>
          <a:p>
            <a:r>
              <a:rPr lang="en-US" sz="1079" b="0" i="0">
                <a:solidFill>
                  <a:schemeClr val="tx1"/>
                </a:solidFill>
                <a:latin typeface="Calibri Light" panose="020F0302020204030204" pitchFamily="34" charset="0"/>
                <a:cs typeface="Calibri Light" panose="020F0302020204030204" pitchFamily="34" charset="0"/>
              </a:rPr>
              <a:t>Copyright 2023, Ramco Systems Limited. Information is subject to change. All rights acknowledged.</a:t>
            </a:r>
          </a:p>
        </p:txBody>
      </p:sp>
      <p:sp>
        <p:nvSpPr>
          <p:cNvPr id="3" name="Content Placeholder 2">
            <a:extLst>
              <a:ext uri="{FF2B5EF4-FFF2-40B4-BE49-F238E27FC236}">
                <a16:creationId xmlns:a16="http://schemas.microsoft.com/office/drawing/2014/main" id="{550706CC-F253-8E41-1C55-56957DC43CB1}"/>
              </a:ext>
            </a:extLst>
          </p:cNvPr>
          <p:cNvSpPr>
            <a:spLocks noGrp="1"/>
          </p:cNvSpPr>
          <p:nvPr>
            <p:ph sz="quarter" idx="10" hasCustomPrompt="1"/>
          </p:nvPr>
        </p:nvSpPr>
        <p:spPr>
          <a:xfrm>
            <a:off x="7695539" y="2154725"/>
            <a:ext cx="4202774" cy="1009650"/>
          </a:xfrm>
          <a:prstGeom prst="rect">
            <a:avLst/>
          </a:prstGeom>
        </p:spPr>
        <p:txBody>
          <a:bodyPr anchor="b"/>
          <a:lstStyle>
            <a:lvl1pPr marL="0" indent="0">
              <a:buNone/>
              <a:defRPr b="1">
                <a:solidFill>
                  <a:srgbClr val="0164CA"/>
                </a:solidFill>
              </a:defRPr>
            </a:lvl1pPr>
          </a:lstStyle>
          <a:p>
            <a:pPr lvl="0"/>
            <a:r>
              <a:rPr lang="en-US"/>
              <a:t>Click to edit Topic title</a:t>
            </a:r>
            <a:endParaRPr lang="en-IN"/>
          </a:p>
        </p:txBody>
      </p:sp>
      <p:sp>
        <p:nvSpPr>
          <p:cNvPr id="12" name="Content Placeholder 2">
            <a:extLst>
              <a:ext uri="{FF2B5EF4-FFF2-40B4-BE49-F238E27FC236}">
                <a16:creationId xmlns:a16="http://schemas.microsoft.com/office/drawing/2014/main" id="{EE931B4D-E7AB-15DF-F50A-35782628A0B2}"/>
              </a:ext>
            </a:extLst>
          </p:cNvPr>
          <p:cNvSpPr>
            <a:spLocks noGrp="1"/>
          </p:cNvSpPr>
          <p:nvPr>
            <p:ph sz="quarter" idx="11" hasCustomPrompt="1"/>
          </p:nvPr>
        </p:nvSpPr>
        <p:spPr>
          <a:xfrm>
            <a:off x="7695539" y="3185395"/>
            <a:ext cx="4202774" cy="1009650"/>
          </a:xfrm>
          <a:prstGeom prst="rect">
            <a:avLst/>
          </a:prstGeom>
        </p:spPr>
        <p:txBody>
          <a:bodyPr anchor="t"/>
          <a:lstStyle>
            <a:lvl1pPr marL="0" indent="0">
              <a:buNone/>
              <a:defRPr sz="2100" b="0">
                <a:solidFill>
                  <a:srgbClr val="0164CA"/>
                </a:solidFill>
              </a:defRPr>
            </a:lvl1pPr>
          </a:lstStyle>
          <a:p>
            <a:pPr lvl="0"/>
            <a:r>
              <a:rPr lang="en-US"/>
              <a:t>Click to edit topic subtitle</a:t>
            </a:r>
            <a:endParaRPr lang="en-IN"/>
          </a:p>
        </p:txBody>
      </p:sp>
      <p:pic>
        <p:nvPicPr>
          <p:cNvPr id="4" name="Picture 3">
            <a:extLst>
              <a:ext uri="{FF2B5EF4-FFF2-40B4-BE49-F238E27FC236}">
                <a16:creationId xmlns:a16="http://schemas.microsoft.com/office/drawing/2014/main" id="{8E4B9015-032E-FC9E-DA25-AD727D70912D}"/>
              </a:ext>
            </a:extLst>
          </p:cNvPr>
          <p:cNvPicPr>
            <a:picLocks noChangeAspect="1"/>
          </p:cNvPicPr>
          <p:nvPr userDrawn="1"/>
        </p:nvPicPr>
        <p:blipFill rotWithShape="1">
          <a:blip r:embed="rId3">
            <a:clrChange>
              <a:clrFrom>
                <a:srgbClr val="FFFFFF"/>
              </a:clrFrom>
              <a:clrTo>
                <a:srgbClr val="FFFFFF">
                  <a:alpha val="0"/>
                </a:srgbClr>
              </a:clrTo>
            </a:clrChange>
          </a:blip>
          <a:srcRect l="7081" r="5078"/>
          <a:stretch/>
        </p:blipFill>
        <p:spPr>
          <a:xfrm>
            <a:off x="813458" y="907830"/>
            <a:ext cx="6636183" cy="5042339"/>
          </a:xfrm>
          <a:prstGeom prst="rect">
            <a:avLst/>
          </a:prstGeom>
        </p:spPr>
      </p:pic>
    </p:spTree>
    <p:extLst>
      <p:ext uri="{BB962C8B-B14F-4D97-AF65-F5344CB8AC3E}">
        <p14:creationId xmlns:p14="http://schemas.microsoft.com/office/powerpoint/2010/main" val="8826256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t_Slide">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7AEA3CD-7CCA-FE7B-E6B2-BE429B485779}"/>
              </a:ext>
            </a:extLst>
          </p:cNvPr>
          <p:cNvSpPr/>
          <p:nvPr userDrawn="1"/>
        </p:nvSpPr>
        <p:spPr>
          <a:xfrm>
            <a:off x="-6837" y="-1"/>
            <a:ext cx="12198837" cy="5937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9AE2671-3A99-31A3-80F8-5A3972663E19}"/>
              </a:ext>
            </a:extLst>
          </p:cNvPr>
          <p:cNvSpPr/>
          <p:nvPr userDrawn="1"/>
        </p:nvSpPr>
        <p:spPr>
          <a:xfrm>
            <a:off x="-6837" y="-1"/>
            <a:ext cx="153983" cy="593723"/>
          </a:xfrm>
          <a:prstGeom prst="rect">
            <a:avLst/>
          </a:prstGeom>
          <a:solidFill>
            <a:srgbClr val="0D5385">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D8B3BBB9-483E-2598-5B45-3504B1AC3268}"/>
              </a:ext>
            </a:extLst>
          </p:cNvPr>
          <p:cNvSpPr/>
          <p:nvPr userDrawn="1"/>
        </p:nvSpPr>
        <p:spPr>
          <a:xfrm>
            <a:off x="147146" y="0"/>
            <a:ext cx="153983" cy="593723"/>
          </a:xfrm>
          <a:prstGeom prst="rect">
            <a:avLst/>
          </a:prstGeom>
          <a:solidFill>
            <a:srgbClr val="00B2F5">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8" name="Picture 47" descr="Logo, icon&#10;&#10;Description automatically generated with medium confidence">
            <a:extLst>
              <a:ext uri="{FF2B5EF4-FFF2-40B4-BE49-F238E27FC236}">
                <a16:creationId xmlns:a16="http://schemas.microsoft.com/office/drawing/2014/main" id="{085FA00C-1CFC-9A76-381E-84539FD103A4}"/>
              </a:ext>
            </a:extLst>
          </p:cNvPr>
          <p:cNvPicPr>
            <a:picLocks noChangeAspect="1"/>
          </p:cNvPicPr>
          <p:nvPr userDrawn="1"/>
        </p:nvPicPr>
        <p:blipFill>
          <a:blip r:embed="rId2"/>
          <a:stretch>
            <a:fillRect/>
          </a:stretch>
        </p:blipFill>
        <p:spPr>
          <a:xfrm>
            <a:off x="10061906" y="6370420"/>
            <a:ext cx="1718431" cy="441250"/>
          </a:xfrm>
          <a:prstGeom prst="rect">
            <a:avLst/>
          </a:prstGeom>
        </p:spPr>
      </p:pic>
      <p:sp>
        <p:nvSpPr>
          <p:cNvPr id="8" name="TextBox 7">
            <a:extLst>
              <a:ext uri="{FF2B5EF4-FFF2-40B4-BE49-F238E27FC236}">
                <a16:creationId xmlns:a16="http://schemas.microsoft.com/office/drawing/2014/main" id="{25EC0A4D-F493-8882-DB55-077CA8063853}"/>
              </a:ext>
            </a:extLst>
          </p:cNvPr>
          <p:cNvSpPr txBox="1"/>
          <p:nvPr userDrawn="1"/>
        </p:nvSpPr>
        <p:spPr>
          <a:xfrm>
            <a:off x="126124" y="6418927"/>
            <a:ext cx="6831723" cy="455728"/>
          </a:xfrm>
          <a:prstGeom prst="rect">
            <a:avLst/>
          </a:prstGeom>
          <a:noFill/>
        </p:spPr>
        <p:txBody>
          <a:bodyPr wrap="square" lIns="268927" tIns="143428" rIns="179285" bIns="143428" rtlCol="0">
            <a:spAutoFit/>
          </a:bodyPr>
          <a:lstStyle/>
          <a:p>
            <a:r>
              <a:rPr lang="en-US" sz="1079" b="0" i="0">
                <a:solidFill>
                  <a:schemeClr val="tx1"/>
                </a:solidFill>
                <a:latin typeface="Calibri Light" panose="020F0302020204030204" pitchFamily="34" charset="0"/>
                <a:cs typeface="Calibri Light" panose="020F0302020204030204" pitchFamily="34" charset="0"/>
              </a:rPr>
              <a:t>Copyright 2023, Ramco Systems Limited. Information is subject to change. All rights acknowledged.</a:t>
            </a:r>
          </a:p>
        </p:txBody>
      </p:sp>
      <p:sp>
        <p:nvSpPr>
          <p:cNvPr id="4" name="Content Placeholder 3">
            <a:extLst>
              <a:ext uri="{FF2B5EF4-FFF2-40B4-BE49-F238E27FC236}">
                <a16:creationId xmlns:a16="http://schemas.microsoft.com/office/drawing/2014/main" id="{7E6CA8C3-7A5F-186B-E388-F40405431CC4}"/>
              </a:ext>
            </a:extLst>
          </p:cNvPr>
          <p:cNvSpPr>
            <a:spLocks noGrp="1"/>
          </p:cNvSpPr>
          <p:nvPr>
            <p:ph sz="quarter" idx="12" hasCustomPrompt="1"/>
          </p:nvPr>
        </p:nvSpPr>
        <p:spPr>
          <a:xfrm>
            <a:off x="399392" y="0"/>
            <a:ext cx="11393216" cy="567559"/>
          </a:xfrm>
          <a:prstGeom prst="rect">
            <a:avLst/>
          </a:prstGeom>
        </p:spPr>
        <p:txBody>
          <a:bodyPr anchor="ctr"/>
          <a:lstStyle>
            <a:lvl1pPr marL="0" indent="0">
              <a:buNone/>
              <a:defRPr>
                <a:solidFill>
                  <a:srgbClr val="0D5385"/>
                </a:solidFill>
              </a:defRPr>
            </a:lvl1pPr>
          </a:lstStyle>
          <a:p>
            <a:pPr lvl="0"/>
            <a:r>
              <a:rPr lang="en-US"/>
              <a:t>Click to add the topic header</a:t>
            </a:r>
          </a:p>
        </p:txBody>
      </p:sp>
      <p:sp>
        <p:nvSpPr>
          <p:cNvPr id="6" name="Content Placeholder 5">
            <a:extLst>
              <a:ext uri="{FF2B5EF4-FFF2-40B4-BE49-F238E27FC236}">
                <a16:creationId xmlns:a16="http://schemas.microsoft.com/office/drawing/2014/main" id="{1692853C-FC46-2BC6-FEF6-3CDFF0B5251A}"/>
              </a:ext>
            </a:extLst>
          </p:cNvPr>
          <p:cNvSpPr>
            <a:spLocks noGrp="1"/>
          </p:cNvSpPr>
          <p:nvPr>
            <p:ph sz="quarter" idx="13"/>
          </p:nvPr>
        </p:nvSpPr>
        <p:spPr>
          <a:xfrm>
            <a:off x="399392" y="1376855"/>
            <a:ext cx="11381446" cy="4887420"/>
          </a:xfrm>
          <a:prstGeom prst="rect">
            <a:avLst/>
          </a:prstGeom>
        </p:spPr>
        <p:txBody>
          <a:bodyPr/>
          <a:lstStyle>
            <a:lvl1pPr>
              <a:defRPr sz="2600"/>
            </a:lvl1pPr>
            <a:lvl2pPr>
              <a:defRPr sz="22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3">
            <a:extLst>
              <a:ext uri="{FF2B5EF4-FFF2-40B4-BE49-F238E27FC236}">
                <a16:creationId xmlns:a16="http://schemas.microsoft.com/office/drawing/2014/main" id="{C80CF871-CF16-C01D-BD7E-1AA5050DAB1F}"/>
              </a:ext>
            </a:extLst>
          </p:cNvPr>
          <p:cNvSpPr>
            <a:spLocks noGrp="1"/>
          </p:cNvSpPr>
          <p:nvPr>
            <p:ph sz="quarter" idx="14" hasCustomPrompt="1"/>
          </p:nvPr>
        </p:nvSpPr>
        <p:spPr>
          <a:xfrm>
            <a:off x="399392" y="731970"/>
            <a:ext cx="10920250" cy="567559"/>
          </a:xfrm>
          <a:prstGeom prst="rect">
            <a:avLst/>
          </a:prstGeom>
        </p:spPr>
        <p:txBody>
          <a:bodyPr anchor="ctr"/>
          <a:lstStyle>
            <a:lvl1pPr marL="0" indent="0">
              <a:buNone/>
              <a:defRPr sz="2300">
                <a:solidFill>
                  <a:srgbClr val="0D5385"/>
                </a:solidFill>
              </a:defRPr>
            </a:lvl1pPr>
          </a:lstStyle>
          <a:p>
            <a:pPr lvl="0"/>
            <a:r>
              <a:rPr lang="en-US"/>
              <a:t>Click to add the topic sub header</a:t>
            </a:r>
          </a:p>
        </p:txBody>
      </p:sp>
    </p:spTree>
    <p:extLst>
      <p:ext uri="{BB962C8B-B14F-4D97-AF65-F5344CB8AC3E}">
        <p14:creationId xmlns:p14="http://schemas.microsoft.com/office/powerpoint/2010/main" val="18395986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opic_Summary">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9AE2671-3A99-31A3-80F8-5A3972663E19}"/>
              </a:ext>
            </a:extLst>
          </p:cNvPr>
          <p:cNvSpPr/>
          <p:nvPr userDrawn="1"/>
        </p:nvSpPr>
        <p:spPr>
          <a:xfrm>
            <a:off x="0" y="1"/>
            <a:ext cx="399392" cy="6858000"/>
          </a:xfrm>
          <a:prstGeom prst="rect">
            <a:avLst/>
          </a:prstGeom>
          <a:solidFill>
            <a:srgbClr val="0D5385">
              <a:alpha val="7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D8B3BBB9-483E-2598-5B45-3504B1AC3268}"/>
              </a:ext>
            </a:extLst>
          </p:cNvPr>
          <p:cNvSpPr/>
          <p:nvPr userDrawn="1"/>
        </p:nvSpPr>
        <p:spPr>
          <a:xfrm>
            <a:off x="399392" y="1"/>
            <a:ext cx="399392" cy="6858000"/>
          </a:xfrm>
          <a:prstGeom prst="rect">
            <a:avLst/>
          </a:prstGeom>
          <a:solidFill>
            <a:srgbClr val="00B2F5">
              <a:alpha val="7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8" name="Picture 47" descr="Logo, icon&#10;&#10;Description automatically generated with medium confidence">
            <a:extLst>
              <a:ext uri="{FF2B5EF4-FFF2-40B4-BE49-F238E27FC236}">
                <a16:creationId xmlns:a16="http://schemas.microsoft.com/office/drawing/2014/main" id="{085FA00C-1CFC-9A76-381E-84539FD103A4}"/>
              </a:ext>
            </a:extLst>
          </p:cNvPr>
          <p:cNvPicPr>
            <a:picLocks noChangeAspect="1"/>
          </p:cNvPicPr>
          <p:nvPr userDrawn="1"/>
        </p:nvPicPr>
        <p:blipFill>
          <a:blip r:embed="rId2"/>
          <a:stretch>
            <a:fillRect/>
          </a:stretch>
        </p:blipFill>
        <p:spPr>
          <a:xfrm>
            <a:off x="10061906" y="6370420"/>
            <a:ext cx="1718431" cy="441250"/>
          </a:xfrm>
          <a:prstGeom prst="rect">
            <a:avLst/>
          </a:prstGeom>
        </p:spPr>
      </p:pic>
      <p:sp>
        <p:nvSpPr>
          <p:cNvPr id="8" name="TextBox 7">
            <a:extLst>
              <a:ext uri="{FF2B5EF4-FFF2-40B4-BE49-F238E27FC236}">
                <a16:creationId xmlns:a16="http://schemas.microsoft.com/office/drawing/2014/main" id="{25EC0A4D-F493-8882-DB55-077CA8063853}"/>
              </a:ext>
            </a:extLst>
          </p:cNvPr>
          <p:cNvSpPr txBox="1"/>
          <p:nvPr userDrawn="1"/>
        </p:nvSpPr>
        <p:spPr>
          <a:xfrm>
            <a:off x="872358" y="6418927"/>
            <a:ext cx="6085489" cy="455728"/>
          </a:xfrm>
          <a:prstGeom prst="rect">
            <a:avLst/>
          </a:prstGeom>
          <a:noFill/>
        </p:spPr>
        <p:txBody>
          <a:bodyPr wrap="square" lIns="268927" tIns="143428" rIns="179285" bIns="143428" rtlCol="0">
            <a:spAutoFit/>
          </a:bodyPr>
          <a:lstStyle/>
          <a:p>
            <a:r>
              <a:rPr lang="en-US" sz="1079" b="0" i="0">
                <a:solidFill>
                  <a:schemeClr val="tx1"/>
                </a:solidFill>
                <a:latin typeface="Calibri Light" panose="020F0302020204030204" pitchFamily="34" charset="0"/>
                <a:cs typeface="Calibri Light" panose="020F0302020204030204" pitchFamily="34" charset="0"/>
              </a:rPr>
              <a:t>Copyright 2023, Ramco Systems Limited. Information is subject to change. All rights acknowledged.</a:t>
            </a:r>
          </a:p>
        </p:txBody>
      </p:sp>
      <p:sp>
        <p:nvSpPr>
          <p:cNvPr id="3" name="Content Placeholder 2">
            <a:extLst>
              <a:ext uri="{FF2B5EF4-FFF2-40B4-BE49-F238E27FC236}">
                <a16:creationId xmlns:a16="http://schemas.microsoft.com/office/drawing/2014/main" id="{550706CC-F253-8E41-1C55-56957DC43CB1}"/>
              </a:ext>
            </a:extLst>
          </p:cNvPr>
          <p:cNvSpPr>
            <a:spLocks noGrp="1"/>
          </p:cNvSpPr>
          <p:nvPr>
            <p:ph sz="quarter" idx="10" hasCustomPrompt="1"/>
          </p:nvPr>
        </p:nvSpPr>
        <p:spPr>
          <a:xfrm>
            <a:off x="7695539" y="2154725"/>
            <a:ext cx="4202774" cy="1009650"/>
          </a:xfrm>
          <a:prstGeom prst="rect">
            <a:avLst/>
          </a:prstGeom>
        </p:spPr>
        <p:txBody>
          <a:bodyPr anchor="b"/>
          <a:lstStyle>
            <a:lvl1pPr marL="0" indent="0">
              <a:buNone/>
              <a:defRPr b="1">
                <a:solidFill>
                  <a:srgbClr val="0164CA"/>
                </a:solidFill>
              </a:defRPr>
            </a:lvl1pPr>
          </a:lstStyle>
          <a:p>
            <a:pPr lvl="0"/>
            <a:r>
              <a:rPr lang="en-US"/>
              <a:t>Summary of </a:t>
            </a:r>
            <a:endParaRPr lang="en-IN"/>
          </a:p>
        </p:txBody>
      </p:sp>
      <p:sp>
        <p:nvSpPr>
          <p:cNvPr id="12" name="Content Placeholder 2">
            <a:extLst>
              <a:ext uri="{FF2B5EF4-FFF2-40B4-BE49-F238E27FC236}">
                <a16:creationId xmlns:a16="http://schemas.microsoft.com/office/drawing/2014/main" id="{EE931B4D-E7AB-15DF-F50A-35782628A0B2}"/>
              </a:ext>
            </a:extLst>
          </p:cNvPr>
          <p:cNvSpPr>
            <a:spLocks noGrp="1"/>
          </p:cNvSpPr>
          <p:nvPr>
            <p:ph sz="quarter" idx="11" hasCustomPrompt="1"/>
          </p:nvPr>
        </p:nvSpPr>
        <p:spPr>
          <a:xfrm>
            <a:off x="7695539" y="3185395"/>
            <a:ext cx="4202774" cy="1009650"/>
          </a:xfrm>
          <a:prstGeom prst="rect">
            <a:avLst/>
          </a:prstGeom>
        </p:spPr>
        <p:txBody>
          <a:bodyPr anchor="t"/>
          <a:lstStyle>
            <a:lvl1pPr marL="0" indent="0">
              <a:buNone/>
              <a:defRPr sz="2100" b="0">
                <a:solidFill>
                  <a:srgbClr val="0164CA"/>
                </a:solidFill>
              </a:defRPr>
            </a:lvl1pPr>
          </a:lstStyle>
          <a:p>
            <a:pPr lvl="0"/>
            <a:r>
              <a:rPr lang="en-US"/>
              <a:t>Click to edit topic subtitle</a:t>
            </a:r>
            <a:endParaRPr lang="en-IN"/>
          </a:p>
        </p:txBody>
      </p:sp>
      <p:pic>
        <p:nvPicPr>
          <p:cNvPr id="5" name="Graphic 4" descr="Laptop with phone and calculator">
            <a:extLst>
              <a:ext uri="{FF2B5EF4-FFF2-40B4-BE49-F238E27FC236}">
                <a16:creationId xmlns:a16="http://schemas.microsoft.com/office/drawing/2014/main" id="{7541F0CA-D98B-9412-59EA-62A5DB7F9CE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06648" y="377187"/>
            <a:ext cx="5845996" cy="5845996"/>
          </a:xfrm>
          <a:prstGeom prst="rect">
            <a:avLst/>
          </a:prstGeom>
        </p:spPr>
      </p:pic>
    </p:spTree>
    <p:extLst>
      <p:ext uri="{BB962C8B-B14F-4D97-AF65-F5344CB8AC3E}">
        <p14:creationId xmlns:p14="http://schemas.microsoft.com/office/powerpoint/2010/main" val="35746602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RCU_Slide">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9AE2671-3A99-31A3-80F8-5A3972663E19}"/>
              </a:ext>
            </a:extLst>
          </p:cNvPr>
          <p:cNvSpPr/>
          <p:nvPr userDrawn="1"/>
        </p:nvSpPr>
        <p:spPr>
          <a:xfrm>
            <a:off x="0" y="1"/>
            <a:ext cx="399392" cy="6858000"/>
          </a:xfrm>
          <a:prstGeom prst="rect">
            <a:avLst/>
          </a:prstGeom>
          <a:solidFill>
            <a:srgbClr val="0D5385">
              <a:alpha val="7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2" name="Picture 41">
            <a:extLst>
              <a:ext uri="{FF2B5EF4-FFF2-40B4-BE49-F238E27FC236}">
                <a16:creationId xmlns:a16="http://schemas.microsoft.com/office/drawing/2014/main" id="{2F10CDA9-DF19-26AD-CDBF-9A607F64FB51}"/>
              </a:ext>
            </a:extLst>
          </p:cNvPr>
          <p:cNvPicPr>
            <a:picLocks noChangeAspect="1"/>
          </p:cNvPicPr>
          <p:nvPr userDrawn="1"/>
        </p:nvPicPr>
        <p:blipFill>
          <a:blip r:embed="rId2"/>
          <a:stretch>
            <a:fillRect/>
          </a:stretch>
        </p:blipFill>
        <p:spPr>
          <a:xfrm>
            <a:off x="798784" y="-4108"/>
            <a:ext cx="7823200" cy="6858000"/>
          </a:xfrm>
          <a:prstGeom prst="rect">
            <a:avLst/>
          </a:prstGeom>
        </p:spPr>
      </p:pic>
      <p:sp>
        <p:nvSpPr>
          <p:cNvPr id="46" name="Rectangle 45">
            <a:extLst>
              <a:ext uri="{FF2B5EF4-FFF2-40B4-BE49-F238E27FC236}">
                <a16:creationId xmlns:a16="http://schemas.microsoft.com/office/drawing/2014/main" id="{D8B3BBB9-483E-2598-5B45-3504B1AC3268}"/>
              </a:ext>
            </a:extLst>
          </p:cNvPr>
          <p:cNvSpPr/>
          <p:nvPr userDrawn="1"/>
        </p:nvSpPr>
        <p:spPr>
          <a:xfrm>
            <a:off x="399392" y="1"/>
            <a:ext cx="399392" cy="6858000"/>
          </a:xfrm>
          <a:prstGeom prst="rect">
            <a:avLst/>
          </a:prstGeom>
          <a:solidFill>
            <a:srgbClr val="00B2F5">
              <a:alpha val="7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9" name="Group 48">
            <a:extLst>
              <a:ext uri="{FF2B5EF4-FFF2-40B4-BE49-F238E27FC236}">
                <a16:creationId xmlns:a16="http://schemas.microsoft.com/office/drawing/2014/main" id="{F14EF544-3636-E1D0-15F2-8DECDC354C24}"/>
              </a:ext>
            </a:extLst>
          </p:cNvPr>
          <p:cNvGrpSpPr/>
          <p:nvPr userDrawn="1"/>
        </p:nvGrpSpPr>
        <p:grpSpPr>
          <a:xfrm>
            <a:off x="8898470" y="4635893"/>
            <a:ext cx="3170624" cy="897874"/>
            <a:chOff x="8735002" y="432192"/>
            <a:chExt cx="3170624" cy="897874"/>
          </a:xfrm>
        </p:grpSpPr>
        <p:sp>
          <p:nvSpPr>
            <p:cNvPr id="47" name="TextBox 46">
              <a:extLst>
                <a:ext uri="{FF2B5EF4-FFF2-40B4-BE49-F238E27FC236}">
                  <a16:creationId xmlns:a16="http://schemas.microsoft.com/office/drawing/2014/main" id="{94DA9DA6-0C36-EC49-B142-97E904CF5371}"/>
                </a:ext>
              </a:extLst>
            </p:cNvPr>
            <p:cNvSpPr txBox="1"/>
            <p:nvPr userDrawn="1"/>
          </p:nvSpPr>
          <p:spPr>
            <a:xfrm>
              <a:off x="8735002" y="991512"/>
              <a:ext cx="3170624" cy="338554"/>
            </a:xfrm>
            <a:prstGeom prst="rect">
              <a:avLst/>
            </a:prstGeom>
            <a:noFill/>
          </p:spPr>
          <p:txBody>
            <a:bodyPr wrap="square" rtlCol="0">
              <a:spAutoFit/>
            </a:bodyPr>
            <a:lstStyle/>
            <a:p>
              <a:r>
                <a:rPr lang="en-US" sz="1600">
                  <a:solidFill>
                    <a:srgbClr val="00B2F5"/>
                  </a:solidFill>
                </a:rPr>
                <a:t>Engineering Talent for the future</a:t>
              </a:r>
              <a:endParaRPr lang="en-IN" sz="1600">
                <a:solidFill>
                  <a:srgbClr val="00B2F5"/>
                </a:solidFill>
              </a:endParaRPr>
            </a:p>
          </p:txBody>
        </p:sp>
        <p:pic>
          <p:nvPicPr>
            <p:cNvPr id="48" name="Picture 47" descr="Logo, icon&#10;&#10;Description automatically generated with medium confidence">
              <a:extLst>
                <a:ext uri="{FF2B5EF4-FFF2-40B4-BE49-F238E27FC236}">
                  <a16:creationId xmlns:a16="http://schemas.microsoft.com/office/drawing/2014/main" id="{085FA00C-1CFC-9A76-381E-84539FD103A4}"/>
                </a:ext>
              </a:extLst>
            </p:cNvPr>
            <p:cNvPicPr>
              <a:picLocks noChangeAspect="1"/>
            </p:cNvPicPr>
            <p:nvPr userDrawn="1"/>
          </p:nvPicPr>
          <p:blipFill>
            <a:blip r:embed="rId3"/>
            <a:stretch>
              <a:fillRect/>
            </a:stretch>
          </p:blipFill>
          <p:spPr>
            <a:xfrm>
              <a:off x="8838632" y="432192"/>
              <a:ext cx="2623389" cy="673620"/>
            </a:xfrm>
            <a:prstGeom prst="rect">
              <a:avLst/>
            </a:prstGeom>
          </p:spPr>
        </p:pic>
      </p:grpSp>
      <p:sp>
        <p:nvSpPr>
          <p:cNvPr id="51" name="TextBox 50">
            <a:extLst>
              <a:ext uri="{FF2B5EF4-FFF2-40B4-BE49-F238E27FC236}">
                <a16:creationId xmlns:a16="http://schemas.microsoft.com/office/drawing/2014/main" id="{7A4D2B85-67DD-98A4-CE3D-7810E11B20DC}"/>
              </a:ext>
            </a:extLst>
          </p:cNvPr>
          <p:cNvSpPr txBox="1"/>
          <p:nvPr userDrawn="1"/>
        </p:nvSpPr>
        <p:spPr>
          <a:xfrm>
            <a:off x="8737594" y="5533767"/>
            <a:ext cx="3069022" cy="843655"/>
          </a:xfrm>
          <a:prstGeom prst="rect">
            <a:avLst/>
          </a:prstGeom>
          <a:noFill/>
        </p:spPr>
        <p:txBody>
          <a:bodyPr wrap="square" lIns="268927" tIns="143428" rIns="179285" bIns="143428" rtlCol="0">
            <a:spAutoFit/>
          </a:bodyPr>
          <a:lstStyle/>
          <a:p>
            <a:r>
              <a:rPr lang="en-US" sz="1200" b="0" i="0">
                <a:solidFill>
                  <a:schemeClr val="tx1"/>
                </a:solidFill>
                <a:latin typeface="Calibri Light" panose="020F0302020204030204" pitchFamily="34" charset="0"/>
                <a:cs typeface="Calibri Light" panose="020F0302020204030204" pitchFamily="34" charset="0"/>
              </a:rPr>
              <a:t>Copyright 2023, Ramco Systems Limited. Information is subject to change. All rights acknowledged.</a:t>
            </a:r>
          </a:p>
        </p:txBody>
      </p:sp>
      <p:sp>
        <p:nvSpPr>
          <p:cNvPr id="2" name="TextBox 1">
            <a:extLst>
              <a:ext uri="{FF2B5EF4-FFF2-40B4-BE49-F238E27FC236}">
                <a16:creationId xmlns:a16="http://schemas.microsoft.com/office/drawing/2014/main" id="{321C3BC5-756F-1245-403E-5D1947F80B91}"/>
              </a:ext>
            </a:extLst>
          </p:cNvPr>
          <p:cNvSpPr txBox="1"/>
          <p:nvPr userDrawn="1"/>
        </p:nvSpPr>
        <p:spPr>
          <a:xfrm>
            <a:off x="8886490" y="1987842"/>
            <a:ext cx="2906118" cy="707886"/>
          </a:xfrm>
          <a:prstGeom prst="rect">
            <a:avLst/>
          </a:prstGeom>
          <a:noFill/>
        </p:spPr>
        <p:txBody>
          <a:bodyPr wrap="square" rtlCol="0">
            <a:spAutoFit/>
          </a:bodyPr>
          <a:lstStyle/>
          <a:p>
            <a:r>
              <a:rPr lang="en-US" sz="4000">
                <a:solidFill>
                  <a:srgbClr val="2292F2"/>
                </a:solidFill>
              </a:rPr>
              <a:t>Thank you</a:t>
            </a:r>
            <a:endParaRPr lang="en-IN" sz="4000">
              <a:solidFill>
                <a:srgbClr val="2292F2"/>
              </a:solidFill>
            </a:endParaRPr>
          </a:p>
        </p:txBody>
      </p:sp>
    </p:spTree>
    <p:extLst>
      <p:ext uri="{BB962C8B-B14F-4D97-AF65-F5344CB8AC3E}">
        <p14:creationId xmlns:p14="http://schemas.microsoft.com/office/powerpoint/2010/main" val="2573784085"/>
      </p:ext>
    </p:extLst>
  </p:cSld>
  <p:clrMapOvr>
    <a:masterClrMapping/>
  </p:clrMapOvr>
  <p:extLst>
    <p:ext uri="{DCECCB84-F9BA-43D5-87BE-67443E8EF086}">
      <p15:sldGuideLst xmlns:p15="http://schemas.microsoft.com/office/powerpoint/2012/main">
        <p15:guide id="1" orient="horz" pos="3974">
          <p15:clr>
            <a:srgbClr val="FBAE40"/>
          </p15:clr>
        </p15:guide>
        <p15:guide id="2" pos="3840">
          <p15:clr>
            <a:srgbClr val="FBAE40"/>
          </p15:clr>
        </p15:guide>
        <p15:guide id="3" orient="horz" pos="346">
          <p15:clr>
            <a:srgbClr val="FBAE40"/>
          </p15:clr>
        </p15:guide>
        <p15:guide id="4" pos="665">
          <p15:clr>
            <a:srgbClr val="FBAE40"/>
          </p15:clr>
        </p15:guide>
        <p15:guide id="5" pos="520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1542139"/>
      </p:ext>
    </p:extLst>
  </p:cSld>
  <p:clrMap bg1="lt1" tx1="dk1" bg2="lt2" tx2="dk2" accent1="accent1" accent2="accent2" accent3="accent3" accent4="accent4" accent5="accent5" accent6="accent6" hlink="hlink" folHlink="folHlink"/>
  <p:sldLayoutIdLst>
    <p:sldLayoutId id="2147484073" r:id="rId1"/>
    <p:sldLayoutId id="2147484076" r:id="rId2"/>
    <p:sldLayoutId id="2147484077" r:id="rId3"/>
    <p:sldLayoutId id="2147484083" r:id="rId4"/>
    <p:sldLayoutId id="2147484078" r:id="rId5"/>
    <p:sldLayoutId id="2147484079" r:id="rId6"/>
    <p:sldLayoutId id="2147484081" r:id="rId7"/>
    <p:sldLayoutId id="2147484082"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69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7E9BD5-0884-87C7-3D8D-7E81B642A07E}"/>
              </a:ext>
            </a:extLst>
          </p:cNvPr>
          <p:cNvSpPr>
            <a:spLocks noGrp="1"/>
          </p:cNvSpPr>
          <p:nvPr>
            <p:ph sz="quarter" idx="12"/>
          </p:nvPr>
        </p:nvSpPr>
        <p:spPr/>
        <p:txBody>
          <a:bodyPr/>
          <a:lstStyle/>
          <a:p>
            <a:r>
              <a:rPr lang="en-IN" dirty="0"/>
              <a:t>HRP Data Dictionary </a:t>
            </a:r>
          </a:p>
        </p:txBody>
      </p:sp>
      <p:sp>
        <p:nvSpPr>
          <p:cNvPr id="3" name="Content Placeholder 2">
            <a:extLst>
              <a:ext uri="{FF2B5EF4-FFF2-40B4-BE49-F238E27FC236}">
                <a16:creationId xmlns:a16="http://schemas.microsoft.com/office/drawing/2014/main" id="{01FFEED8-02CC-4A08-7B21-D6BDBD12D77E}"/>
              </a:ext>
            </a:extLst>
          </p:cNvPr>
          <p:cNvSpPr>
            <a:spLocks noGrp="1"/>
          </p:cNvSpPr>
          <p:nvPr>
            <p:ph sz="quarter" idx="13"/>
          </p:nvPr>
        </p:nvSpPr>
        <p:spPr>
          <a:xfrm>
            <a:off x="399392" y="985290"/>
            <a:ext cx="11381446" cy="4887420"/>
          </a:xfrm>
        </p:spPr>
        <p:txBody>
          <a:bodyPr/>
          <a:lstStyle/>
          <a:p>
            <a:r>
              <a:rPr lang="en-IN" dirty="0"/>
              <a:t>System Manuals for every Module </a:t>
            </a:r>
          </a:p>
          <a:p>
            <a:pPr>
              <a:buFont typeface="Wingdings" panose="05000000000000000000" pitchFamily="2" charset="2"/>
              <a:buChar char="ü"/>
            </a:pPr>
            <a:r>
              <a:rPr lang="en-IN" dirty="0"/>
              <a:t>  Holding information about the tables under every module</a:t>
            </a:r>
          </a:p>
          <a:p>
            <a:pPr lvl="1">
              <a:buFont typeface="Wingdings" panose="05000000000000000000" pitchFamily="2" charset="2"/>
              <a:buChar char="q"/>
            </a:pPr>
            <a:r>
              <a:rPr lang="en-IN" dirty="0"/>
              <a:t> Table Name</a:t>
            </a:r>
          </a:p>
          <a:p>
            <a:pPr lvl="1">
              <a:buFont typeface="Wingdings" panose="05000000000000000000" pitchFamily="2" charset="2"/>
              <a:buChar char="q"/>
            </a:pPr>
            <a:r>
              <a:rPr lang="en-IN" dirty="0"/>
              <a:t> Brief description about the table</a:t>
            </a:r>
          </a:p>
          <a:p>
            <a:pPr lvl="1">
              <a:buFont typeface="Wingdings" panose="05000000000000000000" pitchFamily="2" charset="2"/>
              <a:buChar char="q"/>
            </a:pPr>
            <a:r>
              <a:rPr lang="en-IN" dirty="0"/>
              <a:t> Columns in the table</a:t>
            </a:r>
          </a:p>
          <a:p>
            <a:pPr lvl="1">
              <a:buFont typeface="Wingdings" panose="05000000000000000000" pitchFamily="2" charset="2"/>
              <a:buChar char="q"/>
            </a:pPr>
            <a:r>
              <a:rPr lang="en-IN" dirty="0"/>
              <a:t> Brief description on the data stored in a column</a:t>
            </a:r>
          </a:p>
          <a:p>
            <a:pPr lvl="1">
              <a:buFont typeface="Wingdings" panose="05000000000000000000" pitchFamily="2" charset="2"/>
              <a:buChar char="q"/>
            </a:pPr>
            <a:r>
              <a:rPr lang="en-IN" dirty="0"/>
              <a:t> Column Datatype</a:t>
            </a:r>
          </a:p>
          <a:p>
            <a:pPr lvl="1">
              <a:buFont typeface="Wingdings" panose="05000000000000000000" pitchFamily="2" charset="2"/>
              <a:buChar char="q"/>
            </a:pPr>
            <a:r>
              <a:rPr lang="en-IN" dirty="0"/>
              <a:t> User Defined data type associated with the column</a:t>
            </a:r>
          </a:p>
          <a:p>
            <a:pPr lvl="1">
              <a:buFont typeface="Wingdings" panose="05000000000000000000" pitchFamily="2" charset="2"/>
              <a:buChar char="q"/>
            </a:pPr>
            <a:r>
              <a:rPr lang="en-IN" dirty="0"/>
              <a:t> Column Attributes</a:t>
            </a:r>
          </a:p>
          <a:p>
            <a:pPr lvl="2">
              <a:buFont typeface="Courier New" panose="02070309020205020404" pitchFamily="49" charset="0"/>
              <a:buChar char="o"/>
            </a:pPr>
            <a:r>
              <a:rPr lang="en-IN" dirty="0"/>
              <a:t>IS NULL</a:t>
            </a:r>
          </a:p>
          <a:p>
            <a:pPr lvl="2">
              <a:buFont typeface="Courier New" panose="02070309020205020404" pitchFamily="49" charset="0"/>
              <a:buChar char="o"/>
            </a:pPr>
            <a:r>
              <a:rPr lang="en-IN" dirty="0"/>
              <a:t>PK</a:t>
            </a:r>
          </a:p>
        </p:txBody>
      </p:sp>
    </p:spTree>
    <p:extLst>
      <p:ext uri="{BB962C8B-B14F-4D97-AF65-F5344CB8AC3E}">
        <p14:creationId xmlns:p14="http://schemas.microsoft.com/office/powerpoint/2010/main" val="151943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32093D3-A046-7E93-E39C-FCD71426313A}"/>
              </a:ext>
            </a:extLst>
          </p:cNvPr>
          <p:cNvSpPr>
            <a:spLocks noGrp="1"/>
          </p:cNvSpPr>
          <p:nvPr>
            <p:ph sz="quarter" idx="10"/>
          </p:nvPr>
        </p:nvSpPr>
        <p:spPr>
          <a:xfrm>
            <a:off x="7315200" y="3144131"/>
            <a:ext cx="4876799" cy="569737"/>
          </a:xfrm>
        </p:spPr>
        <p:txBody>
          <a:bodyPr/>
          <a:lstStyle/>
          <a:p>
            <a:r>
              <a:rPr lang="en-IN" dirty="0"/>
              <a:t>Tools for Viewing Dependencies</a:t>
            </a:r>
          </a:p>
        </p:txBody>
      </p:sp>
    </p:spTree>
    <p:extLst>
      <p:ext uri="{BB962C8B-B14F-4D97-AF65-F5344CB8AC3E}">
        <p14:creationId xmlns:p14="http://schemas.microsoft.com/office/powerpoint/2010/main" val="160945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7E9BD5-0884-87C7-3D8D-7E81B642A07E}"/>
              </a:ext>
            </a:extLst>
          </p:cNvPr>
          <p:cNvSpPr>
            <a:spLocks noGrp="1"/>
          </p:cNvSpPr>
          <p:nvPr>
            <p:ph sz="quarter" idx="12"/>
          </p:nvPr>
        </p:nvSpPr>
        <p:spPr>
          <a:xfrm>
            <a:off x="387622" y="104931"/>
            <a:ext cx="11393216" cy="567559"/>
          </a:xfrm>
        </p:spPr>
        <p:txBody>
          <a:bodyPr/>
          <a:lstStyle/>
          <a:p>
            <a:r>
              <a:rPr lang="en-IN" dirty="0"/>
              <a:t>Tools for Viewing Dependencies</a:t>
            </a:r>
          </a:p>
        </p:txBody>
      </p:sp>
      <p:sp>
        <p:nvSpPr>
          <p:cNvPr id="3" name="Content Placeholder 2">
            <a:extLst>
              <a:ext uri="{FF2B5EF4-FFF2-40B4-BE49-F238E27FC236}">
                <a16:creationId xmlns:a16="http://schemas.microsoft.com/office/drawing/2014/main" id="{01FFEED8-02CC-4A08-7B21-D6BDBD12D77E}"/>
              </a:ext>
            </a:extLst>
          </p:cNvPr>
          <p:cNvSpPr>
            <a:spLocks noGrp="1"/>
          </p:cNvSpPr>
          <p:nvPr>
            <p:ph sz="quarter" idx="13"/>
          </p:nvPr>
        </p:nvSpPr>
        <p:spPr>
          <a:xfrm>
            <a:off x="399392" y="985290"/>
            <a:ext cx="11381446" cy="4887420"/>
          </a:xfrm>
        </p:spPr>
        <p:txBody>
          <a:bodyPr/>
          <a:lstStyle/>
          <a:p>
            <a:r>
              <a:rPr lang="en-IN" dirty="0"/>
              <a:t>SQL Server Profiler</a:t>
            </a:r>
          </a:p>
          <a:p>
            <a:pPr lvl="1">
              <a:buFont typeface="Wingdings" panose="05000000000000000000" pitchFamily="2" charset="2"/>
              <a:buChar char="ü"/>
            </a:pPr>
            <a:r>
              <a:rPr lang="en-IN" dirty="0"/>
              <a:t>  </a:t>
            </a:r>
            <a:r>
              <a:rPr lang="en-IN" sz="2000" dirty="0"/>
              <a:t>Use Profiler to find the impacted objects for a task</a:t>
            </a:r>
          </a:p>
          <a:p>
            <a:pPr lvl="2">
              <a:buFont typeface="Wingdings" panose="05000000000000000000" pitchFamily="2" charset="2"/>
              <a:buChar char="q"/>
            </a:pPr>
            <a:r>
              <a:rPr lang="en-IN" dirty="0"/>
              <a:t> Trace </a:t>
            </a:r>
            <a:r>
              <a:rPr lang="en-IN" dirty="0" err="1"/>
              <a:t>RPC_Completed</a:t>
            </a:r>
            <a:r>
              <a:rPr lang="en-IN" dirty="0"/>
              <a:t> event to generate the SP Level Trace</a:t>
            </a:r>
          </a:p>
          <a:p>
            <a:pPr lvl="2">
              <a:buFont typeface="Wingdings" panose="05000000000000000000" pitchFamily="2" charset="2"/>
              <a:buChar char="q"/>
            </a:pPr>
            <a:r>
              <a:rPr lang="en-IN" dirty="0"/>
              <a:t> Trace </a:t>
            </a:r>
            <a:r>
              <a:rPr lang="en-IN" dirty="0" err="1"/>
              <a:t>SP_stmt_Completed</a:t>
            </a:r>
            <a:r>
              <a:rPr lang="en-IN" dirty="0"/>
              <a:t> event to generate the Line Level Trace</a:t>
            </a:r>
          </a:p>
          <a:p>
            <a:endParaRPr lang="en-IN" dirty="0"/>
          </a:p>
          <a:p>
            <a:r>
              <a:rPr lang="en-IN" dirty="0"/>
              <a:t>Model Explorer</a:t>
            </a:r>
          </a:p>
          <a:p>
            <a:pPr lvl="1">
              <a:buFont typeface="Wingdings" panose="05000000000000000000" pitchFamily="2" charset="2"/>
              <a:buChar char="ü"/>
            </a:pPr>
            <a:r>
              <a:rPr lang="en-IN" sz="2000" dirty="0"/>
              <a:t> Is used to connect to the Model database and view the design time specifications</a:t>
            </a:r>
          </a:p>
          <a:p>
            <a:pPr lvl="1">
              <a:buFont typeface="Wingdings" panose="05000000000000000000" pitchFamily="2" charset="2"/>
              <a:buChar char="ü"/>
            </a:pPr>
            <a:r>
              <a:rPr lang="en-IN" sz="2000" dirty="0"/>
              <a:t> Click on Preview to view the Solutioning Specifications</a:t>
            </a:r>
          </a:p>
          <a:p>
            <a:pPr lvl="1">
              <a:buFont typeface="Wingdings" panose="05000000000000000000" pitchFamily="2" charset="2"/>
              <a:buChar char="ü"/>
            </a:pPr>
            <a:r>
              <a:rPr lang="en-IN" sz="2000" dirty="0"/>
              <a:t> Click on Requirements Engineering to View the Business Rules and Message &amp;Traversal Specifications</a:t>
            </a:r>
          </a:p>
          <a:p>
            <a:pPr lvl="1">
              <a:buFont typeface="Wingdings" panose="05000000000000000000" pitchFamily="2" charset="2"/>
              <a:buChar char="ü"/>
            </a:pPr>
            <a:r>
              <a:rPr lang="en-IN" sz="2000" dirty="0"/>
              <a:t> Click on Design Engineering to view the Design Engineering Specifications including Services, Process sections and methods,  Business Terms and Design Errors</a:t>
            </a:r>
          </a:p>
        </p:txBody>
      </p:sp>
    </p:spTree>
    <p:extLst>
      <p:ext uri="{BB962C8B-B14F-4D97-AF65-F5344CB8AC3E}">
        <p14:creationId xmlns:p14="http://schemas.microsoft.com/office/powerpoint/2010/main" val="3495204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7E9BD5-0884-87C7-3D8D-7E81B642A07E}"/>
              </a:ext>
            </a:extLst>
          </p:cNvPr>
          <p:cNvSpPr>
            <a:spLocks noGrp="1"/>
          </p:cNvSpPr>
          <p:nvPr>
            <p:ph sz="quarter" idx="12"/>
          </p:nvPr>
        </p:nvSpPr>
        <p:spPr>
          <a:xfrm>
            <a:off x="387622" y="104931"/>
            <a:ext cx="11393216" cy="567559"/>
          </a:xfrm>
        </p:spPr>
        <p:txBody>
          <a:bodyPr/>
          <a:lstStyle/>
          <a:p>
            <a:r>
              <a:rPr lang="en-IN" dirty="0"/>
              <a:t>Tools for Viewing Dependencies</a:t>
            </a:r>
          </a:p>
        </p:txBody>
      </p:sp>
      <p:sp>
        <p:nvSpPr>
          <p:cNvPr id="3" name="Content Placeholder 2">
            <a:extLst>
              <a:ext uri="{FF2B5EF4-FFF2-40B4-BE49-F238E27FC236}">
                <a16:creationId xmlns:a16="http://schemas.microsoft.com/office/drawing/2014/main" id="{01FFEED8-02CC-4A08-7B21-D6BDBD12D77E}"/>
              </a:ext>
            </a:extLst>
          </p:cNvPr>
          <p:cNvSpPr>
            <a:spLocks noGrp="1"/>
          </p:cNvSpPr>
          <p:nvPr>
            <p:ph sz="quarter" idx="13"/>
          </p:nvPr>
        </p:nvSpPr>
        <p:spPr>
          <a:xfrm>
            <a:off x="399392" y="985290"/>
            <a:ext cx="11792608" cy="5872710"/>
          </a:xfrm>
        </p:spPr>
        <p:txBody>
          <a:bodyPr/>
          <a:lstStyle/>
          <a:p>
            <a:r>
              <a:rPr lang="en-IN" dirty="0"/>
              <a:t>Platform Dependency Viewer</a:t>
            </a:r>
          </a:p>
          <a:p>
            <a:pPr marL="342900" indent="-342900" algn="just" defTabSz="914454">
              <a:spcBef>
                <a:spcPts val="600"/>
              </a:spcBef>
              <a:buSzPct val="90000"/>
              <a:buFont typeface="Arial" pitchFamily="34" charset="0"/>
              <a:buChar char="•"/>
            </a:pPr>
            <a:endParaRPr lang="en-US" sz="2000" dirty="0">
              <a:latin typeface="Calibri Light" panose="020F0302020204030204" pitchFamily="34" charset="0"/>
              <a:cs typeface="Calibri Light" panose="020F0302020204030204" pitchFamily="34" charset="0"/>
            </a:endParaRPr>
          </a:p>
          <a:p>
            <a:pPr marL="342900" indent="-342900" algn="just" defTabSz="914454">
              <a:spcBef>
                <a:spcPts val="600"/>
              </a:spcBef>
              <a:buSzPct val="90000"/>
              <a:buFont typeface="Arial" pitchFamily="34" charset="0"/>
              <a:buChar char="•"/>
            </a:pPr>
            <a:r>
              <a:rPr lang="en-US" sz="2000" dirty="0">
                <a:latin typeface="Calibri" panose="020F0502020204030204" pitchFamily="34" charset="0"/>
                <a:cs typeface="Calibri" panose="020F0502020204030204" pitchFamily="34" charset="0"/>
              </a:rPr>
              <a:t>A comprehensive graphical representation provided to </a:t>
            </a:r>
          </a:p>
          <a:p>
            <a:pPr marL="0" indent="0" algn="just" defTabSz="914454">
              <a:spcBef>
                <a:spcPts val="600"/>
              </a:spcBef>
              <a:buSzPct val="90000"/>
              <a:buNone/>
            </a:pPr>
            <a:r>
              <a:rPr lang="en-US" sz="2000" dirty="0">
                <a:latin typeface="Calibri" panose="020F0502020204030204" pitchFamily="34" charset="0"/>
                <a:cs typeface="Calibri" panose="020F0502020204030204" pitchFamily="34" charset="0"/>
              </a:rPr>
              <a:t>       visualize dependency object tree between modeled </a:t>
            </a:r>
          </a:p>
          <a:p>
            <a:pPr marL="0" indent="0" algn="just" defTabSz="914454">
              <a:spcBef>
                <a:spcPts val="600"/>
              </a:spcBef>
              <a:buSzPct val="90000"/>
              <a:buNone/>
            </a:pPr>
            <a:r>
              <a:rPr lang="en-US" sz="2000" dirty="0">
                <a:latin typeface="Calibri" panose="020F0502020204030204" pitchFamily="34" charset="0"/>
                <a:cs typeface="Calibri" panose="020F0502020204030204" pitchFamily="34" charset="0"/>
              </a:rPr>
              <a:t>       stored procedures and the associated application </a:t>
            </a:r>
          </a:p>
          <a:p>
            <a:pPr marL="0" indent="0" algn="just" defTabSz="914454">
              <a:spcBef>
                <a:spcPts val="600"/>
              </a:spcBef>
              <a:buSzPct val="90000"/>
              <a:buNone/>
            </a:pPr>
            <a:r>
              <a:rPr lang="en-US" sz="2000" dirty="0">
                <a:latin typeface="Calibri" panose="020F0502020204030204" pitchFamily="34" charset="0"/>
                <a:cs typeface="Calibri" panose="020F0502020204030204" pitchFamily="34" charset="0"/>
              </a:rPr>
              <a:t>        backend objects</a:t>
            </a:r>
          </a:p>
          <a:p>
            <a:pPr marL="342900" indent="-342900" defTabSz="914454">
              <a:spcBef>
                <a:spcPts val="600"/>
              </a:spcBef>
              <a:buSzPct val="90000"/>
              <a:buFont typeface="Arial" pitchFamily="34" charset="0"/>
              <a:buChar char="•"/>
            </a:pPr>
            <a:r>
              <a:rPr lang="en-US" sz="2000" dirty="0">
                <a:latin typeface="Calibri" panose="020F0502020204030204" pitchFamily="34" charset="0"/>
                <a:cs typeface="Calibri" panose="020F0502020204030204" pitchFamily="34" charset="0"/>
              </a:rPr>
              <a:t>Dependent entity types are</a:t>
            </a:r>
          </a:p>
          <a:p>
            <a:pPr marL="800100" lvl="1" indent="-342900" defTabSz="914454">
              <a:spcBef>
                <a:spcPts val="600"/>
              </a:spcBef>
              <a:buSzPct val="90000"/>
              <a:buFont typeface="Arial" pitchFamily="34" charset="0"/>
              <a:buAutoNum type="arabicPeriod"/>
            </a:pPr>
            <a:r>
              <a:rPr lang="en-US" sz="2000" dirty="0">
                <a:latin typeface="Calibri" panose="020F0502020204030204" pitchFamily="34" charset="0"/>
                <a:cs typeface="Calibri" panose="020F0502020204030204" pitchFamily="34" charset="0"/>
              </a:rPr>
              <a:t>Stored Procedures</a:t>
            </a:r>
          </a:p>
          <a:p>
            <a:pPr marL="800100" lvl="1" indent="-342900" defTabSz="914454">
              <a:spcBef>
                <a:spcPts val="600"/>
              </a:spcBef>
              <a:buSzPct val="90000"/>
              <a:buFont typeface="Arial" pitchFamily="34" charset="0"/>
              <a:buAutoNum type="arabicPeriod"/>
            </a:pPr>
            <a:r>
              <a:rPr lang="en-US" sz="2000" dirty="0">
                <a:latin typeface="Calibri" panose="020F0502020204030204" pitchFamily="34" charset="0"/>
                <a:cs typeface="Calibri" panose="020F0502020204030204" pitchFamily="34" charset="0"/>
              </a:rPr>
              <a:t>Functions</a:t>
            </a:r>
          </a:p>
          <a:p>
            <a:pPr marL="800100" lvl="1" indent="-342900" defTabSz="914454">
              <a:spcBef>
                <a:spcPts val="600"/>
              </a:spcBef>
              <a:buSzPct val="90000"/>
              <a:buFont typeface="Arial" pitchFamily="34" charset="0"/>
              <a:buAutoNum type="arabicPeriod"/>
            </a:pPr>
            <a:r>
              <a:rPr lang="en-US" sz="2000" dirty="0">
                <a:latin typeface="Calibri" panose="020F0502020204030204" pitchFamily="34" charset="0"/>
                <a:cs typeface="Calibri" panose="020F0502020204030204" pitchFamily="34" charset="0"/>
              </a:rPr>
              <a:t>Tables</a:t>
            </a:r>
          </a:p>
          <a:p>
            <a:pPr marL="800100" lvl="1" indent="-342900" defTabSz="914454">
              <a:spcBef>
                <a:spcPts val="600"/>
              </a:spcBef>
              <a:buSzPct val="90000"/>
              <a:buFont typeface="Arial" pitchFamily="34" charset="0"/>
              <a:buAutoNum type="arabicPeriod"/>
            </a:pPr>
            <a:r>
              <a:rPr lang="en-US" sz="2000" dirty="0">
                <a:latin typeface="Calibri" panose="020F0502020204030204" pitchFamily="34" charset="0"/>
                <a:cs typeface="Calibri" panose="020F0502020204030204" pitchFamily="34" charset="0"/>
              </a:rPr>
              <a:t>View</a:t>
            </a:r>
          </a:p>
          <a:p>
            <a:pPr marL="800100" lvl="1" indent="-342900" defTabSz="914454">
              <a:spcBef>
                <a:spcPts val="600"/>
              </a:spcBef>
              <a:buSzPct val="90000"/>
              <a:buFont typeface="Arial" pitchFamily="34" charset="0"/>
              <a:buAutoNum type="arabicPeriod"/>
            </a:pPr>
            <a:r>
              <a:rPr lang="en-US" sz="2000" dirty="0">
                <a:latin typeface="Calibri" panose="020F0502020204030204" pitchFamily="34" charset="0"/>
                <a:cs typeface="Calibri" panose="020F0502020204030204" pitchFamily="34" charset="0"/>
              </a:rPr>
              <a:t>Synonym</a:t>
            </a:r>
            <a:endParaRPr lang="en-US" sz="2000" dirty="0">
              <a:effectLst/>
              <a:latin typeface="Calibri" panose="020F0502020204030204" pitchFamily="34" charset="0"/>
              <a:cs typeface="Calibri" panose="020F0502020204030204" pitchFamily="34" charset="0"/>
            </a:endParaRPr>
          </a:p>
          <a:p>
            <a:pPr marL="342900" indent="-342900" algn="just" defTabSz="914454">
              <a:spcBef>
                <a:spcPts val="600"/>
              </a:spcBef>
              <a:buSzPct val="90000"/>
              <a:buFont typeface="Arial" pitchFamily="34" charset="0"/>
              <a:buChar char="•"/>
            </a:pPr>
            <a:r>
              <a:rPr lang="en-US" sz="2000" dirty="0">
                <a:latin typeface="Calibri" panose="020F0502020204030204" pitchFamily="34" charset="0"/>
                <a:cs typeface="Calibri" panose="020F0502020204030204" pitchFamily="34" charset="0"/>
              </a:rPr>
              <a:t>The current scope is limited to the primary database exclusively. Entities spanning across multiple databases and servers are not addressed in this release.</a:t>
            </a:r>
          </a:p>
          <a:p>
            <a:pPr marL="0" indent="0">
              <a:buNone/>
            </a:pPr>
            <a:endParaRPr lang="en-IN" dirty="0"/>
          </a:p>
        </p:txBody>
      </p:sp>
      <p:pic>
        <p:nvPicPr>
          <p:cNvPr id="4" name="Content Placeholder 6">
            <a:extLst>
              <a:ext uri="{FF2B5EF4-FFF2-40B4-BE49-F238E27FC236}">
                <a16:creationId xmlns:a16="http://schemas.microsoft.com/office/drawing/2014/main" id="{E125E288-3139-7C24-5B1E-7FD63CFAC6E1}"/>
              </a:ext>
            </a:extLst>
          </p:cNvPr>
          <p:cNvPicPr>
            <a:picLocks noChangeAspect="1"/>
          </p:cNvPicPr>
          <p:nvPr/>
        </p:nvPicPr>
        <p:blipFill>
          <a:blip r:embed="rId2"/>
          <a:stretch>
            <a:fillRect/>
          </a:stretch>
        </p:blipFill>
        <p:spPr>
          <a:xfrm>
            <a:off x="6502535" y="1618189"/>
            <a:ext cx="5464613" cy="3291840"/>
          </a:xfrm>
          <a:prstGeom prst="rect">
            <a:avLst/>
          </a:prstGeom>
        </p:spPr>
      </p:pic>
    </p:spTree>
    <p:extLst>
      <p:ext uri="{BB962C8B-B14F-4D97-AF65-F5344CB8AC3E}">
        <p14:creationId xmlns:p14="http://schemas.microsoft.com/office/powerpoint/2010/main" val="2881656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7E9BD5-0884-87C7-3D8D-7E81B642A07E}"/>
              </a:ext>
            </a:extLst>
          </p:cNvPr>
          <p:cNvSpPr>
            <a:spLocks noGrp="1"/>
          </p:cNvSpPr>
          <p:nvPr>
            <p:ph sz="quarter" idx="12"/>
          </p:nvPr>
        </p:nvSpPr>
        <p:spPr>
          <a:xfrm>
            <a:off x="387622" y="104931"/>
            <a:ext cx="11393216" cy="567559"/>
          </a:xfrm>
        </p:spPr>
        <p:txBody>
          <a:bodyPr/>
          <a:lstStyle/>
          <a:p>
            <a:r>
              <a:rPr lang="en-IN" dirty="0"/>
              <a:t>Tools for Viewing Dependencies</a:t>
            </a:r>
          </a:p>
        </p:txBody>
      </p:sp>
      <p:sp>
        <p:nvSpPr>
          <p:cNvPr id="3" name="Content Placeholder 2">
            <a:extLst>
              <a:ext uri="{FF2B5EF4-FFF2-40B4-BE49-F238E27FC236}">
                <a16:creationId xmlns:a16="http://schemas.microsoft.com/office/drawing/2014/main" id="{01FFEED8-02CC-4A08-7B21-D6BDBD12D77E}"/>
              </a:ext>
            </a:extLst>
          </p:cNvPr>
          <p:cNvSpPr>
            <a:spLocks noGrp="1"/>
          </p:cNvSpPr>
          <p:nvPr>
            <p:ph sz="quarter" idx="13"/>
          </p:nvPr>
        </p:nvSpPr>
        <p:spPr>
          <a:xfrm>
            <a:off x="399392" y="985290"/>
            <a:ext cx="11792608" cy="5872710"/>
          </a:xfrm>
        </p:spPr>
        <p:txBody>
          <a:bodyPr/>
          <a:lstStyle/>
          <a:p>
            <a:r>
              <a:rPr lang="en-IN" dirty="0"/>
              <a:t>Platform Dependency Viewer</a:t>
            </a:r>
          </a:p>
          <a:p>
            <a:pPr marL="342900" indent="-342900" algn="just" defTabSz="914454">
              <a:spcBef>
                <a:spcPts val="600"/>
              </a:spcBef>
              <a:buSzPct val="90000"/>
              <a:buFont typeface="Arial" pitchFamily="34" charset="0"/>
              <a:buChar char="•"/>
            </a:pPr>
            <a:endParaRPr lang="en-US" sz="2000" dirty="0">
              <a:latin typeface="Calibri Light" panose="020F0302020204030204" pitchFamily="34" charset="0"/>
              <a:cs typeface="Calibri Light" panose="020F0302020204030204" pitchFamily="34" charset="0"/>
            </a:endParaRPr>
          </a:p>
          <a:p>
            <a:pPr marL="0" indent="0">
              <a:buNone/>
            </a:pPr>
            <a:endParaRPr lang="en-IN" dirty="0"/>
          </a:p>
        </p:txBody>
      </p:sp>
      <p:graphicFrame>
        <p:nvGraphicFramePr>
          <p:cNvPr id="5" name="TextBox 4">
            <a:extLst>
              <a:ext uri="{FF2B5EF4-FFF2-40B4-BE49-F238E27FC236}">
                <a16:creationId xmlns:a16="http://schemas.microsoft.com/office/drawing/2014/main" id="{83E2760C-9A87-4742-97B3-A532D2CF5704}"/>
              </a:ext>
            </a:extLst>
          </p:cNvPr>
          <p:cNvGraphicFramePr/>
          <p:nvPr>
            <p:extLst>
              <p:ext uri="{D42A27DB-BD31-4B8C-83A1-F6EECF244321}">
                <p14:modId xmlns:p14="http://schemas.microsoft.com/office/powerpoint/2010/main" val="3767574568"/>
              </p:ext>
            </p:extLst>
          </p:nvPr>
        </p:nvGraphicFramePr>
        <p:xfrm>
          <a:off x="263525" y="985290"/>
          <a:ext cx="11664950" cy="5250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0362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7E9BD5-0884-87C7-3D8D-7E81B642A07E}"/>
              </a:ext>
            </a:extLst>
          </p:cNvPr>
          <p:cNvSpPr>
            <a:spLocks noGrp="1"/>
          </p:cNvSpPr>
          <p:nvPr>
            <p:ph sz="quarter" idx="12"/>
          </p:nvPr>
        </p:nvSpPr>
        <p:spPr>
          <a:xfrm>
            <a:off x="387622" y="104931"/>
            <a:ext cx="11393216" cy="567559"/>
          </a:xfrm>
        </p:spPr>
        <p:txBody>
          <a:bodyPr/>
          <a:lstStyle/>
          <a:p>
            <a:r>
              <a:rPr lang="en-IN" dirty="0"/>
              <a:t>Tools for Viewing Dependencies</a:t>
            </a:r>
          </a:p>
        </p:txBody>
      </p:sp>
      <p:sp>
        <p:nvSpPr>
          <p:cNvPr id="3" name="Content Placeholder 2">
            <a:extLst>
              <a:ext uri="{FF2B5EF4-FFF2-40B4-BE49-F238E27FC236}">
                <a16:creationId xmlns:a16="http://schemas.microsoft.com/office/drawing/2014/main" id="{01FFEED8-02CC-4A08-7B21-D6BDBD12D77E}"/>
              </a:ext>
            </a:extLst>
          </p:cNvPr>
          <p:cNvSpPr>
            <a:spLocks noGrp="1"/>
          </p:cNvSpPr>
          <p:nvPr>
            <p:ph sz="quarter" idx="13"/>
          </p:nvPr>
        </p:nvSpPr>
        <p:spPr>
          <a:xfrm>
            <a:off x="399392" y="985290"/>
            <a:ext cx="11792608" cy="5872710"/>
          </a:xfrm>
        </p:spPr>
        <p:txBody>
          <a:bodyPr/>
          <a:lstStyle/>
          <a:p>
            <a:r>
              <a:rPr lang="en-IN" dirty="0"/>
              <a:t>Platform Dependency Viewer – Graph Viewer Capabilities</a:t>
            </a:r>
          </a:p>
          <a:p>
            <a:pPr marL="0" indent="0">
              <a:buNone/>
            </a:pPr>
            <a:endParaRPr lang="en-IN" dirty="0"/>
          </a:p>
          <a:p>
            <a:pPr marL="0" indent="0">
              <a:buNone/>
            </a:pPr>
            <a:endParaRPr lang="en-IN" dirty="0"/>
          </a:p>
          <a:p>
            <a:pPr marL="342900" indent="-342900" algn="just" defTabSz="914454">
              <a:spcBef>
                <a:spcPts val="600"/>
              </a:spcBef>
              <a:buSzPct val="90000"/>
              <a:buFont typeface="Arial" pitchFamily="34" charset="0"/>
              <a:buChar char="•"/>
            </a:pPr>
            <a:endParaRPr lang="en-US" sz="2000" dirty="0">
              <a:latin typeface="Calibri Light" panose="020F0302020204030204" pitchFamily="34" charset="0"/>
              <a:cs typeface="Calibri Light" panose="020F0302020204030204" pitchFamily="34" charset="0"/>
            </a:endParaRPr>
          </a:p>
          <a:p>
            <a:pPr marL="0" indent="0">
              <a:buNone/>
            </a:pPr>
            <a:endParaRPr lang="en-IN" dirty="0"/>
          </a:p>
        </p:txBody>
      </p:sp>
      <p:sp>
        <p:nvSpPr>
          <p:cNvPr id="4" name="TextBox 3">
            <a:extLst>
              <a:ext uri="{FF2B5EF4-FFF2-40B4-BE49-F238E27FC236}">
                <a16:creationId xmlns:a16="http://schemas.microsoft.com/office/drawing/2014/main" id="{8DBFE886-5E28-3984-8FF8-07B91D86F6EC}"/>
              </a:ext>
            </a:extLst>
          </p:cNvPr>
          <p:cNvSpPr txBox="1"/>
          <p:nvPr/>
        </p:nvSpPr>
        <p:spPr>
          <a:xfrm>
            <a:off x="555296" y="1659487"/>
            <a:ext cx="11480800" cy="3847207"/>
          </a:xfrm>
          <a:prstGeom prst="rect">
            <a:avLst/>
          </a:prstGeom>
          <a:noFill/>
        </p:spPr>
        <p:txBody>
          <a:bodyPr wrap="square">
            <a:spAutoFit/>
          </a:bodyPr>
          <a:lstStyle/>
          <a:p>
            <a:pPr marL="342900" marR="0" indent="-342900">
              <a:spcBef>
                <a:spcPts val="0"/>
              </a:spcBef>
              <a:spcAft>
                <a:spcPts val="0"/>
              </a:spcAft>
              <a:buFont typeface="Wingdings" panose="05000000000000000000" pitchFamily="2" charset="2"/>
              <a:buChar char="ü"/>
            </a:pPr>
            <a:r>
              <a:rPr lang="en-IN" sz="2000" dirty="0">
                <a:latin typeface="+mj-lt"/>
                <a:ea typeface="Times New Roman" panose="02020603050405020304" pitchFamily="18" charset="0"/>
                <a:cs typeface="Times New Roman" panose="02020603050405020304" pitchFamily="18" charset="0"/>
              </a:rPr>
              <a:t>Zoom Out &amp; Zoom In</a:t>
            </a:r>
          </a:p>
          <a:p>
            <a:pPr marL="342900" marR="0" indent="-342900">
              <a:spcBef>
                <a:spcPts val="0"/>
              </a:spcBef>
              <a:spcAft>
                <a:spcPts val="0"/>
              </a:spcAft>
              <a:buFont typeface="Wingdings" panose="05000000000000000000" pitchFamily="2" charset="2"/>
              <a:buChar char="ü"/>
            </a:pPr>
            <a:endParaRPr lang="en-IN" sz="2000" dirty="0">
              <a:latin typeface="+mj-lt"/>
              <a:ea typeface="Times New Roman" panose="02020603050405020304" pitchFamily="18" charset="0"/>
              <a:cs typeface="Times New Roman" panose="02020603050405020304" pitchFamily="18" charset="0"/>
            </a:endParaRPr>
          </a:p>
          <a:p>
            <a:pPr marL="342900" marR="0" indent="-342900">
              <a:spcBef>
                <a:spcPts val="0"/>
              </a:spcBef>
              <a:spcAft>
                <a:spcPts val="0"/>
              </a:spcAft>
              <a:buFont typeface="Wingdings" panose="05000000000000000000" pitchFamily="2" charset="2"/>
              <a:buChar char="ü"/>
            </a:pPr>
            <a:r>
              <a:rPr lang="en-IN" sz="2000" dirty="0">
                <a:latin typeface="+mj-lt"/>
                <a:ea typeface="Times New Roman" panose="02020603050405020304" pitchFamily="18" charset="0"/>
                <a:cs typeface="Times New Roman" panose="02020603050405020304" pitchFamily="18" charset="0"/>
              </a:rPr>
              <a:t>Search text in graph nodes</a:t>
            </a:r>
          </a:p>
          <a:p>
            <a:pPr marL="342900" marR="0" indent="-342900">
              <a:spcBef>
                <a:spcPts val="0"/>
              </a:spcBef>
              <a:spcAft>
                <a:spcPts val="0"/>
              </a:spcAft>
              <a:buFont typeface="Wingdings" panose="05000000000000000000" pitchFamily="2" charset="2"/>
              <a:buChar char="ü"/>
            </a:pPr>
            <a:endParaRPr lang="en-IN" sz="2000" dirty="0">
              <a:latin typeface="+mj-lt"/>
              <a:ea typeface="Times New Roman" panose="02020603050405020304" pitchFamily="18" charset="0"/>
              <a:cs typeface="Times New Roman" panose="02020603050405020304" pitchFamily="18" charset="0"/>
            </a:endParaRPr>
          </a:p>
          <a:p>
            <a:pPr marL="342900" marR="0" indent="-342900">
              <a:spcBef>
                <a:spcPts val="0"/>
              </a:spcBef>
              <a:spcAft>
                <a:spcPts val="0"/>
              </a:spcAft>
              <a:buFont typeface="Wingdings" panose="05000000000000000000" pitchFamily="2" charset="2"/>
              <a:buChar char="ü"/>
            </a:pPr>
            <a:r>
              <a:rPr lang="en-IN" sz="2000" dirty="0">
                <a:latin typeface="+mj-lt"/>
                <a:ea typeface="Times New Roman" panose="02020603050405020304" pitchFamily="18" charset="0"/>
                <a:cs typeface="Times New Roman" panose="02020603050405020304" pitchFamily="18" charset="0"/>
              </a:rPr>
              <a:t>Fullscreen mode</a:t>
            </a:r>
          </a:p>
          <a:p>
            <a:pPr marL="342900" marR="0" indent="-342900">
              <a:spcBef>
                <a:spcPts val="0"/>
              </a:spcBef>
              <a:spcAft>
                <a:spcPts val="0"/>
              </a:spcAft>
              <a:buFont typeface="Wingdings" panose="05000000000000000000" pitchFamily="2" charset="2"/>
              <a:buChar char="ü"/>
            </a:pPr>
            <a:endParaRPr lang="en-IN" sz="2000" dirty="0">
              <a:latin typeface="+mj-lt"/>
              <a:ea typeface="Times New Roman" panose="02020603050405020304" pitchFamily="18" charset="0"/>
              <a:cs typeface="Times New Roman" panose="02020603050405020304" pitchFamily="18" charset="0"/>
            </a:endParaRPr>
          </a:p>
          <a:p>
            <a:pPr marL="342900" marR="0" indent="-342900">
              <a:spcBef>
                <a:spcPts val="0"/>
              </a:spcBef>
              <a:spcAft>
                <a:spcPts val="0"/>
              </a:spcAft>
              <a:buFont typeface="Wingdings" panose="05000000000000000000" pitchFamily="2" charset="2"/>
              <a:buChar char="ü"/>
            </a:pPr>
            <a:r>
              <a:rPr lang="en-IN" sz="2000" dirty="0">
                <a:latin typeface="+mj-lt"/>
                <a:ea typeface="Times New Roman" panose="02020603050405020304" pitchFamily="18" charset="0"/>
                <a:cs typeface="Times New Roman" panose="02020603050405020304" pitchFamily="18" charset="0"/>
              </a:rPr>
              <a:t>Rotate Layout – default orientation is horizontal</a:t>
            </a:r>
          </a:p>
          <a:p>
            <a:pPr marL="342900" marR="0" indent="-342900">
              <a:spcBef>
                <a:spcPts val="0"/>
              </a:spcBef>
              <a:spcAft>
                <a:spcPts val="0"/>
              </a:spcAft>
              <a:buFont typeface="Wingdings" panose="05000000000000000000" pitchFamily="2" charset="2"/>
              <a:buChar char="ü"/>
            </a:pPr>
            <a:endParaRPr lang="en-IN" sz="2000" dirty="0">
              <a:latin typeface="+mj-lt"/>
              <a:ea typeface="Times New Roman" panose="02020603050405020304" pitchFamily="18" charset="0"/>
              <a:cs typeface="Times New Roman" panose="02020603050405020304" pitchFamily="18" charset="0"/>
            </a:endParaRPr>
          </a:p>
          <a:p>
            <a:pPr marL="342900" marR="0" indent="-342900">
              <a:spcBef>
                <a:spcPts val="0"/>
              </a:spcBef>
              <a:spcAft>
                <a:spcPts val="0"/>
              </a:spcAft>
              <a:buFont typeface="Wingdings" panose="05000000000000000000" pitchFamily="2" charset="2"/>
              <a:buChar char="ü"/>
            </a:pPr>
            <a:r>
              <a:rPr lang="en-IN" sz="2000" dirty="0">
                <a:latin typeface="+mj-lt"/>
                <a:ea typeface="Times New Roman" panose="02020603050405020304" pitchFamily="18" charset="0"/>
                <a:cs typeface="Times New Roman" panose="02020603050405020304" pitchFamily="18" charset="0"/>
              </a:rPr>
              <a:t>Expand / collapse nodes</a:t>
            </a:r>
          </a:p>
          <a:p>
            <a:pPr marL="342900" marR="0" indent="-342900">
              <a:spcBef>
                <a:spcPts val="0"/>
              </a:spcBef>
              <a:spcAft>
                <a:spcPts val="0"/>
              </a:spcAft>
              <a:buFont typeface="Wingdings" panose="05000000000000000000" pitchFamily="2" charset="2"/>
              <a:buChar char="ü"/>
            </a:pPr>
            <a:endParaRPr lang="en-IN" sz="2000" dirty="0">
              <a:latin typeface="+mj-lt"/>
              <a:ea typeface="Times New Roman" panose="02020603050405020304" pitchFamily="18" charset="0"/>
              <a:cs typeface="Times New Roman" panose="02020603050405020304" pitchFamily="18" charset="0"/>
            </a:endParaRPr>
          </a:p>
          <a:p>
            <a:pPr marL="342900" marR="0" indent="-342900">
              <a:spcBef>
                <a:spcPts val="0"/>
              </a:spcBef>
              <a:spcAft>
                <a:spcPts val="0"/>
              </a:spcAft>
              <a:buFont typeface="Wingdings" panose="05000000000000000000" pitchFamily="2" charset="2"/>
              <a:buChar char="ü"/>
            </a:pPr>
            <a:r>
              <a:rPr lang="en-IN" sz="2000" dirty="0">
                <a:latin typeface="+mj-lt"/>
                <a:ea typeface="Times New Roman" panose="02020603050405020304" pitchFamily="18" charset="0"/>
                <a:cs typeface="Times New Roman" panose="02020603050405020304" pitchFamily="18" charset="0"/>
              </a:rPr>
              <a:t>Export data in JSON format</a:t>
            </a:r>
          </a:p>
          <a:p>
            <a:pPr marL="285750" marR="0" indent="-285750">
              <a:spcBef>
                <a:spcPts val="0"/>
              </a:spcBef>
              <a:spcAft>
                <a:spcPts val="0"/>
              </a:spcAft>
              <a:buFont typeface="Arial" panose="020B0604020202020204" pitchFamily="34" charset="0"/>
              <a:buChar char="•"/>
            </a:pPr>
            <a:endParaRPr lang="en-IN" sz="24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270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7E9BD5-0884-87C7-3D8D-7E81B642A07E}"/>
              </a:ext>
            </a:extLst>
          </p:cNvPr>
          <p:cNvSpPr>
            <a:spLocks noGrp="1"/>
          </p:cNvSpPr>
          <p:nvPr>
            <p:ph sz="quarter" idx="12"/>
          </p:nvPr>
        </p:nvSpPr>
        <p:spPr>
          <a:xfrm>
            <a:off x="387622" y="104931"/>
            <a:ext cx="11393216" cy="567559"/>
          </a:xfrm>
        </p:spPr>
        <p:txBody>
          <a:bodyPr/>
          <a:lstStyle/>
          <a:p>
            <a:r>
              <a:rPr lang="en-IN" dirty="0"/>
              <a:t>Tools for Viewing Dependencies</a:t>
            </a:r>
          </a:p>
        </p:txBody>
      </p:sp>
      <p:sp>
        <p:nvSpPr>
          <p:cNvPr id="3" name="Content Placeholder 2">
            <a:extLst>
              <a:ext uri="{FF2B5EF4-FFF2-40B4-BE49-F238E27FC236}">
                <a16:creationId xmlns:a16="http://schemas.microsoft.com/office/drawing/2014/main" id="{01FFEED8-02CC-4A08-7B21-D6BDBD12D77E}"/>
              </a:ext>
            </a:extLst>
          </p:cNvPr>
          <p:cNvSpPr>
            <a:spLocks noGrp="1"/>
          </p:cNvSpPr>
          <p:nvPr>
            <p:ph sz="quarter" idx="13"/>
          </p:nvPr>
        </p:nvSpPr>
        <p:spPr>
          <a:xfrm>
            <a:off x="399392" y="985290"/>
            <a:ext cx="11792608" cy="5872710"/>
          </a:xfrm>
        </p:spPr>
        <p:txBody>
          <a:bodyPr/>
          <a:lstStyle/>
          <a:p>
            <a:r>
              <a:rPr lang="en-IN" dirty="0"/>
              <a:t>Platform Dependency Viewer</a:t>
            </a:r>
          </a:p>
          <a:p>
            <a:pPr marL="0" indent="0">
              <a:buNone/>
            </a:pPr>
            <a:endParaRPr lang="en-IN" dirty="0"/>
          </a:p>
          <a:p>
            <a:pPr marL="342900" indent="-342900" algn="just" defTabSz="914454">
              <a:spcBef>
                <a:spcPts val="600"/>
              </a:spcBef>
              <a:buSzPct val="90000"/>
              <a:buFont typeface="Arial" pitchFamily="34" charset="0"/>
              <a:buChar char="•"/>
            </a:pPr>
            <a:endParaRPr lang="en-US" sz="2000" dirty="0">
              <a:latin typeface="Calibri Light" panose="020F0302020204030204" pitchFamily="34" charset="0"/>
              <a:cs typeface="Calibri Light" panose="020F0302020204030204" pitchFamily="34" charset="0"/>
            </a:endParaRPr>
          </a:p>
          <a:p>
            <a:pPr marL="0" indent="0">
              <a:buNone/>
            </a:pPr>
            <a:endParaRPr lang="en-IN" dirty="0"/>
          </a:p>
        </p:txBody>
      </p:sp>
      <p:sp>
        <p:nvSpPr>
          <p:cNvPr id="5" name="TextBox 4">
            <a:extLst>
              <a:ext uri="{FF2B5EF4-FFF2-40B4-BE49-F238E27FC236}">
                <a16:creationId xmlns:a16="http://schemas.microsoft.com/office/drawing/2014/main" id="{64C7B11A-0179-2B35-C840-340DAD00207D}"/>
              </a:ext>
            </a:extLst>
          </p:cNvPr>
          <p:cNvSpPr txBox="1"/>
          <p:nvPr/>
        </p:nvSpPr>
        <p:spPr>
          <a:xfrm>
            <a:off x="512116" y="1613555"/>
            <a:ext cx="11567160" cy="3046988"/>
          </a:xfrm>
          <a:prstGeom prst="rect">
            <a:avLst/>
          </a:prstGeom>
          <a:noFill/>
        </p:spPr>
        <p:txBody>
          <a:bodyPr wrap="square">
            <a:spAutoFit/>
          </a:bodyPr>
          <a:lstStyle/>
          <a:p>
            <a:pPr marL="0" marR="0">
              <a:spcBef>
                <a:spcPts val="0"/>
              </a:spcBef>
              <a:spcAft>
                <a:spcPts val="0"/>
              </a:spcAft>
            </a:pPr>
            <a:r>
              <a:rPr lang="en-IN" sz="2400" b="1" u="sng" dirty="0">
                <a:effectLst/>
                <a:latin typeface="+mj-lt"/>
                <a:ea typeface="Times New Roman" panose="02020603050405020304" pitchFamily="18" charset="0"/>
                <a:cs typeface="Times New Roman" panose="02020603050405020304" pitchFamily="18" charset="0"/>
              </a:rPr>
              <a:t>Planned Features (In-progress)</a:t>
            </a:r>
            <a:endParaRPr lang="en-IN" sz="2400" dirty="0">
              <a:latin typeface="+mj-lt"/>
              <a:ea typeface="Times New Roman" panose="02020603050405020304" pitchFamily="18"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IN" sz="2400" dirty="0">
                <a:latin typeface="+mj-lt"/>
                <a:ea typeface="Times New Roman" panose="02020603050405020304" pitchFamily="18" charset="0"/>
                <a:cs typeface="Times New Roman" panose="02020603050405020304" pitchFamily="18" charset="0"/>
              </a:rPr>
              <a:t>Dependency tree for Integration service </a:t>
            </a:r>
          </a:p>
          <a:p>
            <a:pPr marR="0">
              <a:spcBef>
                <a:spcPts val="0"/>
              </a:spcBef>
              <a:spcAft>
                <a:spcPts val="0"/>
              </a:spcAft>
            </a:pPr>
            <a:endParaRPr lang="en-IN" sz="2400" dirty="0">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en-IN" sz="2400" b="1" u="sng" dirty="0">
                <a:effectLst/>
                <a:latin typeface="+mj-lt"/>
                <a:ea typeface="Times New Roman" panose="02020603050405020304" pitchFamily="18" charset="0"/>
                <a:cs typeface="Times New Roman" panose="02020603050405020304" pitchFamily="18" charset="0"/>
              </a:rPr>
              <a:t>Deployment Prerequisite</a:t>
            </a:r>
            <a:endParaRPr lang="en-IN" sz="2400" b="1" u="sng" dirty="0">
              <a:latin typeface="+mj-lt"/>
              <a:ea typeface="Times New Roman" panose="02020603050405020304" pitchFamily="18" charset="0"/>
              <a:cs typeface="Times New Roman" panose="02020603050405020304" pitchFamily="18" charset="0"/>
            </a:endParaRPr>
          </a:p>
          <a:p>
            <a:pPr marL="342900" marR="0" indent="-342900">
              <a:lnSpc>
                <a:spcPct val="150000"/>
              </a:lnSpc>
              <a:spcBef>
                <a:spcPts val="0"/>
              </a:spcBef>
              <a:spcAft>
                <a:spcPts val="0"/>
              </a:spcAft>
              <a:buFont typeface="Arial" panose="020B0604020202020204" pitchFamily="34" charset="0"/>
              <a:buChar char="•"/>
            </a:pPr>
            <a:r>
              <a:rPr lang="en-US" sz="2400" dirty="0">
                <a:effectLst/>
                <a:latin typeface="+mj-lt"/>
                <a:ea typeface="Times New Roman" panose="02020603050405020304" pitchFamily="18" charset="0"/>
                <a:cs typeface="Times New Roman" panose="02020603050405020304" pitchFamily="18" charset="0"/>
              </a:rPr>
              <a:t>VirtualWorks RT Release 2.10.0.0</a:t>
            </a:r>
          </a:p>
          <a:p>
            <a:pPr marL="342900" marR="0" indent="-342900">
              <a:lnSpc>
                <a:spcPct val="150000"/>
              </a:lnSpc>
              <a:spcBef>
                <a:spcPts val="0"/>
              </a:spcBef>
              <a:spcAft>
                <a:spcPts val="0"/>
              </a:spcAft>
              <a:buFont typeface="Arial" panose="020B0604020202020204" pitchFamily="34" charset="0"/>
              <a:buChar char="•"/>
            </a:pPr>
            <a:r>
              <a:rPr lang="en-US" sz="2400" dirty="0">
                <a:effectLst/>
                <a:latin typeface="+mj-lt"/>
                <a:ea typeface="Times New Roman" panose="02020603050405020304" pitchFamily="18" charset="0"/>
                <a:cs typeface="Times New Roman" panose="02020603050405020304" pitchFamily="18" charset="0"/>
              </a:rPr>
              <a:t>VwApie RT Release 3.1.26</a:t>
            </a:r>
          </a:p>
          <a:p>
            <a:pPr marL="285750" marR="0" indent="-285750">
              <a:spcBef>
                <a:spcPts val="0"/>
              </a:spcBef>
              <a:spcAft>
                <a:spcPts val="0"/>
              </a:spcAft>
              <a:buFont typeface="Arial" panose="020B0604020202020204" pitchFamily="34" charset="0"/>
              <a:buChar char="•"/>
            </a:pPr>
            <a:endParaRPr lang="en-IN" sz="24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257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7E9BD5-0884-87C7-3D8D-7E81B642A07E}"/>
              </a:ext>
            </a:extLst>
          </p:cNvPr>
          <p:cNvSpPr>
            <a:spLocks noGrp="1"/>
          </p:cNvSpPr>
          <p:nvPr>
            <p:ph sz="quarter" idx="12"/>
          </p:nvPr>
        </p:nvSpPr>
        <p:spPr>
          <a:xfrm>
            <a:off x="387622" y="104931"/>
            <a:ext cx="11393216" cy="567559"/>
          </a:xfrm>
        </p:spPr>
        <p:txBody>
          <a:bodyPr/>
          <a:lstStyle/>
          <a:p>
            <a:r>
              <a:rPr lang="en-IN" dirty="0"/>
              <a:t>Tools for Viewing Dependencies</a:t>
            </a:r>
          </a:p>
        </p:txBody>
      </p:sp>
      <p:sp>
        <p:nvSpPr>
          <p:cNvPr id="3" name="Content Placeholder 2">
            <a:extLst>
              <a:ext uri="{FF2B5EF4-FFF2-40B4-BE49-F238E27FC236}">
                <a16:creationId xmlns:a16="http://schemas.microsoft.com/office/drawing/2014/main" id="{01FFEED8-02CC-4A08-7B21-D6BDBD12D77E}"/>
              </a:ext>
            </a:extLst>
          </p:cNvPr>
          <p:cNvSpPr>
            <a:spLocks noGrp="1"/>
          </p:cNvSpPr>
          <p:nvPr>
            <p:ph sz="quarter" idx="13"/>
          </p:nvPr>
        </p:nvSpPr>
        <p:spPr>
          <a:xfrm>
            <a:off x="399392" y="985290"/>
            <a:ext cx="11792608" cy="5872710"/>
          </a:xfrm>
        </p:spPr>
        <p:txBody>
          <a:bodyPr/>
          <a:lstStyle/>
          <a:p>
            <a:r>
              <a:rPr lang="en-IN" dirty="0"/>
              <a:t>Platform Dependency Viewer – Full Screen View</a:t>
            </a:r>
          </a:p>
          <a:p>
            <a:pPr marL="0" indent="0">
              <a:buNone/>
            </a:pPr>
            <a:endParaRPr lang="en-IN" dirty="0"/>
          </a:p>
          <a:p>
            <a:pPr marL="0" indent="0">
              <a:buNone/>
            </a:pPr>
            <a:endParaRPr lang="en-IN" dirty="0"/>
          </a:p>
          <a:p>
            <a:pPr marL="342900" indent="-342900" algn="just" defTabSz="914454">
              <a:spcBef>
                <a:spcPts val="600"/>
              </a:spcBef>
              <a:buSzPct val="90000"/>
              <a:buFont typeface="Arial" pitchFamily="34" charset="0"/>
              <a:buChar char="•"/>
            </a:pPr>
            <a:endParaRPr lang="en-US" sz="2000" dirty="0">
              <a:latin typeface="Calibri Light" panose="020F0302020204030204" pitchFamily="34" charset="0"/>
              <a:cs typeface="Calibri Light" panose="020F0302020204030204" pitchFamily="34" charset="0"/>
            </a:endParaRPr>
          </a:p>
          <a:p>
            <a:pPr marL="0" indent="0">
              <a:buNone/>
            </a:pPr>
            <a:endParaRPr lang="en-IN" dirty="0"/>
          </a:p>
        </p:txBody>
      </p:sp>
      <p:pic>
        <p:nvPicPr>
          <p:cNvPr id="4" name="Picture 3">
            <a:extLst>
              <a:ext uri="{FF2B5EF4-FFF2-40B4-BE49-F238E27FC236}">
                <a16:creationId xmlns:a16="http://schemas.microsoft.com/office/drawing/2014/main" id="{21FBB6DC-B92D-A41E-2D1F-744D19CF0B6D}"/>
              </a:ext>
            </a:extLst>
          </p:cNvPr>
          <p:cNvPicPr>
            <a:picLocks noChangeAspect="1"/>
          </p:cNvPicPr>
          <p:nvPr/>
        </p:nvPicPr>
        <p:blipFill rotWithShape="1">
          <a:blip r:embed="rId2"/>
          <a:srcRect r="16232"/>
          <a:stretch/>
        </p:blipFill>
        <p:spPr>
          <a:xfrm>
            <a:off x="695975" y="1402294"/>
            <a:ext cx="7623565" cy="5119227"/>
          </a:xfrm>
          <a:prstGeom prst="rect">
            <a:avLst/>
          </a:prstGeom>
          <a:noFill/>
        </p:spPr>
      </p:pic>
    </p:spTree>
    <p:extLst>
      <p:ext uri="{BB962C8B-B14F-4D97-AF65-F5344CB8AC3E}">
        <p14:creationId xmlns:p14="http://schemas.microsoft.com/office/powerpoint/2010/main" val="2258614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7E9BD5-0884-87C7-3D8D-7E81B642A07E}"/>
              </a:ext>
            </a:extLst>
          </p:cNvPr>
          <p:cNvSpPr>
            <a:spLocks noGrp="1"/>
          </p:cNvSpPr>
          <p:nvPr>
            <p:ph sz="quarter" idx="12"/>
          </p:nvPr>
        </p:nvSpPr>
        <p:spPr>
          <a:xfrm>
            <a:off x="387622" y="104931"/>
            <a:ext cx="11393216" cy="567559"/>
          </a:xfrm>
        </p:spPr>
        <p:txBody>
          <a:bodyPr/>
          <a:lstStyle/>
          <a:p>
            <a:r>
              <a:rPr lang="en-IN" dirty="0"/>
              <a:t>Tools for Viewing Dependencies</a:t>
            </a:r>
          </a:p>
        </p:txBody>
      </p:sp>
      <p:sp>
        <p:nvSpPr>
          <p:cNvPr id="3" name="Content Placeholder 2">
            <a:extLst>
              <a:ext uri="{FF2B5EF4-FFF2-40B4-BE49-F238E27FC236}">
                <a16:creationId xmlns:a16="http://schemas.microsoft.com/office/drawing/2014/main" id="{01FFEED8-02CC-4A08-7B21-D6BDBD12D77E}"/>
              </a:ext>
            </a:extLst>
          </p:cNvPr>
          <p:cNvSpPr>
            <a:spLocks noGrp="1"/>
          </p:cNvSpPr>
          <p:nvPr>
            <p:ph sz="quarter" idx="13"/>
          </p:nvPr>
        </p:nvSpPr>
        <p:spPr>
          <a:xfrm>
            <a:off x="399392" y="985290"/>
            <a:ext cx="11792608" cy="5872710"/>
          </a:xfrm>
        </p:spPr>
        <p:txBody>
          <a:bodyPr/>
          <a:lstStyle/>
          <a:p>
            <a:r>
              <a:rPr lang="en-IN" dirty="0"/>
              <a:t>Dependency Viewer Api</a:t>
            </a:r>
          </a:p>
          <a:p>
            <a:pPr marL="0" indent="0">
              <a:buNone/>
            </a:pPr>
            <a:endParaRPr lang="en-IN" dirty="0"/>
          </a:p>
          <a:p>
            <a:pPr lvl="1">
              <a:buFont typeface="Wingdings" panose="05000000000000000000" pitchFamily="2" charset="2"/>
              <a:buChar char="ü"/>
            </a:pPr>
            <a:r>
              <a:rPr lang="en-IN" dirty="0"/>
              <a:t> ENDPOINT_URL -  http://&lt;&lt;model_server&gt;&gt;/coreapiops/Engineering/DesignEngineering/v1/platform/task</a:t>
            </a:r>
          </a:p>
          <a:p>
            <a:pPr lvl="2">
              <a:buFont typeface="Wingdings" panose="05000000000000000000" pitchFamily="2" charset="2"/>
              <a:buChar char="q"/>
            </a:pPr>
            <a:r>
              <a:rPr lang="en-IN" dirty="0"/>
              <a:t>   This is a get method.  It will return the stored procedures for the selected task or service</a:t>
            </a:r>
          </a:p>
          <a:p>
            <a:pPr marL="914400" lvl="2" indent="0">
              <a:buNone/>
            </a:pPr>
            <a:endParaRPr lang="en-IN" dirty="0"/>
          </a:p>
          <a:p>
            <a:pPr lvl="1">
              <a:buFont typeface="Wingdings" panose="05000000000000000000" pitchFamily="2" charset="2"/>
              <a:buChar char="ü"/>
            </a:pPr>
            <a:r>
              <a:rPr lang="en-IN" dirty="0"/>
              <a:t> ENDPOINT_URL - https://&lt;&lt;Application_Server&gt;&gt;/coreapiops/AppDBSchema/ApplnDependency/v1/referenced_entities</a:t>
            </a:r>
          </a:p>
          <a:p>
            <a:pPr lvl="2">
              <a:buFont typeface="Wingdings" panose="05000000000000000000" pitchFamily="2" charset="2"/>
              <a:buChar char="q"/>
            </a:pPr>
            <a:r>
              <a:rPr lang="en-IN" dirty="0"/>
              <a:t>   This is a Post method.  It </a:t>
            </a:r>
            <a:r>
              <a:rPr lang="en-US" dirty="0"/>
              <a:t>will return the referenced entities for the procedures given as input</a:t>
            </a:r>
          </a:p>
          <a:p>
            <a:pPr marL="914400" lvl="2" indent="0">
              <a:buNone/>
            </a:pPr>
            <a:endParaRPr lang="en-IN" dirty="0"/>
          </a:p>
          <a:p>
            <a:pPr lvl="1">
              <a:buSzPct val="90000"/>
              <a:buFont typeface="Wingdings" panose="05000000000000000000" pitchFamily="2" charset="2"/>
              <a:buChar char="ü"/>
            </a:pPr>
            <a:r>
              <a:rPr lang="en-IN" dirty="0"/>
              <a:t> ENDPOINT_URL </a:t>
            </a:r>
            <a:r>
              <a:rPr lang="en-IN" sz="2000" dirty="0"/>
              <a:t>-  </a:t>
            </a:r>
            <a:r>
              <a:rPr lang="en-IN" dirty="0"/>
              <a:t>https://&lt;&lt;Application_server&gt;&gt;/coreapiops/AppDBSchema/ApplnDependency/v1/referencing_entities</a:t>
            </a:r>
          </a:p>
          <a:p>
            <a:pPr lvl="2" algn="just" defTabSz="914454">
              <a:spcBef>
                <a:spcPts val="600"/>
              </a:spcBef>
              <a:buSzPct val="90000"/>
              <a:buFont typeface="Wingdings" panose="05000000000000000000" pitchFamily="2" charset="2"/>
              <a:buChar char="q"/>
            </a:pPr>
            <a:r>
              <a:rPr lang="en-IN" sz="1600" dirty="0">
                <a:latin typeface="Calibri" panose="020F0502020204030204" pitchFamily="34" charset="0"/>
                <a:cs typeface="Calibri" panose="020F0502020204030204" pitchFamily="34" charset="0"/>
              </a:rPr>
              <a:t>    This is a get method. </a:t>
            </a:r>
            <a:r>
              <a:rPr lang="en-US" sz="1600" dirty="0">
                <a:latin typeface="Calibri" panose="020F0502020204030204" pitchFamily="34" charset="0"/>
                <a:cs typeface="Calibri" panose="020F0502020204030204" pitchFamily="34" charset="0"/>
              </a:rPr>
              <a:t>For the procedure passed as input parameter, it will return the referencing entities (only stored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     Procedures)</a:t>
            </a:r>
          </a:p>
          <a:p>
            <a:pPr marL="914400" lvl="2" indent="0" algn="just" defTabSz="914454">
              <a:spcBef>
                <a:spcPts val="600"/>
              </a:spcBef>
              <a:buSzPct val="90000"/>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5677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7E9BD5-0884-87C7-3D8D-7E81B642A07E}"/>
              </a:ext>
            </a:extLst>
          </p:cNvPr>
          <p:cNvSpPr>
            <a:spLocks noGrp="1"/>
          </p:cNvSpPr>
          <p:nvPr>
            <p:ph sz="quarter" idx="12"/>
          </p:nvPr>
        </p:nvSpPr>
        <p:spPr>
          <a:xfrm>
            <a:off x="387622" y="104931"/>
            <a:ext cx="11393216" cy="567559"/>
          </a:xfrm>
        </p:spPr>
        <p:txBody>
          <a:bodyPr/>
          <a:lstStyle/>
          <a:p>
            <a:r>
              <a:rPr lang="en-IN" dirty="0"/>
              <a:t>Tools for Viewing Dependencies</a:t>
            </a:r>
          </a:p>
        </p:txBody>
      </p:sp>
      <p:sp>
        <p:nvSpPr>
          <p:cNvPr id="3" name="Content Placeholder 2">
            <a:extLst>
              <a:ext uri="{FF2B5EF4-FFF2-40B4-BE49-F238E27FC236}">
                <a16:creationId xmlns:a16="http://schemas.microsoft.com/office/drawing/2014/main" id="{01FFEED8-02CC-4A08-7B21-D6BDBD12D77E}"/>
              </a:ext>
            </a:extLst>
          </p:cNvPr>
          <p:cNvSpPr>
            <a:spLocks noGrp="1"/>
          </p:cNvSpPr>
          <p:nvPr>
            <p:ph sz="quarter" idx="13"/>
          </p:nvPr>
        </p:nvSpPr>
        <p:spPr>
          <a:xfrm>
            <a:off x="399392" y="985290"/>
            <a:ext cx="11792608" cy="5872710"/>
          </a:xfrm>
        </p:spPr>
        <p:txBody>
          <a:bodyPr/>
          <a:lstStyle/>
          <a:p>
            <a:r>
              <a:rPr lang="en-IN" dirty="0"/>
              <a:t>Dependency Viewer Api</a:t>
            </a:r>
          </a:p>
          <a:p>
            <a:pPr marL="914400" lvl="2" indent="0" algn="just" defTabSz="914454">
              <a:spcBef>
                <a:spcPts val="600"/>
              </a:spcBef>
              <a:buSzPct val="90000"/>
              <a:buNone/>
            </a:pPr>
            <a:endParaRPr lang="en-US" sz="1400" dirty="0">
              <a:latin typeface="Calibri" panose="020F0502020204030204" pitchFamily="34" charset="0"/>
              <a:cs typeface="Calibri" panose="020F0502020204030204" pitchFamily="34" charset="0"/>
            </a:endParaRPr>
          </a:p>
          <a:p>
            <a:pPr lvl="1">
              <a:buFont typeface="Wingdings" panose="05000000000000000000" pitchFamily="2" charset="2"/>
              <a:buChar char="ü"/>
            </a:pPr>
            <a:r>
              <a:rPr lang="en-IN" sz="2000" dirty="0"/>
              <a:t> ENDPOINT_URL </a:t>
            </a:r>
            <a:r>
              <a:rPr lang="en-IN" sz="1400" dirty="0"/>
              <a:t>– </a:t>
            </a:r>
          </a:p>
          <a:p>
            <a:pPr marL="457200" lvl="1" indent="0">
              <a:buNone/>
            </a:pPr>
            <a:r>
              <a:rPr lang="en-IN" sz="1400" dirty="0"/>
              <a:t>       </a:t>
            </a:r>
            <a:r>
              <a:rPr lang="en-IN" dirty="0"/>
              <a:t>http://&lt;&lt;model_server&gt;&gt;/coreapiops/Engineering/DesignEngineering/v1/platform/sp_task</a:t>
            </a:r>
          </a:p>
          <a:p>
            <a:pPr lvl="2">
              <a:buFont typeface="Wingdings" panose="05000000000000000000" pitchFamily="2" charset="2"/>
              <a:buChar char="q"/>
            </a:pPr>
            <a:r>
              <a:rPr lang="en-IN" dirty="0"/>
              <a:t> Used to perform </a:t>
            </a:r>
            <a:r>
              <a:rPr lang="en-US" dirty="0"/>
              <a:t>Reverse impact analysis (Referencing entities) involves retrieving all the referencing entities </a:t>
            </a:r>
            <a:br>
              <a:rPr lang="en-US" dirty="0"/>
            </a:br>
            <a:r>
              <a:rPr lang="en-US" dirty="0"/>
              <a:t> and impacted services for a specified application backend object</a:t>
            </a:r>
          </a:p>
          <a:p>
            <a:pPr lvl="2">
              <a:buFont typeface="Wingdings" panose="05000000000000000000" pitchFamily="2" charset="2"/>
              <a:buChar char="q"/>
            </a:pPr>
            <a:r>
              <a:rPr lang="en-US" dirty="0"/>
              <a:t>This is a get method. It will return the service / task information from the model, for the procedure passed as parameter (input to be passed only as an array)</a:t>
            </a:r>
          </a:p>
          <a:p>
            <a:pPr marL="914400" lvl="2" indent="0">
              <a:buNone/>
            </a:pPr>
            <a:endParaRPr lang="en-IN" dirty="0"/>
          </a:p>
        </p:txBody>
      </p:sp>
    </p:spTree>
    <p:extLst>
      <p:ext uri="{BB962C8B-B14F-4D97-AF65-F5344CB8AC3E}">
        <p14:creationId xmlns:p14="http://schemas.microsoft.com/office/powerpoint/2010/main" val="4143753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00FE3E-8F12-3017-14CB-CAD81A0A2DF3}"/>
              </a:ext>
            </a:extLst>
          </p:cNvPr>
          <p:cNvSpPr>
            <a:spLocks noGrp="1"/>
          </p:cNvSpPr>
          <p:nvPr>
            <p:ph sz="quarter" idx="10"/>
          </p:nvPr>
        </p:nvSpPr>
        <p:spPr>
          <a:xfrm>
            <a:off x="7501457" y="2419350"/>
            <a:ext cx="4351885" cy="1009650"/>
          </a:xfrm>
        </p:spPr>
        <p:txBody>
          <a:bodyPr/>
          <a:lstStyle/>
          <a:p>
            <a:r>
              <a:rPr lang="en-US" dirty="0"/>
              <a:t>Database Architecture &amp; HRP Data Dictionary</a:t>
            </a:r>
            <a:endParaRPr lang="en-IN" dirty="0"/>
          </a:p>
        </p:txBody>
      </p:sp>
    </p:spTree>
    <p:extLst>
      <p:ext uri="{BB962C8B-B14F-4D97-AF65-F5344CB8AC3E}">
        <p14:creationId xmlns:p14="http://schemas.microsoft.com/office/powerpoint/2010/main" val="363922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6DE849E-D4E4-1620-A58B-56FE92D173D1}"/>
              </a:ext>
            </a:extLst>
          </p:cNvPr>
          <p:cNvSpPr>
            <a:spLocks noGrp="1"/>
          </p:cNvSpPr>
          <p:nvPr>
            <p:ph sz="quarter" idx="10"/>
          </p:nvPr>
        </p:nvSpPr>
        <p:spPr/>
        <p:txBody>
          <a:bodyPr/>
          <a:lstStyle/>
          <a:p>
            <a:r>
              <a:rPr lang="en-US"/>
              <a:t>Summary of topic &lt;topic Name&gt;</a:t>
            </a:r>
            <a:endParaRPr lang="en-IN"/>
          </a:p>
        </p:txBody>
      </p:sp>
      <p:sp>
        <p:nvSpPr>
          <p:cNvPr id="6" name="Content Placeholder 5">
            <a:extLst>
              <a:ext uri="{FF2B5EF4-FFF2-40B4-BE49-F238E27FC236}">
                <a16:creationId xmlns:a16="http://schemas.microsoft.com/office/drawing/2014/main" id="{126C5F79-7FA9-F538-72BD-0C1AF0BA1577}"/>
              </a:ext>
            </a:extLst>
          </p:cNvPr>
          <p:cNvSpPr>
            <a:spLocks noGrp="1"/>
          </p:cNvSpPr>
          <p:nvPr>
            <p:ph sz="quarter" idx="11"/>
          </p:nvPr>
        </p:nvSpPr>
        <p:spPr/>
        <p:txBody>
          <a:bodyPr/>
          <a:lstStyle/>
          <a:p>
            <a:endParaRPr lang="en-IN"/>
          </a:p>
        </p:txBody>
      </p:sp>
    </p:spTree>
    <p:extLst>
      <p:ext uri="{BB962C8B-B14F-4D97-AF65-F5344CB8AC3E}">
        <p14:creationId xmlns:p14="http://schemas.microsoft.com/office/powerpoint/2010/main" val="1670103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4941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43232-586A-2192-3C12-39679B805DD4}"/>
              </a:ext>
            </a:extLst>
          </p:cNvPr>
          <p:cNvSpPr>
            <a:spLocks noGrp="1"/>
          </p:cNvSpPr>
          <p:nvPr>
            <p:ph sz="quarter" idx="12"/>
          </p:nvPr>
        </p:nvSpPr>
        <p:spPr/>
        <p:txBody>
          <a:bodyPr/>
          <a:lstStyle/>
          <a:p>
            <a:r>
              <a:rPr lang="en-US" dirty="0"/>
              <a:t>Course Objective</a:t>
            </a:r>
            <a:endParaRPr lang="en-IN" dirty="0"/>
          </a:p>
        </p:txBody>
      </p:sp>
      <p:sp>
        <p:nvSpPr>
          <p:cNvPr id="5" name="Content Placeholder 4">
            <a:extLst>
              <a:ext uri="{FF2B5EF4-FFF2-40B4-BE49-F238E27FC236}">
                <a16:creationId xmlns:a16="http://schemas.microsoft.com/office/drawing/2014/main" id="{B82EE946-FD19-6F1D-EAE2-FF7598A87DAD}"/>
              </a:ext>
            </a:extLst>
          </p:cNvPr>
          <p:cNvSpPr>
            <a:spLocks noGrp="1"/>
          </p:cNvSpPr>
          <p:nvPr>
            <p:ph sz="quarter" idx="13"/>
          </p:nvPr>
        </p:nvSpPr>
        <p:spPr/>
        <p:txBody>
          <a:bodyPr/>
          <a:lstStyle/>
          <a:p>
            <a:r>
              <a:rPr lang="en-IN" dirty="0"/>
              <a:t>Understand</a:t>
            </a:r>
          </a:p>
          <a:p>
            <a:pPr lvl="1">
              <a:buFont typeface="Wingdings" panose="05000000000000000000" pitchFamily="2" charset="2"/>
              <a:buChar char="ü"/>
            </a:pPr>
            <a:r>
              <a:rPr lang="en-IN" dirty="0"/>
              <a:t>HRP Database Architecture - Important databases Used</a:t>
            </a:r>
          </a:p>
          <a:p>
            <a:pPr lvl="1">
              <a:buFont typeface="Wingdings" panose="05000000000000000000" pitchFamily="2" charset="2"/>
              <a:buChar char="ü"/>
            </a:pPr>
            <a:r>
              <a:rPr lang="en-IN" dirty="0"/>
              <a:t>HRP Data dictionary </a:t>
            </a:r>
          </a:p>
          <a:p>
            <a:pPr lvl="2">
              <a:buFont typeface="Wingdings" panose="05000000000000000000" pitchFamily="2" charset="2"/>
              <a:buChar char="q"/>
            </a:pPr>
            <a:r>
              <a:rPr lang="en-IN" sz="1600" dirty="0">
                <a:latin typeface="Calibri" panose="020F0502020204030204" pitchFamily="34" charset="0"/>
                <a:ea typeface="MS Mincho" panose="02020609040205080304" pitchFamily="49" charset="-128"/>
                <a:cs typeface="Calibri" panose="020F0502020204030204" pitchFamily="34" charset="0"/>
              </a:rPr>
              <a:t>Employee Induction</a:t>
            </a:r>
          </a:p>
          <a:p>
            <a:pPr lvl="2">
              <a:buFont typeface="Wingdings" panose="05000000000000000000" pitchFamily="2" charset="2"/>
              <a:buChar char="q"/>
            </a:pPr>
            <a:r>
              <a:rPr lang="en-IN" sz="1600" dirty="0">
                <a:latin typeface="Calibri" panose="020F0502020204030204" pitchFamily="34" charset="0"/>
                <a:ea typeface="MS Mincho" panose="02020609040205080304" pitchFamily="49" charset="-128"/>
                <a:cs typeface="Calibri" panose="020F0502020204030204" pitchFamily="34" charset="0"/>
              </a:rPr>
              <a:t>Leave</a:t>
            </a:r>
          </a:p>
          <a:p>
            <a:pPr lvl="2">
              <a:buFont typeface="Wingdings" panose="05000000000000000000" pitchFamily="2" charset="2"/>
              <a:buChar char="q"/>
            </a:pPr>
            <a:r>
              <a:rPr lang="en-IN" sz="1600" dirty="0">
                <a:latin typeface="Calibri" panose="020F0502020204030204" pitchFamily="34" charset="0"/>
                <a:ea typeface="MS Mincho" panose="02020609040205080304" pitchFamily="49" charset="-128"/>
                <a:cs typeface="Calibri" panose="020F0502020204030204" pitchFamily="34" charset="0"/>
              </a:rPr>
              <a:t>Time</a:t>
            </a:r>
          </a:p>
          <a:p>
            <a:pPr lvl="2">
              <a:buFont typeface="Wingdings" panose="05000000000000000000" pitchFamily="2" charset="2"/>
              <a:buChar char="q"/>
            </a:pPr>
            <a:r>
              <a:rPr lang="en-IN" sz="1600" dirty="0">
                <a:latin typeface="Calibri" panose="020F0502020204030204" pitchFamily="34" charset="0"/>
                <a:ea typeface="MS Mincho" panose="02020609040205080304" pitchFamily="49" charset="-128"/>
                <a:cs typeface="Calibri" panose="020F0502020204030204" pitchFamily="34" charset="0"/>
              </a:rPr>
              <a:t>Payroll</a:t>
            </a:r>
          </a:p>
          <a:p>
            <a:pPr lvl="2">
              <a:buFont typeface="Wingdings" panose="05000000000000000000" pitchFamily="2" charset="2"/>
              <a:buChar char="q"/>
            </a:pPr>
            <a:r>
              <a:rPr lang="en-IN" sz="1600" dirty="0">
                <a:latin typeface="Calibri" panose="020F0502020204030204" pitchFamily="34" charset="0"/>
                <a:ea typeface="MS Mincho" panose="02020609040205080304" pitchFamily="49" charset="-128"/>
                <a:cs typeface="Calibri" panose="020F0502020204030204" pitchFamily="34" charset="0"/>
              </a:rPr>
              <a:t>Reimbursement</a:t>
            </a:r>
          </a:p>
          <a:p>
            <a:pPr lvl="2">
              <a:buFont typeface="Wingdings" panose="05000000000000000000" pitchFamily="2" charset="2"/>
              <a:buChar char="q"/>
            </a:pPr>
            <a:r>
              <a:rPr lang="en-IN" sz="1600" dirty="0">
                <a:latin typeface="Calibri" panose="020F0502020204030204" pitchFamily="34" charset="0"/>
                <a:ea typeface="MS Mincho" panose="02020609040205080304" pitchFamily="49" charset="-128"/>
                <a:cs typeface="Calibri" panose="020F0502020204030204" pitchFamily="34" charset="0"/>
              </a:rPr>
              <a:t>Travel</a:t>
            </a:r>
          </a:p>
          <a:p>
            <a:pPr lvl="2">
              <a:spcAft>
                <a:spcPts val="600"/>
              </a:spcAft>
              <a:buFont typeface="Wingdings" panose="05000000000000000000" pitchFamily="2" charset="2"/>
              <a:buChar char="q"/>
            </a:pPr>
            <a:r>
              <a:rPr lang="en-IN" sz="1600" dirty="0">
                <a:latin typeface="Calibri" panose="020F0502020204030204" pitchFamily="34" charset="0"/>
                <a:ea typeface="MS Mincho" panose="02020609040205080304" pitchFamily="49" charset="-128"/>
                <a:cs typeface="Calibri" panose="020F0502020204030204" pitchFamily="34" charset="0"/>
              </a:rPr>
              <a:t>Overview of PMS and Training Module</a:t>
            </a:r>
          </a:p>
          <a:p>
            <a:pPr lvl="1">
              <a:buFont typeface="Wingdings" panose="05000000000000000000" pitchFamily="2" charset="2"/>
              <a:buChar char="ü"/>
            </a:pPr>
            <a:r>
              <a:rPr lang="en-IN" dirty="0"/>
              <a:t>Tools to view dependencies</a:t>
            </a:r>
          </a:p>
          <a:p>
            <a:pPr lvl="2">
              <a:buFont typeface="Wingdings" panose="05000000000000000000" pitchFamily="2" charset="2"/>
              <a:buChar char="q"/>
            </a:pPr>
            <a:r>
              <a:rPr lang="en-IN" dirty="0"/>
              <a:t> </a:t>
            </a:r>
            <a:r>
              <a:rPr lang="en-IN" sz="1600" dirty="0">
                <a:effectLst/>
                <a:latin typeface="Calibri" panose="020F0502020204030204" pitchFamily="34" charset="0"/>
                <a:ea typeface="MS Mincho" panose="02020609040205080304" pitchFamily="49" charset="-128"/>
                <a:cs typeface="Calibri" panose="020F0502020204030204" pitchFamily="34" charset="0"/>
              </a:rPr>
              <a:t>SQL Server Profiler</a:t>
            </a:r>
          </a:p>
          <a:p>
            <a:pPr lvl="2">
              <a:buFont typeface="Wingdings" panose="05000000000000000000" pitchFamily="2" charset="2"/>
              <a:buChar char="q"/>
            </a:pPr>
            <a:r>
              <a:rPr lang="en-IN" sz="1600" dirty="0">
                <a:latin typeface="Calibri" panose="020F0502020204030204" pitchFamily="34" charset="0"/>
                <a:ea typeface="MS Mincho" panose="02020609040205080304" pitchFamily="49" charset="-128"/>
                <a:cs typeface="Calibri" panose="020F0502020204030204" pitchFamily="34" charset="0"/>
              </a:rPr>
              <a:t> </a:t>
            </a:r>
            <a:r>
              <a:rPr lang="en-IN" sz="1600" dirty="0">
                <a:effectLst/>
                <a:latin typeface="Calibri" panose="020F0502020204030204" pitchFamily="34" charset="0"/>
                <a:ea typeface="Times New Roman" panose="02020603050405020304" pitchFamily="18" charset="0"/>
              </a:rPr>
              <a:t>Model Explorer </a:t>
            </a:r>
          </a:p>
          <a:p>
            <a:pPr lvl="2">
              <a:buFont typeface="Wingdings" panose="05000000000000000000" pitchFamily="2" charset="2"/>
              <a:buChar char="q"/>
            </a:pPr>
            <a:r>
              <a:rPr lang="en-IN" sz="1600" dirty="0">
                <a:latin typeface="Calibri" panose="020F0502020204030204" pitchFamily="34" charset="0"/>
                <a:ea typeface="Times New Roman" panose="02020603050405020304" pitchFamily="18" charset="0"/>
              </a:rPr>
              <a:t> </a:t>
            </a:r>
            <a:r>
              <a:rPr lang="en-IN" sz="1600" dirty="0">
                <a:effectLst/>
                <a:latin typeface="Calibri" panose="020F0502020204030204" pitchFamily="34" charset="0"/>
                <a:ea typeface="MS Mincho" panose="02020609040205080304" pitchFamily="49" charset="-128"/>
                <a:cs typeface="Calibri" panose="020F0502020204030204" pitchFamily="34" charset="0"/>
              </a:rPr>
              <a:t>Model Dependency viewer</a:t>
            </a:r>
            <a:endParaRPr lang="en-IN" sz="1600" dirty="0">
              <a:effectLst/>
              <a:latin typeface="Calibri" panose="020F0502020204030204" pitchFamily="34" charset="0"/>
              <a:ea typeface="MS Mincho" panose="02020609040205080304" pitchFamily="49" charset="-128"/>
              <a:cs typeface="Times New Roman" panose="02020603050405020304" pitchFamily="18" charset="0"/>
            </a:endParaRPr>
          </a:p>
          <a:p>
            <a:pPr lvl="2">
              <a:buFont typeface="Wingdings" panose="05000000000000000000" pitchFamily="2" charset="2"/>
              <a:buChar char="q"/>
            </a:pPr>
            <a:r>
              <a:rPr lang="en-IN" sz="1600" dirty="0">
                <a:latin typeface="Calibri" panose="020F0502020204030204" pitchFamily="34" charset="0"/>
                <a:ea typeface="Times New Roman" panose="02020603050405020304" pitchFamily="18" charset="0"/>
              </a:rPr>
              <a:t> </a:t>
            </a:r>
            <a:r>
              <a:rPr lang="en-IN" sz="1600" dirty="0">
                <a:effectLst/>
                <a:latin typeface="Calibri" panose="020F0502020204030204" pitchFamily="34" charset="0"/>
                <a:ea typeface="MS Mincho" panose="02020609040205080304" pitchFamily="49" charset="-128"/>
                <a:cs typeface="Calibri" panose="020F0502020204030204" pitchFamily="34" charset="0"/>
              </a:rPr>
              <a:t>Dependency Viewer Api</a:t>
            </a:r>
            <a:endParaRPr lang="en-IN" sz="1600" dirty="0">
              <a:effectLst/>
              <a:latin typeface="Calibri" panose="020F0502020204030204" pitchFamily="34" charset="0"/>
              <a:ea typeface="MS Mincho" panose="02020609040205080304" pitchFamily="49" charset="-128"/>
              <a:cs typeface="Times New Roman" panose="02020603050405020304" pitchFamily="18" charset="0"/>
            </a:endParaRPr>
          </a:p>
          <a:p>
            <a:pPr marL="914400" lvl="2" indent="0">
              <a:buNone/>
            </a:pPr>
            <a:r>
              <a:rPr lang="en-IN" dirty="0">
                <a:latin typeface="Calibri" panose="020F0502020204030204" pitchFamily="34" charset="0"/>
                <a:ea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endParaRPr>
          </a:p>
          <a:p>
            <a:pPr lvl="2">
              <a:buFont typeface="Wingdings" panose="05000000000000000000" pitchFamily="2" charset="2"/>
              <a:buChar char="q"/>
            </a:pPr>
            <a:endParaRPr lang="en-IN" dirty="0"/>
          </a:p>
          <a:p>
            <a:pPr lvl="1">
              <a:buFont typeface="Wingdings" panose="05000000000000000000" pitchFamily="2" charset="2"/>
              <a:buChar char="ü"/>
            </a:pPr>
            <a:endParaRPr lang="en-IN" dirty="0"/>
          </a:p>
        </p:txBody>
      </p:sp>
      <p:sp>
        <p:nvSpPr>
          <p:cNvPr id="6" name="Content Placeholder 5">
            <a:extLst>
              <a:ext uri="{FF2B5EF4-FFF2-40B4-BE49-F238E27FC236}">
                <a16:creationId xmlns:a16="http://schemas.microsoft.com/office/drawing/2014/main" id="{99973942-F62D-298B-6F69-2F4A54888761}"/>
              </a:ext>
            </a:extLst>
          </p:cNvPr>
          <p:cNvSpPr>
            <a:spLocks noGrp="1"/>
          </p:cNvSpPr>
          <p:nvPr>
            <p:ph sz="quarter" idx="14"/>
          </p:nvPr>
        </p:nvSpPr>
        <p:spPr/>
        <p:txBody>
          <a:bodyPr/>
          <a:lstStyle/>
          <a:p>
            <a:r>
              <a:rPr lang="en-US" dirty="0"/>
              <a:t>At the end of the course, you will be able to: </a:t>
            </a:r>
            <a:endParaRPr lang="en-IN" dirty="0"/>
          </a:p>
        </p:txBody>
      </p:sp>
    </p:spTree>
    <p:extLst>
      <p:ext uri="{BB962C8B-B14F-4D97-AF65-F5344CB8AC3E}">
        <p14:creationId xmlns:p14="http://schemas.microsoft.com/office/powerpoint/2010/main" val="660828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32093D3-A046-7E93-E39C-FCD71426313A}"/>
              </a:ext>
            </a:extLst>
          </p:cNvPr>
          <p:cNvSpPr>
            <a:spLocks noGrp="1"/>
          </p:cNvSpPr>
          <p:nvPr>
            <p:ph sz="quarter" idx="10"/>
          </p:nvPr>
        </p:nvSpPr>
        <p:spPr>
          <a:xfrm>
            <a:off x="7510073" y="2709361"/>
            <a:ext cx="4482058" cy="1009650"/>
          </a:xfrm>
        </p:spPr>
        <p:txBody>
          <a:bodyPr/>
          <a:lstStyle/>
          <a:p>
            <a:r>
              <a:rPr lang="en-IN" dirty="0"/>
              <a:t>HRP Database Architecture</a:t>
            </a:r>
          </a:p>
          <a:p>
            <a:r>
              <a:rPr lang="en-IN" dirty="0"/>
              <a:t>– Key Databases Used</a:t>
            </a:r>
          </a:p>
        </p:txBody>
      </p:sp>
    </p:spTree>
    <p:extLst>
      <p:ext uri="{BB962C8B-B14F-4D97-AF65-F5344CB8AC3E}">
        <p14:creationId xmlns:p14="http://schemas.microsoft.com/office/powerpoint/2010/main" val="197444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6EC004-E767-65A8-21BD-9EED36478C3A}"/>
              </a:ext>
            </a:extLst>
          </p:cNvPr>
          <p:cNvSpPr>
            <a:spLocks noGrp="1"/>
          </p:cNvSpPr>
          <p:nvPr>
            <p:ph sz="quarter" idx="12"/>
          </p:nvPr>
        </p:nvSpPr>
        <p:spPr/>
        <p:txBody>
          <a:bodyPr/>
          <a:lstStyle/>
          <a:p>
            <a:r>
              <a:rPr lang="en-IN" dirty="0"/>
              <a:t>HRP – Key Databases Used</a:t>
            </a:r>
          </a:p>
        </p:txBody>
      </p:sp>
      <p:sp>
        <p:nvSpPr>
          <p:cNvPr id="5" name="Content Placeholder 4">
            <a:extLst>
              <a:ext uri="{FF2B5EF4-FFF2-40B4-BE49-F238E27FC236}">
                <a16:creationId xmlns:a16="http://schemas.microsoft.com/office/drawing/2014/main" id="{C001BDBF-61EF-A9EA-7254-18AC83158B0C}"/>
              </a:ext>
            </a:extLst>
          </p:cNvPr>
          <p:cNvSpPr>
            <a:spLocks noGrp="1"/>
          </p:cNvSpPr>
          <p:nvPr>
            <p:ph sz="quarter" idx="13"/>
          </p:nvPr>
        </p:nvSpPr>
        <p:spPr>
          <a:xfrm>
            <a:off x="399392" y="985290"/>
            <a:ext cx="11381446" cy="4887420"/>
          </a:xfrm>
        </p:spPr>
        <p:txBody>
          <a:bodyPr/>
          <a:lstStyle/>
          <a:p>
            <a:pPr marL="0" indent="0">
              <a:buNone/>
            </a:pPr>
            <a:r>
              <a:rPr lang="en-IN" u="sng" dirty="0"/>
              <a:t>HRMS40</a:t>
            </a:r>
            <a:r>
              <a:rPr lang="en-IN" dirty="0"/>
              <a:t>:</a:t>
            </a:r>
          </a:p>
          <a:p>
            <a:r>
              <a:rPr lang="en-IN" dirty="0"/>
              <a:t>Is the application database</a:t>
            </a:r>
          </a:p>
          <a:p>
            <a:r>
              <a:rPr lang="en-US" dirty="0"/>
              <a:t>Contains HRP Application data</a:t>
            </a:r>
            <a:endParaRPr lang="en-IN" dirty="0"/>
          </a:p>
          <a:p>
            <a:pPr lvl="1">
              <a:buFont typeface="Wingdings" panose="05000000000000000000" pitchFamily="2" charset="2"/>
              <a:buChar char="ü"/>
            </a:pPr>
            <a:r>
              <a:rPr lang="en-US" sz="2000" dirty="0"/>
              <a:t>Holds Product Tables, views, User Defined Functions Synonyms for Temporary tables in HRMSTEMPDB and </a:t>
            </a:r>
            <a:r>
              <a:rPr lang="en-IN" sz="2000" dirty="0"/>
              <a:t>HRMSREPDB</a:t>
            </a:r>
            <a:r>
              <a:rPr lang="en-US" sz="2000" dirty="0"/>
              <a:t>, Stored Procedures, and User Defined Data types</a:t>
            </a:r>
          </a:p>
          <a:p>
            <a:pPr lvl="1">
              <a:buFont typeface="Wingdings" panose="05000000000000000000" pitchFamily="2" charset="2"/>
              <a:buChar char="ü"/>
            </a:pPr>
            <a:r>
              <a:rPr lang="en-US" sz="2000" dirty="0" err="1"/>
              <a:t>Release_history</a:t>
            </a:r>
            <a:r>
              <a:rPr lang="en-US" sz="2000" dirty="0"/>
              <a:t> table in the HRMS40 database contains the CU version, Released Date and Deployed Date</a:t>
            </a:r>
            <a:endParaRPr lang="en-IN" sz="20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1796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6EC004-E767-65A8-21BD-9EED36478C3A}"/>
              </a:ext>
            </a:extLst>
          </p:cNvPr>
          <p:cNvSpPr>
            <a:spLocks noGrp="1"/>
          </p:cNvSpPr>
          <p:nvPr>
            <p:ph sz="quarter" idx="12"/>
          </p:nvPr>
        </p:nvSpPr>
        <p:spPr/>
        <p:txBody>
          <a:bodyPr/>
          <a:lstStyle/>
          <a:p>
            <a:r>
              <a:rPr lang="en-IN" dirty="0"/>
              <a:t>HRP – Key Databases Used</a:t>
            </a:r>
          </a:p>
        </p:txBody>
      </p:sp>
      <p:sp>
        <p:nvSpPr>
          <p:cNvPr id="5" name="Content Placeholder 4">
            <a:extLst>
              <a:ext uri="{FF2B5EF4-FFF2-40B4-BE49-F238E27FC236}">
                <a16:creationId xmlns:a16="http://schemas.microsoft.com/office/drawing/2014/main" id="{C001BDBF-61EF-A9EA-7254-18AC83158B0C}"/>
              </a:ext>
            </a:extLst>
          </p:cNvPr>
          <p:cNvSpPr>
            <a:spLocks noGrp="1"/>
          </p:cNvSpPr>
          <p:nvPr>
            <p:ph sz="quarter" idx="13"/>
          </p:nvPr>
        </p:nvSpPr>
        <p:spPr>
          <a:xfrm>
            <a:off x="399392" y="985290"/>
            <a:ext cx="11381446" cy="5872710"/>
          </a:xfrm>
        </p:spPr>
        <p:txBody>
          <a:bodyPr/>
          <a:lstStyle/>
          <a:p>
            <a:pPr marL="0" indent="0">
              <a:buNone/>
            </a:pPr>
            <a:r>
              <a:rPr lang="en-IN" u="sng" dirty="0"/>
              <a:t>HRMSTEMPDB</a:t>
            </a:r>
            <a:r>
              <a:rPr lang="en-IN" dirty="0"/>
              <a:t>:</a:t>
            </a:r>
          </a:p>
          <a:p>
            <a:r>
              <a:rPr lang="en-US" dirty="0"/>
              <a:t>Holds the Permanent Temporary Tables</a:t>
            </a:r>
          </a:p>
          <a:p>
            <a:r>
              <a:rPr lang="en-US" dirty="0"/>
              <a:t>Permanent Temporary table to contain a GUID column</a:t>
            </a:r>
          </a:p>
          <a:p>
            <a:r>
              <a:rPr lang="en-US" dirty="0"/>
              <a:t>GUID column should be indexed</a:t>
            </a:r>
          </a:p>
          <a:p>
            <a:pPr marL="0" indent="0">
              <a:buNone/>
            </a:pPr>
            <a:endParaRPr lang="en-US" dirty="0"/>
          </a:p>
        </p:txBody>
      </p:sp>
    </p:spTree>
    <p:extLst>
      <p:ext uri="{BB962C8B-B14F-4D97-AF65-F5344CB8AC3E}">
        <p14:creationId xmlns:p14="http://schemas.microsoft.com/office/powerpoint/2010/main" val="210045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6EC004-E767-65A8-21BD-9EED36478C3A}"/>
              </a:ext>
            </a:extLst>
          </p:cNvPr>
          <p:cNvSpPr>
            <a:spLocks noGrp="1"/>
          </p:cNvSpPr>
          <p:nvPr>
            <p:ph sz="quarter" idx="12"/>
          </p:nvPr>
        </p:nvSpPr>
        <p:spPr/>
        <p:txBody>
          <a:bodyPr/>
          <a:lstStyle/>
          <a:p>
            <a:r>
              <a:rPr lang="en-IN" dirty="0"/>
              <a:t>HRP – Key Databases Used</a:t>
            </a:r>
          </a:p>
        </p:txBody>
      </p:sp>
      <p:sp>
        <p:nvSpPr>
          <p:cNvPr id="5" name="Content Placeholder 4">
            <a:extLst>
              <a:ext uri="{FF2B5EF4-FFF2-40B4-BE49-F238E27FC236}">
                <a16:creationId xmlns:a16="http://schemas.microsoft.com/office/drawing/2014/main" id="{C001BDBF-61EF-A9EA-7254-18AC83158B0C}"/>
              </a:ext>
            </a:extLst>
          </p:cNvPr>
          <p:cNvSpPr>
            <a:spLocks noGrp="1"/>
          </p:cNvSpPr>
          <p:nvPr>
            <p:ph sz="quarter" idx="13"/>
          </p:nvPr>
        </p:nvSpPr>
        <p:spPr>
          <a:xfrm>
            <a:off x="399392" y="985290"/>
            <a:ext cx="11381446" cy="5872710"/>
          </a:xfrm>
        </p:spPr>
        <p:txBody>
          <a:bodyPr/>
          <a:lstStyle/>
          <a:p>
            <a:pPr marL="0" indent="0">
              <a:buNone/>
            </a:pPr>
            <a:r>
              <a:rPr lang="en-US" u="sng" dirty="0"/>
              <a:t>Temp Tables : Purpose &amp; Usage in Application:</a:t>
            </a:r>
          </a:p>
          <a:p>
            <a:r>
              <a:rPr lang="en-US" dirty="0"/>
              <a:t>To Process / Compute data and push the final data into transaction tables</a:t>
            </a:r>
          </a:p>
          <a:p>
            <a:pPr marL="457200" lvl="1" indent="0">
              <a:buNone/>
            </a:pPr>
            <a:r>
              <a:rPr lang="en-US" sz="2000" dirty="0"/>
              <a:t>In transactions the usage of temporary tables ensures that the online transaction processing time does not increase when the number of records in the main table goes to a very high number. As all required validations and other manipulations are done in temp table and in the main table only the insert / update done once finally</a:t>
            </a:r>
          </a:p>
          <a:p>
            <a:r>
              <a:rPr lang="en-US" dirty="0"/>
              <a:t>To Process the logic for any report requirement:</a:t>
            </a:r>
          </a:p>
          <a:p>
            <a:pPr lvl="1">
              <a:buFont typeface="Wingdings" panose="05000000000000000000" pitchFamily="2" charset="2"/>
              <a:buChar char="ü"/>
            </a:pPr>
            <a:r>
              <a:rPr lang="en-US" sz="1600" dirty="0"/>
              <a:t>In Reports and Help Screen the temp table help in limiting the number of tables in the join condition and helps in progressive filtering of data based on the filter conditions provided</a:t>
            </a:r>
          </a:p>
          <a:p>
            <a:pPr lvl="1">
              <a:buFont typeface="Wingdings" panose="05000000000000000000" pitchFamily="2" charset="2"/>
              <a:buChar char="ü"/>
            </a:pPr>
            <a:r>
              <a:rPr lang="en-US" sz="1600" dirty="0"/>
              <a:t>Data is moved to temporary tables before sending the output to reports in a Report </a:t>
            </a:r>
            <a:r>
              <a:rPr lang="en-US" sz="1600" dirty="0" err="1"/>
              <a:t>Sp</a:t>
            </a:r>
            <a:endParaRPr lang="en-US" sz="1600" dirty="0"/>
          </a:p>
          <a:p>
            <a:r>
              <a:rPr lang="en-US" dirty="0"/>
              <a:t>To Process the search / get details logic for any screen</a:t>
            </a:r>
          </a:p>
        </p:txBody>
      </p:sp>
    </p:spTree>
    <p:extLst>
      <p:ext uri="{BB962C8B-B14F-4D97-AF65-F5344CB8AC3E}">
        <p14:creationId xmlns:p14="http://schemas.microsoft.com/office/powerpoint/2010/main" val="3460185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6EC004-E767-65A8-21BD-9EED36478C3A}"/>
              </a:ext>
            </a:extLst>
          </p:cNvPr>
          <p:cNvSpPr>
            <a:spLocks noGrp="1"/>
          </p:cNvSpPr>
          <p:nvPr>
            <p:ph sz="quarter" idx="12"/>
          </p:nvPr>
        </p:nvSpPr>
        <p:spPr/>
        <p:txBody>
          <a:bodyPr/>
          <a:lstStyle/>
          <a:p>
            <a:r>
              <a:rPr lang="en-IN" dirty="0"/>
              <a:t>HRP – Key Databases Used</a:t>
            </a:r>
          </a:p>
        </p:txBody>
      </p:sp>
      <p:sp>
        <p:nvSpPr>
          <p:cNvPr id="5" name="Content Placeholder 4">
            <a:extLst>
              <a:ext uri="{FF2B5EF4-FFF2-40B4-BE49-F238E27FC236}">
                <a16:creationId xmlns:a16="http://schemas.microsoft.com/office/drawing/2014/main" id="{C001BDBF-61EF-A9EA-7254-18AC83158B0C}"/>
              </a:ext>
            </a:extLst>
          </p:cNvPr>
          <p:cNvSpPr>
            <a:spLocks noGrp="1"/>
          </p:cNvSpPr>
          <p:nvPr>
            <p:ph sz="quarter" idx="13"/>
          </p:nvPr>
        </p:nvSpPr>
        <p:spPr>
          <a:xfrm>
            <a:off x="399392" y="985290"/>
            <a:ext cx="11381446" cy="5872710"/>
          </a:xfrm>
        </p:spPr>
        <p:txBody>
          <a:bodyPr/>
          <a:lstStyle/>
          <a:p>
            <a:pPr marL="0" indent="0">
              <a:buNone/>
            </a:pPr>
            <a:r>
              <a:rPr lang="en-IN" u="sng" dirty="0"/>
              <a:t>HRMSREPDB</a:t>
            </a:r>
            <a:r>
              <a:rPr lang="en-IN" dirty="0"/>
              <a:t>:</a:t>
            </a:r>
          </a:p>
          <a:p>
            <a:r>
              <a:rPr lang="en-US" dirty="0"/>
              <a:t>Holds the denormalized tables and views to be used for reports</a:t>
            </a:r>
          </a:p>
          <a:p>
            <a:pPr marL="0" indent="0">
              <a:buNone/>
            </a:pPr>
            <a:endParaRPr lang="en-US" dirty="0"/>
          </a:p>
          <a:p>
            <a:pPr marL="0" indent="0">
              <a:buNone/>
            </a:pPr>
            <a:r>
              <a:rPr lang="en-US" u="sng" dirty="0"/>
              <a:t>DEPDB:</a:t>
            </a:r>
          </a:p>
          <a:p>
            <a:r>
              <a:rPr lang="en-US" dirty="0"/>
              <a:t>Is a RT database. Holds the context and Security information</a:t>
            </a:r>
          </a:p>
        </p:txBody>
      </p:sp>
    </p:spTree>
    <p:extLst>
      <p:ext uri="{BB962C8B-B14F-4D97-AF65-F5344CB8AC3E}">
        <p14:creationId xmlns:p14="http://schemas.microsoft.com/office/powerpoint/2010/main" val="7438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32093D3-A046-7E93-E39C-FCD71426313A}"/>
              </a:ext>
            </a:extLst>
          </p:cNvPr>
          <p:cNvSpPr>
            <a:spLocks noGrp="1"/>
          </p:cNvSpPr>
          <p:nvPr>
            <p:ph sz="quarter" idx="10"/>
          </p:nvPr>
        </p:nvSpPr>
        <p:spPr>
          <a:xfrm>
            <a:off x="7555043" y="3144131"/>
            <a:ext cx="4482058" cy="569737"/>
          </a:xfrm>
        </p:spPr>
        <p:txBody>
          <a:bodyPr/>
          <a:lstStyle/>
          <a:p>
            <a:r>
              <a:rPr lang="en-IN" dirty="0"/>
              <a:t>HRP Data Dictionary</a:t>
            </a:r>
          </a:p>
        </p:txBody>
      </p:sp>
    </p:spTree>
    <p:extLst>
      <p:ext uri="{BB962C8B-B14F-4D97-AF65-F5344CB8AC3E}">
        <p14:creationId xmlns:p14="http://schemas.microsoft.com/office/powerpoint/2010/main" val="764174272"/>
      </p:ext>
    </p:extLst>
  </p:cSld>
  <p:clrMapOvr>
    <a:masterClrMapping/>
  </p:clrMapOvr>
</p:sld>
</file>

<file path=ppt/theme/theme1.xml><?xml version="1.0" encoding="utf-8"?>
<a:theme xmlns:a="http://schemas.openxmlformats.org/drawingml/2006/main" name="RamcoCorpU">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DBC593C390194DA4D1F3512E0F88D8" ma:contentTypeVersion="8" ma:contentTypeDescription="Create a new document." ma:contentTypeScope="" ma:versionID="17ac6d44c8ea132462c6f7a4be543d1f">
  <xsd:schema xmlns:xsd="http://www.w3.org/2001/XMLSchema" xmlns:xs="http://www.w3.org/2001/XMLSchema" xmlns:p="http://schemas.microsoft.com/office/2006/metadata/properties" xmlns:ns2="5baa8f47-7928-4915-82d5-6da77a2357a4" xmlns:ns3="72e3d9e6-31c5-46a8-b168-7f74ba154dff" targetNamespace="http://schemas.microsoft.com/office/2006/metadata/properties" ma:root="true" ma:fieldsID="e17d2fad8804e7f82df96a9c9f6a82ec" ns2:_="" ns3:_="">
    <xsd:import namespace="5baa8f47-7928-4915-82d5-6da77a2357a4"/>
    <xsd:import namespace="72e3d9e6-31c5-46a8-b168-7f74ba154df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SearchProperties" minOccurs="0"/>
                <xsd:element ref="ns2:MediaServiceDateTaken"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aa8f47-7928-4915-82d5-6da77a2357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e3d9e6-31c5-46a8-b168-7f74ba154df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2e3d9e6-31c5-46a8-b168-7f74ba154dff">
      <UserInfo>
        <DisplayName>Hariharan M</DisplayName>
        <AccountId>67</AccountId>
        <AccountType/>
      </UserInfo>
    </SharedWithUsers>
  </documentManagement>
</p:properties>
</file>

<file path=customXml/itemProps1.xml><?xml version="1.0" encoding="utf-8"?>
<ds:datastoreItem xmlns:ds="http://schemas.openxmlformats.org/officeDocument/2006/customXml" ds:itemID="{4CC908B5-3AC9-4E0C-A524-B665D4C587CF}">
  <ds:schemaRefs>
    <ds:schemaRef ds:uri="5baa8f47-7928-4915-82d5-6da77a2357a4"/>
    <ds:schemaRef ds:uri="72e3d9e6-31c5-46a8-b168-7f74ba154d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5E90B14-EE47-4480-AECC-1ECD6D1AB7BD}">
  <ds:schemaRefs>
    <ds:schemaRef ds:uri="http://schemas.microsoft.com/sharepoint/v3/contenttype/forms"/>
  </ds:schemaRefs>
</ds:datastoreItem>
</file>

<file path=customXml/itemProps3.xml><?xml version="1.0" encoding="utf-8"?>
<ds:datastoreItem xmlns:ds="http://schemas.openxmlformats.org/officeDocument/2006/customXml" ds:itemID="{E30AB3AC-2EB1-4625-BD74-71B0DC0B6098}">
  <ds:schemaRefs>
    <ds:schemaRef ds:uri="5baa8f47-7928-4915-82d5-6da77a2357a4"/>
    <ds:schemaRef ds:uri="72e3d9e6-31c5-46a8-b168-7f74ba154d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1105</TotalTime>
  <Words>939</Words>
  <Application>Microsoft Office PowerPoint</Application>
  <PresentationFormat>Widescreen</PresentationFormat>
  <Paragraphs>139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Wingdings</vt:lpstr>
      <vt:lpstr>RamcoCorpU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Kumar Singh</dc:creator>
  <cp:lastModifiedBy>Hemamalini K R</cp:lastModifiedBy>
  <cp:revision>4</cp:revision>
  <dcterms:created xsi:type="dcterms:W3CDTF">2021-04-10T07:34:15Z</dcterms:created>
  <dcterms:modified xsi:type="dcterms:W3CDTF">2023-09-14T06:53:43Z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0x01010073DBC593C390194DA4D1F3512E0F88D8</vt:lpwstr>
  </property>
  <property fmtid="{D5CDD505-2E9C-101B-9397-08002B2CF9AE}" pid="3" name="MediaServiceImageTags">
    <vt:lpwstr/>
  </property>
</Properties>
</file>