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13"/>
  </p:notesMasterIdLst>
  <p:sldIdLst>
    <p:sldId id="8935" r:id="rId6"/>
    <p:sldId id="8945" r:id="rId7"/>
    <p:sldId id="8947" r:id="rId8"/>
    <p:sldId id="8948" r:id="rId9"/>
    <p:sldId id="8946" r:id="rId10"/>
    <p:sldId id="8949" r:id="rId11"/>
    <p:sldId id="89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935"/>
            <p14:sldId id="8945"/>
            <p14:sldId id="8947"/>
            <p14:sldId id="8948"/>
            <p14:sldId id="8946"/>
            <p14:sldId id="8949"/>
          </p14:sldIdLst>
        </p14:section>
        <p14:section name="Mockup &amp; Icon Library" id="{406E3D33-EF24-44C2-8274-38E07FCEAA01}">
          <p14:sldIdLst>
            <p14:sldId id="894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Subha A" initials="ASA" lastIdx="1" clrIdx="0">
    <p:extLst>
      <p:ext uri="{19B8F6BF-5375-455C-9EA6-DF929625EA0E}">
        <p15:presenceInfo xmlns:p15="http://schemas.microsoft.com/office/powerpoint/2012/main" userId="S::2616@ramco.com::57aa4523-7ce7-407f-9e81-1fe7cdc522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3D3"/>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6CD25-A553-481A-8F3F-9FB4459BAA71}"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B2F353F3-AF3C-4DDD-AC85-6EBC6DF15D46}">
      <dgm:prSet/>
      <dgm:spPr/>
      <dgm:t>
        <a:bodyPr/>
        <a:lstStyle/>
        <a:p>
          <a:pPr>
            <a:lnSpc>
              <a:spcPct val="100000"/>
            </a:lnSpc>
            <a:defRPr b="1"/>
          </a:pPr>
          <a:r>
            <a:rPr lang="en-IN" dirty="0"/>
            <a:t>Launching Applications</a:t>
          </a:r>
          <a:endParaRPr lang="en-US" dirty="0"/>
        </a:p>
      </dgm:t>
    </dgm:pt>
    <dgm:pt modelId="{5F5C8571-1C86-4D54-900F-975EF0FB96CC}" type="parTrans" cxnId="{33E1E518-F838-4770-B961-D78C8935D5ED}">
      <dgm:prSet/>
      <dgm:spPr/>
      <dgm:t>
        <a:bodyPr/>
        <a:lstStyle/>
        <a:p>
          <a:endParaRPr lang="en-US"/>
        </a:p>
      </dgm:t>
    </dgm:pt>
    <dgm:pt modelId="{D73E14F5-FA90-4AAF-B386-82426F3682ED}" type="sibTrans" cxnId="{33E1E518-F838-4770-B961-D78C8935D5ED}">
      <dgm:prSet/>
      <dgm:spPr/>
      <dgm:t>
        <a:bodyPr/>
        <a:lstStyle/>
        <a:p>
          <a:endParaRPr lang="en-US"/>
        </a:p>
      </dgm:t>
    </dgm:pt>
    <dgm:pt modelId="{A801C9A1-6379-405B-8D48-1688C5840281}">
      <dgm:prSet custT="1"/>
      <dgm:spPr/>
      <dgm:t>
        <a:bodyPr/>
        <a:lstStyle/>
        <a:p>
          <a:pPr algn="l">
            <a:lnSpc>
              <a:spcPct val="100000"/>
            </a:lnSpc>
          </a:pPr>
          <a:r>
            <a:rPr lang="en-IN" sz="2400" dirty="0">
              <a:latin typeface="+mj-lt"/>
            </a:rPr>
            <a:t>1. </a:t>
          </a:r>
          <a:r>
            <a:rPr lang="en-IN" sz="2000" dirty="0">
              <a:latin typeface="+mj-lt"/>
            </a:rPr>
            <a:t>Platform model - Generate service screen</a:t>
          </a:r>
          <a:endParaRPr lang="en-US" sz="2000" dirty="0">
            <a:latin typeface="+mj-lt"/>
          </a:endParaRPr>
        </a:p>
      </dgm:t>
    </dgm:pt>
    <dgm:pt modelId="{98B65CAD-435F-4302-85D4-DDF92295410D}" type="parTrans" cxnId="{A8C35AB8-1B0F-4BD0-BBA5-32629F45BAB6}">
      <dgm:prSet/>
      <dgm:spPr/>
      <dgm:t>
        <a:bodyPr/>
        <a:lstStyle/>
        <a:p>
          <a:endParaRPr lang="en-US"/>
        </a:p>
      </dgm:t>
    </dgm:pt>
    <dgm:pt modelId="{FED0EA1B-E0B9-491D-A022-BC3DE7B9855D}" type="sibTrans" cxnId="{A8C35AB8-1B0F-4BD0-BBA5-32629F45BAB6}">
      <dgm:prSet/>
      <dgm:spPr/>
      <dgm:t>
        <a:bodyPr/>
        <a:lstStyle/>
        <a:p>
          <a:endParaRPr lang="en-US"/>
        </a:p>
      </dgm:t>
    </dgm:pt>
    <dgm:pt modelId="{52593642-7E63-4B91-8EF1-E67FE56A05B0}">
      <dgm:prSet custT="1"/>
      <dgm:spPr/>
      <dgm:t>
        <a:bodyPr/>
        <a:lstStyle/>
        <a:p>
          <a:pPr algn="l">
            <a:lnSpc>
              <a:spcPct val="100000"/>
            </a:lnSpc>
          </a:pPr>
          <a:r>
            <a:rPr lang="en-IN" sz="2000" dirty="0">
              <a:latin typeface="+mj-lt"/>
            </a:rPr>
            <a:t>2. QA Review dashboard</a:t>
          </a:r>
          <a:endParaRPr lang="en-US" sz="2000" dirty="0">
            <a:latin typeface="+mj-lt"/>
          </a:endParaRPr>
        </a:p>
      </dgm:t>
    </dgm:pt>
    <dgm:pt modelId="{39C05F2D-5A11-4F4E-ABA6-536E5D671CD0}" type="parTrans" cxnId="{32CBDBCC-C13F-4CBA-B339-13D12EE008A8}">
      <dgm:prSet/>
      <dgm:spPr/>
      <dgm:t>
        <a:bodyPr/>
        <a:lstStyle/>
        <a:p>
          <a:endParaRPr lang="en-US"/>
        </a:p>
      </dgm:t>
    </dgm:pt>
    <dgm:pt modelId="{FEC40A3B-01A1-4825-A1A5-3E8041106C23}" type="sibTrans" cxnId="{32CBDBCC-C13F-4CBA-B339-13D12EE008A8}">
      <dgm:prSet/>
      <dgm:spPr/>
      <dgm:t>
        <a:bodyPr/>
        <a:lstStyle/>
        <a:p>
          <a:endParaRPr lang="en-US"/>
        </a:p>
      </dgm:t>
    </dgm:pt>
    <dgm:pt modelId="{85DFBB0B-425A-49EA-9856-51E3490BA786}">
      <dgm:prSet/>
      <dgm:spPr/>
      <dgm:t>
        <a:bodyPr/>
        <a:lstStyle/>
        <a:p>
          <a:pPr>
            <a:lnSpc>
              <a:spcPct val="100000"/>
            </a:lnSpc>
            <a:defRPr b="1"/>
          </a:pPr>
          <a:r>
            <a:rPr lang="en-IN" dirty="0"/>
            <a:t>Usage Scenarios</a:t>
          </a:r>
          <a:endParaRPr lang="en-US" dirty="0"/>
        </a:p>
      </dgm:t>
    </dgm:pt>
    <dgm:pt modelId="{C68028C2-E571-4668-A02F-773B108AB714}" type="parTrans" cxnId="{7A13BCD8-4F1A-46D5-8FF8-FF8D71817372}">
      <dgm:prSet/>
      <dgm:spPr/>
      <dgm:t>
        <a:bodyPr/>
        <a:lstStyle/>
        <a:p>
          <a:endParaRPr lang="en-US"/>
        </a:p>
      </dgm:t>
    </dgm:pt>
    <dgm:pt modelId="{82CB8EB3-5A09-421D-BAD7-3083089E54C5}" type="sibTrans" cxnId="{7A13BCD8-4F1A-46D5-8FF8-FF8D71817372}">
      <dgm:prSet/>
      <dgm:spPr/>
      <dgm:t>
        <a:bodyPr/>
        <a:lstStyle/>
        <a:p>
          <a:endParaRPr lang="en-US"/>
        </a:p>
      </dgm:t>
    </dgm:pt>
    <dgm:pt modelId="{2D027C80-BA8D-4747-AD87-6C07C2ED4214}">
      <dgm:prSet custT="1"/>
      <dgm:spPr/>
      <dgm:t>
        <a:bodyPr/>
        <a:lstStyle/>
        <a:p>
          <a:pPr algn="l">
            <a:lnSpc>
              <a:spcPct val="100000"/>
            </a:lnSpc>
          </a:pPr>
          <a:r>
            <a:rPr lang="en-US" sz="2000" dirty="0">
              <a:latin typeface="+mj-lt"/>
            </a:rPr>
            <a:t>1. Impact analysis - facilitating for identification of application objects associated with a given service</a:t>
          </a:r>
        </a:p>
      </dgm:t>
    </dgm:pt>
    <dgm:pt modelId="{7C0FF9EF-032F-4922-85CA-AD51FDAFE379}" type="parTrans" cxnId="{94453DD1-9733-4FED-9B2C-249B0BA073CC}">
      <dgm:prSet/>
      <dgm:spPr/>
      <dgm:t>
        <a:bodyPr/>
        <a:lstStyle/>
        <a:p>
          <a:endParaRPr lang="en-US"/>
        </a:p>
      </dgm:t>
    </dgm:pt>
    <dgm:pt modelId="{BAE5B7B3-DFA9-4D29-8902-8E217BBECE1E}" type="sibTrans" cxnId="{94453DD1-9733-4FED-9B2C-249B0BA073CC}">
      <dgm:prSet/>
      <dgm:spPr/>
      <dgm:t>
        <a:bodyPr/>
        <a:lstStyle/>
        <a:p>
          <a:endParaRPr lang="en-US"/>
        </a:p>
      </dgm:t>
    </dgm:pt>
    <dgm:pt modelId="{8779E802-E5EF-4D9A-9001-0EA2D3820002}">
      <dgm:prSet custT="1"/>
      <dgm:spPr/>
      <dgm:t>
        <a:bodyPr/>
        <a:lstStyle/>
        <a:p>
          <a:pPr algn="l">
            <a:lnSpc>
              <a:spcPct val="100000"/>
            </a:lnSpc>
          </a:pPr>
          <a:r>
            <a:rPr lang="en-US" sz="2000" dirty="0">
              <a:latin typeface="+mj-lt"/>
            </a:rPr>
            <a:t>2. Static code analysis</a:t>
          </a:r>
        </a:p>
      </dgm:t>
    </dgm:pt>
    <dgm:pt modelId="{05D351DB-2877-412E-A928-228B872AFB42}" type="parTrans" cxnId="{8A285ADC-D582-43DB-8F5E-F12D56631BD5}">
      <dgm:prSet/>
      <dgm:spPr/>
      <dgm:t>
        <a:bodyPr/>
        <a:lstStyle/>
        <a:p>
          <a:endParaRPr lang="en-US"/>
        </a:p>
      </dgm:t>
    </dgm:pt>
    <dgm:pt modelId="{C38CB6B5-C4CD-416B-935B-7B63370B6EDC}" type="sibTrans" cxnId="{8A285ADC-D582-43DB-8F5E-F12D56631BD5}">
      <dgm:prSet/>
      <dgm:spPr/>
      <dgm:t>
        <a:bodyPr/>
        <a:lstStyle/>
        <a:p>
          <a:endParaRPr lang="en-US"/>
        </a:p>
      </dgm:t>
    </dgm:pt>
    <dgm:pt modelId="{702E1837-3F31-450C-8826-3AC2557920F3}" type="pres">
      <dgm:prSet presAssocID="{75E6CD25-A553-481A-8F3F-9FB4459BAA71}" presName="root" presStyleCnt="0">
        <dgm:presLayoutVars>
          <dgm:dir/>
          <dgm:resizeHandles val="exact"/>
        </dgm:presLayoutVars>
      </dgm:prSet>
      <dgm:spPr/>
    </dgm:pt>
    <dgm:pt modelId="{2914AFDD-E222-4A36-8B0C-BFAE9FADCA38}" type="pres">
      <dgm:prSet presAssocID="{B2F353F3-AF3C-4DDD-AC85-6EBC6DF15D46}" presName="compNode" presStyleCnt="0"/>
      <dgm:spPr/>
    </dgm:pt>
    <dgm:pt modelId="{28AAE729-55AC-41F5-A747-7D5565E6D0EB}" type="pres">
      <dgm:prSet presAssocID="{B2F353F3-AF3C-4DDD-AC85-6EBC6DF15D46}" presName="iconRect" presStyleLbl="node1" presStyleIdx="0" presStyleCnt="2" custLinFactNeighborX="1392" custLinFactNeighborY="-1547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4E3FE41-E82D-43B1-80B4-34EF5875911F}" type="pres">
      <dgm:prSet presAssocID="{B2F353F3-AF3C-4DDD-AC85-6EBC6DF15D46}" presName="iconSpace" presStyleCnt="0"/>
      <dgm:spPr/>
    </dgm:pt>
    <dgm:pt modelId="{4325975A-B769-41E0-8F42-BF3CB065198C}" type="pres">
      <dgm:prSet presAssocID="{B2F353F3-AF3C-4DDD-AC85-6EBC6DF15D46}" presName="parTx" presStyleLbl="revTx" presStyleIdx="0" presStyleCnt="4" custLinFactNeighborX="-3139" custLinFactNeighborY="-21063">
        <dgm:presLayoutVars>
          <dgm:chMax val="0"/>
          <dgm:chPref val="0"/>
        </dgm:presLayoutVars>
      </dgm:prSet>
      <dgm:spPr/>
    </dgm:pt>
    <dgm:pt modelId="{3D38CE25-40D1-410B-8B39-046430AA1555}" type="pres">
      <dgm:prSet presAssocID="{B2F353F3-AF3C-4DDD-AC85-6EBC6DF15D46}" presName="txSpace" presStyleCnt="0"/>
      <dgm:spPr/>
    </dgm:pt>
    <dgm:pt modelId="{0E922411-B08F-497B-891E-F649CECBA0BC}" type="pres">
      <dgm:prSet presAssocID="{B2F353F3-AF3C-4DDD-AC85-6EBC6DF15D46}" presName="desTx" presStyleLbl="revTx" presStyleIdx="1" presStyleCnt="4" custLinFactNeighborX="-3044" custLinFactNeighborY="-4372">
        <dgm:presLayoutVars/>
      </dgm:prSet>
      <dgm:spPr/>
    </dgm:pt>
    <dgm:pt modelId="{BA79E029-179E-4DC8-83B5-9B0FF710FC5D}" type="pres">
      <dgm:prSet presAssocID="{D73E14F5-FA90-4AAF-B386-82426F3682ED}" presName="sibTrans" presStyleCnt="0"/>
      <dgm:spPr/>
    </dgm:pt>
    <dgm:pt modelId="{978417AA-94B6-40EF-B23C-F5209D6D0753}" type="pres">
      <dgm:prSet presAssocID="{85DFBB0B-425A-49EA-9856-51E3490BA786}" presName="compNode" presStyleCnt="0"/>
      <dgm:spPr/>
    </dgm:pt>
    <dgm:pt modelId="{6DD7F400-7170-4F65-9A73-967CC856DCB5}" type="pres">
      <dgm:prSet presAssocID="{85DFBB0B-425A-49EA-9856-51E3490BA786}" presName="iconRect" presStyleLbl="node1" presStyleIdx="1" presStyleCnt="2" custLinFactNeighborX="-43836" custLinFactNeighborY="-113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63A5AE5-AEA4-4EB7-B300-67E2215BA034}" type="pres">
      <dgm:prSet presAssocID="{85DFBB0B-425A-49EA-9856-51E3490BA786}" presName="iconSpace" presStyleCnt="0"/>
      <dgm:spPr/>
    </dgm:pt>
    <dgm:pt modelId="{B604C71C-6C55-4D42-A017-AD94678CDCDA}" type="pres">
      <dgm:prSet presAssocID="{85DFBB0B-425A-49EA-9856-51E3490BA786}" presName="parTx" presStyleLbl="revTx" presStyleIdx="2" presStyleCnt="4" custLinFactNeighborX="7581" custLinFactNeighborY="-3980">
        <dgm:presLayoutVars>
          <dgm:chMax val="0"/>
          <dgm:chPref val="0"/>
        </dgm:presLayoutVars>
      </dgm:prSet>
      <dgm:spPr/>
    </dgm:pt>
    <dgm:pt modelId="{8DFCE403-284E-4B91-975B-4BAF113C99B3}" type="pres">
      <dgm:prSet presAssocID="{85DFBB0B-425A-49EA-9856-51E3490BA786}" presName="txSpace" presStyleCnt="0"/>
      <dgm:spPr/>
    </dgm:pt>
    <dgm:pt modelId="{FE5284B7-D685-4018-884E-822FE644D4C3}" type="pres">
      <dgm:prSet presAssocID="{85DFBB0B-425A-49EA-9856-51E3490BA786}" presName="desTx" presStyleLbl="revTx" presStyleIdx="3" presStyleCnt="4" custScaleX="127864" custScaleY="139952" custLinFactNeighborX="7440" custLinFactNeighborY="30529">
        <dgm:presLayoutVars/>
      </dgm:prSet>
      <dgm:spPr/>
    </dgm:pt>
  </dgm:ptLst>
  <dgm:cxnLst>
    <dgm:cxn modelId="{33E1E518-F838-4770-B961-D78C8935D5ED}" srcId="{75E6CD25-A553-481A-8F3F-9FB4459BAA71}" destId="{B2F353F3-AF3C-4DDD-AC85-6EBC6DF15D46}" srcOrd="0" destOrd="0" parTransId="{5F5C8571-1C86-4D54-900F-975EF0FB96CC}" sibTransId="{D73E14F5-FA90-4AAF-B386-82426F3682ED}"/>
    <dgm:cxn modelId="{93906221-EECB-4FF3-817C-5EE22476F1D0}" type="presOf" srcId="{75E6CD25-A553-481A-8F3F-9FB4459BAA71}" destId="{702E1837-3F31-450C-8826-3AC2557920F3}" srcOrd="0" destOrd="0" presId="urn:microsoft.com/office/officeart/2018/5/layout/CenteredIconLabelDescriptionList"/>
    <dgm:cxn modelId="{43A21E30-F3BF-4629-B516-BB3E26C7D4C6}" type="presOf" srcId="{B2F353F3-AF3C-4DDD-AC85-6EBC6DF15D46}" destId="{4325975A-B769-41E0-8F42-BF3CB065198C}" srcOrd="0" destOrd="0" presId="urn:microsoft.com/office/officeart/2018/5/layout/CenteredIconLabelDescriptionList"/>
    <dgm:cxn modelId="{E2C8E861-FA24-4F61-932C-8881A35CFAB3}" type="presOf" srcId="{8779E802-E5EF-4D9A-9001-0EA2D3820002}" destId="{FE5284B7-D685-4018-884E-822FE644D4C3}" srcOrd="0" destOrd="1" presId="urn:microsoft.com/office/officeart/2018/5/layout/CenteredIconLabelDescriptionList"/>
    <dgm:cxn modelId="{BE4FAC80-355A-4051-89F1-63607BDAE520}" type="presOf" srcId="{A801C9A1-6379-405B-8D48-1688C5840281}" destId="{0E922411-B08F-497B-891E-F649CECBA0BC}" srcOrd="0" destOrd="0" presId="urn:microsoft.com/office/officeart/2018/5/layout/CenteredIconLabelDescriptionList"/>
    <dgm:cxn modelId="{4545219E-28C1-4A8F-8AF9-DFD001E13608}" type="presOf" srcId="{52593642-7E63-4B91-8EF1-E67FE56A05B0}" destId="{0E922411-B08F-497B-891E-F649CECBA0BC}" srcOrd="0" destOrd="1" presId="urn:microsoft.com/office/officeart/2018/5/layout/CenteredIconLabelDescriptionList"/>
    <dgm:cxn modelId="{A8C35AB8-1B0F-4BD0-BBA5-32629F45BAB6}" srcId="{B2F353F3-AF3C-4DDD-AC85-6EBC6DF15D46}" destId="{A801C9A1-6379-405B-8D48-1688C5840281}" srcOrd="0" destOrd="0" parTransId="{98B65CAD-435F-4302-85D4-DDF92295410D}" sibTransId="{FED0EA1B-E0B9-491D-A022-BC3DE7B9855D}"/>
    <dgm:cxn modelId="{6F1379CB-215F-4349-9019-323BAE213145}" type="presOf" srcId="{85DFBB0B-425A-49EA-9856-51E3490BA786}" destId="{B604C71C-6C55-4D42-A017-AD94678CDCDA}" srcOrd="0" destOrd="0" presId="urn:microsoft.com/office/officeart/2018/5/layout/CenteredIconLabelDescriptionList"/>
    <dgm:cxn modelId="{32CBDBCC-C13F-4CBA-B339-13D12EE008A8}" srcId="{B2F353F3-AF3C-4DDD-AC85-6EBC6DF15D46}" destId="{52593642-7E63-4B91-8EF1-E67FE56A05B0}" srcOrd="1" destOrd="0" parTransId="{39C05F2D-5A11-4F4E-ABA6-536E5D671CD0}" sibTransId="{FEC40A3B-01A1-4825-A1A5-3E8041106C23}"/>
    <dgm:cxn modelId="{94453DD1-9733-4FED-9B2C-249B0BA073CC}" srcId="{85DFBB0B-425A-49EA-9856-51E3490BA786}" destId="{2D027C80-BA8D-4747-AD87-6C07C2ED4214}" srcOrd="0" destOrd="0" parTransId="{7C0FF9EF-032F-4922-85CA-AD51FDAFE379}" sibTransId="{BAE5B7B3-DFA9-4D29-8902-8E217BBECE1E}"/>
    <dgm:cxn modelId="{F48791D7-A9FE-468D-894A-68C755DB232D}" type="presOf" srcId="{2D027C80-BA8D-4747-AD87-6C07C2ED4214}" destId="{FE5284B7-D685-4018-884E-822FE644D4C3}" srcOrd="0" destOrd="0" presId="urn:microsoft.com/office/officeart/2018/5/layout/CenteredIconLabelDescriptionList"/>
    <dgm:cxn modelId="{7A13BCD8-4F1A-46D5-8FF8-FF8D71817372}" srcId="{75E6CD25-A553-481A-8F3F-9FB4459BAA71}" destId="{85DFBB0B-425A-49EA-9856-51E3490BA786}" srcOrd="1" destOrd="0" parTransId="{C68028C2-E571-4668-A02F-773B108AB714}" sibTransId="{82CB8EB3-5A09-421D-BAD7-3083089E54C5}"/>
    <dgm:cxn modelId="{8A285ADC-D582-43DB-8F5E-F12D56631BD5}" srcId="{85DFBB0B-425A-49EA-9856-51E3490BA786}" destId="{8779E802-E5EF-4D9A-9001-0EA2D3820002}" srcOrd="1" destOrd="0" parTransId="{05D351DB-2877-412E-A928-228B872AFB42}" sibTransId="{C38CB6B5-C4CD-416B-935B-7B63370B6EDC}"/>
    <dgm:cxn modelId="{90A9E6B4-B875-43DC-8BBF-0FE45D0B1A19}" type="presParOf" srcId="{702E1837-3F31-450C-8826-3AC2557920F3}" destId="{2914AFDD-E222-4A36-8B0C-BFAE9FADCA38}" srcOrd="0" destOrd="0" presId="urn:microsoft.com/office/officeart/2018/5/layout/CenteredIconLabelDescriptionList"/>
    <dgm:cxn modelId="{07A6F23D-2B53-455E-8287-1EB065336F29}" type="presParOf" srcId="{2914AFDD-E222-4A36-8B0C-BFAE9FADCA38}" destId="{28AAE729-55AC-41F5-A747-7D5565E6D0EB}" srcOrd="0" destOrd="0" presId="urn:microsoft.com/office/officeart/2018/5/layout/CenteredIconLabelDescriptionList"/>
    <dgm:cxn modelId="{314D5314-9E13-4DA8-97F5-0922AF5F71ED}" type="presParOf" srcId="{2914AFDD-E222-4A36-8B0C-BFAE9FADCA38}" destId="{D4E3FE41-E82D-43B1-80B4-34EF5875911F}" srcOrd="1" destOrd="0" presId="urn:microsoft.com/office/officeart/2018/5/layout/CenteredIconLabelDescriptionList"/>
    <dgm:cxn modelId="{9EC274E3-5C11-4081-B1D6-B16A355C0642}" type="presParOf" srcId="{2914AFDD-E222-4A36-8B0C-BFAE9FADCA38}" destId="{4325975A-B769-41E0-8F42-BF3CB065198C}" srcOrd="2" destOrd="0" presId="urn:microsoft.com/office/officeart/2018/5/layout/CenteredIconLabelDescriptionList"/>
    <dgm:cxn modelId="{F4E4498D-0A7E-48BF-BCA5-F0927CFE41C5}" type="presParOf" srcId="{2914AFDD-E222-4A36-8B0C-BFAE9FADCA38}" destId="{3D38CE25-40D1-410B-8B39-046430AA1555}" srcOrd="3" destOrd="0" presId="urn:microsoft.com/office/officeart/2018/5/layout/CenteredIconLabelDescriptionList"/>
    <dgm:cxn modelId="{D4F8AAE8-83EB-4550-AE83-71A70D7A0BB9}" type="presParOf" srcId="{2914AFDD-E222-4A36-8B0C-BFAE9FADCA38}" destId="{0E922411-B08F-497B-891E-F649CECBA0BC}" srcOrd="4" destOrd="0" presId="urn:microsoft.com/office/officeart/2018/5/layout/CenteredIconLabelDescriptionList"/>
    <dgm:cxn modelId="{A52F474E-2196-4DB7-AEB3-8DD2A50E5476}" type="presParOf" srcId="{702E1837-3F31-450C-8826-3AC2557920F3}" destId="{BA79E029-179E-4DC8-83B5-9B0FF710FC5D}" srcOrd="1" destOrd="0" presId="urn:microsoft.com/office/officeart/2018/5/layout/CenteredIconLabelDescriptionList"/>
    <dgm:cxn modelId="{C232E9DB-4D89-4D59-951F-25130F4D73A2}" type="presParOf" srcId="{702E1837-3F31-450C-8826-3AC2557920F3}" destId="{978417AA-94B6-40EF-B23C-F5209D6D0753}" srcOrd="2" destOrd="0" presId="urn:microsoft.com/office/officeart/2018/5/layout/CenteredIconLabelDescriptionList"/>
    <dgm:cxn modelId="{2E783629-C81D-4165-9EE7-F6812544745B}" type="presParOf" srcId="{978417AA-94B6-40EF-B23C-F5209D6D0753}" destId="{6DD7F400-7170-4F65-9A73-967CC856DCB5}" srcOrd="0" destOrd="0" presId="urn:microsoft.com/office/officeart/2018/5/layout/CenteredIconLabelDescriptionList"/>
    <dgm:cxn modelId="{98E2A0D3-BCCE-4C58-97AD-2A2F4F2E7452}" type="presParOf" srcId="{978417AA-94B6-40EF-B23C-F5209D6D0753}" destId="{263A5AE5-AEA4-4EB7-B300-67E2215BA034}" srcOrd="1" destOrd="0" presId="urn:microsoft.com/office/officeart/2018/5/layout/CenteredIconLabelDescriptionList"/>
    <dgm:cxn modelId="{292EEC03-9F04-4343-8403-578375016A92}" type="presParOf" srcId="{978417AA-94B6-40EF-B23C-F5209D6D0753}" destId="{B604C71C-6C55-4D42-A017-AD94678CDCDA}" srcOrd="2" destOrd="0" presId="urn:microsoft.com/office/officeart/2018/5/layout/CenteredIconLabelDescriptionList"/>
    <dgm:cxn modelId="{017992AD-D14C-4638-B116-889BB0DF6F8F}" type="presParOf" srcId="{978417AA-94B6-40EF-B23C-F5209D6D0753}" destId="{8DFCE403-284E-4B91-975B-4BAF113C99B3}" srcOrd="3" destOrd="0" presId="urn:microsoft.com/office/officeart/2018/5/layout/CenteredIconLabelDescriptionList"/>
    <dgm:cxn modelId="{7A73DB35-C7C5-4F3C-A223-B33863090AF7}" type="presParOf" srcId="{978417AA-94B6-40EF-B23C-F5209D6D0753}" destId="{FE5284B7-D685-4018-884E-822FE644D4C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AE729-55AC-41F5-A747-7D5565E6D0EB}">
      <dsp:nvSpPr>
        <dsp:cNvPr id="0" name=""/>
        <dsp:cNvSpPr/>
      </dsp:nvSpPr>
      <dsp:spPr>
        <a:xfrm>
          <a:off x="1961443" y="161935"/>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5975A-B769-41E0-8F42-BF3CB065198C}">
      <dsp:nvSpPr>
        <dsp:cNvPr id="0" name=""/>
        <dsp:cNvSpPr/>
      </dsp:nvSpPr>
      <dsp:spPr>
        <a:xfrm>
          <a:off x="402315" y="191995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IN" sz="3500" kern="1200" dirty="0"/>
            <a:t>Launching Applications</a:t>
          </a:r>
          <a:endParaRPr lang="en-US" sz="3500" kern="1200" dirty="0"/>
        </a:p>
      </dsp:txBody>
      <dsp:txXfrm>
        <a:off x="402315" y="1919950"/>
        <a:ext cx="4315781" cy="647367"/>
      </dsp:txXfrm>
    </dsp:sp>
    <dsp:sp modelId="{0E922411-B08F-497B-891E-F649CECBA0BC}">
      <dsp:nvSpPr>
        <dsp:cNvPr id="0" name=""/>
        <dsp:cNvSpPr/>
      </dsp:nvSpPr>
      <dsp:spPr>
        <a:xfrm>
          <a:off x="406415" y="2724912"/>
          <a:ext cx="4315781" cy="111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pPr>
          <a:r>
            <a:rPr lang="en-IN" sz="2400" kern="1200" dirty="0">
              <a:latin typeface="+mj-lt"/>
            </a:rPr>
            <a:t>1. </a:t>
          </a:r>
          <a:r>
            <a:rPr lang="en-IN" sz="2000" kern="1200" dirty="0">
              <a:latin typeface="+mj-lt"/>
            </a:rPr>
            <a:t>Platform model - Generate service screen</a:t>
          </a:r>
          <a:endParaRPr lang="en-US" sz="2000" kern="1200" dirty="0">
            <a:latin typeface="+mj-lt"/>
          </a:endParaRPr>
        </a:p>
        <a:p>
          <a:pPr marL="0" lvl="0" indent="0" algn="l" defTabSz="889000">
            <a:lnSpc>
              <a:spcPct val="100000"/>
            </a:lnSpc>
            <a:spcBef>
              <a:spcPct val="0"/>
            </a:spcBef>
            <a:spcAft>
              <a:spcPct val="35000"/>
            </a:spcAft>
            <a:buNone/>
          </a:pPr>
          <a:r>
            <a:rPr lang="en-IN" sz="2000" kern="1200" dirty="0">
              <a:latin typeface="+mj-lt"/>
            </a:rPr>
            <a:t>2. QA Review dashboard</a:t>
          </a:r>
          <a:endParaRPr lang="en-US" sz="2000" kern="1200" dirty="0">
            <a:latin typeface="+mj-lt"/>
          </a:endParaRPr>
        </a:p>
      </dsp:txBody>
      <dsp:txXfrm>
        <a:off x="406415" y="2724912"/>
        <a:ext cx="4315781" cy="1111295"/>
      </dsp:txXfrm>
    </dsp:sp>
    <dsp:sp modelId="{6DD7F400-7170-4F65-9A73-967CC856DCB5}">
      <dsp:nvSpPr>
        <dsp:cNvPr id="0" name=""/>
        <dsp:cNvSpPr/>
      </dsp:nvSpPr>
      <dsp:spPr>
        <a:xfrm>
          <a:off x="6950581" y="113157"/>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04C71C-6C55-4D42-A017-AD94678CDCDA}">
      <dsp:nvSpPr>
        <dsp:cNvPr id="0" name=""/>
        <dsp:cNvSpPr/>
      </dsp:nvSpPr>
      <dsp:spPr>
        <a:xfrm>
          <a:off x="6537285" y="191954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IN" sz="3500" kern="1200" dirty="0"/>
            <a:t>Usage Scenarios</a:t>
          </a:r>
          <a:endParaRPr lang="en-US" sz="3500" kern="1200" dirty="0"/>
        </a:p>
      </dsp:txBody>
      <dsp:txXfrm>
        <a:off x="6537285" y="1919544"/>
        <a:ext cx="4315781" cy="647367"/>
      </dsp:txXfrm>
    </dsp:sp>
    <dsp:sp modelId="{FE5284B7-D685-4018-884E-822FE644D4C3}">
      <dsp:nvSpPr>
        <dsp:cNvPr id="0" name=""/>
        <dsp:cNvSpPr/>
      </dsp:nvSpPr>
      <dsp:spPr>
        <a:xfrm>
          <a:off x="5929925" y="2725171"/>
          <a:ext cx="5518330" cy="155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latin typeface="+mj-lt"/>
            </a:rPr>
            <a:t>1. Impact analysis - facilitating for identification of application objects associated with a given service</a:t>
          </a:r>
        </a:p>
        <a:p>
          <a:pPr marL="0" lvl="0" indent="0" algn="l" defTabSz="889000">
            <a:lnSpc>
              <a:spcPct val="100000"/>
            </a:lnSpc>
            <a:spcBef>
              <a:spcPct val="0"/>
            </a:spcBef>
            <a:spcAft>
              <a:spcPct val="35000"/>
            </a:spcAft>
            <a:buNone/>
          </a:pPr>
          <a:r>
            <a:rPr lang="en-US" sz="2000" kern="1200" dirty="0">
              <a:latin typeface="+mj-lt"/>
            </a:rPr>
            <a:t>2. Static code analysis</a:t>
          </a:r>
        </a:p>
      </dsp:txBody>
      <dsp:txXfrm>
        <a:off x="5929925" y="2725171"/>
        <a:ext cx="5518330" cy="155528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2023,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5 October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3674-7547-4BD5-885E-08C5F4D3F460}"/>
              </a:ext>
            </a:extLst>
          </p:cNvPr>
          <p:cNvSpPr>
            <a:spLocks noGrp="1"/>
          </p:cNvSpPr>
          <p:nvPr>
            <p:ph type="title"/>
          </p:nvPr>
        </p:nvSpPr>
        <p:spPr>
          <a:xfrm>
            <a:off x="340423" y="2475347"/>
            <a:ext cx="11414697" cy="953653"/>
          </a:xfrm>
        </p:spPr>
        <p:txBody>
          <a:bodyPr/>
          <a:lstStyle/>
          <a:p>
            <a:r>
              <a:rPr lang="en-IN" dirty="0"/>
              <a:t>Platform – Dependency Viewer</a:t>
            </a:r>
            <a:endParaRPr lang="en-IN" sz="1200" dirty="0"/>
          </a:p>
        </p:txBody>
      </p:sp>
    </p:spTree>
    <p:extLst>
      <p:ext uri="{BB962C8B-B14F-4D97-AF65-F5344CB8AC3E}">
        <p14:creationId xmlns:p14="http://schemas.microsoft.com/office/powerpoint/2010/main" val="214251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155276"/>
            <a:ext cx="11737574" cy="639092"/>
          </a:xfrm>
        </p:spPr>
        <p:txBody>
          <a:bodyPr vert="horz" wrap="square" lIns="91440" tIns="0" rIns="0" bIns="36000" rtlCol="0" anchor="ctr">
            <a:normAutofit/>
          </a:bodyPr>
          <a:lstStyle/>
          <a:p>
            <a:r>
              <a:rPr lang="en-US" b="0" i="0" kern="1200" cap="none" spc="-100" baseline="0" dirty="0">
                <a:ln w="3175">
                  <a:noFill/>
                </a:ln>
                <a:effectLst/>
                <a:latin typeface="Calibri Light" panose="020F0302020204030204" pitchFamily="34" charset="0"/>
                <a:ea typeface="+mn-ea"/>
                <a:cs typeface="Calibri Light" panose="020F0302020204030204" pitchFamily="34" charset="0"/>
              </a:rPr>
              <a:t>Platform – Dependency Viewer</a:t>
            </a:r>
          </a:p>
        </p:txBody>
      </p:sp>
      <p:sp>
        <p:nvSpPr>
          <p:cNvPr id="5" name="TextBox 4">
            <a:extLst>
              <a:ext uri="{FF2B5EF4-FFF2-40B4-BE49-F238E27FC236}">
                <a16:creationId xmlns:a16="http://schemas.microsoft.com/office/drawing/2014/main" id="{8D73F20B-8C05-1EE4-0BAD-62D4C9EFE834}"/>
              </a:ext>
            </a:extLst>
          </p:cNvPr>
          <p:cNvSpPr txBox="1"/>
          <p:nvPr/>
        </p:nvSpPr>
        <p:spPr bwMode="gray">
          <a:xfrm>
            <a:off x="263525" y="1257300"/>
            <a:ext cx="5872090" cy="4764088"/>
          </a:xfrm>
          <a:prstGeom prst="rect">
            <a:avLst/>
          </a:prstGeom>
        </p:spPr>
        <p:txBody>
          <a:bodyPr lIns="91440" tIns="0" rIns="0">
            <a:normAutofit fontScale="92500" lnSpcReduction="20000"/>
          </a:bodyPr>
          <a:lstStyle/>
          <a:p>
            <a:pPr marL="342900" indent="-342900" algn="just" defTabSz="914454">
              <a:spcBef>
                <a:spcPts val="600"/>
              </a:spcBef>
              <a:buSzPct val="90000"/>
              <a:buFont typeface="Arial" pitchFamily="34" charset="0"/>
              <a:buChar char="•"/>
            </a:pPr>
            <a:r>
              <a:rPr lang="en-US" sz="2000" dirty="0">
                <a:latin typeface="Calibri Light" panose="020F0302020204030204" pitchFamily="34" charset="0"/>
                <a:cs typeface="Calibri Light" panose="020F0302020204030204" pitchFamily="34" charset="0"/>
              </a:rPr>
              <a:t>A comprehensive graphical representation provided to visualize dependency object tree between modeled stored procedures and the associated application backend objects.</a:t>
            </a:r>
          </a:p>
          <a:p>
            <a:pPr marL="342900" indent="-342900" defTabSz="914454">
              <a:spcBef>
                <a:spcPts val="600"/>
              </a:spcBef>
              <a:buSzPct val="90000"/>
              <a:buFont typeface="Arial" pitchFamily="34" charset="0"/>
              <a:buChar char="•"/>
            </a:pPr>
            <a:endParaRPr lang="en-US" sz="2000" dirty="0">
              <a:latin typeface="Calibri Light" panose="020F0302020204030204" pitchFamily="34" charset="0"/>
              <a:cs typeface="Calibri Light" panose="020F0302020204030204" pitchFamily="34" charset="0"/>
            </a:endParaRPr>
          </a:p>
          <a:p>
            <a:pPr marL="342900" indent="-342900" defTabSz="914454">
              <a:spcBef>
                <a:spcPts val="600"/>
              </a:spcBef>
              <a:buSzPct val="90000"/>
              <a:buFont typeface="Arial" pitchFamily="34" charset="0"/>
              <a:buChar char="•"/>
            </a:pPr>
            <a:r>
              <a:rPr lang="en-US" sz="2000" dirty="0">
                <a:latin typeface="Calibri Light" panose="020F0302020204030204" pitchFamily="34" charset="0"/>
                <a:cs typeface="Calibri Light" panose="020F0302020204030204" pitchFamily="34" charset="0"/>
              </a:rPr>
              <a:t>Dependent entity types are</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Stored Procedures</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Functions</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Tables</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View</a:t>
            </a:r>
          </a:p>
          <a:p>
            <a:pPr marL="800100" lvl="1" indent="-342900" defTabSz="914454">
              <a:spcBef>
                <a:spcPts val="600"/>
              </a:spcBef>
              <a:buSzPct val="90000"/>
              <a:buFont typeface="Arial" pitchFamily="34" charset="0"/>
              <a:buAutoNum type="arabicPeriod"/>
            </a:pPr>
            <a:r>
              <a:rPr lang="en-US" sz="2000" dirty="0">
                <a:latin typeface="Calibri Light" panose="020F0302020204030204" pitchFamily="34" charset="0"/>
                <a:cs typeface="Calibri Light" panose="020F0302020204030204" pitchFamily="34" charset="0"/>
              </a:rPr>
              <a:t>Synonym</a:t>
            </a:r>
            <a:endParaRPr lang="en-US" sz="2000" dirty="0">
              <a:effectLst/>
              <a:latin typeface="Calibri Light" panose="020F0302020204030204" pitchFamily="34" charset="0"/>
              <a:cs typeface="Calibri Light" panose="020F0302020204030204" pitchFamily="34" charset="0"/>
            </a:endParaRPr>
          </a:p>
          <a:p>
            <a:pPr marL="0" defTabSz="914454">
              <a:spcBef>
                <a:spcPts val="600"/>
              </a:spcBef>
              <a:buSzPct val="90000"/>
              <a:buFont typeface="Arial" pitchFamily="34" charset="0"/>
            </a:pPr>
            <a:endParaRPr lang="en-US" sz="2000" dirty="0">
              <a:latin typeface="Calibri Light" panose="020F0302020204030204" pitchFamily="34" charset="0"/>
              <a:cs typeface="Calibri Light" panose="020F0302020204030204" pitchFamily="34" charset="0"/>
            </a:endParaRPr>
          </a:p>
          <a:p>
            <a:pPr marL="342900" indent="-342900" algn="just" defTabSz="914454">
              <a:spcBef>
                <a:spcPts val="600"/>
              </a:spcBef>
              <a:buSzPct val="90000"/>
              <a:buFont typeface="Arial" pitchFamily="34" charset="0"/>
              <a:buChar char="•"/>
            </a:pPr>
            <a:r>
              <a:rPr lang="en-US" sz="2000" dirty="0">
                <a:latin typeface="Calibri Light" panose="020F0302020204030204" pitchFamily="34" charset="0"/>
                <a:cs typeface="Calibri Light" panose="020F0302020204030204" pitchFamily="34" charset="0"/>
              </a:rPr>
              <a:t>The current scope is limited to the primary database exclusively. Entities spanning across multiple databases and servers are not addressed in this release.</a:t>
            </a:r>
          </a:p>
          <a:p>
            <a:pPr marL="342900" indent="-342900" algn="just" defTabSz="914454">
              <a:spcBef>
                <a:spcPts val="600"/>
              </a:spcBef>
              <a:buSzPct val="90000"/>
              <a:buFont typeface="Arial" pitchFamily="34" charset="0"/>
              <a:buChar char="•"/>
            </a:pPr>
            <a:r>
              <a:rPr lang="en-US" sz="2000" dirty="0">
                <a:latin typeface="Calibri Light" panose="020F0302020204030204" pitchFamily="34" charset="0"/>
                <a:cs typeface="Calibri Light" panose="020F0302020204030204" pitchFamily="34" charset="0"/>
              </a:rPr>
              <a:t>Only method sps is handled. Integration service to be planned</a:t>
            </a:r>
          </a:p>
        </p:txBody>
      </p:sp>
      <p:pic>
        <p:nvPicPr>
          <p:cNvPr id="7" name="Content Placeholder 6">
            <a:extLst>
              <a:ext uri="{FF2B5EF4-FFF2-40B4-BE49-F238E27FC236}">
                <a16:creationId xmlns:a16="http://schemas.microsoft.com/office/drawing/2014/main" id="{1DD1A40D-7E62-CF39-6268-05E696CA58D5}"/>
              </a:ext>
            </a:extLst>
          </p:cNvPr>
          <p:cNvPicPr>
            <a:picLocks noGrp="1" noChangeAspect="1"/>
          </p:cNvPicPr>
          <p:nvPr>
            <p:ph sz="quarter" idx="31"/>
          </p:nvPr>
        </p:nvPicPr>
        <p:blipFill>
          <a:blip r:embed="rId2"/>
          <a:stretch>
            <a:fillRect/>
          </a:stretch>
        </p:blipFill>
        <p:spPr>
          <a:xfrm>
            <a:off x="6463862" y="1783080"/>
            <a:ext cx="5464613" cy="3291840"/>
          </a:xfrm>
        </p:spPr>
      </p:pic>
    </p:spTree>
    <p:extLst>
      <p:ext uri="{BB962C8B-B14F-4D97-AF65-F5344CB8AC3E}">
        <p14:creationId xmlns:p14="http://schemas.microsoft.com/office/powerpoint/2010/main" val="70325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8B7F5C81-D270-03A8-83AB-70403BB0A32A}"/>
              </a:ext>
            </a:extLst>
          </p:cNvPr>
          <p:cNvSpPr>
            <a:spLocks noGrp="1"/>
          </p:cNvSpPr>
          <p:nvPr>
            <p:ph type="body" sz="quarter" idx="29"/>
          </p:nvPr>
        </p:nvSpPr>
        <p:spPr>
          <a:xfrm>
            <a:off x="0" y="5586189"/>
            <a:ext cx="12192000" cy="539974"/>
          </a:xfrm>
        </p:spPr>
        <p:txBody>
          <a:bodyPr/>
          <a:lstStyle/>
          <a:p>
            <a:r>
              <a:rPr lang="en-US" dirty="0"/>
              <a:t>Dependency Viewer</a:t>
            </a:r>
          </a:p>
        </p:txBody>
      </p:sp>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Platform – Dependency Viewer</a:t>
            </a:r>
          </a:p>
        </p:txBody>
      </p:sp>
      <p:graphicFrame>
        <p:nvGraphicFramePr>
          <p:cNvPr id="10" name="TextBox 4">
            <a:extLst>
              <a:ext uri="{FF2B5EF4-FFF2-40B4-BE49-F238E27FC236}">
                <a16:creationId xmlns:a16="http://schemas.microsoft.com/office/drawing/2014/main" id="{0F577C71-69C7-B991-BF95-DC95E7FAB05A}"/>
              </a:ext>
            </a:extLst>
          </p:cNvPr>
          <p:cNvGraphicFramePr/>
          <p:nvPr>
            <p:extLst>
              <p:ext uri="{D42A27DB-BD31-4B8C-83A1-F6EECF244321}">
                <p14:modId xmlns:p14="http://schemas.microsoft.com/office/powerpoint/2010/main" val="614995730"/>
              </p:ext>
            </p:extLst>
          </p:nvPr>
        </p:nvGraphicFramePr>
        <p:xfrm>
          <a:off x="263525" y="1159328"/>
          <a:ext cx="11664950" cy="428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381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30681"/>
            <a:ext cx="11419522" cy="639092"/>
          </a:xfrm>
        </p:spPr>
        <p:txBody>
          <a:bodyPr/>
          <a:lstStyle/>
          <a:p>
            <a:r>
              <a:rPr lang="en-US" dirty="0">
                <a:solidFill>
                  <a:schemeClr val="tx2">
                    <a:lumMod val="75000"/>
                  </a:schemeClr>
                </a:solidFill>
              </a:rPr>
              <a:t>Graph Viewer Capabilities</a:t>
            </a:r>
            <a:endParaRPr lang="en-US" dirty="0"/>
          </a:p>
        </p:txBody>
      </p:sp>
      <p:sp>
        <p:nvSpPr>
          <p:cNvPr id="5" name="TextBox 4">
            <a:extLst>
              <a:ext uri="{FF2B5EF4-FFF2-40B4-BE49-F238E27FC236}">
                <a16:creationId xmlns:a16="http://schemas.microsoft.com/office/drawing/2014/main" id="{8D73F20B-8C05-1EE4-0BAD-62D4C9EFE834}"/>
              </a:ext>
            </a:extLst>
          </p:cNvPr>
          <p:cNvSpPr txBox="1"/>
          <p:nvPr/>
        </p:nvSpPr>
        <p:spPr>
          <a:xfrm>
            <a:off x="269240" y="1463654"/>
            <a:ext cx="11567160" cy="830997"/>
          </a:xfrm>
          <a:prstGeom prst="rect">
            <a:avLst/>
          </a:prstGeom>
          <a:noFill/>
        </p:spPr>
        <p:txBody>
          <a:bodyPr wrap="square">
            <a:spAutoFit/>
          </a:bodyPr>
          <a:lstStyle/>
          <a:p>
            <a:pPr marL="0" marR="0">
              <a:spcBef>
                <a:spcPts val="0"/>
              </a:spcBef>
              <a:spcAft>
                <a:spcPts val="0"/>
              </a:spcAft>
            </a:pPr>
            <a:endParaRPr lang="en-IN" sz="2400" b="1" u="sng" dirty="0">
              <a:effectLst/>
              <a:ea typeface="Times New Roman" panose="02020603050405020304" pitchFamily="18" charset="0"/>
              <a:cs typeface="Times New Roman" panose="02020603050405020304" pitchFamily="18" charset="0"/>
            </a:endParaRPr>
          </a:p>
          <a:p>
            <a:pPr marL="0" marR="0">
              <a:spcBef>
                <a:spcPts val="0"/>
              </a:spcBef>
              <a:spcAft>
                <a:spcPts val="0"/>
              </a:spcAft>
            </a:pPr>
            <a:endParaRPr lang="en-IN" sz="2400" dirty="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7318A88-6D30-F6EA-139A-0EF222F6D29C}"/>
              </a:ext>
            </a:extLst>
          </p:cNvPr>
          <p:cNvSpPr txBox="1"/>
          <p:nvPr/>
        </p:nvSpPr>
        <p:spPr>
          <a:xfrm>
            <a:off x="355600" y="1463654"/>
            <a:ext cx="11480800" cy="4524315"/>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Zoom Out &amp; Zoom In</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Search text in graph nodes</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Fullscreen mode</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Rotate Layout – default orientation is horizontal</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Expand / collapse nodes</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Export data in JSON format</a:t>
            </a:r>
          </a:p>
          <a:p>
            <a:pPr marL="285750" marR="0" indent="-285750">
              <a:spcBef>
                <a:spcPts val="0"/>
              </a:spcBef>
              <a:spcAft>
                <a:spcPts val="0"/>
              </a:spcAft>
              <a:buFont typeface="Arial" panose="020B0604020202020204" pitchFamily="34" charset="0"/>
              <a:buChar char="•"/>
            </a:pPr>
            <a:endParaRPr lang="en-IN" sz="2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06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30681"/>
            <a:ext cx="11419522" cy="639092"/>
          </a:xfrm>
        </p:spPr>
        <p:txBody>
          <a:bodyPr/>
          <a:lstStyle/>
          <a:p>
            <a:r>
              <a:rPr lang="en-US">
                <a:solidFill>
                  <a:schemeClr val="tx2">
                    <a:lumMod val="75000"/>
                  </a:schemeClr>
                </a:solidFill>
              </a:rPr>
              <a:t>Platform – Dependency Viewer</a:t>
            </a:r>
            <a:endParaRPr lang="en-US" dirty="0"/>
          </a:p>
        </p:txBody>
      </p:sp>
      <p:sp>
        <p:nvSpPr>
          <p:cNvPr id="5" name="TextBox 4">
            <a:extLst>
              <a:ext uri="{FF2B5EF4-FFF2-40B4-BE49-F238E27FC236}">
                <a16:creationId xmlns:a16="http://schemas.microsoft.com/office/drawing/2014/main" id="{8D73F20B-8C05-1EE4-0BAD-62D4C9EFE834}"/>
              </a:ext>
            </a:extLst>
          </p:cNvPr>
          <p:cNvSpPr txBox="1"/>
          <p:nvPr/>
        </p:nvSpPr>
        <p:spPr>
          <a:xfrm>
            <a:off x="269240" y="1463654"/>
            <a:ext cx="11567160" cy="4154984"/>
          </a:xfrm>
          <a:prstGeom prst="rect">
            <a:avLst/>
          </a:prstGeom>
          <a:noFill/>
        </p:spPr>
        <p:txBody>
          <a:bodyPr wrap="square">
            <a:spAutoFit/>
          </a:bodyPr>
          <a:lstStyle/>
          <a:p>
            <a:pPr marL="0" marR="0">
              <a:spcBef>
                <a:spcPts val="0"/>
              </a:spcBef>
              <a:spcAft>
                <a:spcPts val="0"/>
              </a:spcAft>
            </a:pPr>
            <a:r>
              <a:rPr lang="en-IN" sz="2400" b="1" u="sng" dirty="0">
                <a:effectLst/>
                <a:latin typeface="+mj-lt"/>
                <a:ea typeface="Times New Roman" panose="02020603050405020304" pitchFamily="18" charset="0"/>
                <a:cs typeface="Times New Roman" panose="02020603050405020304" pitchFamily="18" charset="0"/>
              </a:rPr>
              <a:t>Planned Features (In-progress)</a:t>
            </a: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Dependency tree for Integration service </a:t>
            </a:r>
          </a:p>
          <a:p>
            <a:pPr marL="285750" marR="0" indent="-285750">
              <a:spcBef>
                <a:spcPts val="0"/>
              </a:spcBef>
              <a:spcAft>
                <a:spcPts val="0"/>
              </a:spcAft>
              <a:buFont typeface="Arial" panose="020B0604020202020204" pitchFamily="34" charset="0"/>
              <a:buChar char="•"/>
            </a:pP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Reverse impact analysis (Referencing entities) involves retrieving all the referencing entities and impacted services for a specified application backend object</a:t>
            </a:r>
          </a:p>
          <a:p>
            <a:pPr marL="285750" marR="0" indent="-285750">
              <a:spcBef>
                <a:spcPts val="0"/>
              </a:spcBef>
              <a:spcAft>
                <a:spcPts val="0"/>
              </a:spcAft>
              <a:buFont typeface="Arial" panose="020B0604020202020204" pitchFamily="34" charset="0"/>
              <a:buChar char="•"/>
            </a:pPr>
            <a:endParaRPr lang="en-IN" sz="2400" dirty="0">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en-IN" sz="2400" b="1" u="sng" dirty="0">
                <a:effectLst/>
                <a:latin typeface="+mj-lt"/>
                <a:ea typeface="Times New Roman" panose="02020603050405020304" pitchFamily="18" charset="0"/>
                <a:cs typeface="Times New Roman" panose="02020603050405020304" pitchFamily="18" charset="0"/>
              </a:rPr>
              <a:t>Deployment Prerequisite</a:t>
            </a:r>
            <a:endParaRPr lang="en-IN" sz="2400" b="1" u="sng" dirty="0">
              <a:latin typeface="+mj-lt"/>
              <a:ea typeface="Times New Roman" panose="02020603050405020304" pitchFamily="18" charset="0"/>
              <a:cs typeface="Times New Roman" panose="02020603050405020304" pitchFamily="18" charset="0"/>
            </a:endParaRPr>
          </a:p>
          <a:p>
            <a:pPr marL="342900" marR="0" indent="-342900">
              <a:lnSpc>
                <a:spcPct val="150000"/>
              </a:lnSpc>
              <a:spcBef>
                <a:spcPts val="0"/>
              </a:spcBef>
              <a:spcAft>
                <a:spcPts val="0"/>
              </a:spcAft>
              <a:buFont typeface="Arial" panose="020B0604020202020204" pitchFamily="34" charset="0"/>
              <a:buChar char="•"/>
            </a:pPr>
            <a:r>
              <a:rPr lang="en-US" sz="2400" dirty="0">
                <a:effectLst/>
                <a:latin typeface="+mj-lt"/>
                <a:ea typeface="Times New Roman" panose="02020603050405020304" pitchFamily="18" charset="0"/>
                <a:cs typeface="Times New Roman" panose="02020603050405020304" pitchFamily="18" charset="0"/>
              </a:rPr>
              <a:t>VirtualWorks RT Release 2.10.0.0</a:t>
            </a:r>
          </a:p>
          <a:p>
            <a:pPr marL="342900" marR="0" indent="-342900">
              <a:lnSpc>
                <a:spcPct val="150000"/>
              </a:lnSpc>
              <a:spcBef>
                <a:spcPts val="0"/>
              </a:spcBef>
              <a:spcAft>
                <a:spcPts val="0"/>
              </a:spcAft>
              <a:buFont typeface="Arial" panose="020B0604020202020204" pitchFamily="34" charset="0"/>
              <a:buChar char="•"/>
            </a:pPr>
            <a:r>
              <a:rPr lang="en-US" sz="2400" dirty="0">
                <a:effectLst/>
                <a:latin typeface="+mj-lt"/>
                <a:ea typeface="Times New Roman" panose="02020603050405020304" pitchFamily="18" charset="0"/>
                <a:cs typeface="Times New Roman" panose="02020603050405020304" pitchFamily="18" charset="0"/>
              </a:rPr>
              <a:t>VwApie RT Release 3.1.26</a:t>
            </a:r>
          </a:p>
          <a:p>
            <a:pPr marL="285750" marR="0" indent="-285750">
              <a:spcBef>
                <a:spcPts val="0"/>
              </a:spcBef>
              <a:spcAft>
                <a:spcPts val="0"/>
              </a:spcAft>
              <a:buFont typeface="Arial" panose="020B0604020202020204" pitchFamily="34" charset="0"/>
              <a:buChar char="•"/>
            </a:pPr>
            <a:endParaRPr lang="en-IN"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58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0" y="155276"/>
            <a:ext cx="11681021" cy="639092"/>
          </a:xfrm>
        </p:spPr>
        <p:txBody>
          <a:bodyPr wrap="square" anchor="ctr">
            <a:normAutofit/>
          </a:bodyPr>
          <a:lstStyle/>
          <a:p>
            <a:r>
              <a:rPr lang="en-US" dirty="0"/>
              <a:t>Platform – Dependency Viewer – Fullscreen </a:t>
            </a:r>
          </a:p>
        </p:txBody>
      </p:sp>
      <p:pic>
        <p:nvPicPr>
          <p:cNvPr id="4" name="Picture 3">
            <a:extLst>
              <a:ext uri="{FF2B5EF4-FFF2-40B4-BE49-F238E27FC236}">
                <a16:creationId xmlns:a16="http://schemas.microsoft.com/office/drawing/2014/main" id="{C01561B0-F19D-33A2-E9CB-5B81334A3EBF}"/>
              </a:ext>
            </a:extLst>
          </p:cNvPr>
          <p:cNvPicPr>
            <a:picLocks noChangeAspect="1"/>
          </p:cNvPicPr>
          <p:nvPr/>
        </p:nvPicPr>
        <p:blipFill>
          <a:blip r:embed="rId2"/>
          <a:stretch>
            <a:fillRect/>
          </a:stretch>
        </p:blipFill>
        <p:spPr>
          <a:xfrm>
            <a:off x="784578" y="882650"/>
            <a:ext cx="10622845" cy="5975350"/>
          </a:xfrm>
          <a:prstGeom prst="rect">
            <a:avLst/>
          </a:prstGeom>
          <a:noFill/>
        </p:spPr>
      </p:pic>
    </p:spTree>
    <p:extLst>
      <p:ext uri="{BB962C8B-B14F-4D97-AF65-F5344CB8AC3E}">
        <p14:creationId xmlns:p14="http://schemas.microsoft.com/office/powerpoint/2010/main" val="380762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74885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766549d-c5b5-4ac3-8015-83756edfda84">7225ECS7WZSF-481120019-23</_dlc_DocId>
    <_dlc_DocIdUrl xmlns="c766549d-c5b5-4ac3-8015-83756edfda84">
      <Url>https://ramcosystems.sharepoint.com/Technology/Common/publishedDocs/_layouts/15/DocIdRedir.aspx?ID=7225ECS7WZSF-481120019-23</Url>
      <Description>7225ECS7WZSF-481120019-23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D1B2E82F039E4C826028C0D9E9BADE" ma:contentTypeVersion="9" ma:contentTypeDescription="Create a new document." ma:contentTypeScope="" ma:versionID="a7f493cdb9d8d91e0fa9595d2c5451f3">
  <xsd:schema xmlns:xsd="http://www.w3.org/2001/XMLSchema" xmlns:xs="http://www.w3.org/2001/XMLSchema" xmlns:p="http://schemas.microsoft.com/office/2006/metadata/properties" xmlns:ns2="c766549d-c5b5-4ac3-8015-83756edfda84" xmlns:ns3="b707f67e-2b23-4d4b-a40f-1c324588a714" targetNamespace="http://schemas.microsoft.com/office/2006/metadata/properties" ma:root="true" ma:fieldsID="31e214091db95540f67f6d07a777982a" ns2:_="" ns3:_="">
    <xsd:import namespace="c766549d-c5b5-4ac3-8015-83756edfda84"/>
    <xsd:import namespace="b707f67e-2b23-4d4b-a40f-1c324588a71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6549d-c5b5-4ac3-8015-83756edfda8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707f67e-2b23-4d4b-a40f-1c324588a7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268E14-EEDB-44D1-918F-9D2AD7121048}">
  <ds:schemaRefs>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purl.org/dc/elements/1.1/"/>
    <ds:schemaRef ds:uri="30ca57bf-72ca-487a-9db7-48d41e85ffde"/>
    <ds:schemaRef ds:uri="http://schemas.openxmlformats.org/package/2006/metadata/core-properties"/>
    <ds:schemaRef ds:uri="1251a8b3-9924-46a6-9705-6da50fb5dcce"/>
    <ds:schemaRef ds:uri="http://www.w3.org/XML/1998/namespace"/>
    <ds:schemaRef ds:uri="c766549d-c5b5-4ac3-8015-83756edfda84"/>
  </ds:schemaRefs>
</ds:datastoreItem>
</file>

<file path=customXml/itemProps2.xml><?xml version="1.0" encoding="utf-8"?>
<ds:datastoreItem xmlns:ds="http://schemas.openxmlformats.org/officeDocument/2006/customXml" ds:itemID="{2E94488A-2517-4B6C-88A2-95A52DB68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6549d-c5b5-4ac3-8015-83756edfda84"/>
    <ds:schemaRef ds:uri="b707f67e-2b23-4d4b-a40f-1c324588a7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F617C4-9474-4010-A69E-E0D625C6A78D}">
  <ds:schemaRefs>
    <ds:schemaRef ds:uri="http://schemas.microsoft.com/sharepoint/events"/>
  </ds:schemaRefs>
</ds:datastoreItem>
</file>

<file path=customXml/itemProps4.xml><?xml version="1.0" encoding="utf-8"?>
<ds:datastoreItem xmlns:ds="http://schemas.openxmlformats.org/officeDocument/2006/customXml" ds:itemID="{68C12E25-765C-46C7-9134-A33B3D08CC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18333</TotalTime>
  <Words>202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Ramco</vt:lpstr>
      <vt:lpstr>Platform – Dependency Viewer</vt:lpstr>
      <vt:lpstr>Platform – Dependency Viewer</vt:lpstr>
      <vt:lpstr>Platform – Dependency Viewer</vt:lpstr>
      <vt:lpstr>Graph Viewer Capabilities</vt:lpstr>
      <vt:lpstr>Platform – Dependency Viewer</vt:lpstr>
      <vt:lpstr>Platform – Dependency Viewer – Fullscreen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Jacob</dc:creator>
  <cp:lastModifiedBy>Ramachandran T</cp:lastModifiedBy>
  <cp:revision>568</cp:revision>
  <dcterms:created xsi:type="dcterms:W3CDTF">2021-05-05T09:23:31Z</dcterms:created>
  <dcterms:modified xsi:type="dcterms:W3CDTF">2023-10-05T05:58:22Z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0x010100FFD1B2E82F039E4C826028C0D9E9BADE</vt:lpwstr>
  </property>
  <property fmtid="{D5CDD505-2E9C-101B-9397-08002B2CF9AE}" pid="3" name="_dlc_DocIdItemGuid">
    <vt:lpwstr>467007bc-b1e8-4420-b9b9-2bbe5ec856ad</vt:lpwstr>
  </property>
</Properties>
</file>