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23"/>
  </p:notesMasterIdLst>
  <p:sldIdLst>
    <p:sldId id="8884" r:id="rId5"/>
    <p:sldId id="8889" r:id="rId6"/>
    <p:sldId id="8906" r:id="rId7"/>
    <p:sldId id="8892" r:id="rId8"/>
    <p:sldId id="8893" r:id="rId9"/>
    <p:sldId id="8905" r:id="rId10"/>
    <p:sldId id="8898" r:id="rId11"/>
    <p:sldId id="8896" r:id="rId12"/>
    <p:sldId id="8894" r:id="rId13"/>
    <p:sldId id="8904" r:id="rId14"/>
    <p:sldId id="8902" r:id="rId15"/>
    <p:sldId id="8901" r:id="rId16"/>
    <p:sldId id="8900" r:id="rId17"/>
    <p:sldId id="8903" r:id="rId18"/>
    <p:sldId id="8897" r:id="rId19"/>
    <p:sldId id="8899" r:id="rId20"/>
    <p:sldId id="8895" r:id="rId21"/>
    <p:sldId id="88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889"/>
            <p14:sldId id="8906"/>
            <p14:sldId id="8892"/>
            <p14:sldId id="8893"/>
            <p14:sldId id="8905"/>
            <p14:sldId id="8898"/>
            <p14:sldId id="8896"/>
            <p14:sldId id="8894"/>
            <p14:sldId id="8904"/>
            <p14:sldId id="8902"/>
            <p14:sldId id="8901"/>
            <p14:sldId id="8900"/>
            <p14:sldId id="8903"/>
            <p14:sldId id="8897"/>
            <p14:sldId id="8899"/>
            <p14:sldId id="8895"/>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B1CE7-8B0B-44A3-9858-2A46D5D3CABB}"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A1CF247A-FDA6-4623-9DB5-F34D9BA8745D}">
      <dgm:prSet/>
      <dgm:spPr/>
      <dgm:t>
        <a:bodyPr/>
        <a:lstStyle/>
        <a:p>
          <a:r>
            <a:rPr lang="en-US"/>
            <a:t>Facilitates user interface design for Base Platform, iEDK and Enterprise Personalization</a:t>
          </a:r>
        </a:p>
      </dgm:t>
    </dgm:pt>
    <dgm:pt modelId="{252814AF-C3DF-4855-A89D-F56C9F90301A}" type="parTrans" cxnId="{78DA00F3-C3FE-48A7-8781-8BFFB1602F55}">
      <dgm:prSet/>
      <dgm:spPr/>
      <dgm:t>
        <a:bodyPr/>
        <a:lstStyle/>
        <a:p>
          <a:endParaRPr lang="en-US"/>
        </a:p>
      </dgm:t>
    </dgm:pt>
    <dgm:pt modelId="{ADD06604-7475-4EAE-93DD-35B7F4FFBE4A}" type="sibTrans" cxnId="{78DA00F3-C3FE-48A7-8781-8BFFB1602F55}">
      <dgm:prSet/>
      <dgm:spPr/>
      <dgm:t>
        <a:bodyPr/>
        <a:lstStyle/>
        <a:p>
          <a:pPr>
            <a:lnSpc>
              <a:spcPct val="100000"/>
            </a:lnSpc>
          </a:pPr>
          <a:endParaRPr lang="en-US"/>
        </a:p>
      </dgm:t>
    </dgm:pt>
    <dgm:pt modelId="{2E083026-2BA9-465D-A84F-5AD6957ECEB8}">
      <dgm:prSet/>
      <dgm:spPr/>
      <dgm:t>
        <a:bodyPr/>
        <a:lstStyle/>
        <a:p>
          <a:r>
            <a:rPr lang="en-US"/>
            <a:t>Support for both Sencha and Nebula UI frameworks</a:t>
          </a:r>
        </a:p>
      </dgm:t>
    </dgm:pt>
    <dgm:pt modelId="{92ECB154-0DE7-409C-A742-2406A3E8B3C5}" type="parTrans" cxnId="{6A4872C0-10D6-42D3-BF17-4C59D981940A}">
      <dgm:prSet/>
      <dgm:spPr/>
      <dgm:t>
        <a:bodyPr/>
        <a:lstStyle/>
        <a:p>
          <a:endParaRPr lang="en-US"/>
        </a:p>
      </dgm:t>
    </dgm:pt>
    <dgm:pt modelId="{3BE15497-4D1A-4940-813C-E55B43B4BC43}" type="sibTrans" cxnId="{6A4872C0-10D6-42D3-BF17-4C59D981940A}">
      <dgm:prSet/>
      <dgm:spPr/>
      <dgm:t>
        <a:bodyPr/>
        <a:lstStyle/>
        <a:p>
          <a:pPr>
            <a:lnSpc>
              <a:spcPct val="100000"/>
            </a:lnSpc>
          </a:pPr>
          <a:endParaRPr lang="en-US"/>
        </a:p>
      </dgm:t>
    </dgm:pt>
    <dgm:pt modelId="{6A05DCBA-18F4-4FA7-AFAE-96C607FB3B19}">
      <dgm:prSet/>
      <dgm:spPr/>
      <dgm:t>
        <a:bodyPr/>
        <a:lstStyle/>
        <a:p>
          <a:r>
            <a:rPr lang="en-US"/>
            <a:t>Capable of handling table layouts as well as responsive and adaptive design</a:t>
          </a:r>
        </a:p>
      </dgm:t>
    </dgm:pt>
    <dgm:pt modelId="{5FA28371-B074-4BB0-A781-2D89828D4E2E}" type="parTrans" cxnId="{706233E4-DEA7-49E2-8107-662C32B8D4D0}">
      <dgm:prSet/>
      <dgm:spPr/>
      <dgm:t>
        <a:bodyPr/>
        <a:lstStyle/>
        <a:p>
          <a:endParaRPr lang="en-US"/>
        </a:p>
      </dgm:t>
    </dgm:pt>
    <dgm:pt modelId="{FF4658DD-1F10-4937-BB6E-72E35406D38F}" type="sibTrans" cxnId="{706233E4-DEA7-49E2-8107-662C32B8D4D0}">
      <dgm:prSet/>
      <dgm:spPr/>
      <dgm:t>
        <a:bodyPr/>
        <a:lstStyle/>
        <a:p>
          <a:pPr>
            <a:lnSpc>
              <a:spcPct val="100000"/>
            </a:lnSpc>
          </a:pPr>
          <a:endParaRPr lang="en-US"/>
        </a:p>
      </dgm:t>
    </dgm:pt>
    <dgm:pt modelId="{576BB89F-CF4D-4ED6-9156-113EDEDB2512}">
      <dgm:prSet/>
      <dgm:spPr/>
      <dgm:t>
        <a:bodyPr/>
        <a:lstStyle/>
        <a:p>
          <a:r>
            <a:rPr lang="en-US"/>
            <a:t>Drag &amp; Drop visual user interface designer – Proto and live preview option with sample data</a:t>
          </a:r>
        </a:p>
      </dgm:t>
    </dgm:pt>
    <dgm:pt modelId="{0ADEE409-1665-4481-8A4D-56A47E5D1F04}" type="parTrans" cxnId="{135850D7-F1E4-42ED-920D-51A14BB335D4}">
      <dgm:prSet/>
      <dgm:spPr/>
      <dgm:t>
        <a:bodyPr/>
        <a:lstStyle/>
        <a:p>
          <a:endParaRPr lang="en-US"/>
        </a:p>
      </dgm:t>
    </dgm:pt>
    <dgm:pt modelId="{DA350FD9-3B2C-42F5-A5F1-45A44992AB10}" type="sibTrans" cxnId="{135850D7-F1E4-42ED-920D-51A14BB335D4}">
      <dgm:prSet/>
      <dgm:spPr/>
      <dgm:t>
        <a:bodyPr/>
        <a:lstStyle/>
        <a:p>
          <a:pPr>
            <a:lnSpc>
              <a:spcPct val="100000"/>
            </a:lnSpc>
          </a:pPr>
          <a:endParaRPr lang="en-US"/>
        </a:p>
      </dgm:t>
    </dgm:pt>
    <dgm:pt modelId="{1F2117AA-A608-4B2A-89E6-91BCC7739970}">
      <dgm:prSet/>
      <dgm:spPr/>
      <dgm:t>
        <a:bodyPr/>
        <a:lstStyle/>
        <a:p>
          <a:r>
            <a:rPr lang="en-US"/>
            <a:t>Enforces standards across the user interface manifestation &amp; behavior</a:t>
          </a:r>
        </a:p>
      </dgm:t>
    </dgm:pt>
    <dgm:pt modelId="{21B88690-12EF-47A0-8823-664958F2B156}" type="parTrans" cxnId="{4690069F-071F-4A0B-9ED6-3FD2E16715B1}">
      <dgm:prSet/>
      <dgm:spPr/>
      <dgm:t>
        <a:bodyPr/>
        <a:lstStyle/>
        <a:p>
          <a:endParaRPr lang="en-US"/>
        </a:p>
      </dgm:t>
    </dgm:pt>
    <dgm:pt modelId="{1FFEADDA-8838-4140-9A79-236A01648FC3}" type="sibTrans" cxnId="{4690069F-071F-4A0B-9ED6-3FD2E16715B1}">
      <dgm:prSet/>
      <dgm:spPr/>
      <dgm:t>
        <a:bodyPr/>
        <a:lstStyle/>
        <a:p>
          <a:pPr>
            <a:lnSpc>
              <a:spcPct val="100000"/>
            </a:lnSpc>
          </a:pPr>
          <a:endParaRPr lang="en-US"/>
        </a:p>
      </dgm:t>
    </dgm:pt>
    <dgm:pt modelId="{4FA96C2F-08F1-46D7-81AE-CF85FBCE04AB}">
      <dgm:prSet/>
      <dgm:spPr/>
      <dgm:t>
        <a:bodyPr/>
        <a:lstStyle/>
        <a:p>
          <a:r>
            <a:rPr lang="en-US"/>
            <a:t>Embedded card designer for designing composite control</a:t>
          </a:r>
        </a:p>
      </dgm:t>
    </dgm:pt>
    <dgm:pt modelId="{95FD6140-8B28-47F6-85C8-DB30F04DE596}" type="parTrans" cxnId="{68DDF746-062F-460F-8FD7-CE5650752BCC}">
      <dgm:prSet/>
      <dgm:spPr/>
      <dgm:t>
        <a:bodyPr/>
        <a:lstStyle/>
        <a:p>
          <a:endParaRPr lang="en-US"/>
        </a:p>
      </dgm:t>
    </dgm:pt>
    <dgm:pt modelId="{77E3C401-7547-4C4C-80D5-4160B96E4740}" type="sibTrans" cxnId="{68DDF746-062F-460F-8FD7-CE5650752BCC}">
      <dgm:prSet/>
      <dgm:spPr/>
      <dgm:t>
        <a:bodyPr/>
        <a:lstStyle/>
        <a:p>
          <a:endParaRPr lang="en-US"/>
        </a:p>
      </dgm:t>
    </dgm:pt>
    <dgm:pt modelId="{A02F7FC8-47AB-42B9-A408-9B4D29223FE4}" type="pres">
      <dgm:prSet presAssocID="{98FB1CE7-8B0B-44A3-9858-2A46D5D3CABB}" presName="linear" presStyleCnt="0">
        <dgm:presLayoutVars>
          <dgm:animLvl val="lvl"/>
          <dgm:resizeHandles val="exact"/>
        </dgm:presLayoutVars>
      </dgm:prSet>
      <dgm:spPr/>
    </dgm:pt>
    <dgm:pt modelId="{2B811A08-874D-4D68-B1FA-7460D3B1853C}" type="pres">
      <dgm:prSet presAssocID="{A1CF247A-FDA6-4623-9DB5-F34D9BA8745D}" presName="parentText" presStyleLbl="node1" presStyleIdx="0" presStyleCnt="6">
        <dgm:presLayoutVars>
          <dgm:chMax val="0"/>
          <dgm:bulletEnabled val="1"/>
        </dgm:presLayoutVars>
      </dgm:prSet>
      <dgm:spPr/>
    </dgm:pt>
    <dgm:pt modelId="{4013D634-C829-4182-9CCA-85D49AB2A18E}" type="pres">
      <dgm:prSet presAssocID="{ADD06604-7475-4EAE-93DD-35B7F4FFBE4A}" presName="spacer" presStyleCnt="0"/>
      <dgm:spPr/>
    </dgm:pt>
    <dgm:pt modelId="{1A226C95-0DA5-4030-9BBF-CD213CA952D4}" type="pres">
      <dgm:prSet presAssocID="{2E083026-2BA9-465D-A84F-5AD6957ECEB8}" presName="parentText" presStyleLbl="node1" presStyleIdx="1" presStyleCnt="6">
        <dgm:presLayoutVars>
          <dgm:chMax val="0"/>
          <dgm:bulletEnabled val="1"/>
        </dgm:presLayoutVars>
      </dgm:prSet>
      <dgm:spPr/>
    </dgm:pt>
    <dgm:pt modelId="{C7C09813-5C6C-4F97-A374-47A95FF20DBF}" type="pres">
      <dgm:prSet presAssocID="{3BE15497-4D1A-4940-813C-E55B43B4BC43}" presName="spacer" presStyleCnt="0"/>
      <dgm:spPr/>
    </dgm:pt>
    <dgm:pt modelId="{B9FFCE8D-99E3-4246-8978-41A327A17C23}" type="pres">
      <dgm:prSet presAssocID="{6A05DCBA-18F4-4FA7-AFAE-96C607FB3B19}" presName="parentText" presStyleLbl="node1" presStyleIdx="2" presStyleCnt="6">
        <dgm:presLayoutVars>
          <dgm:chMax val="0"/>
          <dgm:bulletEnabled val="1"/>
        </dgm:presLayoutVars>
      </dgm:prSet>
      <dgm:spPr/>
    </dgm:pt>
    <dgm:pt modelId="{5D56E800-C7CF-48F5-B20A-3004BCD86BE2}" type="pres">
      <dgm:prSet presAssocID="{FF4658DD-1F10-4937-BB6E-72E35406D38F}" presName="spacer" presStyleCnt="0"/>
      <dgm:spPr/>
    </dgm:pt>
    <dgm:pt modelId="{85AC241D-DDA3-4136-8A83-CE9250F95E03}" type="pres">
      <dgm:prSet presAssocID="{576BB89F-CF4D-4ED6-9156-113EDEDB2512}" presName="parentText" presStyleLbl="node1" presStyleIdx="3" presStyleCnt="6">
        <dgm:presLayoutVars>
          <dgm:chMax val="0"/>
          <dgm:bulletEnabled val="1"/>
        </dgm:presLayoutVars>
      </dgm:prSet>
      <dgm:spPr/>
    </dgm:pt>
    <dgm:pt modelId="{A06ABCFE-810B-4006-ABCC-924E87CAE42E}" type="pres">
      <dgm:prSet presAssocID="{DA350FD9-3B2C-42F5-A5F1-45A44992AB10}" presName="spacer" presStyleCnt="0"/>
      <dgm:spPr/>
    </dgm:pt>
    <dgm:pt modelId="{6F855BC4-F8CD-420D-8CAD-E0E975E79099}" type="pres">
      <dgm:prSet presAssocID="{1F2117AA-A608-4B2A-89E6-91BCC7739970}" presName="parentText" presStyleLbl="node1" presStyleIdx="4" presStyleCnt="6">
        <dgm:presLayoutVars>
          <dgm:chMax val="0"/>
          <dgm:bulletEnabled val="1"/>
        </dgm:presLayoutVars>
      </dgm:prSet>
      <dgm:spPr/>
    </dgm:pt>
    <dgm:pt modelId="{A75E211C-E8E5-4E90-B7BA-0DCA91802BA1}" type="pres">
      <dgm:prSet presAssocID="{1FFEADDA-8838-4140-9A79-236A01648FC3}" presName="spacer" presStyleCnt="0"/>
      <dgm:spPr/>
    </dgm:pt>
    <dgm:pt modelId="{8F07BDBC-C19D-4B66-82C9-A4F750C4B64C}" type="pres">
      <dgm:prSet presAssocID="{4FA96C2F-08F1-46D7-81AE-CF85FBCE04AB}" presName="parentText" presStyleLbl="node1" presStyleIdx="5" presStyleCnt="6">
        <dgm:presLayoutVars>
          <dgm:chMax val="0"/>
          <dgm:bulletEnabled val="1"/>
        </dgm:presLayoutVars>
      </dgm:prSet>
      <dgm:spPr/>
    </dgm:pt>
  </dgm:ptLst>
  <dgm:cxnLst>
    <dgm:cxn modelId="{3FB9251B-2501-42A2-B721-2199C29360AA}" type="presOf" srcId="{98FB1CE7-8B0B-44A3-9858-2A46D5D3CABB}" destId="{A02F7FC8-47AB-42B9-A408-9B4D29223FE4}" srcOrd="0" destOrd="0" presId="urn:microsoft.com/office/officeart/2005/8/layout/vList2"/>
    <dgm:cxn modelId="{22C38931-3CA2-447B-A414-21E896D3CE32}" type="presOf" srcId="{6A05DCBA-18F4-4FA7-AFAE-96C607FB3B19}" destId="{B9FFCE8D-99E3-4246-8978-41A327A17C23}" srcOrd="0" destOrd="0" presId="urn:microsoft.com/office/officeart/2005/8/layout/vList2"/>
    <dgm:cxn modelId="{68DDF746-062F-460F-8FD7-CE5650752BCC}" srcId="{98FB1CE7-8B0B-44A3-9858-2A46D5D3CABB}" destId="{4FA96C2F-08F1-46D7-81AE-CF85FBCE04AB}" srcOrd="5" destOrd="0" parTransId="{95FD6140-8B28-47F6-85C8-DB30F04DE596}" sibTransId="{77E3C401-7547-4C4C-80D5-4160B96E4740}"/>
    <dgm:cxn modelId="{7F95144F-0FDD-4AB2-A67B-50C6DE7470BD}" type="presOf" srcId="{1F2117AA-A608-4B2A-89E6-91BCC7739970}" destId="{6F855BC4-F8CD-420D-8CAD-E0E975E79099}" srcOrd="0" destOrd="0" presId="urn:microsoft.com/office/officeart/2005/8/layout/vList2"/>
    <dgm:cxn modelId="{C54B2055-FAD9-4C09-B1AD-EACEC9CEDE50}" type="presOf" srcId="{4FA96C2F-08F1-46D7-81AE-CF85FBCE04AB}" destId="{8F07BDBC-C19D-4B66-82C9-A4F750C4B64C}" srcOrd="0" destOrd="0" presId="urn:microsoft.com/office/officeart/2005/8/layout/vList2"/>
    <dgm:cxn modelId="{7CFA1B78-32A0-4F6A-A812-2486ABB27D79}" type="presOf" srcId="{2E083026-2BA9-465D-A84F-5AD6957ECEB8}" destId="{1A226C95-0DA5-4030-9BBF-CD213CA952D4}" srcOrd="0" destOrd="0" presId="urn:microsoft.com/office/officeart/2005/8/layout/vList2"/>
    <dgm:cxn modelId="{4690069F-071F-4A0B-9ED6-3FD2E16715B1}" srcId="{98FB1CE7-8B0B-44A3-9858-2A46D5D3CABB}" destId="{1F2117AA-A608-4B2A-89E6-91BCC7739970}" srcOrd="4" destOrd="0" parTransId="{21B88690-12EF-47A0-8823-664958F2B156}" sibTransId="{1FFEADDA-8838-4140-9A79-236A01648FC3}"/>
    <dgm:cxn modelId="{FC33A9B2-F0AF-41D2-B132-5EE0CE0B5A2C}" type="presOf" srcId="{A1CF247A-FDA6-4623-9DB5-F34D9BA8745D}" destId="{2B811A08-874D-4D68-B1FA-7460D3B1853C}" srcOrd="0" destOrd="0" presId="urn:microsoft.com/office/officeart/2005/8/layout/vList2"/>
    <dgm:cxn modelId="{6A4872C0-10D6-42D3-BF17-4C59D981940A}" srcId="{98FB1CE7-8B0B-44A3-9858-2A46D5D3CABB}" destId="{2E083026-2BA9-465D-A84F-5AD6957ECEB8}" srcOrd="1" destOrd="0" parTransId="{92ECB154-0DE7-409C-A742-2406A3E8B3C5}" sibTransId="{3BE15497-4D1A-4940-813C-E55B43B4BC43}"/>
    <dgm:cxn modelId="{135850D7-F1E4-42ED-920D-51A14BB335D4}" srcId="{98FB1CE7-8B0B-44A3-9858-2A46D5D3CABB}" destId="{576BB89F-CF4D-4ED6-9156-113EDEDB2512}" srcOrd="3" destOrd="0" parTransId="{0ADEE409-1665-4481-8A4D-56A47E5D1F04}" sibTransId="{DA350FD9-3B2C-42F5-A5F1-45A44992AB10}"/>
    <dgm:cxn modelId="{706233E4-DEA7-49E2-8107-662C32B8D4D0}" srcId="{98FB1CE7-8B0B-44A3-9858-2A46D5D3CABB}" destId="{6A05DCBA-18F4-4FA7-AFAE-96C607FB3B19}" srcOrd="2" destOrd="0" parTransId="{5FA28371-B074-4BB0-A781-2D89828D4E2E}" sibTransId="{FF4658DD-1F10-4937-BB6E-72E35406D38F}"/>
    <dgm:cxn modelId="{A1314EF1-C7FF-45AD-94C1-694573530ECC}" type="presOf" srcId="{576BB89F-CF4D-4ED6-9156-113EDEDB2512}" destId="{85AC241D-DDA3-4136-8A83-CE9250F95E03}" srcOrd="0" destOrd="0" presId="urn:microsoft.com/office/officeart/2005/8/layout/vList2"/>
    <dgm:cxn modelId="{78DA00F3-C3FE-48A7-8781-8BFFB1602F55}" srcId="{98FB1CE7-8B0B-44A3-9858-2A46D5D3CABB}" destId="{A1CF247A-FDA6-4623-9DB5-F34D9BA8745D}" srcOrd="0" destOrd="0" parTransId="{252814AF-C3DF-4855-A89D-F56C9F90301A}" sibTransId="{ADD06604-7475-4EAE-93DD-35B7F4FFBE4A}"/>
    <dgm:cxn modelId="{DB448776-16B3-4A2F-BD89-A412A800F086}" type="presParOf" srcId="{A02F7FC8-47AB-42B9-A408-9B4D29223FE4}" destId="{2B811A08-874D-4D68-B1FA-7460D3B1853C}" srcOrd="0" destOrd="0" presId="urn:microsoft.com/office/officeart/2005/8/layout/vList2"/>
    <dgm:cxn modelId="{F17A78C9-49F6-4898-8630-8EEA582019C2}" type="presParOf" srcId="{A02F7FC8-47AB-42B9-A408-9B4D29223FE4}" destId="{4013D634-C829-4182-9CCA-85D49AB2A18E}" srcOrd="1" destOrd="0" presId="urn:microsoft.com/office/officeart/2005/8/layout/vList2"/>
    <dgm:cxn modelId="{A960ED98-1746-41F9-B415-97530D8B169C}" type="presParOf" srcId="{A02F7FC8-47AB-42B9-A408-9B4D29223FE4}" destId="{1A226C95-0DA5-4030-9BBF-CD213CA952D4}" srcOrd="2" destOrd="0" presId="urn:microsoft.com/office/officeart/2005/8/layout/vList2"/>
    <dgm:cxn modelId="{7CEA6B89-2003-48B4-857E-1BD6990BDE08}" type="presParOf" srcId="{A02F7FC8-47AB-42B9-A408-9B4D29223FE4}" destId="{C7C09813-5C6C-4F97-A374-47A95FF20DBF}" srcOrd="3" destOrd="0" presId="urn:microsoft.com/office/officeart/2005/8/layout/vList2"/>
    <dgm:cxn modelId="{AA9CC744-E6F0-4BBA-8050-7F9DE88D8A69}" type="presParOf" srcId="{A02F7FC8-47AB-42B9-A408-9B4D29223FE4}" destId="{B9FFCE8D-99E3-4246-8978-41A327A17C23}" srcOrd="4" destOrd="0" presId="urn:microsoft.com/office/officeart/2005/8/layout/vList2"/>
    <dgm:cxn modelId="{8C3BB681-A66B-454C-B6FB-B18812CD8F49}" type="presParOf" srcId="{A02F7FC8-47AB-42B9-A408-9B4D29223FE4}" destId="{5D56E800-C7CF-48F5-B20A-3004BCD86BE2}" srcOrd="5" destOrd="0" presId="urn:microsoft.com/office/officeart/2005/8/layout/vList2"/>
    <dgm:cxn modelId="{41347D47-5038-4AFB-A88C-0AAF5B44DE31}" type="presParOf" srcId="{A02F7FC8-47AB-42B9-A408-9B4D29223FE4}" destId="{85AC241D-DDA3-4136-8A83-CE9250F95E03}" srcOrd="6" destOrd="0" presId="urn:microsoft.com/office/officeart/2005/8/layout/vList2"/>
    <dgm:cxn modelId="{FA31A24E-A572-4DBE-908F-EA8A9DB86080}" type="presParOf" srcId="{A02F7FC8-47AB-42B9-A408-9B4D29223FE4}" destId="{A06ABCFE-810B-4006-ABCC-924E87CAE42E}" srcOrd="7" destOrd="0" presId="urn:microsoft.com/office/officeart/2005/8/layout/vList2"/>
    <dgm:cxn modelId="{803E5D30-BE0F-4094-810D-87ACBFFAA266}" type="presParOf" srcId="{A02F7FC8-47AB-42B9-A408-9B4D29223FE4}" destId="{6F855BC4-F8CD-420D-8CAD-E0E975E79099}" srcOrd="8" destOrd="0" presId="urn:microsoft.com/office/officeart/2005/8/layout/vList2"/>
    <dgm:cxn modelId="{11B6CBFF-39AA-40CF-A1B8-185B671D0292}" type="presParOf" srcId="{A02F7FC8-47AB-42B9-A408-9B4D29223FE4}" destId="{A75E211C-E8E5-4E90-B7BA-0DCA91802BA1}" srcOrd="9" destOrd="0" presId="urn:microsoft.com/office/officeart/2005/8/layout/vList2"/>
    <dgm:cxn modelId="{346B7AFA-869E-40D1-83DE-D1D60FC5B97E}" type="presParOf" srcId="{A02F7FC8-47AB-42B9-A408-9B4D29223FE4}" destId="{8F07BDBC-C19D-4B66-82C9-A4F750C4B64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11A08-874D-4D68-B1FA-7460D3B1853C}">
      <dsp:nvSpPr>
        <dsp:cNvPr id="0" name=""/>
        <dsp:cNvSpPr/>
      </dsp:nvSpPr>
      <dsp:spPr>
        <a:xfrm>
          <a:off x="0" y="104323"/>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Facilitates user interface design for Base Platform, iEDK and Enterprise Personalization</a:t>
          </a:r>
        </a:p>
      </dsp:txBody>
      <dsp:txXfrm>
        <a:off x="34954" y="139277"/>
        <a:ext cx="5802182" cy="646132"/>
      </dsp:txXfrm>
    </dsp:sp>
    <dsp:sp modelId="{1A226C95-0DA5-4030-9BBF-CD213CA952D4}">
      <dsp:nvSpPr>
        <dsp:cNvPr id="0" name=""/>
        <dsp:cNvSpPr/>
      </dsp:nvSpPr>
      <dsp:spPr>
        <a:xfrm>
          <a:off x="0" y="872204"/>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Support for both Sencha and Nebula UI frameworks</a:t>
          </a:r>
        </a:p>
      </dsp:txBody>
      <dsp:txXfrm>
        <a:off x="34954" y="907158"/>
        <a:ext cx="5802182" cy="646132"/>
      </dsp:txXfrm>
    </dsp:sp>
    <dsp:sp modelId="{B9FFCE8D-99E3-4246-8978-41A327A17C23}">
      <dsp:nvSpPr>
        <dsp:cNvPr id="0" name=""/>
        <dsp:cNvSpPr/>
      </dsp:nvSpPr>
      <dsp:spPr>
        <a:xfrm>
          <a:off x="0" y="1640083"/>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Capable of handling table layouts as well as responsive and adaptive design</a:t>
          </a:r>
        </a:p>
      </dsp:txBody>
      <dsp:txXfrm>
        <a:off x="34954" y="1675037"/>
        <a:ext cx="5802182" cy="646132"/>
      </dsp:txXfrm>
    </dsp:sp>
    <dsp:sp modelId="{85AC241D-DDA3-4136-8A83-CE9250F95E03}">
      <dsp:nvSpPr>
        <dsp:cNvPr id="0" name=""/>
        <dsp:cNvSpPr/>
      </dsp:nvSpPr>
      <dsp:spPr>
        <a:xfrm>
          <a:off x="0" y="2407963"/>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Drag &amp; Drop visual user interface designer – Proto and live preview option with sample data</a:t>
          </a:r>
        </a:p>
      </dsp:txBody>
      <dsp:txXfrm>
        <a:off x="34954" y="2442917"/>
        <a:ext cx="5802182" cy="646132"/>
      </dsp:txXfrm>
    </dsp:sp>
    <dsp:sp modelId="{6F855BC4-F8CD-420D-8CAD-E0E975E79099}">
      <dsp:nvSpPr>
        <dsp:cNvPr id="0" name=""/>
        <dsp:cNvSpPr/>
      </dsp:nvSpPr>
      <dsp:spPr>
        <a:xfrm>
          <a:off x="0" y="3175843"/>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Enforces standards across the user interface manifestation &amp; behavior</a:t>
          </a:r>
        </a:p>
      </dsp:txBody>
      <dsp:txXfrm>
        <a:off x="34954" y="3210797"/>
        <a:ext cx="5802182" cy="646132"/>
      </dsp:txXfrm>
    </dsp:sp>
    <dsp:sp modelId="{8F07BDBC-C19D-4B66-82C9-A4F750C4B64C}">
      <dsp:nvSpPr>
        <dsp:cNvPr id="0" name=""/>
        <dsp:cNvSpPr/>
      </dsp:nvSpPr>
      <dsp:spPr>
        <a:xfrm>
          <a:off x="0" y="3943723"/>
          <a:ext cx="5872090" cy="7160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Embedded card designer for designing composite control</a:t>
          </a:r>
        </a:p>
      </dsp:txBody>
      <dsp:txXfrm>
        <a:off x="34954" y="3978677"/>
        <a:ext cx="5802182" cy="646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11 May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p:txBody>
          <a:bodyPr/>
          <a:lstStyle/>
          <a:p>
            <a:r>
              <a:rPr lang="en-GB" dirty="0"/>
              <a:t>Platform Modernization</a:t>
            </a:r>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1BDF-11A6-6FC5-9A5D-FFAEFDA4DC00}"/>
              </a:ext>
            </a:extLst>
          </p:cNvPr>
          <p:cNvSpPr>
            <a:spLocks noGrp="1"/>
          </p:cNvSpPr>
          <p:nvPr>
            <p:ph type="title"/>
          </p:nvPr>
        </p:nvSpPr>
        <p:spPr/>
        <p:txBody>
          <a:bodyPr/>
          <a:lstStyle/>
          <a:p>
            <a:r>
              <a:rPr lang="en-US" dirty="0"/>
              <a:t>Inventory of code generators relying on current schema</a:t>
            </a:r>
            <a:endParaRPr lang="en-IN" dirty="0"/>
          </a:p>
        </p:txBody>
      </p:sp>
      <p:sp>
        <p:nvSpPr>
          <p:cNvPr id="3" name="Content Placeholder 2">
            <a:extLst>
              <a:ext uri="{FF2B5EF4-FFF2-40B4-BE49-F238E27FC236}">
                <a16:creationId xmlns:a16="http://schemas.microsoft.com/office/drawing/2014/main" id="{3535B941-161C-5894-A168-357540811A29}"/>
              </a:ext>
            </a:extLst>
          </p:cNvPr>
          <p:cNvSpPr>
            <a:spLocks noGrp="1"/>
          </p:cNvSpPr>
          <p:nvPr>
            <p:ph sz="quarter" idx="21"/>
          </p:nvPr>
        </p:nvSpPr>
        <p:spPr>
          <a:xfrm>
            <a:off x="263525" y="1257300"/>
            <a:ext cx="3099435" cy="4764088"/>
          </a:xfrm>
        </p:spPr>
        <p:txBody>
          <a:bodyPr/>
          <a:lstStyle/>
          <a:p>
            <a:r>
              <a:rPr lang="en-US" b="1" u="sng" dirty="0"/>
              <a:t>Client Layer Generators</a:t>
            </a:r>
          </a:p>
          <a:p>
            <a:pPr marL="457200" indent="-457200">
              <a:buFont typeface="+mj-lt"/>
              <a:buAutoNum type="arabicPeriod"/>
            </a:pPr>
            <a:r>
              <a:rPr lang="en-US" dirty="0"/>
              <a:t>Desktop - Hub JSON Generator</a:t>
            </a:r>
          </a:p>
          <a:p>
            <a:pPr marL="457200" indent="-457200">
              <a:buFont typeface="+mj-lt"/>
              <a:buAutoNum type="arabicPeriod"/>
            </a:pPr>
            <a:r>
              <a:rPr lang="en-US" dirty="0"/>
              <a:t>Desktop – Glance JSON Generator</a:t>
            </a:r>
          </a:p>
          <a:p>
            <a:pPr marL="457200" indent="-457200">
              <a:buFont typeface="+mj-lt"/>
              <a:buAutoNum type="arabicPeriod"/>
            </a:pPr>
            <a:r>
              <a:rPr lang="en-US" dirty="0"/>
              <a:t>Mobility</a:t>
            </a:r>
          </a:p>
          <a:p>
            <a:pPr marL="1029946" lvl="1" indent="-457200">
              <a:buFont typeface="+mj-lt"/>
              <a:buAutoNum type="romanUcPeriod"/>
            </a:pPr>
            <a:r>
              <a:rPr lang="en-US" sz="1800" dirty="0"/>
              <a:t>mHub</a:t>
            </a:r>
          </a:p>
          <a:p>
            <a:pPr marL="1029946" lvl="1" indent="-457200">
              <a:buFont typeface="+mj-lt"/>
              <a:buAutoNum type="romanUcPeriod"/>
            </a:pPr>
            <a:r>
              <a:rPr lang="en-US" sz="1800" dirty="0"/>
              <a:t>Unify </a:t>
            </a:r>
          </a:p>
          <a:p>
            <a:pPr marL="1029946" lvl="1" indent="-457200">
              <a:buFont typeface="+mj-lt"/>
              <a:buAutoNum type="romanUcPeriod"/>
            </a:pPr>
            <a:r>
              <a:rPr lang="en-US" sz="1800" dirty="0"/>
              <a:t>Evolv</a:t>
            </a:r>
          </a:p>
          <a:p>
            <a:pPr marL="1029946" lvl="1" indent="-457200">
              <a:buFont typeface="+mj-lt"/>
              <a:buAutoNum type="romanUcPeriod"/>
            </a:pPr>
            <a:r>
              <a:rPr lang="en-US" sz="1800" dirty="0"/>
              <a:t>Native Apps</a:t>
            </a:r>
          </a:p>
          <a:p>
            <a:pPr marL="1029946" lvl="1" indent="-457200">
              <a:buFont typeface="+mj-lt"/>
              <a:buAutoNum type="romanUcPeriod"/>
            </a:pPr>
            <a:endParaRPr lang="en-US" sz="1800" dirty="0"/>
          </a:p>
        </p:txBody>
      </p:sp>
      <p:sp>
        <p:nvSpPr>
          <p:cNvPr id="8" name="Content Placeholder 2">
            <a:extLst>
              <a:ext uri="{FF2B5EF4-FFF2-40B4-BE49-F238E27FC236}">
                <a16:creationId xmlns:a16="http://schemas.microsoft.com/office/drawing/2014/main" id="{39AFDBB1-AE4F-06D9-253A-ECBE73701FDC}"/>
              </a:ext>
            </a:extLst>
          </p:cNvPr>
          <p:cNvSpPr txBox="1">
            <a:spLocks/>
          </p:cNvSpPr>
          <p:nvPr/>
        </p:nvSpPr>
        <p:spPr bwMode="gray">
          <a:xfrm>
            <a:off x="3504451" y="1257300"/>
            <a:ext cx="2906395" cy="4764088"/>
          </a:xfrm>
          <a:prstGeom prst="rect">
            <a:avLst/>
          </a:prstGeom>
        </p:spPr>
        <p:txBody>
          <a:bodyPr lIns="91440" tIns="0" rIns="0"/>
          <a:lstStyle>
            <a:lvl1pPr marL="0" marR="0" indent="0" algn="l" defTabSz="914454" rtl="0" eaLnBrk="1" fontAlgn="auto" latinLnBrk="0" hangingPunct="1">
              <a:lnSpc>
                <a:spcPct val="100000"/>
              </a:lnSpc>
              <a:spcBef>
                <a:spcPts val="600"/>
              </a:spcBef>
              <a:spcAft>
                <a:spcPts val="0"/>
              </a:spcAft>
              <a:buClrTx/>
              <a:buSzPct val="90000"/>
              <a:buFont typeface="Arial" pitchFamily="34" charset="0"/>
              <a:buNone/>
              <a:tabLst/>
              <a:defRPr sz="2000" b="0" i="0" kern="1200" spc="0" baseline="0">
                <a:solidFill>
                  <a:schemeClr val="tx1"/>
                </a:soli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100000"/>
              </a:lnSpc>
              <a:spcBef>
                <a:spcPts val="600"/>
              </a:spcBef>
              <a:spcAft>
                <a:spcPts val="0"/>
              </a:spcAft>
              <a:buClrTx/>
              <a:buSzPct val="90000"/>
              <a:buFont typeface="Arial" pitchFamily="34" charset="0"/>
              <a:buChar char="•"/>
              <a:tabLst/>
              <a:defRPr sz="1200" b="0" i="0" kern="1200" spc="0" baseline="0">
                <a:solidFill>
                  <a:schemeClr val="tx1"/>
                </a:soli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100" b="0" i="0" kern="1200" spc="0" baseline="0">
                <a:solidFill>
                  <a:schemeClr val="tx1"/>
                </a:soli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b="1" u="sng" dirty="0"/>
              <a:t>.Net Code Generators</a:t>
            </a:r>
          </a:p>
          <a:p>
            <a:pPr marL="457200" indent="-457200">
              <a:buFont typeface="+mj-lt"/>
              <a:buAutoNum type="arabicPeriod"/>
            </a:pPr>
            <a:r>
              <a:rPr lang="en-US" dirty="0"/>
              <a:t>State xml generator</a:t>
            </a:r>
          </a:p>
          <a:p>
            <a:pPr marL="457200" indent="-457200">
              <a:buFont typeface="+mj-lt"/>
              <a:buAutoNum type="arabicPeriod"/>
            </a:pPr>
            <a:r>
              <a:rPr lang="en-US" dirty="0"/>
              <a:t>Web layer  - activity dll</a:t>
            </a:r>
          </a:p>
          <a:p>
            <a:pPr marL="457200" indent="-457200">
              <a:buFont typeface="+mj-lt"/>
              <a:buAutoNum type="arabicPeriod"/>
            </a:pPr>
            <a:r>
              <a:rPr lang="en-US" dirty="0"/>
              <a:t>App layer - Service Dlls</a:t>
            </a:r>
          </a:p>
          <a:p>
            <a:pPr marL="457200" indent="-457200">
              <a:buFont typeface="+mj-lt"/>
              <a:buAutoNum type="arabicPeriod"/>
            </a:pPr>
            <a:r>
              <a:rPr lang="en-US" dirty="0"/>
              <a:t>App layer – Error dlls</a:t>
            </a:r>
          </a:p>
          <a:p>
            <a:pPr marL="457200" indent="-457200">
              <a:buFont typeface="+mj-lt"/>
              <a:buAutoNum type="arabicPeriod"/>
            </a:pPr>
            <a:r>
              <a:rPr lang="en-US" dirty="0"/>
              <a:t>UPE Script generators</a:t>
            </a:r>
          </a:p>
          <a:p>
            <a:pPr marL="457200" indent="-457200">
              <a:buFont typeface="+mj-lt"/>
              <a:buAutoNum type="arabicPeriod"/>
            </a:pPr>
            <a:r>
              <a:rPr lang="en-US" dirty="0"/>
              <a:t>MDCF excel generators</a:t>
            </a:r>
          </a:p>
          <a:p>
            <a:pPr marL="457200" indent="-457200">
              <a:buFont typeface="+mj-lt"/>
              <a:buAutoNum type="arabicPeriod"/>
            </a:pPr>
            <a:r>
              <a:rPr lang="en-US" dirty="0"/>
              <a:t>Report script generator</a:t>
            </a:r>
          </a:p>
          <a:p>
            <a:pPr marL="457200" indent="-457200">
              <a:buFont typeface="+mj-lt"/>
              <a:buAutoNum type="arabicPeriod"/>
            </a:pPr>
            <a:r>
              <a:rPr lang="en-US" dirty="0"/>
              <a:t>Report ASPX generator</a:t>
            </a:r>
          </a:p>
          <a:p>
            <a:pPr marL="1029946" lvl="1" indent="-457200">
              <a:buFont typeface="+mj-lt"/>
              <a:buAutoNum type="romanUcPeriod"/>
            </a:pPr>
            <a:endParaRPr lang="en-US" sz="1800" dirty="0"/>
          </a:p>
        </p:txBody>
      </p:sp>
      <p:sp>
        <p:nvSpPr>
          <p:cNvPr id="9" name="Content Placeholder 2">
            <a:extLst>
              <a:ext uri="{FF2B5EF4-FFF2-40B4-BE49-F238E27FC236}">
                <a16:creationId xmlns:a16="http://schemas.microsoft.com/office/drawing/2014/main" id="{3E838061-FBD6-CE52-BB71-8E53FB0BFE62}"/>
              </a:ext>
            </a:extLst>
          </p:cNvPr>
          <p:cNvSpPr txBox="1">
            <a:spLocks/>
          </p:cNvSpPr>
          <p:nvPr/>
        </p:nvSpPr>
        <p:spPr bwMode="gray">
          <a:xfrm>
            <a:off x="6674429" y="1257300"/>
            <a:ext cx="2825172" cy="4764088"/>
          </a:xfrm>
          <a:prstGeom prst="rect">
            <a:avLst/>
          </a:prstGeom>
        </p:spPr>
        <p:txBody>
          <a:bodyPr lIns="91440" tIns="0" rIns="0"/>
          <a:lstStyle>
            <a:lvl1pPr marL="0" marR="0" indent="0" algn="l" defTabSz="914454" rtl="0" eaLnBrk="1" fontAlgn="auto" latinLnBrk="0" hangingPunct="1">
              <a:lnSpc>
                <a:spcPct val="100000"/>
              </a:lnSpc>
              <a:spcBef>
                <a:spcPts val="600"/>
              </a:spcBef>
              <a:spcAft>
                <a:spcPts val="0"/>
              </a:spcAft>
              <a:buClrTx/>
              <a:buSzPct val="90000"/>
              <a:buFont typeface="Arial" pitchFamily="34" charset="0"/>
              <a:buNone/>
              <a:tabLst/>
              <a:defRPr sz="2000" b="0" i="0" kern="1200" spc="0" baseline="0">
                <a:solidFill>
                  <a:schemeClr val="tx1"/>
                </a:soli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100000"/>
              </a:lnSpc>
              <a:spcBef>
                <a:spcPts val="600"/>
              </a:spcBef>
              <a:spcAft>
                <a:spcPts val="0"/>
              </a:spcAft>
              <a:buClrTx/>
              <a:buSzPct val="90000"/>
              <a:buFont typeface="Arial" pitchFamily="34" charset="0"/>
              <a:buChar char="•"/>
              <a:tabLst/>
              <a:defRPr sz="1200" b="0" i="0" kern="1200" spc="0" baseline="0">
                <a:solidFill>
                  <a:schemeClr val="tx1"/>
                </a:soli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100" b="0" i="0" kern="1200" spc="0" baseline="0">
                <a:solidFill>
                  <a:schemeClr val="tx1"/>
                </a:soli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b="1" u="sng" dirty="0"/>
              <a:t>J2EE Code Generators</a:t>
            </a:r>
          </a:p>
          <a:p>
            <a:pPr marL="457200" indent="-457200">
              <a:buFont typeface="+mj-lt"/>
              <a:buAutoNum type="arabicPeriod"/>
            </a:pPr>
            <a:r>
              <a:rPr lang="en-US" dirty="0"/>
              <a:t>Web layer  - activity bean</a:t>
            </a:r>
          </a:p>
          <a:p>
            <a:pPr marL="457200" indent="-457200">
              <a:buFont typeface="+mj-lt"/>
              <a:buAutoNum type="arabicPeriod"/>
            </a:pPr>
            <a:r>
              <a:rPr lang="en-US" dirty="0"/>
              <a:t>App layer - Service beans</a:t>
            </a:r>
          </a:p>
          <a:p>
            <a:pPr marL="457200" indent="-457200">
              <a:buFont typeface="+mj-lt"/>
              <a:buAutoNum type="arabicPeriod"/>
            </a:pPr>
            <a:r>
              <a:rPr lang="en-US" dirty="0"/>
              <a:t>App layer – Resource files</a:t>
            </a:r>
          </a:p>
          <a:p>
            <a:pPr marL="1029946" lvl="1" indent="-457200">
              <a:buFont typeface="+mj-lt"/>
              <a:buAutoNum type="romanUcPeriod"/>
            </a:pPr>
            <a:endParaRPr lang="en-US" sz="1800" dirty="0"/>
          </a:p>
        </p:txBody>
      </p:sp>
      <p:sp>
        <p:nvSpPr>
          <p:cNvPr id="10" name="Content Placeholder 2">
            <a:extLst>
              <a:ext uri="{FF2B5EF4-FFF2-40B4-BE49-F238E27FC236}">
                <a16:creationId xmlns:a16="http://schemas.microsoft.com/office/drawing/2014/main" id="{F72BE577-0248-83F0-C8FF-B1208B606F82}"/>
              </a:ext>
            </a:extLst>
          </p:cNvPr>
          <p:cNvSpPr txBox="1">
            <a:spLocks/>
          </p:cNvSpPr>
          <p:nvPr/>
        </p:nvSpPr>
        <p:spPr bwMode="gray">
          <a:xfrm>
            <a:off x="9672320" y="1257300"/>
            <a:ext cx="2256155" cy="4764088"/>
          </a:xfrm>
          <a:prstGeom prst="rect">
            <a:avLst/>
          </a:prstGeom>
        </p:spPr>
        <p:txBody>
          <a:bodyPr lIns="91440" tIns="0" rIns="0"/>
          <a:lstStyle>
            <a:lvl1pPr marL="0" marR="0" indent="0" algn="l" defTabSz="914454" rtl="0" eaLnBrk="1" fontAlgn="auto" latinLnBrk="0" hangingPunct="1">
              <a:lnSpc>
                <a:spcPct val="100000"/>
              </a:lnSpc>
              <a:spcBef>
                <a:spcPts val="600"/>
              </a:spcBef>
              <a:spcAft>
                <a:spcPts val="0"/>
              </a:spcAft>
              <a:buClrTx/>
              <a:buSzPct val="90000"/>
              <a:buFont typeface="Arial" pitchFamily="34" charset="0"/>
              <a:buNone/>
              <a:tabLst/>
              <a:defRPr sz="2000" b="0" i="0" kern="1200" spc="0" baseline="0">
                <a:solidFill>
                  <a:schemeClr val="tx1"/>
                </a:soli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100000"/>
              </a:lnSpc>
              <a:spcBef>
                <a:spcPts val="600"/>
              </a:spcBef>
              <a:spcAft>
                <a:spcPts val="0"/>
              </a:spcAft>
              <a:buClrTx/>
              <a:buSzPct val="90000"/>
              <a:buFont typeface="Arial" pitchFamily="34" charset="0"/>
              <a:buChar char="•"/>
              <a:tabLst/>
              <a:defRPr sz="1200" b="0" i="0" kern="1200" spc="0" baseline="0">
                <a:solidFill>
                  <a:schemeClr val="tx1"/>
                </a:soli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100" b="0" i="0" kern="1200" spc="0" baseline="0">
                <a:solidFill>
                  <a:schemeClr val="tx1"/>
                </a:soli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b="1" u="sng" dirty="0"/>
              <a:t>Other</a:t>
            </a:r>
          </a:p>
          <a:p>
            <a:pPr marL="457200" indent="-457200">
              <a:buFont typeface="+mj-lt"/>
              <a:buAutoNum type="arabicPeriod"/>
            </a:pPr>
            <a:r>
              <a:rPr lang="en-US" dirty="0"/>
              <a:t>UI meta generators for test scripts</a:t>
            </a:r>
          </a:p>
          <a:p>
            <a:pPr marL="457200" indent="-457200">
              <a:buFont typeface="+mj-lt"/>
              <a:buAutoNum type="arabicPeriod"/>
            </a:pPr>
            <a:r>
              <a:rPr lang="en-US" dirty="0"/>
              <a:t>Deployment script generator</a:t>
            </a:r>
          </a:p>
          <a:p>
            <a:pPr marL="457200" indent="-457200">
              <a:buFont typeface="+mj-lt"/>
              <a:buAutoNum type="arabicPeriod"/>
            </a:pPr>
            <a:r>
              <a:rPr lang="en-US" dirty="0"/>
              <a:t>Workflow script generator </a:t>
            </a:r>
          </a:p>
        </p:txBody>
      </p:sp>
    </p:spTree>
    <p:extLst>
      <p:ext uri="{BB962C8B-B14F-4D97-AF65-F5344CB8AC3E}">
        <p14:creationId xmlns:p14="http://schemas.microsoft.com/office/powerpoint/2010/main" val="293084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1BDF-11A6-6FC5-9A5D-FFAEFDA4DC00}"/>
              </a:ext>
            </a:extLst>
          </p:cNvPr>
          <p:cNvSpPr>
            <a:spLocks noGrp="1"/>
          </p:cNvSpPr>
          <p:nvPr>
            <p:ph type="title"/>
          </p:nvPr>
        </p:nvSpPr>
        <p:spPr/>
        <p:txBody>
          <a:bodyPr/>
          <a:lstStyle/>
          <a:p>
            <a:r>
              <a:rPr lang="en-US" dirty="0"/>
              <a:t>Approach 1 : Continue with current schema</a:t>
            </a:r>
            <a:endParaRPr lang="en-IN" dirty="0"/>
          </a:p>
        </p:txBody>
      </p:sp>
      <p:sp>
        <p:nvSpPr>
          <p:cNvPr id="4" name="Content Placeholder 3">
            <a:extLst>
              <a:ext uri="{FF2B5EF4-FFF2-40B4-BE49-F238E27FC236}">
                <a16:creationId xmlns:a16="http://schemas.microsoft.com/office/drawing/2014/main" id="{4A011BAF-E21F-879C-4531-07DFBA5B99EB}"/>
              </a:ext>
            </a:extLst>
          </p:cNvPr>
          <p:cNvSpPr>
            <a:spLocks noGrp="1"/>
          </p:cNvSpPr>
          <p:nvPr>
            <p:ph sz="quarter" idx="21"/>
          </p:nvPr>
        </p:nvSpPr>
        <p:spPr/>
        <p:txBody>
          <a:bodyPr/>
          <a:lstStyle/>
          <a:p>
            <a:endParaRPr lang="en-US" dirty="0"/>
          </a:p>
          <a:p>
            <a:pPr marL="342900" indent="-342900">
              <a:buFont typeface="Arial" panose="020B0604020202020204" pitchFamily="34" charset="0"/>
              <a:buChar char="•"/>
            </a:pPr>
            <a:r>
              <a:rPr lang="en-IN" dirty="0"/>
              <a:t>Interoperability for current work bench and modern platform </a:t>
            </a:r>
          </a:p>
          <a:p>
            <a:pPr marL="342900" indent="-342900">
              <a:buFont typeface="Arial" panose="020B0604020202020204" pitchFamily="34" charset="0"/>
              <a:buChar char="•"/>
            </a:pPr>
            <a:r>
              <a:rPr lang="en-IN" dirty="0"/>
              <a:t>No major impact for existing generator feeds </a:t>
            </a:r>
          </a:p>
        </p:txBody>
      </p:sp>
      <p:sp>
        <p:nvSpPr>
          <p:cNvPr id="5" name="Text Placeholder 4">
            <a:extLst>
              <a:ext uri="{FF2B5EF4-FFF2-40B4-BE49-F238E27FC236}">
                <a16:creationId xmlns:a16="http://schemas.microsoft.com/office/drawing/2014/main" id="{FD50C0AF-A8AD-C5FD-0AE2-CEF40A2368C0}"/>
              </a:ext>
            </a:extLst>
          </p:cNvPr>
          <p:cNvSpPr>
            <a:spLocks noGrp="1"/>
          </p:cNvSpPr>
          <p:nvPr>
            <p:ph type="body" sz="quarter" idx="30"/>
          </p:nvPr>
        </p:nvSpPr>
        <p:spPr/>
        <p:txBody>
          <a:bodyPr/>
          <a:lstStyle/>
          <a:p>
            <a:r>
              <a:rPr lang="en-US" dirty="0"/>
              <a:t>Pros</a:t>
            </a:r>
            <a:endParaRPr lang="en-IN" dirty="0"/>
          </a:p>
        </p:txBody>
      </p:sp>
      <p:sp>
        <p:nvSpPr>
          <p:cNvPr id="6" name="Content Placeholder 5">
            <a:extLst>
              <a:ext uri="{FF2B5EF4-FFF2-40B4-BE49-F238E27FC236}">
                <a16:creationId xmlns:a16="http://schemas.microsoft.com/office/drawing/2014/main" id="{28BBCF89-66DE-16E1-0CEF-7502D3B8BA80}"/>
              </a:ext>
            </a:extLst>
          </p:cNvPr>
          <p:cNvSpPr>
            <a:spLocks noGrp="1"/>
          </p:cNvSpPr>
          <p:nvPr>
            <p:ph sz="quarter" idx="31"/>
          </p:nvPr>
        </p:nvSpPr>
        <p:spPr/>
        <p:txBody>
          <a:bodyPr/>
          <a:lstStyle/>
          <a:p>
            <a:endParaRPr lang="en-US" dirty="0"/>
          </a:p>
          <a:p>
            <a:pPr marL="342900" indent="-342900">
              <a:buFont typeface="Arial" panose="020B0604020202020204" pitchFamily="34" charset="0"/>
              <a:buChar char="•"/>
            </a:pPr>
            <a:r>
              <a:rPr lang="en-IN" dirty="0"/>
              <a:t>Monolithic – Approx </a:t>
            </a:r>
            <a:r>
              <a:rPr lang="en-IN" b="1" u="sng" dirty="0"/>
              <a:t>3000+ </a:t>
            </a:r>
            <a:r>
              <a:rPr lang="en-IN" dirty="0"/>
              <a:t>table – 3 database (base, publish and handle changes db). </a:t>
            </a:r>
          </a:p>
          <a:p>
            <a:pPr marL="342900" indent="-342900">
              <a:buFont typeface="Arial" panose="020B0604020202020204" pitchFamily="34" charset="0"/>
              <a:buChar char="•"/>
            </a:pPr>
            <a:r>
              <a:rPr lang="en-IN" dirty="0"/>
              <a:t>Model size growth in TB</a:t>
            </a:r>
          </a:p>
          <a:p>
            <a:pPr marL="342900" indent="-342900">
              <a:buFont typeface="Arial" panose="020B0604020202020204" pitchFamily="34" charset="0"/>
              <a:buChar char="•"/>
            </a:pPr>
            <a:r>
              <a:rPr lang="en-IN" dirty="0"/>
              <a:t>Normalization missing in many tables (duplicate data across table, missing foreign keys, etc)</a:t>
            </a:r>
          </a:p>
          <a:p>
            <a:pPr marL="342900" indent="-342900">
              <a:buFont typeface="Arial" panose="020B0604020202020204" pitchFamily="34" charset="0"/>
              <a:buChar char="•"/>
            </a:pPr>
            <a:r>
              <a:rPr lang="en-IN" dirty="0">
                <a:highlight>
                  <a:srgbClr val="FFFF00"/>
                </a:highlight>
              </a:rPr>
              <a:t>Exception data – clean-up??</a:t>
            </a:r>
          </a:p>
          <a:p>
            <a:pPr marL="342900" indent="-342900">
              <a:buFont typeface="Arial" panose="020B0604020202020204" pitchFamily="34" charset="0"/>
              <a:buChar char="•"/>
            </a:pPr>
            <a:r>
              <a:rPr lang="en-IN" dirty="0"/>
              <a:t>String manipulation in backend for code generation feed xml - unstructured xml – performance issues reported frequently</a:t>
            </a:r>
          </a:p>
          <a:p>
            <a:pPr marL="342900" indent="-342900">
              <a:buFont typeface="Arial" panose="020B0604020202020204" pitchFamily="34" charset="0"/>
              <a:buChar char="•"/>
            </a:pPr>
            <a:r>
              <a:rPr lang="en-IN" dirty="0"/>
              <a:t>BT Synonym – Referred as key attributes for all UI element definitions (page, section, control, column, etc)</a:t>
            </a:r>
          </a:p>
          <a:p>
            <a:pPr marL="342900" indent="-342900">
              <a:buFont typeface="Arial" panose="020B0604020202020204" pitchFamily="34" charset="0"/>
              <a:buChar char="•"/>
            </a:pPr>
            <a:endParaRPr lang="en-IN" dirty="0"/>
          </a:p>
          <a:p>
            <a:endParaRPr lang="en-IN" dirty="0"/>
          </a:p>
        </p:txBody>
      </p:sp>
      <p:sp>
        <p:nvSpPr>
          <p:cNvPr id="7" name="Text Placeholder 6">
            <a:extLst>
              <a:ext uri="{FF2B5EF4-FFF2-40B4-BE49-F238E27FC236}">
                <a16:creationId xmlns:a16="http://schemas.microsoft.com/office/drawing/2014/main" id="{574972E0-18E2-0B49-3885-83C90B97336B}"/>
              </a:ext>
            </a:extLst>
          </p:cNvPr>
          <p:cNvSpPr>
            <a:spLocks noGrp="1"/>
          </p:cNvSpPr>
          <p:nvPr>
            <p:ph type="body" sz="quarter" idx="32"/>
          </p:nvPr>
        </p:nvSpPr>
        <p:spPr/>
        <p:txBody>
          <a:bodyPr/>
          <a:lstStyle/>
          <a:p>
            <a:r>
              <a:rPr lang="en-IN" dirty="0"/>
              <a:t>Cons</a:t>
            </a:r>
          </a:p>
        </p:txBody>
      </p:sp>
    </p:spTree>
    <p:extLst>
      <p:ext uri="{BB962C8B-B14F-4D97-AF65-F5344CB8AC3E}">
        <p14:creationId xmlns:p14="http://schemas.microsoft.com/office/powerpoint/2010/main" val="77406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1BDF-11A6-6FC5-9A5D-FFAEFDA4DC00}"/>
              </a:ext>
            </a:extLst>
          </p:cNvPr>
          <p:cNvSpPr>
            <a:spLocks noGrp="1"/>
          </p:cNvSpPr>
          <p:nvPr>
            <p:ph type="title"/>
          </p:nvPr>
        </p:nvSpPr>
        <p:spPr/>
        <p:txBody>
          <a:bodyPr/>
          <a:lstStyle/>
          <a:p>
            <a:r>
              <a:rPr lang="en-US" dirty="0"/>
              <a:t>Approach 2 : New schema</a:t>
            </a:r>
            <a:endParaRPr lang="en-IN" dirty="0"/>
          </a:p>
        </p:txBody>
      </p:sp>
      <p:sp>
        <p:nvSpPr>
          <p:cNvPr id="4" name="Content Placeholder 3">
            <a:extLst>
              <a:ext uri="{FF2B5EF4-FFF2-40B4-BE49-F238E27FC236}">
                <a16:creationId xmlns:a16="http://schemas.microsoft.com/office/drawing/2014/main" id="{4A011BAF-E21F-879C-4531-07DFBA5B99EB}"/>
              </a:ext>
            </a:extLst>
          </p:cNvPr>
          <p:cNvSpPr>
            <a:spLocks noGrp="1"/>
          </p:cNvSpPr>
          <p:nvPr>
            <p:ph sz="quarter" idx="21"/>
          </p:nvPr>
        </p:nvSpPr>
        <p:spPr/>
        <p:txBody>
          <a:bodyPr/>
          <a:lstStyle/>
          <a:p>
            <a:endParaRPr lang="en-US" dirty="0"/>
          </a:p>
          <a:p>
            <a:pPr marL="342900" indent="-342900">
              <a:buFont typeface="Arial" panose="020B0604020202020204" pitchFamily="34" charset="0"/>
              <a:buChar char="•"/>
            </a:pPr>
            <a:r>
              <a:rPr lang="en-IN" dirty="0"/>
              <a:t>Schema can be refactored as required</a:t>
            </a:r>
          </a:p>
          <a:p>
            <a:pPr marL="342900" indent="-342900">
              <a:buFont typeface="Arial" panose="020B0604020202020204" pitchFamily="34" charset="0"/>
              <a:buChar char="•"/>
            </a:pPr>
            <a:r>
              <a:rPr lang="en-IN" dirty="0"/>
              <a:t>Possibility to move to different data source (GIT, POSTGRES)</a:t>
            </a:r>
          </a:p>
          <a:p>
            <a:pPr marL="342900" indent="-342900">
              <a:buFont typeface="Arial" panose="020B0604020202020204" pitchFamily="34" charset="0"/>
              <a:buChar char="•"/>
            </a:pPr>
            <a:r>
              <a:rPr lang="en-IN" dirty="0"/>
              <a:t>BT Synonym can be captured only for required entities</a:t>
            </a:r>
          </a:p>
        </p:txBody>
      </p:sp>
      <p:sp>
        <p:nvSpPr>
          <p:cNvPr id="5" name="Text Placeholder 4">
            <a:extLst>
              <a:ext uri="{FF2B5EF4-FFF2-40B4-BE49-F238E27FC236}">
                <a16:creationId xmlns:a16="http://schemas.microsoft.com/office/drawing/2014/main" id="{FD50C0AF-A8AD-C5FD-0AE2-CEF40A2368C0}"/>
              </a:ext>
            </a:extLst>
          </p:cNvPr>
          <p:cNvSpPr>
            <a:spLocks noGrp="1"/>
          </p:cNvSpPr>
          <p:nvPr>
            <p:ph type="body" sz="quarter" idx="30"/>
          </p:nvPr>
        </p:nvSpPr>
        <p:spPr/>
        <p:txBody>
          <a:bodyPr/>
          <a:lstStyle/>
          <a:p>
            <a:r>
              <a:rPr lang="en-US" dirty="0"/>
              <a:t>Pros</a:t>
            </a:r>
            <a:endParaRPr lang="en-IN" dirty="0"/>
          </a:p>
        </p:txBody>
      </p:sp>
      <p:sp>
        <p:nvSpPr>
          <p:cNvPr id="6" name="Content Placeholder 5">
            <a:extLst>
              <a:ext uri="{FF2B5EF4-FFF2-40B4-BE49-F238E27FC236}">
                <a16:creationId xmlns:a16="http://schemas.microsoft.com/office/drawing/2014/main" id="{28BBCF89-66DE-16E1-0CEF-7502D3B8BA80}"/>
              </a:ext>
            </a:extLst>
          </p:cNvPr>
          <p:cNvSpPr>
            <a:spLocks noGrp="1"/>
          </p:cNvSpPr>
          <p:nvPr>
            <p:ph sz="quarter" idx="31"/>
          </p:nvPr>
        </p:nvSpPr>
        <p:spPr/>
        <p:txBody>
          <a:bodyPr/>
          <a:lstStyle/>
          <a:p>
            <a:endParaRPr lang="en-US" dirty="0"/>
          </a:p>
          <a:p>
            <a:pPr marL="342900" indent="-342900">
              <a:buFont typeface="Arial" panose="020B0604020202020204" pitchFamily="34" charset="0"/>
              <a:buChar char="•"/>
            </a:pPr>
            <a:r>
              <a:rPr lang="en-IN" dirty="0"/>
              <a:t>Interoperability not feasible</a:t>
            </a:r>
          </a:p>
          <a:p>
            <a:pPr marL="342900" indent="-342900">
              <a:buFont typeface="Arial" panose="020B0604020202020204" pitchFamily="34" charset="0"/>
              <a:buChar char="•"/>
            </a:pPr>
            <a:r>
              <a:rPr lang="en-IN" dirty="0"/>
              <a:t>Migration activity requires additional effort and manpower. Will require SBU involvement for validation and verification</a:t>
            </a:r>
          </a:p>
          <a:p>
            <a:pPr marL="342900" indent="-342900">
              <a:buFont typeface="Arial" panose="020B0604020202020204" pitchFamily="34" charset="0"/>
              <a:buChar char="•"/>
            </a:pPr>
            <a:endParaRPr lang="en-IN" dirty="0"/>
          </a:p>
          <a:p>
            <a:endParaRPr lang="en-IN" dirty="0"/>
          </a:p>
        </p:txBody>
      </p:sp>
      <p:sp>
        <p:nvSpPr>
          <p:cNvPr id="7" name="Text Placeholder 6">
            <a:extLst>
              <a:ext uri="{FF2B5EF4-FFF2-40B4-BE49-F238E27FC236}">
                <a16:creationId xmlns:a16="http://schemas.microsoft.com/office/drawing/2014/main" id="{574972E0-18E2-0B49-3885-83C90B97336B}"/>
              </a:ext>
            </a:extLst>
          </p:cNvPr>
          <p:cNvSpPr>
            <a:spLocks noGrp="1"/>
          </p:cNvSpPr>
          <p:nvPr>
            <p:ph type="body" sz="quarter" idx="32"/>
          </p:nvPr>
        </p:nvSpPr>
        <p:spPr/>
        <p:txBody>
          <a:bodyPr/>
          <a:lstStyle/>
          <a:p>
            <a:r>
              <a:rPr lang="en-IN" dirty="0"/>
              <a:t>Cons</a:t>
            </a:r>
          </a:p>
        </p:txBody>
      </p:sp>
    </p:spTree>
    <p:extLst>
      <p:ext uri="{BB962C8B-B14F-4D97-AF65-F5344CB8AC3E}">
        <p14:creationId xmlns:p14="http://schemas.microsoft.com/office/powerpoint/2010/main" val="348759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1BDF-11A6-6FC5-9A5D-FFAEFDA4DC00}"/>
              </a:ext>
            </a:extLst>
          </p:cNvPr>
          <p:cNvSpPr>
            <a:spLocks noGrp="1"/>
          </p:cNvSpPr>
          <p:nvPr>
            <p:ph type="title"/>
          </p:nvPr>
        </p:nvSpPr>
        <p:spPr>
          <a:xfrm>
            <a:off x="269240" y="155276"/>
            <a:ext cx="11485879" cy="639092"/>
          </a:xfrm>
        </p:spPr>
        <p:txBody>
          <a:bodyPr/>
          <a:lstStyle/>
          <a:p>
            <a:r>
              <a:rPr lang="en-US" dirty="0"/>
              <a:t>Process Change</a:t>
            </a:r>
            <a:endParaRPr lang="en-IN" dirty="0"/>
          </a:p>
        </p:txBody>
      </p:sp>
      <p:sp>
        <p:nvSpPr>
          <p:cNvPr id="4" name="Content Placeholder 3">
            <a:extLst>
              <a:ext uri="{FF2B5EF4-FFF2-40B4-BE49-F238E27FC236}">
                <a16:creationId xmlns:a16="http://schemas.microsoft.com/office/drawing/2014/main" id="{4A011BAF-E21F-879C-4531-07DFBA5B99EB}"/>
              </a:ext>
            </a:extLst>
          </p:cNvPr>
          <p:cNvSpPr>
            <a:spLocks noGrp="1"/>
          </p:cNvSpPr>
          <p:nvPr>
            <p:ph sz="quarter" idx="21"/>
          </p:nvPr>
        </p:nvSpPr>
        <p:spPr>
          <a:xfrm>
            <a:off x="263524" y="1257300"/>
            <a:ext cx="11613515" cy="47640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RCN to be merged with WR</a:t>
            </a:r>
          </a:p>
          <a:p>
            <a:pPr marL="342900" indent="-342900">
              <a:buFont typeface="Arial" panose="020B0604020202020204" pitchFamily="34" charset="0"/>
              <a:buChar char="•"/>
            </a:pPr>
            <a:r>
              <a:rPr lang="en-US" dirty="0">
                <a:highlight>
                  <a:srgbClr val="FFFF00"/>
                </a:highlight>
              </a:rPr>
              <a:t>Handle changes DB??</a:t>
            </a:r>
          </a:p>
        </p:txBody>
      </p:sp>
    </p:spTree>
    <p:extLst>
      <p:ext uri="{BB962C8B-B14F-4D97-AF65-F5344CB8AC3E}">
        <p14:creationId xmlns:p14="http://schemas.microsoft.com/office/powerpoint/2010/main" val="22424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1BDF-11A6-6FC5-9A5D-FFAEFDA4DC00}"/>
              </a:ext>
            </a:extLst>
          </p:cNvPr>
          <p:cNvSpPr>
            <a:spLocks noGrp="1"/>
          </p:cNvSpPr>
          <p:nvPr>
            <p:ph type="title"/>
          </p:nvPr>
        </p:nvSpPr>
        <p:spPr/>
        <p:txBody>
          <a:bodyPr/>
          <a:lstStyle/>
          <a:p>
            <a:r>
              <a:rPr lang="en-US" dirty="0"/>
              <a:t>Deprecated process &amp; components</a:t>
            </a:r>
            <a:endParaRPr lang="en-IN" dirty="0"/>
          </a:p>
        </p:txBody>
      </p:sp>
      <p:sp>
        <p:nvSpPr>
          <p:cNvPr id="4" name="Content Placeholder 3">
            <a:extLst>
              <a:ext uri="{FF2B5EF4-FFF2-40B4-BE49-F238E27FC236}">
                <a16:creationId xmlns:a16="http://schemas.microsoft.com/office/drawing/2014/main" id="{4A011BAF-E21F-879C-4531-07DFBA5B99EB}"/>
              </a:ext>
            </a:extLst>
          </p:cNvPr>
          <p:cNvSpPr>
            <a:spLocks noGrp="1"/>
          </p:cNvSpPr>
          <p:nvPr>
            <p:ph sz="quarter" idx="21"/>
          </p:nvPr>
        </p:nvSpPr>
        <p:spPr/>
        <p:txBody>
          <a:bodyPr/>
          <a:lstStyle/>
          <a:p>
            <a:pPr marL="457200" indent="-457200">
              <a:buFont typeface="+mj-lt"/>
              <a:buAutoNum type="arabicPeriod"/>
            </a:pPr>
            <a:r>
              <a:rPr lang="en-IN" dirty="0"/>
              <a:t>Planning and Control</a:t>
            </a:r>
          </a:p>
          <a:p>
            <a:pPr marL="915646" lvl="1" indent="-342900"/>
            <a:r>
              <a:rPr lang="en-IN" sz="1800" dirty="0"/>
              <a:t>Estimation</a:t>
            </a:r>
          </a:p>
          <a:p>
            <a:pPr marL="915646" lvl="1" indent="-342900"/>
            <a:r>
              <a:rPr lang="en-IN" sz="1800" dirty="0"/>
              <a:t>High Level Planning</a:t>
            </a:r>
          </a:p>
          <a:p>
            <a:pPr marL="915646" lvl="1" indent="-342900"/>
            <a:r>
              <a:rPr lang="en-IN" sz="1800" dirty="0"/>
              <a:t>Detailed Planning</a:t>
            </a:r>
          </a:p>
          <a:p>
            <a:pPr marL="915646" lvl="1" indent="-342900"/>
            <a:r>
              <a:rPr lang="en-IN" sz="1800" dirty="0"/>
              <a:t>Time Booking</a:t>
            </a:r>
          </a:p>
          <a:p>
            <a:pPr marL="457200" indent="-457200">
              <a:buFont typeface="+mj-lt"/>
              <a:buAutoNum type="arabicPeriod"/>
            </a:pPr>
            <a:r>
              <a:rPr lang="en-IN" dirty="0"/>
              <a:t>Prepare Deliverables</a:t>
            </a:r>
          </a:p>
          <a:p>
            <a:pPr marL="457200" indent="-457200">
              <a:buFont typeface="+mj-lt"/>
              <a:buAutoNum type="arabicPeriod"/>
            </a:pPr>
            <a:r>
              <a:rPr lang="en-IN" dirty="0"/>
              <a:t>Handle Requirements</a:t>
            </a:r>
          </a:p>
          <a:p>
            <a:pPr marL="457200" indent="-457200">
              <a:buFont typeface="+mj-lt"/>
              <a:buAutoNum type="arabicPeriod"/>
            </a:pPr>
            <a:r>
              <a:rPr lang="en-IN" dirty="0"/>
              <a:t>Documentation</a:t>
            </a:r>
          </a:p>
          <a:p>
            <a:pPr marL="457200" indent="-457200">
              <a:buFont typeface="+mj-lt"/>
              <a:buAutoNum type="arabicPeriod"/>
            </a:pPr>
            <a:r>
              <a:rPr lang="en-IN" dirty="0"/>
              <a:t>Application Layer Validation</a:t>
            </a:r>
          </a:p>
          <a:p>
            <a:pPr marL="457200" indent="-457200">
              <a:buFont typeface="+mj-lt"/>
              <a:buAutoNum type="arabicPeriod"/>
            </a:pPr>
            <a:r>
              <a:rPr lang="en-IN" dirty="0"/>
              <a:t>Client Layer Validation</a:t>
            </a:r>
          </a:p>
          <a:p>
            <a:pPr marL="457200" indent="-457200">
              <a:buFont typeface="+mj-lt"/>
              <a:buAutoNum type="arabicPeriod"/>
            </a:pPr>
            <a:r>
              <a:rPr lang="en-IN" dirty="0"/>
              <a:t>Review Management</a:t>
            </a:r>
          </a:p>
          <a:p>
            <a:pPr marL="457200" indent="-457200">
              <a:buFont typeface="+mj-lt"/>
              <a:buAutoNum type="arabicPeriod"/>
            </a:pPr>
            <a:r>
              <a:rPr lang="en-IN" dirty="0"/>
              <a:t>Request Consolidation</a:t>
            </a:r>
          </a:p>
          <a:p>
            <a:pPr marL="457200" indent="-457200">
              <a:buFont typeface="+mj-lt"/>
              <a:buAutoNum type="arabicPeriod"/>
            </a:pPr>
            <a:r>
              <a:rPr lang="en-IN" dirty="0"/>
              <a:t>Software Subcontracting</a:t>
            </a:r>
          </a:p>
        </p:txBody>
      </p:sp>
      <p:sp>
        <p:nvSpPr>
          <p:cNvPr id="3" name="Content Placeholder 3">
            <a:extLst>
              <a:ext uri="{FF2B5EF4-FFF2-40B4-BE49-F238E27FC236}">
                <a16:creationId xmlns:a16="http://schemas.microsoft.com/office/drawing/2014/main" id="{B147E363-08FA-EE17-DAAC-0E6DFB45DD0C}"/>
              </a:ext>
            </a:extLst>
          </p:cNvPr>
          <p:cNvSpPr txBox="1">
            <a:spLocks/>
          </p:cNvSpPr>
          <p:nvPr/>
        </p:nvSpPr>
        <p:spPr bwMode="gray">
          <a:xfrm>
            <a:off x="6847205" y="1257300"/>
            <a:ext cx="5081270" cy="4764088"/>
          </a:xfrm>
          <a:prstGeom prst="rect">
            <a:avLst/>
          </a:prstGeom>
        </p:spPr>
        <p:txBody>
          <a:bodyPr lIns="91440" tIns="0" rIns="0"/>
          <a:lstStyle>
            <a:lvl1pPr marL="0" marR="0" indent="0" algn="l" defTabSz="914454" rtl="0" eaLnBrk="1" fontAlgn="auto" latinLnBrk="0" hangingPunct="1">
              <a:lnSpc>
                <a:spcPct val="100000"/>
              </a:lnSpc>
              <a:spcBef>
                <a:spcPts val="600"/>
              </a:spcBef>
              <a:spcAft>
                <a:spcPts val="0"/>
              </a:spcAft>
              <a:buClrTx/>
              <a:buSzPct val="90000"/>
              <a:buFont typeface="Arial" pitchFamily="34" charset="0"/>
              <a:buNone/>
              <a:tabLst/>
              <a:defRPr sz="2000" b="0" i="0" kern="1200" spc="0" baseline="0">
                <a:solidFill>
                  <a:schemeClr val="tx1"/>
                </a:soli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100000"/>
              </a:lnSpc>
              <a:spcBef>
                <a:spcPts val="600"/>
              </a:spcBef>
              <a:spcAft>
                <a:spcPts val="0"/>
              </a:spcAft>
              <a:buClrTx/>
              <a:buSzPct val="90000"/>
              <a:buFont typeface="Arial" pitchFamily="34" charset="0"/>
              <a:buChar char="•"/>
              <a:tabLst/>
              <a:defRPr sz="1200" b="0" i="0" kern="1200" spc="0" baseline="0">
                <a:solidFill>
                  <a:schemeClr val="tx1"/>
                </a:soli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100" b="0" i="0" kern="1200" spc="0" baseline="0">
                <a:solidFill>
                  <a:schemeClr val="tx1"/>
                </a:soli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100000"/>
              </a:lnSpc>
              <a:spcBef>
                <a:spcPts val="600"/>
              </a:spcBef>
              <a:spcAft>
                <a:spcPts val="0"/>
              </a:spcAft>
              <a:buClrTx/>
              <a:buSzPct val="90000"/>
              <a:buFont typeface="Arial" pitchFamily="34" charset="0"/>
              <a:buChar char="•"/>
              <a:tabLst/>
              <a:defRPr sz="1050" b="0" i="0" kern="1200" spc="0" baseline="0">
                <a:solidFill>
                  <a:schemeClr val="tx1"/>
                </a:soli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N" dirty="0"/>
              <a:t>10.   Development Test Planning</a:t>
            </a:r>
          </a:p>
          <a:p>
            <a:pPr marL="457200" indent="-457200">
              <a:buAutoNum type="arabicPeriod" startAt="11"/>
            </a:pPr>
            <a:r>
              <a:rPr lang="en-IN" dirty="0"/>
              <a:t>Development Test Execution</a:t>
            </a:r>
          </a:p>
          <a:p>
            <a:pPr marL="457200" indent="-457200">
              <a:buAutoNum type="arabicPeriod" startAt="11"/>
            </a:pPr>
            <a:r>
              <a:rPr lang="en-IN" dirty="0">
                <a:highlight>
                  <a:srgbClr val="FFFF00"/>
                </a:highlight>
              </a:rPr>
              <a:t>Construction Engineering??</a:t>
            </a:r>
          </a:p>
          <a:p>
            <a:pPr marL="457200" indent="-457200">
              <a:buFont typeface="+mj-lt"/>
              <a:buAutoNum type="arabicPeriod"/>
            </a:pPr>
            <a:endParaRPr lang="en-IN" dirty="0"/>
          </a:p>
        </p:txBody>
      </p:sp>
    </p:spTree>
    <p:extLst>
      <p:ext uri="{BB962C8B-B14F-4D97-AF65-F5344CB8AC3E}">
        <p14:creationId xmlns:p14="http://schemas.microsoft.com/office/powerpoint/2010/main" val="50064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dirty="0"/>
              <a:t>Extension - Process flow</a:t>
            </a:r>
          </a:p>
        </p:txBody>
      </p:sp>
      <p:pic>
        <p:nvPicPr>
          <p:cNvPr id="7" name="Picture 6" descr="A diagram of a studio&#10;&#10;Description automatically generated with low confidence">
            <a:extLst>
              <a:ext uri="{FF2B5EF4-FFF2-40B4-BE49-F238E27FC236}">
                <a16:creationId xmlns:a16="http://schemas.microsoft.com/office/drawing/2014/main" id="{E4FEDCE4-35F8-7BDB-6FCB-499FA4EBA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761" y="1196657"/>
            <a:ext cx="1856422" cy="4311195"/>
          </a:xfrm>
          <a:prstGeom prst="rect">
            <a:avLst/>
          </a:prstGeom>
        </p:spPr>
      </p:pic>
    </p:spTree>
    <p:extLst>
      <p:ext uri="{BB962C8B-B14F-4D97-AF65-F5344CB8AC3E}">
        <p14:creationId xmlns:p14="http://schemas.microsoft.com/office/powerpoint/2010/main" val="291679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0" y="155276"/>
            <a:ext cx="11617959" cy="639092"/>
          </a:xfrm>
        </p:spPr>
        <p:txBody>
          <a:bodyPr/>
          <a:lstStyle/>
          <a:p>
            <a:r>
              <a:rPr lang="en-GB" dirty="0"/>
              <a:t>Proposed Delivery Plan</a:t>
            </a:r>
          </a:p>
        </p:txBody>
      </p:sp>
    </p:spTree>
    <p:extLst>
      <p:ext uri="{BB962C8B-B14F-4D97-AF65-F5344CB8AC3E}">
        <p14:creationId xmlns:p14="http://schemas.microsoft.com/office/powerpoint/2010/main" val="314629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dirty="0"/>
              <a:t>Discussion Points</a:t>
            </a:r>
          </a:p>
        </p:txBody>
      </p:sp>
      <p:sp>
        <p:nvSpPr>
          <p:cNvPr id="4" name="TextBox 3">
            <a:extLst>
              <a:ext uri="{FF2B5EF4-FFF2-40B4-BE49-F238E27FC236}">
                <a16:creationId xmlns:a16="http://schemas.microsoft.com/office/drawing/2014/main" id="{E222EE69-7D77-65B2-A42F-6A030B40E400}"/>
              </a:ext>
            </a:extLst>
          </p:cNvPr>
          <p:cNvSpPr txBox="1"/>
          <p:nvPr/>
        </p:nvSpPr>
        <p:spPr>
          <a:xfrm>
            <a:off x="269241" y="975360"/>
            <a:ext cx="11628119" cy="3946914"/>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Workflow component in platform model??</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iRule definitions??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MDCF template specification and generation in platform model??</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Controls??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Scope of delivery for Extension – BPM, Engineering WCF Services??</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5549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dirty="0"/>
              <a:t>Agenda</a:t>
            </a:r>
          </a:p>
        </p:txBody>
      </p:sp>
      <p:sp>
        <p:nvSpPr>
          <p:cNvPr id="3" name="TextBox 2">
            <a:extLst>
              <a:ext uri="{FF2B5EF4-FFF2-40B4-BE49-F238E27FC236}">
                <a16:creationId xmlns:a16="http://schemas.microsoft.com/office/drawing/2014/main" id="{9AE15606-2299-84ED-A450-7FAA6B47CF84}"/>
              </a:ext>
            </a:extLst>
          </p:cNvPr>
          <p:cNvSpPr txBox="1"/>
          <p:nvPr/>
        </p:nvSpPr>
        <p:spPr>
          <a:xfrm>
            <a:off x="157481" y="667862"/>
            <a:ext cx="11628119" cy="3946914"/>
          </a:xfrm>
          <a:prstGeom prst="rect">
            <a:avLst/>
          </a:prstGeom>
          <a:noFill/>
        </p:spPr>
        <p:txBody>
          <a:bodyPr wrap="square" lIns="182880" tIns="146304" rIns="182880" bIns="146304" rtlCol="0">
            <a:spAutoFit/>
          </a:bodyPr>
          <a:lstStyle/>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Objectives</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Current Inventory</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Deprecated Process &amp; Component List</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Process Change</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Approaches</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Proposed Design</a:t>
            </a:r>
          </a:p>
        </p:txBody>
      </p:sp>
    </p:spTree>
    <p:extLst>
      <p:ext uri="{BB962C8B-B14F-4D97-AF65-F5344CB8AC3E}">
        <p14:creationId xmlns:p14="http://schemas.microsoft.com/office/powerpoint/2010/main" val="154681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dirty="0"/>
              <a:t>Objective</a:t>
            </a:r>
          </a:p>
        </p:txBody>
      </p:sp>
      <p:sp>
        <p:nvSpPr>
          <p:cNvPr id="3" name="TextBox 2">
            <a:extLst>
              <a:ext uri="{FF2B5EF4-FFF2-40B4-BE49-F238E27FC236}">
                <a16:creationId xmlns:a16="http://schemas.microsoft.com/office/drawing/2014/main" id="{9AE15606-2299-84ED-A450-7FAA6B47CF84}"/>
              </a:ext>
            </a:extLst>
          </p:cNvPr>
          <p:cNvSpPr txBox="1"/>
          <p:nvPr/>
        </p:nvSpPr>
        <p:spPr>
          <a:xfrm>
            <a:off x="157481" y="667862"/>
            <a:ext cx="11628119" cy="5393464"/>
          </a:xfrm>
          <a:prstGeom prst="rect">
            <a:avLst/>
          </a:prstGeom>
          <a:noFill/>
        </p:spPr>
        <p:txBody>
          <a:bodyPr wrap="square" lIns="182880" tIns="146304" rIns="182880" bIns="146304" rtlCol="0">
            <a:spAutoFit/>
          </a:bodyPr>
          <a:lstStyle/>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Unified modeling for desktop and device applications </a:t>
            </a:r>
          </a:p>
          <a:p>
            <a:pPr marL="342900" indent="-342900" algn="just">
              <a:lnSpc>
                <a:spcPct val="150000"/>
              </a:lnSpc>
              <a:spcAft>
                <a:spcPts val="600"/>
              </a:spcAft>
              <a:buFont typeface="Arial" panose="020B0604020202020204" pitchFamily="34" charset="0"/>
              <a:buChar char="•"/>
            </a:pPr>
            <a:r>
              <a:rPr lang="en-US" sz="2400" dirty="0">
                <a:solidFill>
                  <a:schemeClr val="tx1">
                    <a:lumMod val="85000"/>
                    <a:lumOff val="15000"/>
                  </a:schemeClr>
                </a:solidFill>
              </a:rPr>
              <a:t>Platform to manage enterprise product development life cycle management</a:t>
            </a:r>
            <a:endParaRPr lang="en-US" sz="2400" dirty="0">
              <a:gradFill>
                <a:gsLst>
                  <a:gs pos="2917">
                    <a:schemeClr val="tx1"/>
                  </a:gs>
                  <a:gs pos="30000">
                    <a:schemeClr val="tx1"/>
                  </a:gs>
                </a:gsLst>
                <a:lin ang="5400000" scaled="0"/>
              </a:gradFill>
            </a:endParaRPr>
          </a:p>
          <a:p>
            <a:pPr marL="342900" indent="-342900" algn="just">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Ramco Developer Studio - Integrated modeling platform comprising solutioning, engineering and code generation functions</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Efficient </a:t>
            </a:r>
            <a:r>
              <a:rPr lang="en-IN" sz="2400" dirty="0">
                <a:gradFill>
                  <a:gsLst>
                    <a:gs pos="2917">
                      <a:schemeClr val="tx1"/>
                    </a:gs>
                    <a:gs pos="30000">
                      <a:schemeClr val="tx1"/>
                    </a:gs>
                  </a:gsLst>
                  <a:lin ang="5400000" scaled="0"/>
                </a:gradFill>
              </a:rPr>
              <a:t>Business Process and Event Modeling</a:t>
            </a:r>
            <a:endParaRPr lang="en-US" sz="2400" dirty="0">
              <a:gradFill>
                <a:gsLst>
                  <a:gs pos="2917">
                    <a:schemeClr val="tx1"/>
                  </a:gs>
                  <a:gs pos="30000">
                    <a:schemeClr val="tx1"/>
                  </a:gs>
                </a:gsLst>
                <a:lin ang="5400000" scaled="0"/>
              </a:gradFill>
            </a:endParaRP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Technology agnostic - Product specification as data</a:t>
            </a: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sym typeface="Arial Narrow" panose="020B0606020202030204" pitchFamily="34" charset="0"/>
              </a:rPr>
              <a:t>Impact of changes can be ‘measured’</a:t>
            </a:r>
            <a:endParaRPr lang="en-US" sz="2400" dirty="0">
              <a:gradFill>
                <a:gsLst>
                  <a:gs pos="2917">
                    <a:schemeClr val="tx1"/>
                  </a:gs>
                  <a:gs pos="30000">
                    <a:schemeClr val="tx1"/>
                  </a:gs>
                </a:gsLst>
                <a:lin ang="5400000" scaled="0"/>
              </a:gradFill>
            </a:endParaRPr>
          </a:p>
          <a:p>
            <a:pPr marL="342900" indent="-342900" algn="just">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Rule specifications to support user element state properties</a:t>
            </a:r>
          </a:p>
          <a:p>
            <a:pPr marL="342900" indent="-342900" algn="just">
              <a:lnSpc>
                <a:spcPct val="150000"/>
              </a:lnSpc>
              <a:spcAft>
                <a:spcPts val="600"/>
              </a:spcAft>
              <a:buFont typeface="Arial" panose="020B0604020202020204" pitchFamily="34" charset="0"/>
              <a:buChar char="•"/>
            </a:pPr>
            <a:r>
              <a:rPr lang="en-US" sz="2400" dirty="0"/>
              <a:t>Version control is central and inherent – Facilities Devops process for managing assets</a:t>
            </a:r>
            <a:endParaRPr lang="en-IN"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1588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155276"/>
            <a:ext cx="10108336" cy="1102024"/>
          </a:xfrm>
        </p:spPr>
        <p:txBody>
          <a:bodyPr vert="horz" wrap="square" lIns="91440" tIns="0" rIns="0" bIns="36000" rtlCol="0" anchor="ctr">
            <a:normAutofit/>
          </a:bodyPr>
          <a:lstStyle/>
          <a:p>
            <a:r>
              <a:rPr lang="en-US" b="0" i="0" kern="1200" cap="none" spc="-100" baseline="0" dirty="0">
                <a:ln w="3175">
                  <a:noFill/>
                </a:ln>
                <a:effectLst/>
              </a:rPr>
              <a:t>UI designer capabilities</a:t>
            </a:r>
          </a:p>
        </p:txBody>
      </p:sp>
      <p:pic>
        <p:nvPicPr>
          <p:cNvPr id="6" name="Content Placeholder 5">
            <a:extLst>
              <a:ext uri="{FF2B5EF4-FFF2-40B4-BE49-F238E27FC236}">
                <a16:creationId xmlns:a16="http://schemas.microsoft.com/office/drawing/2014/main" id="{F22795A7-826D-7C14-AAB0-1BB77C5890B2}"/>
              </a:ext>
            </a:extLst>
          </p:cNvPr>
          <p:cNvPicPr>
            <a:picLocks noGrp="1" noChangeAspect="1"/>
          </p:cNvPicPr>
          <p:nvPr>
            <p:ph sz="quarter" idx="21"/>
          </p:nvPr>
        </p:nvPicPr>
        <p:blipFill>
          <a:blip r:embed="rId2"/>
          <a:stretch>
            <a:fillRect/>
          </a:stretch>
        </p:blipFill>
        <p:spPr>
          <a:xfrm>
            <a:off x="223837" y="1771535"/>
            <a:ext cx="5872163" cy="3314930"/>
          </a:xfrm>
        </p:spPr>
      </p:pic>
      <p:graphicFrame>
        <p:nvGraphicFramePr>
          <p:cNvPr id="5" name="TextBox 2">
            <a:extLst>
              <a:ext uri="{FF2B5EF4-FFF2-40B4-BE49-F238E27FC236}">
                <a16:creationId xmlns:a16="http://schemas.microsoft.com/office/drawing/2014/main" id="{99E4DC3A-8367-1B57-859B-6E20215FD5CE}"/>
              </a:ext>
            </a:extLst>
          </p:cNvPr>
          <p:cNvGraphicFramePr/>
          <p:nvPr>
            <p:extLst>
              <p:ext uri="{D42A27DB-BD31-4B8C-83A1-F6EECF244321}">
                <p14:modId xmlns:p14="http://schemas.microsoft.com/office/powerpoint/2010/main" val="4066452"/>
              </p:ext>
            </p:extLst>
          </p:nvPr>
        </p:nvGraphicFramePr>
        <p:xfrm>
          <a:off x="6226957" y="1257300"/>
          <a:ext cx="5872090" cy="476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19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a:t>Engineering capabilities</a:t>
            </a:r>
            <a:endParaRPr lang="en-GB" dirty="0"/>
          </a:p>
        </p:txBody>
      </p:sp>
      <p:sp>
        <p:nvSpPr>
          <p:cNvPr id="4" name="TextBox 3">
            <a:extLst>
              <a:ext uri="{FF2B5EF4-FFF2-40B4-BE49-F238E27FC236}">
                <a16:creationId xmlns:a16="http://schemas.microsoft.com/office/drawing/2014/main" id="{E222EE69-7D77-65B2-A42F-6A030B40E400}"/>
              </a:ext>
            </a:extLst>
          </p:cNvPr>
          <p:cNvSpPr txBox="1"/>
          <p:nvPr/>
        </p:nvSpPr>
        <p:spPr>
          <a:xfrm>
            <a:off x="269241" y="975360"/>
            <a:ext cx="11628119" cy="5101076"/>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Support for multiple data adapters </a:t>
            </a:r>
          </a:p>
          <a:p>
            <a:pPr marL="914400" lvl="1" indent="-457200">
              <a:lnSpc>
                <a:spcPct val="150000"/>
              </a:lnSpc>
              <a:spcAft>
                <a:spcPts val="600"/>
              </a:spcAft>
              <a:buFont typeface="+mj-lt"/>
              <a:buAutoNum type="arabicPeriod"/>
            </a:pPr>
            <a:r>
              <a:rPr lang="en-US" sz="2400" dirty="0">
                <a:gradFill>
                  <a:gsLst>
                    <a:gs pos="2917">
                      <a:schemeClr val="tx1"/>
                    </a:gs>
                    <a:gs pos="30000">
                      <a:schemeClr val="tx1"/>
                    </a:gs>
                  </a:gsLst>
                  <a:lin ang="5400000" scaled="0"/>
                </a:gradFill>
              </a:rPr>
              <a:t>WCF services</a:t>
            </a:r>
          </a:p>
          <a:p>
            <a:pPr marL="1371600" lvl="2" indent="-457200">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Stored Procedures</a:t>
            </a:r>
          </a:p>
          <a:p>
            <a:pPr marL="1371600" lvl="2" indent="-457200">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Bulk Insert</a:t>
            </a:r>
          </a:p>
          <a:p>
            <a:pPr marL="1371600" lvl="2" indent="-457200">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BRO</a:t>
            </a:r>
          </a:p>
          <a:p>
            <a:pPr marL="1371600" lvl="2" indent="-457200">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Elasticsearch</a:t>
            </a:r>
          </a:p>
          <a:p>
            <a:pPr marL="914400" lvl="1" indent="-457200">
              <a:lnSpc>
                <a:spcPct val="150000"/>
              </a:lnSpc>
              <a:spcAft>
                <a:spcPts val="600"/>
              </a:spcAft>
              <a:buFont typeface="+mj-lt"/>
              <a:buAutoNum type="arabicPeriod"/>
            </a:pPr>
            <a:r>
              <a:rPr lang="en-US" sz="2400" dirty="0">
                <a:gradFill>
                  <a:gsLst>
                    <a:gs pos="2917">
                      <a:schemeClr val="tx1"/>
                    </a:gs>
                    <a:gs pos="30000">
                      <a:schemeClr val="tx1"/>
                    </a:gs>
                  </a:gsLst>
                  <a:lin ang="5400000" scaled="0"/>
                </a:gradFill>
              </a:rPr>
              <a:t> REST Apis</a:t>
            </a:r>
          </a:p>
          <a:p>
            <a:pPr marL="914400" lvl="1" indent="-457200">
              <a:lnSpc>
                <a:spcPct val="150000"/>
              </a:lnSpc>
              <a:spcAft>
                <a:spcPts val="600"/>
              </a:spcAft>
              <a:buFont typeface="+mj-lt"/>
              <a:buAutoNum type="arabicPeriod"/>
            </a:pPr>
            <a:r>
              <a:rPr lang="en-US" sz="2400" dirty="0">
                <a:gradFill>
                  <a:gsLst>
                    <a:gs pos="2917">
                      <a:schemeClr val="tx1"/>
                    </a:gs>
                    <a:gs pos="30000">
                      <a:schemeClr val="tx1"/>
                    </a:gs>
                  </a:gsLst>
                  <a:lin ang="5400000" scaled="0"/>
                </a:gradFill>
              </a:rPr>
              <a:t>UDS – GraphQL </a:t>
            </a:r>
          </a:p>
          <a:p>
            <a:pPr marL="914400" lvl="1" indent="-457200">
              <a:lnSpc>
                <a:spcPct val="150000"/>
              </a:lnSpc>
              <a:spcAft>
                <a:spcPts val="600"/>
              </a:spcAft>
              <a:buFont typeface="+mj-lt"/>
              <a:buAutoNum type="arabicPeriod"/>
            </a:pPr>
            <a:r>
              <a:rPr lang="en-US" sz="2400" dirty="0">
                <a:gradFill>
                  <a:gsLst>
                    <a:gs pos="2917">
                      <a:schemeClr val="tx1"/>
                    </a:gs>
                    <a:gs pos="30000">
                      <a:schemeClr val="tx1"/>
                    </a:gs>
                  </a:gsLst>
                  <a:lin ang="5400000" scaled="0"/>
                </a:gradFill>
              </a:rPr>
              <a:t>Offline queries</a:t>
            </a:r>
          </a:p>
        </p:txBody>
      </p:sp>
    </p:spTree>
    <p:extLst>
      <p:ext uri="{BB962C8B-B14F-4D97-AF65-F5344CB8AC3E}">
        <p14:creationId xmlns:p14="http://schemas.microsoft.com/office/powerpoint/2010/main" val="199086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a:t>Engineering capabilities</a:t>
            </a:r>
            <a:endParaRPr lang="en-GB" dirty="0"/>
          </a:p>
        </p:txBody>
      </p:sp>
      <p:sp>
        <p:nvSpPr>
          <p:cNvPr id="4" name="TextBox 3">
            <a:extLst>
              <a:ext uri="{FF2B5EF4-FFF2-40B4-BE49-F238E27FC236}">
                <a16:creationId xmlns:a16="http://schemas.microsoft.com/office/drawing/2014/main" id="{E222EE69-7D77-65B2-A42F-6A030B40E400}"/>
              </a:ext>
            </a:extLst>
          </p:cNvPr>
          <p:cNvSpPr txBox="1"/>
          <p:nvPr/>
        </p:nvSpPr>
        <p:spPr>
          <a:xfrm>
            <a:off x="269241" y="975360"/>
            <a:ext cx="11628119" cy="3793026"/>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Support for Universal Personalization Engine (UPE) and Solr</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Provision for report modeling</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Capability to launch VwApie and GraphQL studio with data context (embedded within platform container)</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Inline specifications for callouts - Pre-Validations and Post Operations to the existing business logic across all layers</a:t>
            </a:r>
          </a:p>
        </p:txBody>
      </p:sp>
    </p:spTree>
    <p:extLst>
      <p:ext uri="{BB962C8B-B14F-4D97-AF65-F5344CB8AC3E}">
        <p14:creationId xmlns:p14="http://schemas.microsoft.com/office/powerpoint/2010/main" val="103462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155276"/>
            <a:ext cx="10108336" cy="639092"/>
          </a:xfrm>
        </p:spPr>
        <p:txBody>
          <a:bodyPr wrap="square" anchor="ctr">
            <a:normAutofit/>
          </a:bodyPr>
          <a:lstStyle/>
          <a:p>
            <a:r>
              <a:rPr lang="en-GB" dirty="0"/>
              <a:t>Ramco Developer Studio – Callout Specifications</a:t>
            </a:r>
          </a:p>
        </p:txBody>
      </p:sp>
      <p:pic>
        <p:nvPicPr>
          <p:cNvPr id="4" name="Picture 3">
            <a:extLst>
              <a:ext uri="{FF2B5EF4-FFF2-40B4-BE49-F238E27FC236}">
                <a16:creationId xmlns:a16="http://schemas.microsoft.com/office/drawing/2014/main" id="{253F40E9-3904-7D9A-70DB-BBF32D915C4D}"/>
              </a:ext>
            </a:extLst>
          </p:cNvPr>
          <p:cNvPicPr>
            <a:picLocks noChangeAspect="1"/>
          </p:cNvPicPr>
          <p:nvPr/>
        </p:nvPicPr>
        <p:blipFill rotWithShape="1">
          <a:blip r:embed="rId2"/>
          <a:srcRect b="12870"/>
          <a:stretch/>
        </p:blipFill>
        <p:spPr>
          <a:xfrm>
            <a:off x="125677" y="1005840"/>
            <a:ext cx="11940645" cy="5852160"/>
          </a:xfrm>
          <a:prstGeom prst="rect">
            <a:avLst/>
          </a:prstGeom>
          <a:noFill/>
        </p:spPr>
      </p:pic>
    </p:spTree>
    <p:extLst>
      <p:ext uri="{BB962C8B-B14F-4D97-AF65-F5344CB8AC3E}">
        <p14:creationId xmlns:p14="http://schemas.microsoft.com/office/powerpoint/2010/main" val="322512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155276"/>
            <a:ext cx="10108336" cy="639092"/>
          </a:xfrm>
        </p:spPr>
        <p:txBody>
          <a:bodyPr wrap="square" anchor="ctr">
            <a:normAutofit/>
          </a:bodyPr>
          <a:lstStyle/>
          <a:p>
            <a:r>
              <a:rPr lang="en-GB" dirty="0"/>
              <a:t>Ramco Developer Studio – BPM Specifications</a:t>
            </a:r>
          </a:p>
        </p:txBody>
      </p:sp>
      <p:pic>
        <p:nvPicPr>
          <p:cNvPr id="6" name="Picture 5">
            <a:extLst>
              <a:ext uri="{FF2B5EF4-FFF2-40B4-BE49-F238E27FC236}">
                <a16:creationId xmlns:a16="http://schemas.microsoft.com/office/drawing/2014/main" id="{CD226AB6-9AE9-AC35-39A6-A632CDB36EBF}"/>
              </a:ext>
            </a:extLst>
          </p:cNvPr>
          <p:cNvPicPr>
            <a:picLocks noChangeAspect="1"/>
          </p:cNvPicPr>
          <p:nvPr/>
        </p:nvPicPr>
        <p:blipFill>
          <a:blip r:embed="rId2"/>
          <a:stretch>
            <a:fillRect/>
          </a:stretch>
        </p:blipFill>
        <p:spPr>
          <a:xfrm>
            <a:off x="760867" y="882650"/>
            <a:ext cx="10670267" cy="5975350"/>
          </a:xfrm>
          <a:prstGeom prst="rect">
            <a:avLst/>
          </a:prstGeom>
          <a:noFill/>
        </p:spPr>
      </p:pic>
    </p:spTree>
    <p:extLst>
      <p:ext uri="{BB962C8B-B14F-4D97-AF65-F5344CB8AC3E}">
        <p14:creationId xmlns:p14="http://schemas.microsoft.com/office/powerpoint/2010/main" val="107084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p:txBody>
          <a:bodyPr/>
          <a:lstStyle/>
          <a:p>
            <a:r>
              <a:rPr lang="en-GB" dirty="0"/>
              <a:t>TECH Stack</a:t>
            </a:r>
          </a:p>
        </p:txBody>
      </p:sp>
      <p:sp>
        <p:nvSpPr>
          <p:cNvPr id="4" name="TextBox 3">
            <a:extLst>
              <a:ext uri="{FF2B5EF4-FFF2-40B4-BE49-F238E27FC236}">
                <a16:creationId xmlns:a16="http://schemas.microsoft.com/office/drawing/2014/main" id="{E222EE69-7D77-65B2-A42F-6A030B40E400}"/>
              </a:ext>
            </a:extLst>
          </p:cNvPr>
          <p:cNvSpPr txBox="1"/>
          <p:nvPr/>
        </p:nvSpPr>
        <p:spPr>
          <a:xfrm>
            <a:off x="269241" y="975360"/>
            <a:ext cx="11628119" cy="3315972"/>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ighlight>
                  <a:srgbClr val="FFFF00"/>
                </a:highlight>
              </a:rPr>
              <a:t>Grape JS / tool jet??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React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Typescript </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SCSS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Node Server / IIS</a:t>
            </a:r>
          </a:p>
        </p:txBody>
      </p:sp>
    </p:spTree>
    <p:extLst>
      <p:ext uri="{BB962C8B-B14F-4D97-AF65-F5344CB8AC3E}">
        <p14:creationId xmlns:p14="http://schemas.microsoft.com/office/powerpoint/2010/main" val="2347666804"/>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268E14-EEDB-44D1-918F-9D2AD7121048}">
  <ds:schemaRefs>
    <ds:schemaRef ds:uri="30ca57bf-72ca-487a-9db7-48d41e85ffde"/>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1251a8b3-9924-46a6-9705-6da50fb5dcce"/>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D37BE948-B623-46C6-8AEA-A7C080731E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ca57bf-72ca-487a-9db7-48d41e85ffde"/>
    <ds:schemaRef ds:uri="1251a8b3-9924-46a6-9705-6da50fb5dc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538</TotalTime>
  <Words>608</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Ramco</vt:lpstr>
      <vt:lpstr>Platform Modernization</vt:lpstr>
      <vt:lpstr>Agenda</vt:lpstr>
      <vt:lpstr>Objective</vt:lpstr>
      <vt:lpstr>UI designer capabilities</vt:lpstr>
      <vt:lpstr>Engineering capabilities</vt:lpstr>
      <vt:lpstr>Engineering capabilities</vt:lpstr>
      <vt:lpstr>Ramco Developer Studio – Callout Specifications</vt:lpstr>
      <vt:lpstr>Ramco Developer Studio – BPM Specifications</vt:lpstr>
      <vt:lpstr>TECH Stack</vt:lpstr>
      <vt:lpstr>Inventory of code generators relying on current schema</vt:lpstr>
      <vt:lpstr>Approach 1 : Continue with current schema</vt:lpstr>
      <vt:lpstr>Approach 2 : New schema</vt:lpstr>
      <vt:lpstr>Process Change</vt:lpstr>
      <vt:lpstr>Deprecated process &amp; components</vt:lpstr>
      <vt:lpstr>Extension - Process flow</vt:lpstr>
      <vt:lpstr>Proposed Delivery Plan</vt:lpstr>
      <vt:lpstr>Discussion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Modernization</dc:title>
  <dc:creator>Ramachandran T</dc:creator>
  <cp:lastModifiedBy>Ramachandran T</cp:lastModifiedBy>
  <cp:revision>87</cp:revision>
  <dcterms:created xsi:type="dcterms:W3CDTF">2023-05-08T10:17:14Z</dcterms:created>
  <dcterms:modified xsi:type="dcterms:W3CDTF">2023-05-11T06:55:50Z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