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57"/>
  </p:notesMasterIdLst>
  <p:handoutMasterIdLst>
    <p:handoutMasterId r:id="rId58"/>
  </p:handoutMasterIdLst>
  <p:sldIdLst>
    <p:sldId id="417" r:id="rId2"/>
    <p:sldId id="379" r:id="rId3"/>
    <p:sldId id="499" r:id="rId4"/>
    <p:sldId id="498" r:id="rId5"/>
    <p:sldId id="444" r:id="rId6"/>
    <p:sldId id="408" r:id="rId7"/>
    <p:sldId id="424" r:id="rId8"/>
    <p:sldId id="422" r:id="rId9"/>
    <p:sldId id="507" r:id="rId10"/>
    <p:sldId id="508" r:id="rId11"/>
    <p:sldId id="509" r:id="rId12"/>
    <p:sldId id="433" r:id="rId13"/>
    <p:sldId id="437" r:id="rId14"/>
    <p:sldId id="438" r:id="rId15"/>
    <p:sldId id="439" r:id="rId16"/>
    <p:sldId id="440" r:id="rId17"/>
    <p:sldId id="447" r:id="rId18"/>
    <p:sldId id="448" r:id="rId19"/>
    <p:sldId id="450" r:id="rId20"/>
    <p:sldId id="510" r:id="rId21"/>
    <p:sldId id="506" r:id="rId22"/>
    <p:sldId id="492" r:id="rId23"/>
    <p:sldId id="490" r:id="rId24"/>
    <p:sldId id="493" r:id="rId25"/>
    <p:sldId id="494" r:id="rId26"/>
    <p:sldId id="454" r:id="rId27"/>
    <p:sldId id="455" r:id="rId28"/>
    <p:sldId id="457" r:id="rId29"/>
    <p:sldId id="459" r:id="rId30"/>
    <p:sldId id="458" r:id="rId31"/>
    <p:sldId id="496" r:id="rId32"/>
    <p:sldId id="497" r:id="rId33"/>
    <p:sldId id="495" r:id="rId34"/>
    <p:sldId id="462" r:id="rId35"/>
    <p:sldId id="479" r:id="rId36"/>
    <p:sldId id="481" r:id="rId37"/>
    <p:sldId id="482" r:id="rId38"/>
    <p:sldId id="483" r:id="rId39"/>
    <p:sldId id="475" r:id="rId40"/>
    <p:sldId id="464" r:id="rId41"/>
    <p:sldId id="511" r:id="rId42"/>
    <p:sldId id="466" r:id="rId43"/>
    <p:sldId id="484" r:id="rId44"/>
    <p:sldId id="512" r:id="rId45"/>
    <p:sldId id="485" r:id="rId46"/>
    <p:sldId id="513" r:id="rId47"/>
    <p:sldId id="486" r:id="rId48"/>
    <p:sldId id="514" r:id="rId49"/>
    <p:sldId id="487" r:id="rId50"/>
    <p:sldId id="515" r:id="rId51"/>
    <p:sldId id="488" r:id="rId52"/>
    <p:sldId id="516" r:id="rId53"/>
    <p:sldId id="445" r:id="rId54"/>
    <p:sldId id="446" r:id="rId55"/>
    <p:sldId id="465" r:id="rId5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showPr>
  <p:clrMru>
    <a:srgbClr val="FFFFFF"/>
    <a:srgbClr val="00808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15" autoAdjust="0"/>
    <p:restoredTop sz="94660"/>
  </p:normalViewPr>
  <p:slideViewPr>
    <p:cSldViewPr>
      <p:cViewPr>
        <p:scale>
          <a:sx n="70" d="100"/>
          <a:sy n="70" d="100"/>
        </p:scale>
        <p:origin x="-1157" y="48"/>
      </p:cViewPr>
      <p:guideLst>
        <p:guide orient="horz" pos="2160"/>
        <p:guide pos="2884"/>
      </p:guideLst>
    </p:cSldViewPr>
  </p:slideViewPr>
  <p:notesTextViewPr>
    <p:cViewPr>
      <p:scale>
        <a:sx n="100" d="100"/>
        <a:sy n="100" d="100"/>
      </p:scale>
      <p:origin x="0" y="0"/>
    </p:cViewPr>
  </p:notesText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E:\MCA\journal\others\Help\Graph3.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26"/>
  <c:chart>
    <c:title>
      <c:tx>
        <c:rich>
          <a:bodyPr/>
          <a:lstStyle/>
          <a:p>
            <a:pPr>
              <a:defRPr/>
            </a:pPr>
            <a:r>
              <a:rPr lang="en-US"/>
              <a:t>Defect Turn around time</a:t>
            </a:r>
          </a:p>
        </c:rich>
      </c:tx>
      <c:layout/>
    </c:title>
    <c:view3D>
      <c:rAngAx val="1"/>
    </c:view3D>
    <c:plotArea>
      <c:layout/>
      <c:bar3DChart>
        <c:barDir val="col"/>
        <c:grouping val="clustered"/>
        <c:ser>
          <c:idx val="0"/>
          <c:order val="0"/>
          <c:tx>
            <c:strRef>
              <c:f>Sheet3!$B$1</c:f>
              <c:strCache>
                <c:ptCount val="1"/>
                <c:pt idx="0">
                  <c:v>Random</c:v>
                </c:pt>
              </c:strCache>
            </c:strRef>
          </c:tx>
          <c:cat>
            <c:strRef>
              <c:f>Sheet3!$A$2:$A$11</c:f>
              <c:strCache>
                <c:ptCount val="10"/>
                <c:pt idx="0">
                  <c:v>TP1</c:v>
                </c:pt>
                <c:pt idx="1">
                  <c:v>TP2</c:v>
                </c:pt>
                <c:pt idx="2">
                  <c:v>TP3</c:v>
                </c:pt>
                <c:pt idx="3">
                  <c:v>TP4</c:v>
                </c:pt>
                <c:pt idx="4">
                  <c:v>TP5</c:v>
                </c:pt>
                <c:pt idx="5">
                  <c:v>TP6</c:v>
                </c:pt>
                <c:pt idx="6">
                  <c:v>TP7</c:v>
                </c:pt>
                <c:pt idx="7">
                  <c:v>TP8</c:v>
                </c:pt>
                <c:pt idx="8">
                  <c:v>TP9</c:v>
                </c:pt>
                <c:pt idx="9">
                  <c:v>TP10</c:v>
                </c:pt>
              </c:strCache>
            </c:strRef>
          </c:cat>
          <c:val>
            <c:numRef>
              <c:f>Sheet3!$B$2:$B$11</c:f>
              <c:numCache>
                <c:formatCode>General</c:formatCode>
                <c:ptCount val="10"/>
                <c:pt idx="0">
                  <c:v>756.8</c:v>
                </c:pt>
                <c:pt idx="1">
                  <c:v>975.12</c:v>
                </c:pt>
                <c:pt idx="2">
                  <c:v>750.99</c:v>
                </c:pt>
                <c:pt idx="3">
                  <c:v>1589.22</c:v>
                </c:pt>
                <c:pt idx="4">
                  <c:v>1600.37</c:v>
                </c:pt>
                <c:pt idx="5">
                  <c:v>1417.25</c:v>
                </c:pt>
                <c:pt idx="6">
                  <c:v>5793.56</c:v>
                </c:pt>
                <c:pt idx="7">
                  <c:v>5957.45</c:v>
                </c:pt>
                <c:pt idx="8">
                  <c:v>5957.45</c:v>
                </c:pt>
                <c:pt idx="9">
                  <c:v>9958.4499999999662</c:v>
                </c:pt>
              </c:numCache>
            </c:numRef>
          </c:val>
        </c:ser>
        <c:ser>
          <c:idx val="1"/>
          <c:order val="1"/>
          <c:tx>
            <c:strRef>
              <c:f>Sheet3!$C$1</c:f>
              <c:strCache>
                <c:ptCount val="1"/>
                <c:pt idx="0">
                  <c:v>GA</c:v>
                </c:pt>
              </c:strCache>
            </c:strRef>
          </c:tx>
          <c:cat>
            <c:strRef>
              <c:f>Sheet3!$A$2:$A$11</c:f>
              <c:strCache>
                <c:ptCount val="10"/>
                <c:pt idx="0">
                  <c:v>TP1</c:v>
                </c:pt>
                <c:pt idx="1">
                  <c:v>TP2</c:v>
                </c:pt>
                <c:pt idx="2">
                  <c:v>TP3</c:v>
                </c:pt>
                <c:pt idx="3">
                  <c:v>TP4</c:v>
                </c:pt>
                <c:pt idx="4">
                  <c:v>TP5</c:v>
                </c:pt>
                <c:pt idx="5">
                  <c:v>TP6</c:v>
                </c:pt>
                <c:pt idx="6">
                  <c:v>TP7</c:v>
                </c:pt>
                <c:pt idx="7">
                  <c:v>TP8</c:v>
                </c:pt>
                <c:pt idx="8">
                  <c:v>TP9</c:v>
                </c:pt>
                <c:pt idx="9">
                  <c:v>TP10</c:v>
                </c:pt>
              </c:strCache>
            </c:strRef>
          </c:cat>
          <c:val>
            <c:numRef>
              <c:f>Sheet3!$C$2:$C$11</c:f>
              <c:numCache>
                <c:formatCode>General</c:formatCode>
                <c:ptCount val="10"/>
                <c:pt idx="0">
                  <c:v>683.44999999999948</c:v>
                </c:pt>
                <c:pt idx="1">
                  <c:v>872.63</c:v>
                </c:pt>
                <c:pt idx="2">
                  <c:v>630.28000000000054</c:v>
                </c:pt>
                <c:pt idx="3">
                  <c:v>1365.47</c:v>
                </c:pt>
                <c:pt idx="4">
                  <c:v>1100.8699999999999</c:v>
                </c:pt>
                <c:pt idx="5">
                  <c:v>1167.28</c:v>
                </c:pt>
                <c:pt idx="6">
                  <c:v>4693.7560000000003</c:v>
                </c:pt>
                <c:pt idx="7">
                  <c:v>3453.7799999999997</c:v>
                </c:pt>
                <c:pt idx="8">
                  <c:v>3453.7799999999997</c:v>
                </c:pt>
                <c:pt idx="9">
                  <c:v>7852.56</c:v>
                </c:pt>
              </c:numCache>
            </c:numRef>
          </c:val>
        </c:ser>
        <c:ser>
          <c:idx val="2"/>
          <c:order val="2"/>
          <c:tx>
            <c:strRef>
              <c:f>Sheet3!$D$1</c:f>
              <c:strCache>
                <c:ptCount val="1"/>
                <c:pt idx="0">
                  <c:v>MA with Hill Climbing</c:v>
                </c:pt>
              </c:strCache>
            </c:strRef>
          </c:tx>
          <c:cat>
            <c:strRef>
              <c:f>Sheet3!$A$2:$A$11</c:f>
              <c:strCache>
                <c:ptCount val="10"/>
                <c:pt idx="0">
                  <c:v>TP1</c:v>
                </c:pt>
                <c:pt idx="1">
                  <c:v>TP2</c:v>
                </c:pt>
                <c:pt idx="2">
                  <c:v>TP3</c:v>
                </c:pt>
                <c:pt idx="3">
                  <c:v>TP4</c:v>
                </c:pt>
                <c:pt idx="4">
                  <c:v>TP5</c:v>
                </c:pt>
                <c:pt idx="5">
                  <c:v>TP6</c:v>
                </c:pt>
                <c:pt idx="6">
                  <c:v>TP7</c:v>
                </c:pt>
                <c:pt idx="7">
                  <c:v>TP8</c:v>
                </c:pt>
                <c:pt idx="8">
                  <c:v>TP9</c:v>
                </c:pt>
                <c:pt idx="9">
                  <c:v>TP10</c:v>
                </c:pt>
              </c:strCache>
            </c:strRef>
          </c:cat>
          <c:val>
            <c:numRef>
              <c:f>Sheet3!$D$2:$D$11</c:f>
              <c:numCache>
                <c:formatCode>General</c:formatCode>
                <c:ptCount val="10"/>
                <c:pt idx="0">
                  <c:v>587.6</c:v>
                </c:pt>
                <c:pt idx="1">
                  <c:v>647.55999999999949</c:v>
                </c:pt>
                <c:pt idx="2">
                  <c:v>580.32999999999947</c:v>
                </c:pt>
                <c:pt idx="3">
                  <c:v>1352.6399999999999</c:v>
                </c:pt>
                <c:pt idx="4">
                  <c:v>1100.48</c:v>
                </c:pt>
                <c:pt idx="5">
                  <c:v>1053.3</c:v>
                </c:pt>
                <c:pt idx="6">
                  <c:v>4125.6000000000004</c:v>
                </c:pt>
                <c:pt idx="7">
                  <c:v>2578.3000000000002</c:v>
                </c:pt>
                <c:pt idx="8">
                  <c:v>2947.5</c:v>
                </c:pt>
                <c:pt idx="9">
                  <c:v>7125.6</c:v>
                </c:pt>
              </c:numCache>
            </c:numRef>
          </c:val>
        </c:ser>
        <c:ser>
          <c:idx val="3"/>
          <c:order val="3"/>
          <c:tx>
            <c:strRef>
              <c:f>Sheet3!$E$1</c:f>
              <c:strCache>
                <c:ptCount val="1"/>
                <c:pt idx="0">
                  <c:v>HGA</c:v>
                </c:pt>
              </c:strCache>
            </c:strRef>
          </c:tx>
          <c:cat>
            <c:strRef>
              <c:f>Sheet3!$A$2:$A$11</c:f>
              <c:strCache>
                <c:ptCount val="10"/>
                <c:pt idx="0">
                  <c:v>TP1</c:v>
                </c:pt>
                <c:pt idx="1">
                  <c:v>TP2</c:v>
                </c:pt>
                <c:pt idx="2">
                  <c:v>TP3</c:v>
                </c:pt>
                <c:pt idx="3">
                  <c:v>TP4</c:v>
                </c:pt>
                <c:pt idx="4">
                  <c:v>TP5</c:v>
                </c:pt>
                <c:pt idx="5">
                  <c:v>TP6</c:v>
                </c:pt>
                <c:pt idx="6">
                  <c:v>TP7</c:v>
                </c:pt>
                <c:pt idx="7">
                  <c:v>TP8</c:v>
                </c:pt>
                <c:pt idx="8">
                  <c:v>TP9</c:v>
                </c:pt>
                <c:pt idx="9">
                  <c:v>TP10</c:v>
                </c:pt>
              </c:strCache>
            </c:strRef>
          </c:cat>
          <c:val>
            <c:numRef>
              <c:f>Sheet3!$E$2:$E$11</c:f>
              <c:numCache>
                <c:formatCode>General</c:formatCode>
                <c:ptCount val="10"/>
                <c:pt idx="0">
                  <c:v>510.89</c:v>
                </c:pt>
                <c:pt idx="1">
                  <c:v>512.58000000000004</c:v>
                </c:pt>
                <c:pt idx="2">
                  <c:v>450.47999999999905</c:v>
                </c:pt>
                <c:pt idx="3">
                  <c:v>1295.6699999999998</c:v>
                </c:pt>
                <c:pt idx="4">
                  <c:v>1000.875</c:v>
                </c:pt>
                <c:pt idx="5">
                  <c:v>963.38</c:v>
                </c:pt>
                <c:pt idx="6">
                  <c:v>3963.7</c:v>
                </c:pt>
                <c:pt idx="7">
                  <c:v>1853.3</c:v>
                </c:pt>
                <c:pt idx="8">
                  <c:v>2853.7</c:v>
                </c:pt>
                <c:pt idx="9">
                  <c:v>6856.78</c:v>
                </c:pt>
              </c:numCache>
            </c:numRef>
          </c:val>
        </c:ser>
        <c:shape val="box"/>
        <c:axId val="134616192"/>
        <c:axId val="134618112"/>
        <c:axId val="0"/>
      </c:bar3DChart>
      <c:catAx>
        <c:axId val="134616192"/>
        <c:scaling>
          <c:orientation val="minMax"/>
        </c:scaling>
        <c:axPos val="b"/>
        <c:title>
          <c:tx>
            <c:rich>
              <a:bodyPr/>
              <a:lstStyle/>
              <a:p>
                <a:pPr>
                  <a:defRPr/>
                </a:pPr>
                <a:r>
                  <a:rPr lang="en-US"/>
                  <a:t>Test Problems</a:t>
                </a:r>
              </a:p>
            </c:rich>
          </c:tx>
          <c:layout/>
        </c:title>
        <c:majorTickMark val="none"/>
        <c:tickLblPos val="nextTo"/>
        <c:crossAx val="134618112"/>
        <c:crosses val="autoZero"/>
        <c:auto val="1"/>
        <c:lblAlgn val="ctr"/>
        <c:lblOffset val="100"/>
      </c:catAx>
      <c:valAx>
        <c:axId val="134618112"/>
        <c:scaling>
          <c:orientation val="minMax"/>
        </c:scaling>
        <c:axPos val="l"/>
        <c:majorGridlines/>
        <c:title>
          <c:tx>
            <c:rich>
              <a:bodyPr/>
              <a:lstStyle/>
              <a:p>
                <a:pPr>
                  <a:defRPr/>
                </a:pPr>
                <a:r>
                  <a:rPr lang="en-US"/>
                  <a:t>Time in seconds</a:t>
                </a:r>
              </a:p>
            </c:rich>
          </c:tx>
          <c:layout/>
        </c:title>
        <c:numFmt formatCode="General" sourceLinked="1"/>
        <c:tickLblPos val="nextTo"/>
        <c:crossAx val="134616192"/>
        <c:crosses val="autoZero"/>
        <c:crossBetween val="between"/>
      </c:valAx>
    </c:plotArea>
    <c:legend>
      <c:legendPos val="r"/>
      <c:layout/>
    </c:legend>
    <c:plotVisOnly val="1"/>
  </c:chart>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5C0C99-DB64-4696-92E4-635CA353040A}" type="datetimeFigureOut">
              <a:rPr lang="en-US" smtClean="0"/>
              <a:pPr/>
              <a:t>12/6/2017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D76D240-55AF-42D3-9D9B-6ECE4E1E84E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Header Placeholder 1"/>
          <p:cNvSpPr>
            <a:spLocks noGrp="1" noChangeArrowheads="1"/>
          </p:cNvSpPr>
          <p:nvPr>
            <p:ph type="hdr" sz="quarter" idx="4294967295"/>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latin typeface="Arial" pitchFamily="34" charset="0"/>
                <a:ea typeface="宋体" charset="-122"/>
              </a:defRPr>
            </a:lvl1pPr>
          </a:lstStyle>
          <a:p>
            <a:pPr>
              <a:defRPr/>
            </a:pPr>
            <a:endParaRPr lang="en-US"/>
          </a:p>
        </p:txBody>
      </p:sp>
      <p:sp>
        <p:nvSpPr>
          <p:cNvPr id="4099" name="Date Placeholder 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latin typeface="Arial" pitchFamily="34" charset="0"/>
                <a:ea typeface="宋体" charset="-122"/>
              </a:defRPr>
            </a:lvl1pPr>
          </a:lstStyle>
          <a:p>
            <a:pPr>
              <a:defRPr/>
            </a:pPr>
            <a:fld id="{D8812AA5-79AC-4B7B-971C-3F7C9925F00C}" type="datetime1">
              <a:rPr lang="en-US"/>
              <a:pPr>
                <a:defRPr/>
              </a:pPr>
              <a:t>12/6/2017</a:t>
            </a:fld>
            <a:endParaRPr lang="en-US"/>
          </a:p>
        </p:txBody>
      </p:sp>
      <p:sp>
        <p:nvSpPr>
          <p:cNvPr id="54276" name="Slide Image Placeholder 3"/>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4101" name="Notes Placeholder 4"/>
          <p:cNvSpPr>
            <a:spLocks noGrp="1" noRot="1" noChangeAspect="1" noChangeArrowheads="1"/>
          </p:cNvSpPr>
          <p:nvPr/>
        </p:nvSpPr>
        <p:spPr bwMode="auto">
          <a:xfrm>
            <a:off x="685800" y="4343400"/>
            <a:ext cx="5486400" cy="4114800"/>
          </a:xfrm>
          <a:prstGeom prst="rect">
            <a:avLst/>
          </a:prstGeom>
          <a:noFill/>
          <a:ln w="9525">
            <a:noFill/>
            <a:miter lim="800000"/>
            <a:headEnd/>
            <a:tailEnd/>
          </a:ln>
        </p:spPr>
        <p:txBody>
          <a:bodyPr anchor="ctr"/>
          <a:lstStyle/>
          <a:p>
            <a:pPr defTabSz="0" eaLnBrk="0" hangingPunct="0">
              <a:spcBef>
                <a:spcPct val="30000"/>
              </a:spcBef>
              <a:defRPr/>
            </a:pPr>
            <a:r>
              <a:rPr lang="en-US" altLang="zh-CN" sz="1200">
                <a:latin typeface="Arial" pitchFamily="34" charset="0"/>
                <a:ea typeface="宋体" charset="-122"/>
              </a:rPr>
              <a:t>Click to edit Master text styles</a:t>
            </a:r>
          </a:p>
          <a:p>
            <a:pPr defTabSz="0" eaLnBrk="0" hangingPunct="0">
              <a:spcBef>
                <a:spcPct val="30000"/>
              </a:spcBef>
              <a:defRPr/>
            </a:pPr>
            <a:r>
              <a:rPr lang="en-US" altLang="zh-CN" sz="1200">
                <a:latin typeface="Arial" pitchFamily="34" charset="0"/>
                <a:ea typeface="宋体" charset="-122"/>
              </a:rPr>
              <a:t>Second level</a:t>
            </a:r>
          </a:p>
          <a:p>
            <a:pPr defTabSz="0" eaLnBrk="0" hangingPunct="0">
              <a:spcBef>
                <a:spcPct val="30000"/>
              </a:spcBef>
              <a:defRPr/>
            </a:pPr>
            <a:r>
              <a:rPr lang="en-US" altLang="zh-CN" sz="1200">
                <a:latin typeface="Arial" pitchFamily="34" charset="0"/>
                <a:ea typeface="宋体" charset="-122"/>
              </a:rPr>
              <a:t>Third level</a:t>
            </a:r>
          </a:p>
          <a:p>
            <a:pPr defTabSz="0" eaLnBrk="0" hangingPunct="0">
              <a:spcBef>
                <a:spcPct val="30000"/>
              </a:spcBef>
              <a:defRPr/>
            </a:pPr>
            <a:r>
              <a:rPr lang="en-US" altLang="zh-CN" sz="1200">
                <a:latin typeface="Arial" pitchFamily="34" charset="0"/>
                <a:ea typeface="宋体" charset="-122"/>
              </a:rPr>
              <a:t>Fourth level</a:t>
            </a:r>
          </a:p>
          <a:p>
            <a:pPr defTabSz="0" eaLnBrk="0" hangingPunct="0">
              <a:spcBef>
                <a:spcPct val="30000"/>
              </a:spcBef>
              <a:defRPr/>
            </a:pPr>
            <a:r>
              <a:rPr lang="en-US" altLang="zh-CN" sz="1200">
                <a:latin typeface="Arial" pitchFamily="34" charset="0"/>
                <a:ea typeface="宋体" charset="-122"/>
              </a:rPr>
              <a:t>Fifth level</a:t>
            </a:r>
          </a:p>
        </p:txBody>
      </p:sp>
      <p:sp>
        <p:nvSpPr>
          <p:cNvPr id="4102" name="Footer Placeholder 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a:latin typeface="Arial" pitchFamily="34" charset="0"/>
                <a:ea typeface="宋体" charset="-122"/>
              </a:defRPr>
            </a:lvl1pPr>
          </a:lstStyle>
          <a:p>
            <a:pPr>
              <a:defRPr/>
            </a:pPr>
            <a:endParaRPr lang="en-US"/>
          </a:p>
        </p:txBody>
      </p:sp>
      <p:sp>
        <p:nvSpPr>
          <p:cNvPr id="4103" name="Slide Number Placeholder 6"/>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a:latin typeface="Arial" pitchFamily="34" charset="0"/>
                <a:ea typeface="宋体" charset="-122"/>
              </a:defRPr>
            </a:lvl1pPr>
          </a:lstStyle>
          <a:p>
            <a:pPr>
              <a:defRPr/>
            </a:pPr>
            <a:fld id="{BCE75E56-3497-474E-8FF6-7C6E8AEA81FA}" type="slidenum">
              <a:rPr lang="en-US"/>
              <a:pPr>
                <a:defRPr/>
              </a:pPr>
              <a:t>‹#›</a:t>
            </a:fld>
            <a:endParaRPr lang="en-US"/>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p:txBody>
          <a:bodyPr/>
          <a:lstStyle/>
          <a:p>
            <a:pPr>
              <a:defRPr/>
            </a:pPr>
            <a:fld id="{D8812AA5-79AC-4B7B-971C-3F7C9925F00C}" type="datetime1">
              <a:rPr lang="en-US" smtClean="0"/>
              <a:pPr>
                <a:defRPr/>
              </a:pPr>
              <a:t>12/6/2017</a:t>
            </a:fld>
            <a:endParaRPr lang="en-US"/>
          </a:p>
        </p:txBody>
      </p:sp>
      <p:sp>
        <p:nvSpPr>
          <p:cNvPr id="5" name="Slide Number Placeholder 4"/>
          <p:cNvSpPr>
            <a:spLocks noGrp="1"/>
          </p:cNvSpPr>
          <p:nvPr>
            <p:ph type="sldNum" sz="quarter" idx="11"/>
          </p:nvPr>
        </p:nvSpPr>
        <p:spPr/>
        <p:txBody>
          <a:bodyPr/>
          <a:lstStyle/>
          <a:p>
            <a:pPr>
              <a:defRPr/>
            </a:pPr>
            <a:fld id="{BCE75E56-3497-474E-8FF6-7C6E8AEA81FA}" type="slidenum">
              <a:rPr lang="en-US" smtClean="0"/>
              <a:pPr>
                <a:defRPr/>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30425"/>
            <a:ext cx="7772400" cy="1470025"/>
          </a:xfrm>
        </p:spPr>
        <p:txBody>
          <a:bodyPr/>
          <a:lstStyle>
            <a:lvl1pPr>
              <a:defRPr/>
            </a:lvl1pPr>
          </a:lstStyle>
          <a:p>
            <a:r>
              <a:rPr lang="zh-CN"/>
              <a:t>单击此处编辑母版标题样式</a:t>
            </a:r>
          </a:p>
        </p:txBody>
      </p:sp>
      <p:sp>
        <p:nvSpPr>
          <p:cNvPr id="205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p:txBody>
          <a:bodyPr/>
          <a:lstStyle>
            <a:lvl1pPr>
              <a:defRPr/>
            </a:lvl1pPr>
          </a:lstStyle>
          <a:p>
            <a:pPr>
              <a:defRPr/>
            </a:pPr>
            <a:fld id="{5185C20C-A4A5-4B05-8E7F-5DD40F36ACDC}"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ADBBC9F-D4E4-4AE1-91C0-561EA6583D2F}"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A9E6245-F99B-4977-B17A-90792ACE35C6}"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879F7EC-DDE7-4F63-83BD-625CC77D2F67}"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BB7F74E-BDDF-4ED4-90B6-5400128BE345}"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F4E26E9-3029-4AB9-8A0F-A62BE53D8059}"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91A82729-0E0D-4224-B89D-FB615FE3A10D}"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75B2F0F-567D-4EB3-B148-2B7D25DACBB3}"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2DCDF414-A6F4-402A-8F1D-92F3EBDEF46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811348C-CC9E-43AB-B845-DA3AD0BFEF91}"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8E4149D-4A14-40BF-9050-681BCF751A61}"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ea typeface="宋体"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ea typeface="宋体" charset="-122"/>
              </a:defRPr>
            </a:lvl1pPr>
          </a:lstStyle>
          <a:p>
            <a:pPr>
              <a:defRPr/>
            </a:pPr>
            <a:fld id="{D502E0EF-8286-4AE6-81F9-BC648709DD7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400" r:id="rId1"/>
    <p:sldLayoutId id="2147484390" r:id="rId2"/>
    <p:sldLayoutId id="2147484391" r:id="rId3"/>
    <p:sldLayoutId id="2147484392" r:id="rId4"/>
    <p:sldLayoutId id="2147484393" r:id="rId5"/>
    <p:sldLayoutId id="2147484394" r:id="rId6"/>
    <p:sldLayoutId id="2147484395" r:id="rId7"/>
    <p:sldLayoutId id="2147484396" r:id="rId8"/>
    <p:sldLayoutId id="2147484397" r:id="rId9"/>
    <p:sldLayoutId id="2147484398" r:id="rId10"/>
    <p:sldLayoutId id="214748439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charset="-122"/>
        </a:defRPr>
      </a:lvl2pPr>
      <a:lvl3pPr algn="ctr" rtl="0" eaLnBrk="0" fontAlgn="base" hangingPunct="0">
        <a:spcBef>
          <a:spcPct val="0"/>
        </a:spcBef>
        <a:spcAft>
          <a:spcPct val="0"/>
        </a:spcAft>
        <a:defRPr sz="4400">
          <a:solidFill>
            <a:schemeClr val="tx2"/>
          </a:solidFill>
          <a:latin typeface="Arial" pitchFamily="34" charset="0"/>
          <a:ea typeface="宋体" charset="-122"/>
        </a:defRPr>
      </a:lvl3pPr>
      <a:lvl4pPr algn="ctr" rtl="0" eaLnBrk="0" fontAlgn="base" hangingPunct="0">
        <a:spcBef>
          <a:spcPct val="0"/>
        </a:spcBef>
        <a:spcAft>
          <a:spcPct val="0"/>
        </a:spcAft>
        <a:defRPr sz="4400">
          <a:solidFill>
            <a:schemeClr val="tx2"/>
          </a:solidFill>
          <a:latin typeface="Arial" pitchFamily="34" charset="0"/>
          <a:ea typeface="宋体" charset="-122"/>
        </a:defRPr>
      </a:lvl4pPr>
      <a:lvl5pPr algn="ctr" rtl="0" eaLnBrk="0" fontAlgn="base" hangingPunct="0">
        <a:spcBef>
          <a:spcPct val="0"/>
        </a:spcBef>
        <a:spcAft>
          <a:spcPct val="0"/>
        </a:spcAft>
        <a:defRPr sz="4400">
          <a:solidFill>
            <a:schemeClr val="tx2"/>
          </a:solidFill>
          <a:latin typeface="Arial" pitchFamily="34" charset="0"/>
          <a:ea typeface="宋体" charset="-122"/>
        </a:defRPr>
      </a:lvl5pPr>
      <a:lvl6pPr marL="457200" algn="ctr" rtl="0" fontAlgn="base">
        <a:spcBef>
          <a:spcPct val="0"/>
        </a:spcBef>
        <a:spcAft>
          <a:spcPct val="0"/>
        </a:spcAft>
        <a:defRPr sz="4400">
          <a:solidFill>
            <a:schemeClr val="tx2"/>
          </a:solidFill>
          <a:latin typeface="Arial" pitchFamily="34" charset="0"/>
          <a:ea typeface="宋体" charset="-122"/>
        </a:defRPr>
      </a:lvl6pPr>
      <a:lvl7pPr marL="914400" algn="ctr" rtl="0" fontAlgn="base">
        <a:spcBef>
          <a:spcPct val="0"/>
        </a:spcBef>
        <a:spcAft>
          <a:spcPct val="0"/>
        </a:spcAft>
        <a:defRPr sz="4400">
          <a:solidFill>
            <a:schemeClr val="tx2"/>
          </a:solidFill>
          <a:latin typeface="Arial" pitchFamily="34" charset="0"/>
          <a:ea typeface="宋体" charset="-122"/>
        </a:defRPr>
      </a:lvl7pPr>
      <a:lvl8pPr marL="1371600" algn="ctr" rtl="0" fontAlgn="base">
        <a:spcBef>
          <a:spcPct val="0"/>
        </a:spcBef>
        <a:spcAft>
          <a:spcPct val="0"/>
        </a:spcAft>
        <a:defRPr sz="4400">
          <a:solidFill>
            <a:schemeClr val="tx2"/>
          </a:solidFill>
          <a:latin typeface="Arial" pitchFamily="34" charset="0"/>
          <a:ea typeface="宋体" charset="-122"/>
        </a:defRPr>
      </a:lvl8pPr>
      <a:lvl9pPr marL="1828800" algn="ctr" rtl="0" fontAlgn="base">
        <a:spcBef>
          <a:spcPct val="0"/>
        </a:spcBef>
        <a:spcAft>
          <a:spcPct val="0"/>
        </a:spcAft>
        <a:defRPr sz="4400">
          <a:solidFill>
            <a:schemeClr val="tx2"/>
          </a:solidFill>
          <a:latin typeface="Arial" pitchFamily="34"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ktangel med afrundet, diagonalt hjørne 23"/>
          <p:cNvSpPr/>
          <p:nvPr/>
        </p:nvSpPr>
        <p:spPr>
          <a:xfrm>
            <a:off x="1322343" y="2004993"/>
            <a:ext cx="7229574" cy="1643086"/>
          </a:xfrm>
          <a:prstGeom prst="round2DiagRect">
            <a:avLst>
              <a:gd name="adj1" fmla="val 20046"/>
              <a:gd name="adj2" fmla="val 0"/>
            </a:avLst>
          </a:prstGeom>
          <a:solidFill>
            <a:schemeClr val="bg1"/>
          </a:solidFill>
          <a:ln w="57150" cap="flat" cmpd="sng" algn="ctr">
            <a:gradFill flip="none" rotWithShape="1">
              <a:gsLst>
                <a:gs pos="0">
                  <a:srgbClr val="0070C0"/>
                </a:gs>
                <a:gs pos="100000">
                  <a:srgbClr val="3FCDFF"/>
                </a:gs>
              </a:gsLst>
              <a:lin ang="13500000" scaled="1"/>
              <a:tileRect/>
            </a:gradFill>
            <a:prstDash val="solid"/>
          </a:ln>
          <a:effectLst>
            <a:outerShdw blurRad="50800" dist="38100" dir="2700000" algn="tl" rotWithShape="0">
              <a:prstClr val="black">
                <a:alpha val="40000"/>
              </a:prstClr>
            </a:outerShdw>
          </a:effectLst>
        </p:spPr>
        <p:txBody>
          <a:bodyPr anchor="ctr"/>
          <a:lstStyle/>
          <a:p>
            <a:pPr defTabSz="801688" fontAlgn="auto">
              <a:spcBef>
                <a:spcPct val="20000"/>
              </a:spcBef>
              <a:spcAft>
                <a:spcPts val="0"/>
              </a:spcAft>
              <a:defRPr/>
            </a:pPr>
            <a:endParaRPr lang="en-US" sz="1400" dirty="0">
              <a:latin typeface="Times New Roman" pitchFamily="18" charset="0"/>
              <a:ea typeface="宋体" charset="-122"/>
              <a:cs typeface="Times New Roman" pitchFamily="18" charset="0"/>
            </a:endParaRPr>
          </a:p>
        </p:txBody>
      </p:sp>
      <p:sp>
        <p:nvSpPr>
          <p:cNvPr id="9" name="9 CuadroTexto">
            <a:hlinkClick r:id="" action="ppaction://hlinkshowjump?jump=nextslide"/>
          </p:cNvPr>
          <p:cNvSpPr txBox="1">
            <a:spLocks noChangeArrowheads="1"/>
          </p:cNvSpPr>
          <p:nvPr/>
        </p:nvSpPr>
        <p:spPr bwMode="auto">
          <a:xfrm>
            <a:off x="1614488" y="2260600"/>
            <a:ext cx="6426200" cy="1200150"/>
          </a:xfrm>
          <a:prstGeom prst="rect">
            <a:avLst/>
          </a:prstGeom>
          <a:noFill/>
          <a:ln w="9525">
            <a:noFill/>
            <a:miter lim="800000"/>
            <a:headEnd/>
            <a:tailEnd/>
          </a:ln>
        </p:spPr>
        <p:txBody>
          <a:bodyPr>
            <a:spAutoFit/>
          </a:bodyPr>
          <a:lstStyle/>
          <a:p>
            <a:pPr algn="ctr">
              <a:defRPr/>
            </a:pPr>
            <a:r>
              <a:rPr lang="en-US" sz="2400" b="1" kern="0" dirty="0">
                <a:solidFill>
                  <a:srgbClr val="0070C0"/>
                </a:solidFill>
                <a:latin typeface="Arial Narrow" pitchFamily="34" charset="0"/>
                <a:ea typeface="宋体" charset="-122"/>
              </a:rPr>
              <a:t>JImpact Arbiter – An Automated Tool to test Fault Prone Components using Hybrid Genetic Algorithm based approach</a:t>
            </a:r>
          </a:p>
        </p:txBody>
      </p:sp>
      <p:pic>
        <p:nvPicPr>
          <p:cNvPr id="3078" name="Picture 11" descr="TCE-Logo.jpg"/>
          <p:cNvPicPr>
            <a:picLocks noChangeAspect="1"/>
          </p:cNvPicPr>
          <p:nvPr/>
        </p:nvPicPr>
        <p:blipFill>
          <a:blip r:embed="rId2"/>
          <a:srcRect/>
          <a:stretch>
            <a:fillRect/>
          </a:stretch>
        </p:blipFill>
        <p:spPr bwMode="auto">
          <a:xfrm>
            <a:off x="4060818" y="325395"/>
            <a:ext cx="1789113" cy="1457325"/>
          </a:xfrm>
          <a:prstGeom prst="rect">
            <a:avLst/>
          </a:prstGeom>
          <a:noFill/>
          <a:ln w="9525">
            <a:noFill/>
            <a:miter lim="800000"/>
            <a:headEnd/>
            <a:tailEnd/>
          </a:ln>
        </p:spPr>
      </p:pic>
      <p:sp>
        <p:nvSpPr>
          <p:cNvPr id="6" name="Subtitle 2"/>
          <p:cNvSpPr txBox="1">
            <a:spLocks/>
          </p:cNvSpPr>
          <p:nvPr/>
        </p:nvSpPr>
        <p:spPr bwMode="auto">
          <a:xfrm>
            <a:off x="1541463" y="3976688"/>
            <a:ext cx="7083425" cy="1204936"/>
          </a:xfrm>
          <a:prstGeom prst="rect">
            <a:avLst/>
          </a:prstGeom>
          <a:noFill/>
          <a:ln w="9525">
            <a:noFill/>
            <a:miter lim="800000"/>
            <a:headEnd/>
            <a:tailEnd/>
          </a:ln>
        </p:spPr>
        <p:txBody>
          <a:bodyPr lIns="91436" tIns="45718" rIns="91436" bIns="45718"/>
          <a:lstStyle/>
          <a:p>
            <a:pPr algn="ctr">
              <a:spcBef>
                <a:spcPct val="20000"/>
              </a:spcBef>
              <a:defRPr/>
            </a:pPr>
            <a:r>
              <a:rPr lang="en-US" sz="2000" b="1" kern="0" dirty="0">
                <a:solidFill>
                  <a:srgbClr val="0070C0"/>
                </a:solidFill>
                <a:latin typeface="Times New Roman" pitchFamily="18" charset="0"/>
                <a:ea typeface="宋体" charset="-122"/>
                <a:cs typeface="Times New Roman" pitchFamily="18" charset="0"/>
              </a:rPr>
              <a:t>Dr. D. </a:t>
            </a:r>
            <a:r>
              <a:rPr lang="en-US" sz="2000" b="1" kern="0" dirty="0" err="1">
                <a:solidFill>
                  <a:srgbClr val="0070C0"/>
                </a:solidFill>
                <a:latin typeface="Times New Roman" pitchFamily="18" charset="0"/>
                <a:ea typeface="宋体" charset="-122"/>
                <a:cs typeface="Times New Roman" pitchFamily="18" charset="0"/>
              </a:rPr>
              <a:t>Jeya</a:t>
            </a:r>
            <a:r>
              <a:rPr lang="en-US" sz="2000" b="1" kern="0" dirty="0">
                <a:solidFill>
                  <a:srgbClr val="0070C0"/>
                </a:solidFill>
                <a:latin typeface="Times New Roman" pitchFamily="18" charset="0"/>
                <a:ea typeface="宋体" charset="-122"/>
                <a:cs typeface="Times New Roman" pitchFamily="18" charset="0"/>
              </a:rPr>
              <a:t> Mala</a:t>
            </a:r>
            <a:r>
              <a:rPr lang="en-US" sz="2000" b="1" kern="0" dirty="0" smtClean="0">
                <a:solidFill>
                  <a:srgbClr val="0070C0"/>
                </a:solidFill>
                <a:latin typeface="Times New Roman" pitchFamily="18" charset="0"/>
                <a:ea typeface="宋体" charset="-122"/>
                <a:cs typeface="Times New Roman" pitchFamily="18" charset="0"/>
              </a:rPr>
              <a:t>* and </a:t>
            </a:r>
            <a:r>
              <a:rPr lang="en-US" sz="2000" b="1" kern="0" dirty="0">
                <a:solidFill>
                  <a:srgbClr val="0070C0"/>
                </a:solidFill>
                <a:latin typeface="Times New Roman" pitchFamily="18" charset="0"/>
                <a:ea typeface="宋体" charset="-122"/>
                <a:cs typeface="Times New Roman" pitchFamily="18" charset="0"/>
              </a:rPr>
              <a:t>K. </a:t>
            </a:r>
            <a:r>
              <a:rPr lang="en-US" sz="2000" b="1" kern="0" dirty="0" err="1">
                <a:solidFill>
                  <a:srgbClr val="0070C0"/>
                </a:solidFill>
                <a:latin typeface="Times New Roman" pitchFamily="18" charset="0"/>
                <a:ea typeface="宋体" charset="-122"/>
                <a:cs typeface="Times New Roman" pitchFamily="18" charset="0"/>
              </a:rPr>
              <a:t>Sabari</a:t>
            </a:r>
            <a:r>
              <a:rPr lang="en-US" sz="2000" b="1" kern="0" dirty="0">
                <a:solidFill>
                  <a:srgbClr val="0070C0"/>
                </a:solidFill>
                <a:latin typeface="Times New Roman" pitchFamily="18" charset="0"/>
                <a:ea typeface="宋体" charset="-122"/>
                <a:cs typeface="Times New Roman" pitchFamily="18" charset="0"/>
              </a:rPr>
              <a:t> Nathan# </a:t>
            </a:r>
            <a:endParaRPr lang="en-US" sz="2000" b="1" kern="0" dirty="0" smtClean="0">
              <a:solidFill>
                <a:srgbClr val="0070C0"/>
              </a:solidFill>
              <a:latin typeface="Times New Roman" pitchFamily="18" charset="0"/>
              <a:ea typeface="宋体" charset="-122"/>
              <a:cs typeface="Times New Roman" pitchFamily="18" charset="0"/>
            </a:endParaRPr>
          </a:p>
          <a:p>
            <a:pPr algn="ctr">
              <a:spcBef>
                <a:spcPct val="20000"/>
              </a:spcBef>
              <a:defRPr/>
            </a:pPr>
            <a:r>
              <a:rPr lang="en-US" sz="2000" kern="0" dirty="0" smtClean="0">
                <a:solidFill>
                  <a:srgbClr val="0070C0"/>
                </a:solidFill>
                <a:latin typeface="Times New Roman" pitchFamily="18" charset="0"/>
                <a:ea typeface="宋体" charset="-122"/>
                <a:cs typeface="Times New Roman" pitchFamily="18" charset="0"/>
              </a:rPr>
              <a:t>*</a:t>
            </a:r>
            <a:r>
              <a:rPr lang="en-US" sz="1600" kern="0" dirty="0">
                <a:solidFill>
                  <a:srgbClr val="0070C0"/>
                </a:solidFill>
                <a:latin typeface="Times New Roman" pitchFamily="18" charset="0"/>
                <a:ea typeface="宋体" charset="-122"/>
                <a:cs typeface="Times New Roman" pitchFamily="18" charset="0"/>
              </a:rPr>
              <a:t>Associate Professor, </a:t>
            </a:r>
            <a:r>
              <a:rPr lang="en-US" sz="1600" kern="0" dirty="0" err="1" smtClean="0">
                <a:solidFill>
                  <a:srgbClr val="0070C0"/>
                </a:solidFill>
                <a:latin typeface="Times New Roman" pitchFamily="18" charset="0"/>
                <a:ea typeface="宋体" charset="-122"/>
                <a:cs typeface="Times New Roman" pitchFamily="18" charset="0"/>
              </a:rPr>
              <a:t>Thiagarajar</a:t>
            </a:r>
            <a:r>
              <a:rPr lang="en-US" sz="1600" kern="0" dirty="0" smtClean="0">
                <a:solidFill>
                  <a:srgbClr val="0070C0"/>
                </a:solidFill>
                <a:latin typeface="Times New Roman" pitchFamily="18" charset="0"/>
                <a:ea typeface="宋体" charset="-122"/>
                <a:cs typeface="Times New Roman" pitchFamily="18" charset="0"/>
              </a:rPr>
              <a:t> College of Engineering, Madurai.</a:t>
            </a:r>
          </a:p>
          <a:p>
            <a:pPr algn="ctr">
              <a:spcBef>
                <a:spcPct val="20000"/>
              </a:spcBef>
              <a:defRPr/>
            </a:pPr>
            <a:r>
              <a:rPr lang="en-US" sz="1600" kern="0" dirty="0" smtClean="0">
                <a:solidFill>
                  <a:srgbClr val="0070C0"/>
                </a:solidFill>
                <a:latin typeface="Times New Roman" pitchFamily="18" charset="0"/>
                <a:ea typeface="宋体" charset="-122"/>
                <a:cs typeface="Times New Roman" pitchFamily="18" charset="0"/>
              </a:rPr>
              <a:t>#PG Student</a:t>
            </a:r>
            <a:r>
              <a:rPr lang="en-US" sz="1600" kern="0" smtClean="0">
                <a:solidFill>
                  <a:srgbClr val="0070C0"/>
                </a:solidFill>
                <a:latin typeface="Times New Roman" pitchFamily="18" charset="0"/>
                <a:ea typeface="宋体" charset="-122"/>
                <a:cs typeface="Times New Roman" pitchFamily="18" charset="0"/>
              </a:rPr>
              <a:t>, </a:t>
            </a:r>
            <a:r>
              <a:rPr lang="en-US" sz="1600" kern="0" smtClean="0">
                <a:solidFill>
                  <a:srgbClr val="0070C0"/>
                </a:solidFill>
                <a:latin typeface="Times New Roman" pitchFamily="18" charset="0"/>
                <a:ea typeface="宋体" charset="-122"/>
                <a:cs typeface="Times New Roman" pitchFamily="18" charset="0"/>
              </a:rPr>
              <a:t>Thiagarajar</a:t>
            </a:r>
            <a:r>
              <a:rPr lang="en-US" sz="1600" kern="0" dirty="0" smtClean="0">
                <a:solidFill>
                  <a:srgbClr val="0070C0"/>
                </a:solidFill>
                <a:latin typeface="Times New Roman" pitchFamily="18" charset="0"/>
                <a:ea typeface="宋体" charset="-122"/>
                <a:cs typeface="Times New Roman" pitchFamily="18" charset="0"/>
              </a:rPr>
              <a:t> </a:t>
            </a:r>
            <a:r>
              <a:rPr lang="en-US" sz="1600" kern="0" dirty="0" smtClean="0">
                <a:solidFill>
                  <a:srgbClr val="0070C0"/>
                </a:solidFill>
                <a:latin typeface="Times New Roman" pitchFamily="18" charset="0"/>
                <a:ea typeface="宋体" charset="-122"/>
                <a:cs typeface="Times New Roman" pitchFamily="18" charset="0"/>
              </a:rPr>
              <a:t>College of Engineering, Madurai</a:t>
            </a:r>
            <a:endParaRPr lang="en-US" sz="1600" kern="0" dirty="0">
              <a:solidFill>
                <a:srgbClr val="0070C0"/>
              </a:solidFill>
              <a:latin typeface="Times New Roman" pitchFamily="18" charset="0"/>
              <a:ea typeface="宋体" charset="-122"/>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02260" y="0"/>
            <a:ext cx="3841740" cy="523220"/>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Implementation</a:t>
            </a:r>
          </a:p>
        </p:txBody>
      </p:sp>
      <p:graphicFrame>
        <p:nvGraphicFramePr>
          <p:cNvPr id="5" name="Table 4"/>
          <p:cNvGraphicFramePr>
            <a:graphicFrameLocks noGrp="1"/>
          </p:cNvGraphicFramePr>
          <p:nvPr/>
        </p:nvGraphicFramePr>
        <p:xfrm>
          <a:off x="1212850" y="1530350"/>
          <a:ext cx="7339113" cy="4200264"/>
        </p:xfrm>
        <a:graphic>
          <a:graphicData uri="http://schemas.openxmlformats.org/drawingml/2006/table">
            <a:tbl>
              <a:tblPr/>
              <a:tblGrid>
                <a:gridCol w="1679552"/>
                <a:gridCol w="2517775"/>
                <a:gridCol w="3141786"/>
              </a:tblGrid>
              <a:tr h="384088">
                <a:tc>
                  <a:txBody>
                    <a:bodyPr/>
                    <a:lstStyle/>
                    <a:p>
                      <a:pPr marL="0" marR="0">
                        <a:spcBef>
                          <a:spcPts val="0"/>
                        </a:spcBef>
                        <a:spcAft>
                          <a:spcPts val="0"/>
                        </a:spcAft>
                      </a:pPr>
                      <a:r>
                        <a:rPr lang="en-US" sz="2000" b="1" dirty="0">
                          <a:solidFill>
                            <a:schemeClr val="tx1"/>
                          </a:solidFill>
                          <a:latin typeface="Times New Roman"/>
                          <a:ea typeface="SimSun"/>
                        </a:rPr>
                        <a:t>Abbreviation </a:t>
                      </a:r>
                      <a:endParaRPr lang="en-US" sz="2000" dirty="0">
                        <a:solidFill>
                          <a:schemeClr val="tx1"/>
                        </a:solidFill>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000" b="1" dirty="0">
                          <a:solidFill>
                            <a:schemeClr val="tx1"/>
                          </a:solidFill>
                          <a:latin typeface="Times New Roman"/>
                          <a:ea typeface="SimSun"/>
                        </a:rPr>
                        <a:t>Description </a:t>
                      </a:r>
                      <a:endParaRPr lang="en-US" sz="2000" dirty="0">
                        <a:solidFill>
                          <a:schemeClr val="tx1"/>
                        </a:solidFill>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000" b="1" dirty="0">
                          <a:solidFill>
                            <a:schemeClr val="tx1"/>
                          </a:solidFill>
                          <a:latin typeface="Times New Roman"/>
                          <a:ea typeface="SimSun"/>
                        </a:rPr>
                        <a:t>Example mutation </a:t>
                      </a:r>
                      <a:endParaRPr lang="en-US" sz="2000" dirty="0">
                        <a:solidFill>
                          <a:schemeClr val="tx1"/>
                        </a:solidFill>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54327">
                <a:tc>
                  <a:txBody>
                    <a:bodyPr/>
                    <a:lstStyle/>
                    <a:p>
                      <a:pPr marL="0" marR="0">
                        <a:spcBef>
                          <a:spcPts val="0"/>
                        </a:spcBef>
                        <a:spcAft>
                          <a:spcPts val="0"/>
                        </a:spcAft>
                      </a:pPr>
                      <a:r>
                        <a:rPr lang="en-US" sz="2000" dirty="0">
                          <a:solidFill>
                            <a:srgbClr val="000000"/>
                          </a:solidFill>
                          <a:latin typeface="Times New Roman"/>
                          <a:ea typeface="SimSun"/>
                        </a:rPr>
                        <a:t>ABS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2000" dirty="0">
                          <a:solidFill>
                            <a:srgbClr val="000000"/>
                          </a:solidFill>
                          <a:latin typeface="Times New Roman"/>
                          <a:ea typeface="SimSun"/>
                        </a:rPr>
                        <a:t>Absolute Value Insertion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a:solidFill>
                            <a:srgbClr val="000000"/>
                          </a:solidFill>
                          <a:latin typeface="Times New Roman"/>
                          <a:ea typeface="SimSun"/>
                        </a:rPr>
                        <a:t>z = a*b; </a:t>
                      </a:r>
                      <a:r>
                        <a:rPr lang="en-US" sz="2000" dirty="0" smtClean="0">
                          <a:solidFill>
                            <a:srgbClr val="000000"/>
                          </a:solidFill>
                          <a:latin typeface="Times New Roman"/>
                          <a:ea typeface="SimSun"/>
                        </a:rPr>
                        <a:t>-&gt;   z </a:t>
                      </a:r>
                      <a:r>
                        <a:rPr lang="en-US" sz="2000" dirty="0">
                          <a:solidFill>
                            <a:srgbClr val="000000"/>
                          </a:solidFill>
                          <a:latin typeface="Times New Roman"/>
                          <a:ea typeface="SimSun"/>
                        </a:rPr>
                        <a:t>= a*abs(b);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116">
                <a:tc>
                  <a:txBody>
                    <a:bodyPr/>
                    <a:lstStyle/>
                    <a:p>
                      <a:pPr marL="0" marR="0">
                        <a:spcBef>
                          <a:spcPts val="0"/>
                        </a:spcBef>
                        <a:spcAft>
                          <a:spcPts val="0"/>
                        </a:spcAft>
                      </a:pPr>
                      <a:r>
                        <a:rPr lang="en-US" sz="2000">
                          <a:solidFill>
                            <a:srgbClr val="000000"/>
                          </a:solidFill>
                          <a:latin typeface="Times New Roman"/>
                          <a:ea typeface="SimSun"/>
                        </a:rPr>
                        <a:t>AOR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2000" dirty="0">
                          <a:solidFill>
                            <a:srgbClr val="000000"/>
                          </a:solidFill>
                          <a:latin typeface="Times New Roman"/>
                          <a:ea typeface="SimSun"/>
                        </a:rPr>
                        <a:t>Arithmetic Operator Replacement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a:solidFill>
                            <a:srgbClr val="000000"/>
                          </a:solidFill>
                          <a:latin typeface="Times New Roman"/>
                          <a:ea typeface="SimSun"/>
                        </a:rPr>
                        <a:t>z= a - b; </a:t>
                      </a:r>
                      <a:r>
                        <a:rPr lang="en-US" sz="2000" b="1" dirty="0" smtClean="0">
                          <a:solidFill>
                            <a:srgbClr val="000000"/>
                          </a:solidFill>
                          <a:latin typeface="Times New Roman"/>
                          <a:ea typeface="SimSun"/>
                        </a:rPr>
                        <a:t>-&gt; </a:t>
                      </a:r>
                      <a:r>
                        <a:rPr lang="en-US" sz="2000" dirty="0" smtClean="0">
                          <a:solidFill>
                            <a:srgbClr val="000000"/>
                          </a:solidFill>
                          <a:latin typeface="Times New Roman"/>
                          <a:ea typeface="SimSun"/>
                        </a:rPr>
                        <a:t> </a:t>
                      </a:r>
                      <a:r>
                        <a:rPr lang="en-US" sz="2000" dirty="0">
                          <a:solidFill>
                            <a:srgbClr val="000000"/>
                          </a:solidFill>
                          <a:latin typeface="Times New Roman"/>
                          <a:ea typeface="SimSun"/>
                        </a:rPr>
                        <a:t>z = a * b;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4088">
                <a:tc>
                  <a:txBody>
                    <a:bodyPr/>
                    <a:lstStyle/>
                    <a:p>
                      <a:pPr marL="0" marR="0">
                        <a:spcBef>
                          <a:spcPts val="0"/>
                        </a:spcBef>
                        <a:spcAft>
                          <a:spcPts val="0"/>
                        </a:spcAft>
                      </a:pPr>
                      <a:r>
                        <a:rPr lang="en-US" sz="2000">
                          <a:solidFill>
                            <a:srgbClr val="000000"/>
                          </a:solidFill>
                          <a:latin typeface="Times New Roman"/>
                          <a:ea typeface="SimSun"/>
                        </a:rPr>
                        <a:t>LCR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2000" dirty="0">
                          <a:solidFill>
                            <a:srgbClr val="000000"/>
                          </a:solidFill>
                          <a:latin typeface="Times New Roman"/>
                          <a:ea typeface="SimSun"/>
                        </a:rPr>
                        <a:t>Logical Connector Replacement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a:solidFill>
                            <a:srgbClr val="000000"/>
                          </a:solidFill>
                          <a:latin typeface="Times New Roman"/>
                          <a:ea typeface="SimSun"/>
                        </a:rPr>
                        <a:t>z = a&amp;&amp;b -&gt; </a:t>
                      </a:r>
                      <a:r>
                        <a:rPr lang="en-US" sz="2000" dirty="0" smtClean="0">
                          <a:solidFill>
                            <a:srgbClr val="000000"/>
                          </a:solidFill>
                          <a:latin typeface="Times New Roman"/>
                          <a:ea typeface="SimSun"/>
                        </a:rPr>
                        <a:t> z </a:t>
                      </a:r>
                      <a:r>
                        <a:rPr lang="en-US" sz="2000" dirty="0">
                          <a:solidFill>
                            <a:srgbClr val="000000"/>
                          </a:solidFill>
                          <a:latin typeface="Times New Roman"/>
                          <a:ea typeface="SimSun"/>
                        </a:rPr>
                        <a:t>= a||b;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5207">
                <a:tc>
                  <a:txBody>
                    <a:bodyPr/>
                    <a:lstStyle/>
                    <a:p>
                      <a:pPr marL="0" marR="0">
                        <a:spcBef>
                          <a:spcPts val="0"/>
                        </a:spcBef>
                        <a:spcAft>
                          <a:spcPts val="0"/>
                        </a:spcAft>
                      </a:pPr>
                      <a:r>
                        <a:rPr lang="en-US" sz="2000">
                          <a:solidFill>
                            <a:srgbClr val="000000"/>
                          </a:solidFill>
                          <a:latin typeface="Times New Roman"/>
                          <a:ea typeface="SimSun"/>
                        </a:rPr>
                        <a:t>ROR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2000" dirty="0">
                          <a:solidFill>
                            <a:srgbClr val="000000"/>
                          </a:solidFill>
                          <a:latin typeface="Times New Roman"/>
                          <a:ea typeface="SimSun"/>
                        </a:rPr>
                        <a:t>Relational Operator Replacement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a:solidFill>
                            <a:srgbClr val="000000"/>
                          </a:solidFill>
                          <a:latin typeface="Times New Roman"/>
                          <a:ea typeface="SimSun"/>
                        </a:rPr>
                        <a:t>if(a&gt;=</a:t>
                      </a:r>
                      <a:r>
                        <a:rPr lang="en-US" sz="2000" dirty="0" smtClean="0">
                          <a:solidFill>
                            <a:srgbClr val="000000"/>
                          </a:solidFill>
                          <a:latin typeface="Times New Roman"/>
                          <a:ea typeface="SimSun"/>
                        </a:rPr>
                        <a:t>b) </a:t>
                      </a:r>
                      <a:r>
                        <a:rPr lang="en-US" sz="2000" dirty="0">
                          <a:solidFill>
                            <a:srgbClr val="000000"/>
                          </a:solidFill>
                          <a:latin typeface="Times New Roman"/>
                          <a:ea typeface="SimSun"/>
                        </a:rPr>
                        <a:t>-&gt; </a:t>
                      </a:r>
                      <a:r>
                        <a:rPr lang="en-US" sz="2000" dirty="0" smtClean="0">
                          <a:solidFill>
                            <a:srgbClr val="000000"/>
                          </a:solidFill>
                          <a:latin typeface="Times New Roman"/>
                          <a:ea typeface="SimSun"/>
                        </a:rPr>
                        <a:t> if</a:t>
                      </a:r>
                      <a:r>
                        <a:rPr lang="en-US" sz="2000" dirty="0">
                          <a:solidFill>
                            <a:srgbClr val="000000"/>
                          </a:solidFill>
                          <a:latin typeface="Times New Roman"/>
                          <a:ea typeface="SimSun"/>
                        </a:rPr>
                        <a:t>( a&lt;b)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4088">
                <a:tc>
                  <a:txBody>
                    <a:bodyPr/>
                    <a:lstStyle/>
                    <a:p>
                      <a:pPr marL="0" marR="0">
                        <a:spcBef>
                          <a:spcPts val="0"/>
                        </a:spcBef>
                        <a:spcAft>
                          <a:spcPts val="0"/>
                        </a:spcAft>
                      </a:pPr>
                      <a:r>
                        <a:rPr lang="en-US" sz="2000">
                          <a:solidFill>
                            <a:srgbClr val="000000"/>
                          </a:solidFill>
                          <a:latin typeface="Times New Roman"/>
                          <a:ea typeface="SimSun"/>
                        </a:rPr>
                        <a:t>UOI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2000" dirty="0">
                          <a:solidFill>
                            <a:srgbClr val="000000"/>
                          </a:solidFill>
                          <a:latin typeface="Times New Roman"/>
                          <a:ea typeface="SimSun"/>
                        </a:rPr>
                        <a:t>Unary operator Inclusion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a:solidFill>
                            <a:srgbClr val="000000"/>
                          </a:solidFill>
                          <a:latin typeface="Times New Roman"/>
                          <a:ea typeface="SimSun"/>
                        </a:rPr>
                        <a:t>z = a + b; </a:t>
                      </a:r>
                      <a:r>
                        <a:rPr lang="en-US" sz="2000" b="1" dirty="0">
                          <a:solidFill>
                            <a:srgbClr val="000000"/>
                          </a:solidFill>
                          <a:latin typeface="Times New Roman"/>
                          <a:ea typeface="SimSun"/>
                        </a:rPr>
                        <a:t>-&gt; </a:t>
                      </a:r>
                      <a:r>
                        <a:rPr lang="en-US" sz="2000" b="1" dirty="0" smtClean="0">
                          <a:solidFill>
                            <a:srgbClr val="000000"/>
                          </a:solidFill>
                          <a:latin typeface="Times New Roman"/>
                          <a:ea typeface="SimSun"/>
                        </a:rPr>
                        <a:t> </a:t>
                      </a:r>
                      <a:r>
                        <a:rPr lang="en-US" sz="2000" dirty="0" smtClean="0">
                          <a:solidFill>
                            <a:srgbClr val="000000"/>
                          </a:solidFill>
                          <a:latin typeface="Times New Roman"/>
                          <a:ea typeface="SimSun"/>
                        </a:rPr>
                        <a:t>z </a:t>
                      </a:r>
                      <a:r>
                        <a:rPr lang="en-US" sz="2000" dirty="0">
                          <a:solidFill>
                            <a:srgbClr val="000000"/>
                          </a:solidFill>
                          <a:latin typeface="Times New Roman"/>
                          <a:ea typeface="SimSun"/>
                        </a:rPr>
                        <a:t>= a + --b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4088">
                <a:tc>
                  <a:txBody>
                    <a:bodyPr/>
                    <a:lstStyle/>
                    <a:p>
                      <a:pPr marL="0" marR="0">
                        <a:spcBef>
                          <a:spcPts val="0"/>
                        </a:spcBef>
                        <a:spcAft>
                          <a:spcPts val="0"/>
                        </a:spcAft>
                      </a:pPr>
                      <a:r>
                        <a:rPr lang="en-US" sz="2000">
                          <a:solidFill>
                            <a:srgbClr val="000000"/>
                          </a:solidFill>
                          <a:latin typeface="Times New Roman"/>
                          <a:ea typeface="SimSun"/>
                        </a:rPr>
                        <a:t>JTD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2000" dirty="0">
                          <a:solidFill>
                            <a:srgbClr val="000000"/>
                          </a:solidFill>
                          <a:latin typeface="Times New Roman"/>
                          <a:ea typeface="SimSun"/>
                        </a:rPr>
                        <a:t>this keyword deletion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a:solidFill>
                            <a:srgbClr val="000000"/>
                          </a:solidFill>
                          <a:latin typeface="Times New Roman"/>
                          <a:ea typeface="SimSun"/>
                        </a:rPr>
                        <a:t>z = </a:t>
                      </a:r>
                      <a:r>
                        <a:rPr lang="en-US" sz="2000" dirty="0" err="1">
                          <a:solidFill>
                            <a:srgbClr val="000000"/>
                          </a:solidFill>
                          <a:latin typeface="Times New Roman"/>
                          <a:ea typeface="SimSun"/>
                        </a:rPr>
                        <a:t>this.x</a:t>
                      </a:r>
                      <a:r>
                        <a:rPr lang="en-US" sz="2000" dirty="0">
                          <a:solidFill>
                            <a:srgbClr val="000000"/>
                          </a:solidFill>
                          <a:latin typeface="Times New Roman"/>
                          <a:ea typeface="SimSun"/>
                        </a:rPr>
                        <a:t> + y </a:t>
                      </a:r>
                      <a:r>
                        <a:rPr lang="en-US" sz="2000" dirty="0" smtClean="0">
                          <a:solidFill>
                            <a:srgbClr val="000000"/>
                          </a:solidFill>
                          <a:latin typeface="Times New Roman"/>
                          <a:ea typeface="SimSun"/>
                        </a:rPr>
                        <a:t>-&gt;  z </a:t>
                      </a:r>
                      <a:r>
                        <a:rPr lang="en-US" sz="2000" dirty="0">
                          <a:solidFill>
                            <a:srgbClr val="000000"/>
                          </a:solidFill>
                          <a:latin typeface="Times New Roman"/>
                          <a:ea typeface="SimSun"/>
                        </a:rPr>
                        <a:t>= x + 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4088">
                <a:tc>
                  <a:txBody>
                    <a:bodyPr/>
                    <a:lstStyle/>
                    <a:p>
                      <a:pPr marL="0" marR="0">
                        <a:spcBef>
                          <a:spcPts val="0"/>
                        </a:spcBef>
                        <a:spcAft>
                          <a:spcPts val="0"/>
                        </a:spcAft>
                      </a:pPr>
                      <a:r>
                        <a:rPr lang="en-US" sz="2000" dirty="0">
                          <a:solidFill>
                            <a:srgbClr val="000000"/>
                          </a:solidFill>
                          <a:latin typeface="Times New Roman"/>
                          <a:ea typeface="SimSun"/>
                        </a:rPr>
                        <a:t>JTI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2000" dirty="0">
                          <a:solidFill>
                            <a:srgbClr val="000000"/>
                          </a:solidFill>
                          <a:latin typeface="Times New Roman"/>
                          <a:ea typeface="SimSun"/>
                        </a:rPr>
                        <a:t>this keyword insertion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a:solidFill>
                            <a:srgbClr val="000000"/>
                          </a:solidFill>
                          <a:latin typeface="Times New Roman"/>
                          <a:ea typeface="SimSun"/>
                        </a:rPr>
                        <a:t>z = x + y </a:t>
                      </a:r>
                      <a:r>
                        <a:rPr lang="en-US" sz="2000" dirty="0" smtClean="0">
                          <a:solidFill>
                            <a:srgbClr val="000000"/>
                          </a:solidFill>
                          <a:latin typeface="Times New Roman"/>
                          <a:ea typeface="SimSun"/>
                        </a:rPr>
                        <a:t>-&gt; z </a:t>
                      </a:r>
                      <a:r>
                        <a:rPr lang="en-US" sz="2000" dirty="0">
                          <a:solidFill>
                            <a:srgbClr val="000000"/>
                          </a:solidFill>
                          <a:latin typeface="Times New Roman"/>
                          <a:ea typeface="SimSun"/>
                        </a:rPr>
                        <a:t>= </a:t>
                      </a:r>
                      <a:r>
                        <a:rPr lang="en-US" sz="2000" dirty="0" err="1">
                          <a:solidFill>
                            <a:srgbClr val="000000"/>
                          </a:solidFill>
                          <a:latin typeface="Times New Roman"/>
                          <a:ea typeface="SimSun"/>
                        </a:rPr>
                        <a:t>this.x</a:t>
                      </a:r>
                      <a:r>
                        <a:rPr lang="en-US" sz="2000" dirty="0">
                          <a:solidFill>
                            <a:srgbClr val="000000"/>
                          </a:solidFill>
                          <a:latin typeface="Times New Roman"/>
                          <a:ea typeface="SimSun"/>
                        </a:rPr>
                        <a:t> + 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81" name="Rectangle 5"/>
          <p:cNvSpPr>
            <a:spLocks noChangeArrowheads="1"/>
          </p:cNvSpPr>
          <p:nvPr/>
        </p:nvSpPr>
        <p:spPr bwMode="auto">
          <a:xfrm>
            <a:off x="2527272" y="982629"/>
            <a:ext cx="4745594" cy="461665"/>
          </a:xfrm>
          <a:prstGeom prst="rect">
            <a:avLst/>
          </a:prstGeom>
          <a:noFill/>
          <a:ln w="9525">
            <a:noFill/>
            <a:miter lim="800000"/>
            <a:headEnd/>
            <a:tailEnd/>
          </a:ln>
        </p:spPr>
        <p:txBody>
          <a:bodyPr wrap="none">
            <a:spAutoFit/>
          </a:bodyPr>
          <a:lstStyle/>
          <a:p>
            <a:pPr algn="ctr"/>
            <a:r>
              <a:rPr lang="en-AU" sz="2400" dirty="0"/>
              <a:t>Table 1: Offutt mutation operators</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02260" y="0"/>
            <a:ext cx="3841740" cy="523220"/>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Implementation</a:t>
            </a:r>
          </a:p>
        </p:txBody>
      </p:sp>
      <p:sp>
        <p:nvSpPr>
          <p:cNvPr id="11267" name="Rectangle 3"/>
          <p:cNvSpPr>
            <a:spLocks noChangeArrowheads="1"/>
          </p:cNvSpPr>
          <p:nvPr/>
        </p:nvSpPr>
        <p:spPr bwMode="auto">
          <a:xfrm>
            <a:off x="0" y="1092200"/>
            <a:ext cx="8953500" cy="3785652"/>
          </a:xfrm>
          <a:prstGeom prst="rect">
            <a:avLst/>
          </a:prstGeom>
          <a:noFill/>
          <a:ln w="9525">
            <a:noFill/>
            <a:miter lim="800000"/>
            <a:headEnd/>
            <a:tailEnd/>
          </a:ln>
        </p:spPr>
        <p:txBody>
          <a:bodyPr>
            <a:spAutoFit/>
          </a:bodyPr>
          <a:lstStyle/>
          <a:p>
            <a:r>
              <a:rPr lang="en-US" sz="2400" b="1" dirty="0">
                <a:solidFill>
                  <a:srgbClr val="0070C0"/>
                </a:solidFill>
                <a:latin typeface="Times New Roman" pitchFamily="18" charset="0"/>
                <a:cs typeface="Times New Roman" pitchFamily="18" charset="0"/>
              </a:rPr>
              <a:t>Connected Components </a:t>
            </a:r>
            <a:r>
              <a:rPr lang="en-US" sz="2400" b="1" dirty="0" smtClean="0">
                <a:solidFill>
                  <a:srgbClr val="0070C0"/>
                </a:solidFill>
                <a:latin typeface="Times New Roman" pitchFamily="18" charset="0"/>
                <a:cs typeface="Times New Roman" pitchFamily="18" charset="0"/>
              </a:rPr>
              <a:t>Extraction</a:t>
            </a:r>
            <a:endParaRPr lang="en-US" sz="2400" dirty="0">
              <a:solidFill>
                <a:srgbClr val="0070C0"/>
              </a:solidFill>
              <a:latin typeface="Times New Roman" pitchFamily="18" charset="0"/>
              <a:cs typeface="Times New Roman" pitchFamily="18" charset="0"/>
            </a:endParaRPr>
          </a:p>
          <a:p>
            <a:pPr lvl="1" algn="just">
              <a:lnSpc>
                <a:spcPct val="150000"/>
              </a:lnSpc>
              <a:buFont typeface="Wingdings" pitchFamily="2" charset="2"/>
              <a:buChar char="Ø"/>
            </a:pPr>
            <a:r>
              <a:rPr lang="en-AU" sz="2400" dirty="0" smtClean="0">
                <a:latin typeface="Times New Roman" pitchFamily="18" charset="0"/>
                <a:cs typeface="Times New Roman" pitchFamily="18" charset="0"/>
              </a:rPr>
              <a:t> Using Cohesion </a:t>
            </a:r>
            <a:r>
              <a:rPr lang="en-AU" sz="2400" dirty="0">
                <a:latin typeface="Times New Roman" pitchFamily="18" charset="0"/>
                <a:cs typeface="Times New Roman" pitchFamily="18" charset="0"/>
              </a:rPr>
              <a:t>and Coupling </a:t>
            </a:r>
            <a:r>
              <a:rPr lang="en-AU" sz="2400" dirty="0" smtClean="0">
                <a:latin typeface="Times New Roman" pitchFamily="18" charset="0"/>
                <a:cs typeface="Times New Roman" pitchFamily="18" charset="0"/>
              </a:rPr>
              <a:t>to </a:t>
            </a:r>
            <a:r>
              <a:rPr lang="en-AU" sz="2400" dirty="0">
                <a:latin typeface="Times New Roman" pitchFamily="18" charset="0"/>
                <a:cs typeface="Times New Roman" pitchFamily="18" charset="0"/>
              </a:rPr>
              <a:t>measure </a:t>
            </a:r>
            <a:r>
              <a:rPr lang="en-AU" sz="2400" dirty="0" smtClean="0">
                <a:latin typeface="Times New Roman" pitchFamily="18" charset="0"/>
                <a:cs typeface="Times New Roman" pitchFamily="18" charset="0"/>
              </a:rPr>
              <a:t>intra connection </a:t>
            </a:r>
            <a:r>
              <a:rPr lang="en-AU" sz="2400" dirty="0">
                <a:latin typeface="Times New Roman" pitchFamily="18" charset="0"/>
                <a:cs typeface="Times New Roman" pitchFamily="18" charset="0"/>
              </a:rPr>
              <a:t>within the component and inter connection among components is made in SUT [1]. </a:t>
            </a:r>
            <a:endParaRPr lang="en-AU" sz="2400" dirty="0" smtClean="0">
              <a:latin typeface="Times New Roman" pitchFamily="18" charset="0"/>
              <a:cs typeface="Times New Roman" pitchFamily="18" charset="0"/>
            </a:endParaRPr>
          </a:p>
          <a:p>
            <a:pPr lvl="1" algn="just">
              <a:lnSpc>
                <a:spcPct val="150000"/>
              </a:lnSpc>
            </a:pPr>
            <a:endParaRPr lang="en-AU" sz="2400" dirty="0">
              <a:latin typeface="Times New Roman" pitchFamily="18" charset="0"/>
              <a:cs typeface="Times New Roman" pitchFamily="18" charset="0"/>
            </a:endParaRPr>
          </a:p>
          <a:p>
            <a:pPr lvl="1" algn="just">
              <a:lnSpc>
                <a:spcPct val="150000"/>
              </a:lnSpc>
              <a:buFont typeface="Wingdings" pitchFamily="2" charset="2"/>
              <a:buChar char="Ø"/>
            </a:pPr>
            <a:r>
              <a:rPr lang="en-AU" sz="2400" dirty="0" smtClean="0">
                <a:latin typeface="Times New Roman" pitchFamily="18" charset="0"/>
                <a:cs typeface="Times New Roman" pitchFamily="18" charset="0"/>
              </a:rPr>
              <a:t>Here </a:t>
            </a:r>
            <a:r>
              <a:rPr lang="en-AU" sz="2400" dirty="0">
                <a:latin typeface="Times New Roman" pitchFamily="18" charset="0"/>
                <a:cs typeface="Times New Roman" pitchFamily="18" charset="0"/>
              </a:rPr>
              <a:t>the connected components are derived in term of message </a:t>
            </a:r>
            <a:r>
              <a:rPr lang="en-AU" sz="2400" dirty="0" smtClean="0">
                <a:latin typeface="Times New Roman" pitchFamily="18" charset="0"/>
                <a:cs typeface="Times New Roman" pitchFamily="18" charset="0"/>
              </a:rPr>
              <a:t>passing, inheritance and inner classes.</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ChangeArrowheads="1"/>
          </p:cNvSpPr>
          <p:nvPr/>
        </p:nvSpPr>
        <p:spPr bwMode="auto">
          <a:xfrm>
            <a:off x="190500" y="617500"/>
            <a:ext cx="8617008" cy="5632311"/>
          </a:xfrm>
          <a:prstGeom prst="rect">
            <a:avLst/>
          </a:prstGeom>
          <a:noFill/>
          <a:ln w="9525">
            <a:noFill/>
            <a:miter lim="800000"/>
            <a:headEnd/>
            <a:tailEnd/>
          </a:ln>
        </p:spPr>
        <p:txBody>
          <a:bodyPr wrap="square">
            <a:spAutoFit/>
          </a:bodyPr>
          <a:lstStyle/>
          <a:p>
            <a:pPr algn="just">
              <a:lnSpc>
                <a:spcPct val="150000"/>
              </a:lnSpc>
            </a:pPr>
            <a:r>
              <a:rPr lang="en-US" sz="2400" b="1" dirty="0" smtClean="0">
                <a:solidFill>
                  <a:srgbClr val="0070C0"/>
                </a:solidFill>
                <a:latin typeface="Times New Roman" pitchFamily="18" charset="0"/>
                <a:cs typeface="Times New Roman" pitchFamily="18" charset="0"/>
              </a:rPr>
              <a:t>Dynamic Impact Analysis</a:t>
            </a:r>
            <a:endParaRPr lang="en-US" sz="2400" b="1" dirty="0">
              <a:solidFill>
                <a:srgbClr val="0070C0"/>
              </a:solidFill>
              <a:latin typeface="Times New Roman" pitchFamily="18" charset="0"/>
              <a:cs typeface="Times New Roman" pitchFamily="18" charset="0"/>
            </a:endParaRPr>
          </a:p>
          <a:p>
            <a:pPr algn="just">
              <a:lnSpc>
                <a:spcPct val="150000"/>
              </a:lnSpc>
            </a:pPr>
            <a:r>
              <a:rPr lang="en-US" sz="2400" dirty="0"/>
              <a:t>	</a:t>
            </a:r>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test </a:t>
            </a:r>
            <a:r>
              <a:rPr lang="en-US" sz="2400" dirty="0">
                <a:latin typeface="Times New Roman" pitchFamily="18" charset="0"/>
                <a:cs typeface="Times New Roman" pitchFamily="18" charset="0"/>
              </a:rPr>
              <a:t>cases are </a:t>
            </a:r>
            <a:r>
              <a:rPr lang="en-US" sz="2400" dirty="0" smtClean="0">
                <a:latin typeface="Times New Roman" pitchFamily="18" charset="0"/>
                <a:cs typeface="Times New Roman" pitchFamily="18" charset="0"/>
              </a:rPr>
              <a:t>executed </a:t>
            </a:r>
            <a:r>
              <a:rPr lang="en-US" sz="2400" dirty="0">
                <a:latin typeface="Times New Roman" pitchFamily="18" charset="0"/>
                <a:cs typeface="Times New Roman" pitchFamily="18" charset="0"/>
              </a:rPr>
              <a:t>over the mutated components to identify the impact level of each component over its connected </a:t>
            </a:r>
            <a:r>
              <a:rPr lang="en-US" sz="2400" dirty="0" smtClean="0">
                <a:latin typeface="Times New Roman" pitchFamily="18" charset="0"/>
                <a:cs typeface="Times New Roman" pitchFamily="18" charset="0"/>
              </a:rPr>
              <a:t>components based on the classification given as per Ray and </a:t>
            </a:r>
            <a:r>
              <a:rPr lang="en-US" sz="2400" dirty="0" err="1" smtClean="0">
                <a:latin typeface="Times New Roman" pitchFamily="18" charset="0"/>
                <a:cs typeface="Times New Roman" pitchFamily="18" charset="0"/>
              </a:rPr>
              <a:t>Mohapatra</a:t>
            </a:r>
            <a:r>
              <a:rPr lang="en-US" sz="2400" dirty="0" smtClean="0">
                <a:latin typeface="Times New Roman" pitchFamily="18" charset="0"/>
                <a:cs typeface="Times New Roman" pitchFamily="18" charset="0"/>
              </a:rPr>
              <a:t>(2011) and </a:t>
            </a:r>
            <a:r>
              <a:rPr lang="en-US" sz="2400" dirty="0" err="1" smtClean="0">
                <a:latin typeface="Times New Roman" pitchFamily="18" charset="0"/>
                <a:cs typeface="Times New Roman" pitchFamily="18" charset="0"/>
              </a:rPr>
              <a:t>Garousi</a:t>
            </a:r>
            <a:r>
              <a:rPr lang="en-US" sz="2400" dirty="0" smtClean="0">
                <a:latin typeface="Times New Roman" pitchFamily="18" charset="0"/>
                <a:cs typeface="Times New Roman" pitchFamily="18" charset="0"/>
              </a:rPr>
              <a:t> et.al (2006) [18</a:t>
            </a:r>
            <a:r>
              <a:rPr lang="en-US" sz="2400" dirty="0">
                <a:latin typeface="Times New Roman" pitchFamily="18" charset="0"/>
                <a:cs typeface="Times New Roman" pitchFamily="18" charset="0"/>
              </a:rPr>
              <a:t>]. </a:t>
            </a:r>
          </a:p>
          <a:p>
            <a:pPr lvl="1" algn="just">
              <a:lnSpc>
                <a:spcPct val="150000"/>
              </a:lnSpc>
            </a:pPr>
            <a:r>
              <a:rPr lang="en-US" sz="2400" dirty="0" smtClean="0">
                <a:latin typeface="Times New Roman" pitchFamily="18" charset="0"/>
                <a:cs typeface="Times New Roman" pitchFamily="18" charset="0"/>
              </a:rPr>
              <a:t>	The </a:t>
            </a:r>
            <a:r>
              <a:rPr lang="en-US" sz="2400" dirty="0">
                <a:latin typeface="Times New Roman" pitchFamily="18" charset="0"/>
                <a:cs typeface="Times New Roman" pitchFamily="18" charset="0"/>
              </a:rPr>
              <a:t>impact level is categorized </a:t>
            </a:r>
            <a:r>
              <a:rPr lang="en-US" sz="2400" dirty="0" smtClean="0">
                <a:latin typeface="Times New Roman" pitchFamily="18" charset="0"/>
                <a:cs typeface="Times New Roman" pitchFamily="18" charset="0"/>
              </a:rPr>
              <a:t>as,</a:t>
            </a:r>
            <a:endParaRPr lang="en-US" sz="2400" dirty="0">
              <a:latin typeface="Times New Roman" pitchFamily="18" charset="0"/>
              <a:cs typeface="Times New Roman" pitchFamily="18" charset="0"/>
            </a:endParaRPr>
          </a:p>
          <a:p>
            <a:pPr marL="1828800" lvl="3" indent="-457200" algn="just">
              <a:lnSpc>
                <a:spcPct val="150000"/>
              </a:lnSpc>
              <a:buFont typeface="Arial" charset="0"/>
              <a:buAutoNum type="arabicPeriod"/>
            </a:pPr>
            <a:r>
              <a:rPr lang="en-US" sz="2400" dirty="0">
                <a:latin typeface="Times New Roman" pitchFamily="18" charset="0"/>
                <a:cs typeface="Times New Roman" pitchFamily="18" charset="0"/>
              </a:rPr>
              <a:t>Catastrophic</a:t>
            </a:r>
          </a:p>
          <a:p>
            <a:pPr marL="1828800" lvl="3" indent="-457200" algn="just">
              <a:lnSpc>
                <a:spcPct val="150000"/>
              </a:lnSpc>
              <a:buFont typeface="Arial" charset="0"/>
              <a:buAutoNum type="arabicPeriod"/>
            </a:pPr>
            <a:r>
              <a:rPr lang="en-US" sz="2400" dirty="0">
                <a:latin typeface="Times New Roman" pitchFamily="18" charset="0"/>
                <a:cs typeface="Times New Roman" pitchFamily="18" charset="0"/>
              </a:rPr>
              <a:t>Critical</a:t>
            </a:r>
          </a:p>
          <a:p>
            <a:pPr marL="1828800" lvl="3" indent="-457200" algn="just">
              <a:lnSpc>
                <a:spcPct val="150000"/>
              </a:lnSpc>
              <a:buFont typeface="Arial" charset="0"/>
              <a:buAutoNum type="arabicPeriod"/>
            </a:pPr>
            <a:r>
              <a:rPr lang="en-US" sz="2400" dirty="0">
                <a:latin typeface="Times New Roman" pitchFamily="18" charset="0"/>
                <a:cs typeface="Times New Roman" pitchFamily="18" charset="0"/>
              </a:rPr>
              <a:t>Marginal </a:t>
            </a:r>
          </a:p>
          <a:p>
            <a:pPr marL="1828800" lvl="3" indent="-457200" algn="just">
              <a:lnSpc>
                <a:spcPct val="150000"/>
              </a:lnSpc>
              <a:buFont typeface="Arial" charset="0"/>
              <a:buAutoNum type="arabicPeriod"/>
            </a:pPr>
            <a:r>
              <a:rPr lang="en-US" sz="2400" dirty="0" smtClean="0">
                <a:latin typeface="Times New Roman" pitchFamily="18" charset="0"/>
                <a:cs typeface="Times New Roman" pitchFamily="18" charset="0"/>
              </a:rPr>
              <a:t>Minor</a:t>
            </a:r>
            <a:endParaRPr lang="en-US" sz="2000" dirty="0">
              <a:solidFill>
                <a:srgbClr val="0070C0"/>
              </a:solidFill>
              <a:latin typeface="Times New Roman" pitchFamily="18" charset="0"/>
              <a:cs typeface="Times New Roman" pitchFamily="18" charset="0"/>
            </a:endParaRPr>
          </a:p>
        </p:txBody>
      </p:sp>
      <p:sp>
        <p:nvSpPr>
          <p:cNvPr id="6" name="Rectangle 5"/>
          <p:cNvSpPr/>
          <p:nvPr/>
        </p:nvSpPr>
        <p:spPr>
          <a:xfrm>
            <a:off x="5784804" y="0"/>
            <a:ext cx="3359196" cy="523220"/>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Implementation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ChangeArrowheads="1"/>
          </p:cNvSpPr>
          <p:nvPr/>
        </p:nvSpPr>
        <p:spPr bwMode="auto">
          <a:xfrm>
            <a:off x="190500" y="581025"/>
            <a:ext cx="8543982" cy="2031325"/>
          </a:xfrm>
          <a:prstGeom prst="rect">
            <a:avLst/>
          </a:prstGeom>
          <a:noFill/>
          <a:ln w="9525">
            <a:noFill/>
            <a:miter lim="800000"/>
            <a:headEnd/>
            <a:tailEnd/>
          </a:ln>
        </p:spPr>
        <p:txBody>
          <a:bodyPr wrap="square">
            <a:spAutoFit/>
          </a:bodyPr>
          <a:lstStyle/>
          <a:p>
            <a:pPr algn="just">
              <a:lnSpc>
                <a:spcPct val="150000"/>
              </a:lnSpc>
            </a:pPr>
            <a:r>
              <a:rPr lang="en-US" sz="2400" b="1" dirty="0">
                <a:solidFill>
                  <a:srgbClr val="0070C0"/>
                </a:solidFill>
                <a:latin typeface="Times New Roman" pitchFamily="18" charset="0"/>
                <a:cs typeface="Times New Roman" pitchFamily="18" charset="0"/>
              </a:rPr>
              <a:t>Catastrophic:</a:t>
            </a:r>
          </a:p>
          <a:p>
            <a:pPr algn="just">
              <a:lnSpc>
                <a:spcPct val="150000"/>
              </a:lnSpc>
            </a:pPr>
            <a:r>
              <a:rPr lang="en-US" sz="2000" dirty="0"/>
              <a:t>	</a:t>
            </a:r>
            <a:r>
              <a:rPr lang="en-US" sz="2000" dirty="0">
                <a:latin typeface="Times New Roman" pitchFamily="18" charset="0"/>
                <a:cs typeface="Times New Roman" pitchFamily="18" charset="0"/>
              </a:rPr>
              <a:t>The outcome of the mutated method </a:t>
            </a:r>
            <a:r>
              <a:rPr lang="en-US" sz="2000" dirty="0" smtClean="0">
                <a:latin typeface="Times New Roman" pitchFamily="18" charset="0"/>
                <a:cs typeface="Times New Roman" pitchFamily="18" charset="0"/>
              </a:rPr>
              <a:t>controls </a:t>
            </a:r>
            <a:r>
              <a:rPr lang="en-US" sz="2000" dirty="0">
                <a:latin typeface="Times New Roman" pitchFamily="18" charset="0"/>
                <a:cs typeface="Times New Roman" pitchFamily="18" charset="0"/>
              </a:rPr>
              <a:t>the flow of other components [1], by passing it </a:t>
            </a:r>
            <a:r>
              <a:rPr lang="en-US" sz="2000" dirty="0" smtClean="0">
                <a:latin typeface="Times New Roman" pitchFamily="18" charset="0"/>
                <a:cs typeface="Times New Roman" pitchFamily="18" charset="0"/>
              </a:rPr>
              <a:t>control information </a:t>
            </a:r>
            <a:r>
              <a:rPr lang="en-US" sz="2000" dirty="0">
                <a:latin typeface="Times New Roman" pitchFamily="18" charset="0"/>
                <a:cs typeface="Times New Roman" pitchFamily="18" charset="0"/>
              </a:rPr>
              <a:t>or throws an exception. It is also called higher impact component or Fault Prone Component</a:t>
            </a:r>
            <a:r>
              <a:rPr lang="en-US" sz="2000" dirty="0" smtClean="0">
                <a:latin typeface="Times New Roman" pitchFamily="18" charset="0"/>
                <a:cs typeface="Times New Roman" pitchFamily="18" charset="0"/>
              </a:rPr>
              <a:t>.</a:t>
            </a:r>
            <a:endParaRPr lang="en-US" sz="2000" dirty="0">
              <a:solidFill>
                <a:srgbClr val="0070C0"/>
              </a:solidFill>
              <a:latin typeface="Times New Roman" pitchFamily="18" charset="0"/>
              <a:cs typeface="Times New Roman" pitchFamily="18" charset="0"/>
            </a:endParaRPr>
          </a:p>
        </p:txBody>
      </p:sp>
      <p:sp>
        <p:nvSpPr>
          <p:cNvPr id="6" name="Rectangle 5"/>
          <p:cNvSpPr/>
          <p:nvPr/>
        </p:nvSpPr>
        <p:spPr>
          <a:xfrm>
            <a:off x="5784804" y="0"/>
            <a:ext cx="3359196" cy="523220"/>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Implementation</a:t>
            </a:r>
          </a:p>
        </p:txBody>
      </p:sp>
      <p:graphicFrame>
        <p:nvGraphicFramePr>
          <p:cNvPr id="4" name="Table 3"/>
          <p:cNvGraphicFramePr>
            <a:graphicFrameLocks noGrp="1"/>
          </p:cNvGraphicFramePr>
          <p:nvPr/>
        </p:nvGraphicFramePr>
        <p:xfrm>
          <a:off x="263466" y="2698739"/>
          <a:ext cx="8507529" cy="3760839"/>
        </p:xfrm>
        <a:graphic>
          <a:graphicData uri="http://schemas.openxmlformats.org/drawingml/2006/table">
            <a:tbl>
              <a:tblPr/>
              <a:tblGrid>
                <a:gridCol w="3742792"/>
                <a:gridCol w="4764737"/>
              </a:tblGrid>
              <a:tr h="3760839">
                <a:tc>
                  <a:txBody>
                    <a:bodyPr/>
                    <a:lstStyle/>
                    <a:p>
                      <a:pPr marL="0" marR="0" indent="137160" algn="just">
                        <a:spcBef>
                          <a:spcPts val="0"/>
                        </a:spcBef>
                        <a:spcAft>
                          <a:spcPts val="0"/>
                        </a:spcAft>
                      </a:pPr>
                      <a:r>
                        <a:rPr lang="en-AU" sz="1600" dirty="0">
                          <a:latin typeface="Times New Roman"/>
                          <a:ea typeface="SimSun"/>
                        </a:rPr>
                        <a:t>public class CheckBalance {</a:t>
                      </a:r>
                      <a:endParaRPr lang="en-US" sz="1600" dirty="0">
                        <a:latin typeface="Times New Roman"/>
                        <a:ea typeface="SimSun"/>
                      </a:endParaRPr>
                    </a:p>
                    <a:p>
                      <a:pPr marL="0" marR="0" indent="137160" algn="just">
                        <a:spcBef>
                          <a:spcPts val="0"/>
                        </a:spcBef>
                        <a:spcAft>
                          <a:spcPts val="0"/>
                        </a:spcAft>
                      </a:pPr>
                      <a:r>
                        <a:rPr lang="en-AU" sz="1600" dirty="0">
                          <a:latin typeface="Times New Roman"/>
                          <a:ea typeface="SimSun"/>
                        </a:rPr>
                        <a:t>    public </a:t>
                      </a:r>
                      <a:r>
                        <a:rPr lang="en-AU" sz="1600" dirty="0" err="1">
                          <a:latin typeface="Times New Roman"/>
                          <a:ea typeface="SimSun"/>
                        </a:rPr>
                        <a:t>int</a:t>
                      </a:r>
                      <a:r>
                        <a:rPr lang="en-AU" sz="1600" dirty="0">
                          <a:latin typeface="Times New Roman"/>
                          <a:ea typeface="SimSun"/>
                        </a:rPr>
                        <a:t> </a:t>
                      </a:r>
                      <a:r>
                        <a:rPr lang="en-AU" sz="1600" b="1" dirty="0">
                          <a:latin typeface="Times New Roman"/>
                          <a:ea typeface="SimSun"/>
                        </a:rPr>
                        <a:t>validate</a:t>
                      </a:r>
                      <a:r>
                        <a:rPr lang="en-AU" sz="1600" dirty="0">
                          <a:latin typeface="Times New Roman"/>
                          <a:ea typeface="SimSun"/>
                        </a:rPr>
                        <a:t>(String </a:t>
                      </a:r>
                      <a:r>
                        <a:rPr lang="en-AU" sz="1600" dirty="0" err="1">
                          <a:latin typeface="Times New Roman"/>
                          <a:ea typeface="SimSun"/>
                        </a:rPr>
                        <a:t>ano</a:t>
                      </a:r>
                      <a:r>
                        <a:rPr lang="en-AU" sz="1600" dirty="0">
                          <a:latin typeface="Times New Roman"/>
                          <a:ea typeface="SimSun"/>
                        </a:rPr>
                        <a:t>, String at) {</a:t>
                      </a:r>
                      <a:endParaRPr lang="en-US" sz="1600" dirty="0">
                        <a:latin typeface="Times New Roman"/>
                        <a:ea typeface="SimSun"/>
                      </a:endParaRPr>
                    </a:p>
                    <a:p>
                      <a:pPr marL="0" marR="0" indent="137160" algn="just">
                        <a:spcBef>
                          <a:spcPts val="0"/>
                        </a:spcBef>
                        <a:spcAft>
                          <a:spcPts val="0"/>
                        </a:spcAft>
                      </a:pPr>
                      <a:r>
                        <a:rPr lang="en-AU" sz="1600" dirty="0">
                          <a:latin typeface="Times New Roman"/>
                          <a:ea typeface="SimSun"/>
                        </a:rPr>
                        <a:t>      </a:t>
                      </a:r>
                      <a:r>
                        <a:rPr lang="en-AU" sz="1600" i="1" dirty="0">
                          <a:latin typeface="Times New Roman"/>
                          <a:ea typeface="SimSun"/>
                        </a:rPr>
                        <a:t>        ----------code--------</a:t>
                      </a:r>
                      <a:endParaRPr lang="en-US" sz="1600" dirty="0">
                        <a:latin typeface="Times New Roman"/>
                        <a:ea typeface="SimSun"/>
                      </a:endParaRPr>
                    </a:p>
                    <a:p>
                      <a:pPr marL="0" marR="0" indent="137160" algn="just">
                        <a:spcBef>
                          <a:spcPts val="0"/>
                        </a:spcBef>
                        <a:spcAft>
                          <a:spcPts val="0"/>
                        </a:spcAft>
                      </a:pPr>
                      <a:r>
                        <a:rPr lang="en-AU" sz="1600" dirty="0">
                          <a:latin typeface="Times New Roman"/>
                          <a:ea typeface="SimSun"/>
                        </a:rPr>
                        <a:t>        </a:t>
                      </a:r>
                      <a:r>
                        <a:rPr lang="en-AU" sz="1600" b="1" dirty="0">
                          <a:latin typeface="Times New Roman"/>
                          <a:ea typeface="SimSun"/>
                        </a:rPr>
                        <a:t>if (</a:t>
                      </a:r>
                      <a:r>
                        <a:rPr lang="en-AU" sz="1600" b="1" dirty="0" err="1">
                          <a:latin typeface="Times New Roman"/>
                          <a:ea typeface="SimSun"/>
                        </a:rPr>
                        <a:t>ano</a:t>
                      </a:r>
                      <a:r>
                        <a:rPr lang="en-AU" sz="1600" b="1" dirty="0">
                          <a:latin typeface="Times New Roman"/>
                          <a:ea typeface="SimSun"/>
                        </a:rPr>
                        <a:t> != null) {         </a:t>
                      </a:r>
                      <a:endParaRPr lang="en-AU" sz="1600" b="1" dirty="0" smtClean="0">
                        <a:latin typeface="Times New Roman"/>
                        <a:ea typeface="SimSun"/>
                      </a:endParaRPr>
                    </a:p>
                    <a:p>
                      <a:pPr marL="0" marR="0" indent="137160" algn="just">
                        <a:spcBef>
                          <a:spcPts val="0"/>
                        </a:spcBef>
                        <a:spcAft>
                          <a:spcPts val="0"/>
                        </a:spcAft>
                      </a:pPr>
                      <a:r>
                        <a:rPr lang="en-AU" sz="1600" b="1" dirty="0" smtClean="0">
                          <a:latin typeface="Times New Roman"/>
                          <a:ea typeface="SimSun"/>
                        </a:rPr>
                        <a:t>// </a:t>
                      </a:r>
                      <a:r>
                        <a:rPr lang="en-AU" sz="1600" b="1" dirty="0">
                          <a:latin typeface="Times New Roman"/>
                          <a:ea typeface="SimSun"/>
                        </a:rPr>
                        <a:t>Mutated Statement</a:t>
                      </a:r>
                      <a:endParaRPr lang="en-US" sz="1600" dirty="0">
                        <a:latin typeface="Times New Roman"/>
                        <a:ea typeface="SimSun"/>
                      </a:endParaRPr>
                    </a:p>
                    <a:p>
                      <a:pPr marL="0" marR="0" indent="137160" algn="just">
                        <a:spcBef>
                          <a:spcPts val="0"/>
                        </a:spcBef>
                        <a:spcAft>
                          <a:spcPts val="0"/>
                        </a:spcAft>
                      </a:pPr>
                      <a:r>
                        <a:rPr lang="en-AU" sz="1600" i="1" dirty="0">
                          <a:latin typeface="Times New Roman"/>
                          <a:ea typeface="SimSun"/>
                        </a:rPr>
                        <a:t>        ----------code--------</a:t>
                      </a:r>
                      <a:endParaRPr lang="en-US" sz="1600" dirty="0">
                        <a:latin typeface="Times New Roman"/>
                        <a:ea typeface="SimSun"/>
                      </a:endParaRPr>
                    </a:p>
                    <a:p>
                      <a:pPr marL="0" marR="0" indent="137160" algn="just">
                        <a:spcBef>
                          <a:spcPts val="0"/>
                        </a:spcBef>
                        <a:spcAft>
                          <a:spcPts val="0"/>
                        </a:spcAft>
                      </a:pPr>
                      <a:r>
                        <a:rPr lang="en-AU" sz="1600" dirty="0">
                          <a:latin typeface="Times New Roman"/>
                          <a:ea typeface="SimSun"/>
                        </a:rPr>
                        <a:t>        return 0;</a:t>
                      </a:r>
                      <a:endParaRPr lang="en-US" sz="1600" dirty="0">
                        <a:latin typeface="Times New Roman"/>
                        <a:ea typeface="SimSun"/>
                      </a:endParaRPr>
                    </a:p>
                    <a:p>
                      <a:pPr marL="0" marR="0" indent="137160" algn="just">
                        <a:spcBef>
                          <a:spcPts val="0"/>
                        </a:spcBef>
                        <a:spcAft>
                          <a:spcPts val="0"/>
                        </a:spcAft>
                      </a:pPr>
                      <a:r>
                        <a:rPr lang="en-AU" sz="1600" dirty="0">
                          <a:latin typeface="Times New Roman"/>
                          <a:ea typeface="SimSun"/>
                        </a:rPr>
                        <a:t>        }</a:t>
                      </a:r>
                      <a:endParaRPr lang="en-US" sz="1600" dirty="0">
                        <a:latin typeface="Times New Roman"/>
                        <a:ea typeface="SimSun"/>
                      </a:endParaRPr>
                    </a:p>
                    <a:p>
                      <a:pPr marL="0" marR="0" indent="0" algn="just">
                        <a:spcBef>
                          <a:spcPts val="750"/>
                        </a:spcBef>
                        <a:spcAft>
                          <a:spcPts val="300"/>
                        </a:spcAft>
                        <a:tabLst>
                          <a:tab pos="182880" algn="l"/>
                          <a:tab pos="457200" algn="l"/>
                        </a:tabLst>
                      </a:pPr>
                      <a:r>
                        <a:rPr lang="en-AU" sz="1600" i="0" dirty="0">
                          <a:latin typeface="Times New Roman"/>
                          <a:ea typeface="SimSun"/>
                        </a:rPr>
                        <a:t>           ----------code--------</a:t>
                      </a:r>
                      <a:endParaRPr lang="en-US" sz="1600" i="1" dirty="0">
                        <a:latin typeface="Times New Roman"/>
                        <a:ea typeface="SimSun"/>
                      </a:endParaRPr>
                    </a:p>
                    <a:p>
                      <a:pPr marL="0" marR="0" indent="137160" algn="just">
                        <a:spcBef>
                          <a:spcPts val="0"/>
                        </a:spcBef>
                        <a:spcAft>
                          <a:spcPts val="0"/>
                        </a:spcAft>
                      </a:pPr>
                      <a:r>
                        <a:rPr lang="en-AU" sz="1600" dirty="0">
                          <a:latin typeface="Times New Roman"/>
                          <a:ea typeface="SimSun"/>
                        </a:rPr>
                        <a:t>        return 1;</a:t>
                      </a:r>
                      <a:endParaRPr lang="en-US" sz="1600" dirty="0">
                        <a:latin typeface="Times New Roman"/>
                        <a:ea typeface="SimSun"/>
                      </a:endParaRPr>
                    </a:p>
                    <a:p>
                      <a:pPr marL="0" marR="0" indent="137160" algn="just">
                        <a:spcBef>
                          <a:spcPts val="0"/>
                        </a:spcBef>
                        <a:spcAft>
                          <a:spcPts val="0"/>
                        </a:spcAft>
                      </a:pPr>
                      <a:r>
                        <a:rPr lang="en-AU" sz="1600" dirty="0">
                          <a:latin typeface="Times New Roman"/>
                          <a:ea typeface="SimSun"/>
                        </a:rPr>
                        <a:t>    }</a:t>
                      </a:r>
                      <a:endParaRPr lang="en-US" sz="1600" dirty="0">
                        <a:latin typeface="Times New Roman"/>
                        <a:ea typeface="SimSun"/>
                      </a:endParaRPr>
                    </a:p>
                    <a:p>
                      <a:pPr marL="0" marR="0" indent="137160" algn="just">
                        <a:spcBef>
                          <a:spcPts val="0"/>
                        </a:spcBef>
                        <a:spcAft>
                          <a:spcPts val="0"/>
                        </a:spcAft>
                      </a:pPr>
                      <a:r>
                        <a:rPr lang="en-AU" sz="1600" dirty="0">
                          <a:latin typeface="Times New Roman"/>
                          <a:ea typeface="SimSun"/>
                        </a:rPr>
                        <a:t>}</a:t>
                      </a:r>
                      <a:endParaRPr lang="en-US" sz="1600" dirty="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37160" algn="just">
                        <a:spcBef>
                          <a:spcPts val="0"/>
                        </a:spcBef>
                        <a:spcAft>
                          <a:spcPts val="0"/>
                        </a:spcAft>
                      </a:pPr>
                      <a:r>
                        <a:rPr lang="en-AU" sz="1600" dirty="0" smtClean="0">
                          <a:latin typeface="Times New Roman"/>
                          <a:ea typeface="SimSun"/>
                        </a:rPr>
                        <a:t>public class Transaction {</a:t>
                      </a:r>
                      <a:endParaRPr lang="en-US" sz="1600" dirty="0" smtClean="0">
                        <a:latin typeface="Times New Roman"/>
                        <a:ea typeface="SimSun"/>
                      </a:endParaRPr>
                    </a:p>
                    <a:p>
                      <a:pPr marL="0" marR="0" indent="137160" algn="just">
                        <a:spcBef>
                          <a:spcPts val="0"/>
                        </a:spcBef>
                        <a:spcAft>
                          <a:spcPts val="0"/>
                        </a:spcAft>
                      </a:pPr>
                      <a:r>
                        <a:rPr lang="en-AU" sz="1600" dirty="0" smtClean="0">
                          <a:latin typeface="Times New Roman"/>
                          <a:ea typeface="SimSun"/>
                        </a:rPr>
                        <a:t>    -------- code ----------</a:t>
                      </a:r>
                      <a:endParaRPr lang="en-US" sz="1600" dirty="0" smtClean="0">
                        <a:latin typeface="Times New Roman"/>
                        <a:ea typeface="SimSun"/>
                      </a:endParaRPr>
                    </a:p>
                    <a:p>
                      <a:pPr marL="0" marR="0" indent="137160" algn="just">
                        <a:spcBef>
                          <a:spcPts val="0"/>
                        </a:spcBef>
                        <a:spcAft>
                          <a:spcPts val="0"/>
                        </a:spcAft>
                      </a:pPr>
                      <a:r>
                        <a:rPr lang="en-AU" sz="1600" dirty="0" smtClean="0">
                          <a:latin typeface="Times New Roman"/>
                          <a:ea typeface="SimSun"/>
                        </a:rPr>
                        <a:t>public </a:t>
                      </a:r>
                      <a:r>
                        <a:rPr lang="en-AU" sz="1600" dirty="0" err="1" smtClean="0">
                          <a:latin typeface="Times New Roman"/>
                          <a:ea typeface="SimSun"/>
                        </a:rPr>
                        <a:t>int</a:t>
                      </a:r>
                      <a:r>
                        <a:rPr lang="en-AU" sz="1600" dirty="0" smtClean="0">
                          <a:latin typeface="Times New Roman"/>
                          <a:ea typeface="SimSun"/>
                        </a:rPr>
                        <a:t> validate(String a, String </a:t>
                      </a:r>
                      <a:r>
                        <a:rPr lang="en-AU" sz="1600" dirty="0" err="1" smtClean="0">
                          <a:latin typeface="Times New Roman"/>
                          <a:ea typeface="SimSun"/>
                        </a:rPr>
                        <a:t>atp</a:t>
                      </a:r>
                      <a:r>
                        <a:rPr lang="en-AU" sz="1600" dirty="0" smtClean="0">
                          <a:latin typeface="Times New Roman"/>
                          <a:ea typeface="SimSun"/>
                        </a:rPr>
                        <a:t>) {</a:t>
                      </a:r>
                      <a:endParaRPr lang="en-US" sz="1600" dirty="0" smtClean="0">
                        <a:latin typeface="Times New Roman"/>
                        <a:ea typeface="SimSun"/>
                      </a:endParaRPr>
                    </a:p>
                    <a:p>
                      <a:pPr marL="0" marR="0" indent="137160" algn="just">
                        <a:spcBef>
                          <a:spcPts val="0"/>
                        </a:spcBef>
                        <a:spcAft>
                          <a:spcPts val="0"/>
                        </a:spcAft>
                      </a:pPr>
                      <a:r>
                        <a:rPr lang="en-AU" sz="1600" dirty="0" smtClean="0">
                          <a:latin typeface="Times New Roman"/>
                          <a:ea typeface="SimSun"/>
                        </a:rPr>
                        <a:t>        ----------- code ---------------        </a:t>
                      </a:r>
                      <a:endParaRPr lang="en-US" sz="1600" dirty="0" smtClean="0">
                        <a:latin typeface="Times New Roman"/>
                        <a:ea typeface="SimSun"/>
                      </a:endParaRPr>
                    </a:p>
                    <a:p>
                      <a:pPr marL="0" marR="0" indent="137160" algn="just">
                        <a:spcBef>
                          <a:spcPts val="0"/>
                        </a:spcBef>
                        <a:spcAft>
                          <a:spcPts val="0"/>
                        </a:spcAft>
                      </a:pPr>
                      <a:r>
                        <a:rPr lang="en-AU" sz="1600" b="1" dirty="0" smtClean="0">
                          <a:latin typeface="Times New Roman"/>
                          <a:ea typeface="SimSun"/>
                        </a:rPr>
                        <a:t>        CheckBalance </a:t>
                      </a:r>
                      <a:r>
                        <a:rPr lang="en-AU" sz="1600" b="1" dirty="0" err="1" smtClean="0">
                          <a:latin typeface="Times New Roman"/>
                          <a:ea typeface="SimSun"/>
                        </a:rPr>
                        <a:t>cb</a:t>
                      </a:r>
                      <a:r>
                        <a:rPr lang="en-AU" sz="1600" b="1" dirty="0" smtClean="0">
                          <a:latin typeface="Times New Roman"/>
                          <a:ea typeface="SimSun"/>
                        </a:rPr>
                        <a:t> = new CheckBalance();</a:t>
                      </a:r>
                      <a:endParaRPr lang="en-US" sz="1600" dirty="0" smtClean="0">
                        <a:latin typeface="Times New Roman"/>
                        <a:ea typeface="SimSun"/>
                      </a:endParaRPr>
                    </a:p>
                    <a:p>
                      <a:pPr marL="0" marR="0" indent="137160" algn="just">
                        <a:spcBef>
                          <a:spcPts val="0"/>
                        </a:spcBef>
                        <a:spcAft>
                          <a:spcPts val="0"/>
                        </a:spcAft>
                      </a:pPr>
                      <a:r>
                        <a:rPr lang="en-AU" sz="1600" b="1" dirty="0" smtClean="0">
                          <a:latin typeface="Times New Roman"/>
                          <a:ea typeface="SimSun"/>
                        </a:rPr>
                        <a:t>        </a:t>
                      </a:r>
                      <a:r>
                        <a:rPr lang="en-AU" sz="1600" b="1" dirty="0" err="1" smtClean="0">
                          <a:latin typeface="Times New Roman"/>
                          <a:ea typeface="SimSun"/>
                        </a:rPr>
                        <a:t>int</a:t>
                      </a:r>
                      <a:r>
                        <a:rPr lang="en-AU" sz="1600" b="1" dirty="0" smtClean="0">
                          <a:latin typeface="Times New Roman"/>
                          <a:ea typeface="SimSun"/>
                        </a:rPr>
                        <a:t> </a:t>
                      </a:r>
                      <a:r>
                        <a:rPr lang="en-AU" sz="1600" b="1" dirty="0" err="1" smtClean="0">
                          <a:latin typeface="Times New Roman"/>
                          <a:ea typeface="SimSun"/>
                        </a:rPr>
                        <a:t>i</a:t>
                      </a:r>
                      <a:r>
                        <a:rPr lang="en-AU" sz="1600" b="1" dirty="0" smtClean="0">
                          <a:latin typeface="Times New Roman"/>
                          <a:ea typeface="SimSun"/>
                        </a:rPr>
                        <a:t> = </a:t>
                      </a:r>
                      <a:r>
                        <a:rPr lang="en-AU" sz="1600" b="1" dirty="0" err="1" smtClean="0">
                          <a:latin typeface="Times New Roman"/>
                          <a:ea typeface="SimSun"/>
                        </a:rPr>
                        <a:t>cb.validate</a:t>
                      </a:r>
                      <a:r>
                        <a:rPr lang="en-AU" sz="1600" b="1" dirty="0" smtClean="0">
                          <a:latin typeface="Times New Roman"/>
                          <a:ea typeface="SimSun"/>
                        </a:rPr>
                        <a:t>(an, at);</a:t>
                      </a:r>
                      <a:endParaRPr lang="en-US" sz="1600" dirty="0" smtClean="0">
                        <a:latin typeface="Times New Roman"/>
                        <a:ea typeface="SimSun"/>
                      </a:endParaRPr>
                    </a:p>
                    <a:p>
                      <a:pPr marL="0" marR="0" indent="137160" algn="just">
                        <a:spcBef>
                          <a:spcPts val="0"/>
                        </a:spcBef>
                        <a:spcAft>
                          <a:spcPts val="0"/>
                        </a:spcAft>
                      </a:pPr>
                      <a:r>
                        <a:rPr lang="en-AU" sz="1600" b="1" dirty="0" smtClean="0">
                          <a:latin typeface="Times New Roman"/>
                          <a:ea typeface="SimSun"/>
                        </a:rPr>
                        <a:t>        if (</a:t>
                      </a:r>
                      <a:r>
                        <a:rPr lang="en-AU" sz="1600" b="1" dirty="0" err="1" smtClean="0">
                          <a:latin typeface="Times New Roman"/>
                          <a:ea typeface="SimSun"/>
                        </a:rPr>
                        <a:t>i</a:t>
                      </a:r>
                      <a:r>
                        <a:rPr lang="en-AU" sz="1600" b="1" dirty="0" smtClean="0">
                          <a:latin typeface="Times New Roman"/>
                          <a:ea typeface="SimSun"/>
                        </a:rPr>
                        <a:t> != 0) </a:t>
                      </a:r>
                      <a:r>
                        <a:rPr lang="en-AU" sz="1600" dirty="0" smtClean="0">
                          <a:latin typeface="Times New Roman"/>
                          <a:ea typeface="SimSun"/>
                        </a:rPr>
                        <a:t>{</a:t>
                      </a:r>
                      <a:endParaRPr lang="en-US" sz="1600" dirty="0" smtClean="0">
                        <a:latin typeface="Times New Roman"/>
                        <a:ea typeface="SimSun"/>
                      </a:endParaRPr>
                    </a:p>
                    <a:p>
                      <a:pPr marL="0" marR="0" indent="137160" algn="just">
                        <a:spcBef>
                          <a:spcPts val="0"/>
                        </a:spcBef>
                        <a:spcAft>
                          <a:spcPts val="0"/>
                        </a:spcAft>
                      </a:pPr>
                      <a:r>
                        <a:rPr lang="en-AU" sz="1600" dirty="0" smtClean="0">
                          <a:latin typeface="Times New Roman"/>
                          <a:ea typeface="SimSun"/>
                        </a:rPr>
                        <a:t>            </a:t>
                      </a:r>
                      <a:r>
                        <a:rPr lang="en-AU" sz="1600" dirty="0" err="1" smtClean="0">
                          <a:latin typeface="Times New Roman"/>
                          <a:ea typeface="SimSun"/>
                        </a:rPr>
                        <a:t>FundTransfer</a:t>
                      </a:r>
                      <a:r>
                        <a:rPr lang="en-AU" sz="1600" dirty="0" smtClean="0">
                          <a:latin typeface="Times New Roman"/>
                          <a:ea typeface="SimSun"/>
                        </a:rPr>
                        <a:t> fund = new </a:t>
                      </a:r>
                      <a:r>
                        <a:rPr lang="en-AU" sz="1600" dirty="0" err="1" smtClean="0">
                          <a:latin typeface="Times New Roman"/>
                          <a:ea typeface="SimSun"/>
                        </a:rPr>
                        <a:t>FundTransfer</a:t>
                      </a:r>
                      <a:r>
                        <a:rPr lang="en-AU" sz="1600" dirty="0" smtClean="0">
                          <a:latin typeface="Times New Roman"/>
                          <a:ea typeface="SimSun"/>
                        </a:rPr>
                        <a:t>();</a:t>
                      </a:r>
                      <a:endParaRPr lang="en-US" sz="1600" dirty="0" smtClean="0">
                        <a:latin typeface="Times New Roman"/>
                        <a:ea typeface="SimSun"/>
                      </a:endParaRPr>
                    </a:p>
                    <a:p>
                      <a:pPr marL="0" marR="0" indent="137160" algn="just">
                        <a:spcBef>
                          <a:spcPts val="0"/>
                        </a:spcBef>
                        <a:spcAft>
                          <a:spcPts val="0"/>
                        </a:spcAft>
                      </a:pPr>
                      <a:r>
                        <a:rPr lang="en-AU" sz="1600" dirty="0" smtClean="0">
                          <a:latin typeface="Times New Roman"/>
                          <a:ea typeface="SimSun"/>
                        </a:rPr>
                        <a:t>            </a:t>
                      </a:r>
                      <a:r>
                        <a:rPr lang="en-AU" sz="1600" dirty="0" err="1" smtClean="0">
                          <a:latin typeface="Times New Roman"/>
                          <a:ea typeface="SimSun"/>
                        </a:rPr>
                        <a:t>fund.FundTrans</a:t>
                      </a:r>
                      <a:r>
                        <a:rPr lang="en-AU" sz="1600" dirty="0" smtClean="0">
                          <a:latin typeface="Times New Roman"/>
                          <a:ea typeface="SimSun"/>
                        </a:rPr>
                        <a:t>(an, </a:t>
                      </a:r>
                      <a:r>
                        <a:rPr lang="en-AU" sz="1600" dirty="0" err="1" smtClean="0">
                          <a:latin typeface="Times New Roman"/>
                          <a:ea typeface="SimSun"/>
                        </a:rPr>
                        <a:t>atp</a:t>
                      </a:r>
                      <a:r>
                        <a:rPr lang="en-AU" sz="1600" dirty="0" smtClean="0">
                          <a:latin typeface="Times New Roman"/>
                          <a:ea typeface="SimSun"/>
                        </a:rPr>
                        <a:t>, an, </a:t>
                      </a:r>
                      <a:r>
                        <a:rPr lang="en-AU" sz="1600" dirty="0" err="1" smtClean="0">
                          <a:latin typeface="Times New Roman"/>
                          <a:ea typeface="SimSun"/>
                        </a:rPr>
                        <a:t>atp</a:t>
                      </a:r>
                      <a:r>
                        <a:rPr lang="en-AU" sz="1600" dirty="0" smtClean="0">
                          <a:latin typeface="Times New Roman"/>
                          <a:ea typeface="SimSun"/>
                        </a:rPr>
                        <a:t>, </a:t>
                      </a:r>
                      <a:r>
                        <a:rPr lang="en-AU" sz="1600" dirty="0" err="1" smtClean="0">
                          <a:latin typeface="Times New Roman"/>
                          <a:ea typeface="SimSun"/>
                        </a:rPr>
                        <a:t>i</a:t>
                      </a:r>
                      <a:r>
                        <a:rPr lang="en-AU" sz="1600" dirty="0" smtClean="0">
                          <a:latin typeface="Times New Roman"/>
                          <a:ea typeface="SimSun"/>
                        </a:rPr>
                        <a:t>);</a:t>
                      </a:r>
                      <a:endParaRPr lang="en-US" sz="1600" dirty="0" smtClean="0">
                        <a:latin typeface="Times New Roman"/>
                        <a:ea typeface="SimSun"/>
                      </a:endParaRPr>
                    </a:p>
                    <a:p>
                      <a:pPr marL="0" marR="0" indent="137160" algn="just">
                        <a:spcBef>
                          <a:spcPts val="0"/>
                        </a:spcBef>
                        <a:spcAft>
                          <a:spcPts val="0"/>
                        </a:spcAft>
                      </a:pPr>
                      <a:r>
                        <a:rPr lang="en-AU" sz="1600" dirty="0" smtClean="0">
                          <a:latin typeface="Times New Roman"/>
                          <a:ea typeface="SimSun"/>
                        </a:rPr>
                        <a:t>        }</a:t>
                      </a:r>
                    </a:p>
                    <a:p>
                      <a:pPr marL="0" marR="0" indent="137160" algn="just">
                        <a:spcBef>
                          <a:spcPts val="0"/>
                        </a:spcBef>
                        <a:spcAft>
                          <a:spcPts val="0"/>
                        </a:spcAft>
                      </a:pPr>
                      <a:r>
                        <a:rPr lang="en-US" sz="1600" dirty="0" smtClean="0">
                          <a:latin typeface="Times New Roman"/>
                          <a:ea typeface="SimSun"/>
                        </a:rPr>
                        <a:t>        else {…}</a:t>
                      </a:r>
                    </a:p>
                    <a:p>
                      <a:pPr marL="0" marR="0" indent="137160" algn="just">
                        <a:spcBef>
                          <a:spcPts val="0"/>
                        </a:spcBef>
                        <a:spcAft>
                          <a:spcPts val="0"/>
                        </a:spcAft>
                      </a:pPr>
                      <a:r>
                        <a:rPr lang="en-AU" sz="1600" dirty="0" smtClean="0">
                          <a:latin typeface="Times New Roman"/>
                          <a:ea typeface="SimSun"/>
                        </a:rPr>
                        <a:t>        return </a:t>
                      </a:r>
                      <a:r>
                        <a:rPr lang="en-AU" sz="1600" dirty="0" err="1" smtClean="0">
                          <a:latin typeface="Times New Roman"/>
                          <a:ea typeface="SimSun"/>
                        </a:rPr>
                        <a:t>i</a:t>
                      </a:r>
                      <a:r>
                        <a:rPr lang="en-AU" sz="1600" dirty="0" smtClean="0">
                          <a:latin typeface="Times New Roman"/>
                          <a:ea typeface="SimSun"/>
                        </a:rPr>
                        <a:t>;</a:t>
                      </a:r>
                      <a:endParaRPr lang="en-US" sz="1600" dirty="0" smtClean="0">
                        <a:latin typeface="Times New Roman"/>
                        <a:ea typeface="SimSun"/>
                      </a:endParaRPr>
                    </a:p>
                    <a:p>
                      <a:pPr marL="0" marR="0" indent="137160" algn="just">
                        <a:spcBef>
                          <a:spcPts val="0"/>
                        </a:spcBef>
                        <a:spcAft>
                          <a:spcPts val="0"/>
                        </a:spcAft>
                      </a:pPr>
                      <a:r>
                        <a:rPr lang="en-AU" sz="1600" dirty="0" smtClean="0">
                          <a:latin typeface="Times New Roman"/>
                          <a:ea typeface="SimSun"/>
                        </a:rPr>
                        <a:t>    }</a:t>
                      </a:r>
                      <a:endParaRPr lang="en-US" sz="1600" dirty="0" smtClean="0">
                        <a:latin typeface="Times New Roman"/>
                        <a:ea typeface="SimSun"/>
                      </a:endParaRPr>
                    </a:p>
                    <a:p>
                      <a:pPr marL="0" marR="0" indent="137160" algn="just">
                        <a:spcBef>
                          <a:spcPts val="0"/>
                        </a:spcBef>
                        <a:spcAft>
                          <a:spcPts val="0"/>
                        </a:spcAft>
                      </a:pPr>
                      <a:r>
                        <a:rPr lang="en-AU" sz="1600" dirty="0" smtClean="0">
                          <a:latin typeface="Times New Roman"/>
                          <a:ea typeface="SimSun"/>
                        </a:rPr>
                        <a:t>    ----- code -------</a:t>
                      </a:r>
                      <a:endParaRPr lang="en-US" sz="1600" dirty="0" smtClean="0">
                        <a:latin typeface="Times New Roman"/>
                        <a:ea typeface="SimSun"/>
                      </a:endParaRPr>
                    </a:p>
                    <a:p>
                      <a:pPr algn="just">
                        <a:spcAft>
                          <a:spcPts val="1000"/>
                        </a:spcAft>
                      </a:pPr>
                      <a:r>
                        <a:rPr lang="en-AU" sz="1600" dirty="0" smtClean="0">
                          <a:latin typeface="Times New Roman"/>
                        </a:rPr>
                        <a:t>}</a:t>
                      </a:r>
                      <a:endParaRPr lang="en-US" sz="1600" dirty="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ChangeArrowheads="1"/>
          </p:cNvSpPr>
          <p:nvPr/>
        </p:nvSpPr>
        <p:spPr bwMode="auto">
          <a:xfrm>
            <a:off x="190500" y="471488"/>
            <a:ext cx="8953500" cy="1569660"/>
          </a:xfrm>
          <a:prstGeom prst="rect">
            <a:avLst/>
          </a:prstGeom>
          <a:noFill/>
          <a:ln w="9525">
            <a:noFill/>
            <a:miter lim="800000"/>
            <a:headEnd/>
            <a:tailEnd/>
          </a:ln>
        </p:spPr>
        <p:txBody>
          <a:bodyPr>
            <a:spAutoFit/>
          </a:bodyPr>
          <a:lstStyle/>
          <a:p>
            <a:pPr algn="just">
              <a:lnSpc>
                <a:spcPct val="150000"/>
              </a:lnSpc>
            </a:pPr>
            <a:r>
              <a:rPr lang="en-US" sz="2400" b="1" dirty="0">
                <a:solidFill>
                  <a:srgbClr val="0070C0"/>
                </a:solidFill>
                <a:latin typeface="Times New Roman" pitchFamily="18" charset="0"/>
                <a:cs typeface="Times New Roman" pitchFamily="18" charset="0"/>
              </a:rPr>
              <a:t>Critical:</a:t>
            </a:r>
          </a:p>
          <a:p>
            <a:pPr algn="just">
              <a:lnSpc>
                <a:spcPct val="150000"/>
              </a:lnSpc>
            </a:pPr>
            <a:r>
              <a:rPr lang="en-US" sz="2000" dirty="0"/>
              <a:t>	</a:t>
            </a:r>
            <a:r>
              <a:rPr lang="en-US" sz="2000" dirty="0">
                <a:latin typeface="Times New Roman" pitchFamily="18" charset="0"/>
                <a:cs typeface="Times New Roman" pitchFamily="18" charset="0"/>
              </a:rPr>
              <a:t> The outcome of the mutated method is in computational statement of other components by passing it information.</a:t>
            </a:r>
            <a:r>
              <a:rPr lang="en-AU" sz="2000" dirty="0">
                <a:latin typeface="Times New Roman" pitchFamily="18" charset="0"/>
                <a:cs typeface="Times New Roman" pitchFamily="18" charset="0"/>
              </a:rPr>
              <a:t> </a:t>
            </a:r>
            <a:endParaRPr lang="en-US" sz="2000" dirty="0">
              <a:solidFill>
                <a:srgbClr val="0070C0"/>
              </a:solidFill>
              <a:latin typeface="Times New Roman" pitchFamily="18" charset="0"/>
              <a:cs typeface="Times New Roman" pitchFamily="18" charset="0"/>
            </a:endParaRPr>
          </a:p>
        </p:txBody>
      </p:sp>
      <p:sp>
        <p:nvSpPr>
          <p:cNvPr id="6" name="Rectangle 5"/>
          <p:cNvSpPr/>
          <p:nvPr/>
        </p:nvSpPr>
        <p:spPr>
          <a:xfrm>
            <a:off x="5784804" y="0"/>
            <a:ext cx="3359196" cy="523220"/>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Implementation</a:t>
            </a:r>
          </a:p>
        </p:txBody>
      </p:sp>
      <p:graphicFrame>
        <p:nvGraphicFramePr>
          <p:cNvPr id="4" name="Table 3"/>
          <p:cNvGraphicFramePr>
            <a:graphicFrameLocks noGrp="1"/>
          </p:cNvGraphicFramePr>
          <p:nvPr/>
        </p:nvGraphicFramePr>
        <p:xfrm>
          <a:off x="263525" y="2078038"/>
          <a:ext cx="8653522" cy="4632960"/>
        </p:xfrm>
        <a:graphic>
          <a:graphicData uri="http://schemas.openxmlformats.org/drawingml/2006/table">
            <a:tbl>
              <a:tblPr/>
              <a:tblGrid>
                <a:gridCol w="3807020"/>
                <a:gridCol w="4846502"/>
              </a:tblGrid>
              <a:tr h="2774988">
                <a:tc>
                  <a:txBody>
                    <a:bodyPr/>
                    <a:lstStyle/>
                    <a:p>
                      <a:r>
                        <a:rPr lang="en-AU" sz="1600" i="0" kern="1200" dirty="0" smtClean="0">
                          <a:solidFill>
                            <a:schemeClr val="tx1"/>
                          </a:solidFill>
                          <a:latin typeface="Times New Roman" pitchFamily="18" charset="0"/>
                          <a:ea typeface="+mn-ea"/>
                          <a:cs typeface="Times New Roman" pitchFamily="18" charset="0"/>
                        </a:rPr>
                        <a:t>public class </a:t>
                      </a:r>
                      <a:r>
                        <a:rPr lang="en-AU" sz="1600" i="0" kern="1200" dirty="0" err="1" smtClean="0">
                          <a:solidFill>
                            <a:schemeClr val="tx1"/>
                          </a:solidFill>
                          <a:latin typeface="Times New Roman" pitchFamily="18" charset="0"/>
                          <a:ea typeface="+mn-ea"/>
                          <a:cs typeface="Times New Roman" pitchFamily="18" charset="0"/>
                        </a:rPr>
                        <a:t>ChequeBook</a:t>
                      </a:r>
                      <a:r>
                        <a:rPr lang="en-AU" sz="1600" i="0" kern="1200" baseline="0" dirty="0" smtClean="0">
                          <a:solidFill>
                            <a:schemeClr val="tx1"/>
                          </a:solidFill>
                          <a:latin typeface="Times New Roman" pitchFamily="18" charset="0"/>
                          <a:ea typeface="+mn-ea"/>
                          <a:cs typeface="Times New Roman" pitchFamily="18" charset="0"/>
                        </a:rPr>
                        <a:t> ex</a:t>
                      </a:r>
                      <a:r>
                        <a:rPr lang="en-AU" sz="1600" i="0" kern="1200" dirty="0" smtClean="0">
                          <a:solidFill>
                            <a:schemeClr val="tx1"/>
                          </a:solidFill>
                          <a:latin typeface="Times New Roman" pitchFamily="18" charset="0"/>
                          <a:ea typeface="+mn-ea"/>
                          <a:cs typeface="Times New Roman" pitchFamily="18" charset="0"/>
                        </a:rPr>
                        <a:t>tends </a:t>
                      </a:r>
                      <a:r>
                        <a:rPr lang="en-AU" sz="1600" i="0" kern="1200" dirty="0" err="1" smtClean="0">
                          <a:solidFill>
                            <a:schemeClr val="tx1"/>
                          </a:solidFill>
                          <a:latin typeface="Times New Roman" pitchFamily="18" charset="0"/>
                          <a:ea typeface="+mn-ea"/>
                          <a:cs typeface="Times New Roman" pitchFamily="18" charset="0"/>
                        </a:rPr>
                        <a:t>OnlineServices</a:t>
                      </a:r>
                      <a:r>
                        <a:rPr lang="en-AU" sz="1600" i="0" kern="1200" dirty="0" smtClean="0">
                          <a:solidFill>
                            <a:schemeClr val="tx1"/>
                          </a:solidFill>
                          <a:latin typeface="Times New Roman" pitchFamily="18" charset="0"/>
                          <a:ea typeface="+mn-ea"/>
                          <a:cs typeface="Times New Roman" pitchFamily="18" charset="0"/>
                        </a:rPr>
                        <a:t> {</a:t>
                      </a:r>
                      <a:endParaRPr lang="en-US" sz="1600" i="1" kern="1200" dirty="0" smtClean="0">
                        <a:solidFill>
                          <a:schemeClr val="tx1"/>
                        </a:solidFill>
                        <a:latin typeface="Times New Roman" pitchFamily="18" charset="0"/>
                        <a:ea typeface="+mn-ea"/>
                        <a:cs typeface="Times New Roman" pitchFamily="18" charset="0"/>
                      </a:endParaRPr>
                    </a:p>
                    <a:p>
                      <a:r>
                        <a:rPr lang="en-AU" sz="1600" i="0" kern="1200" dirty="0" smtClean="0">
                          <a:solidFill>
                            <a:schemeClr val="tx1"/>
                          </a:solidFill>
                          <a:latin typeface="Times New Roman" pitchFamily="18" charset="0"/>
                          <a:ea typeface="+mn-ea"/>
                          <a:cs typeface="Times New Roman" pitchFamily="18" charset="0"/>
                        </a:rPr>
                        <a:t>  public </a:t>
                      </a:r>
                      <a:r>
                        <a:rPr lang="en-AU" sz="1600" i="0" kern="1200" dirty="0" err="1" smtClean="0">
                          <a:solidFill>
                            <a:schemeClr val="tx1"/>
                          </a:solidFill>
                          <a:latin typeface="Times New Roman" pitchFamily="18" charset="0"/>
                          <a:ea typeface="+mn-ea"/>
                          <a:cs typeface="Times New Roman" pitchFamily="18" charset="0"/>
                        </a:rPr>
                        <a:t>int</a:t>
                      </a:r>
                      <a:r>
                        <a:rPr lang="en-AU" sz="1600" i="0" kern="1200" dirty="0" smtClean="0">
                          <a:solidFill>
                            <a:schemeClr val="tx1"/>
                          </a:solidFill>
                          <a:latin typeface="Times New Roman" pitchFamily="18" charset="0"/>
                          <a:ea typeface="+mn-ea"/>
                          <a:cs typeface="Times New Roman" pitchFamily="18" charset="0"/>
                        </a:rPr>
                        <a:t> </a:t>
                      </a:r>
                      <a:r>
                        <a:rPr lang="en-AU" sz="1600" b="1" i="0" kern="1200" dirty="0" err="1" smtClean="0">
                          <a:solidFill>
                            <a:schemeClr val="tx1"/>
                          </a:solidFill>
                          <a:latin typeface="Times New Roman" pitchFamily="18" charset="0"/>
                          <a:ea typeface="+mn-ea"/>
                          <a:cs typeface="Times New Roman" pitchFamily="18" charset="0"/>
                        </a:rPr>
                        <a:t>GetDetails</a:t>
                      </a:r>
                      <a:r>
                        <a:rPr lang="en-AU" sz="1600" i="0" kern="1200" dirty="0" smtClean="0">
                          <a:solidFill>
                            <a:schemeClr val="tx1"/>
                          </a:solidFill>
                          <a:latin typeface="Times New Roman" pitchFamily="18" charset="0"/>
                          <a:ea typeface="+mn-ea"/>
                          <a:cs typeface="Times New Roman" pitchFamily="18" charset="0"/>
                        </a:rPr>
                        <a:t>(String an, String at) {    </a:t>
                      </a:r>
                      <a:endParaRPr lang="en-US" sz="1600" i="1" kern="1200" dirty="0" smtClean="0">
                        <a:solidFill>
                          <a:schemeClr val="tx1"/>
                        </a:solidFill>
                        <a:latin typeface="Times New Roman" pitchFamily="18" charset="0"/>
                        <a:ea typeface="+mn-ea"/>
                        <a:cs typeface="Times New Roman" pitchFamily="18" charset="0"/>
                      </a:endParaRPr>
                    </a:p>
                    <a:p>
                      <a:pPr lvl="1"/>
                      <a:r>
                        <a:rPr lang="en-AU" sz="1600" b="1" i="0" kern="1200" dirty="0" smtClean="0">
                          <a:solidFill>
                            <a:schemeClr val="tx1"/>
                          </a:solidFill>
                          <a:latin typeface="Times New Roman" pitchFamily="18" charset="0"/>
                          <a:ea typeface="+mn-ea"/>
                          <a:cs typeface="Times New Roman" pitchFamily="18" charset="0"/>
                        </a:rPr>
                        <a:t> if (an != null || </a:t>
                      </a:r>
                      <a:r>
                        <a:rPr lang="en-AU" sz="1600" b="1" i="0" kern="1200" dirty="0" err="1" smtClean="0">
                          <a:solidFill>
                            <a:schemeClr val="tx1"/>
                          </a:solidFill>
                          <a:latin typeface="Times New Roman" pitchFamily="18" charset="0"/>
                          <a:ea typeface="+mn-ea"/>
                          <a:cs typeface="Times New Roman" pitchFamily="18" charset="0"/>
                        </a:rPr>
                        <a:t>at.equals</a:t>
                      </a:r>
                      <a:r>
                        <a:rPr lang="en-AU" sz="1600" b="1" i="0" kern="1200" dirty="0" smtClean="0">
                          <a:solidFill>
                            <a:schemeClr val="tx1"/>
                          </a:solidFill>
                          <a:latin typeface="Times New Roman" pitchFamily="18" charset="0"/>
                          <a:ea typeface="+mn-ea"/>
                          <a:cs typeface="Times New Roman" pitchFamily="18" charset="0"/>
                        </a:rPr>
                        <a:t>(""))</a:t>
                      </a:r>
                    </a:p>
                    <a:p>
                      <a:pPr lvl="1"/>
                      <a:r>
                        <a:rPr lang="en-AU" sz="1600" b="1" i="0" kern="1200" dirty="0" smtClean="0">
                          <a:solidFill>
                            <a:schemeClr val="tx1"/>
                          </a:solidFill>
                          <a:latin typeface="Times New Roman" pitchFamily="18" charset="0"/>
                          <a:ea typeface="+mn-ea"/>
                          <a:cs typeface="Times New Roman" pitchFamily="18" charset="0"/>
                        </a:rPr>
                        <a:t> //Mutated Statement</a:t>
                      </a:r>
                      <a:endParaRPr lang="en-US" sz="1600" i="1" kern="1200" dirty="0" smtClean="0">
                        <a:solidFill>
                          <a:schemeClr val="tx1"/>
                        </a:solidFill>
                        <a:latin typeface="Times New Roman" pitchFamily="18" charset="0"/>
                        <a:ea typeface="+mn-ea"/>
                        <a:cs typeface="Times New Roman" pitchFamily="18" charset="0"/>
                      </a:endParaRPr>
                    </a:p>
                    <a:p>
                      <a:pPr lvl="1"/>
                      <a:r>
                        <a:rPr lang="en-AU" sz="1600" i="1" kern="1200" dirty="0" smtClean="0">
                          <a:solidFill>
                            <a:schemeClr val="tx1"/>
                          </a:solidFill>
                          <a:latin typeface="Times New Roman" pitchFamily="18" charset="0"/>
                          <a:ea typeface="+mn-ea"/>
                          <a:cs typeface="Times New Roman" pitchFamily="18" charset="0"/>
                        </a:rPr>
                        <a:t>  {</a:t>
                      </a:r>
                      <a:endParaRPr lang="en-US" sz="1600" kern="1200" dirty="0" smtClean="0">
                        <a:solidFill>
                          <a:schemeClr val="tx1"/>
                        </a:solidFill>
                        <a:latin typeface="Times New Roman" pitchFamily="18" charset="0"/>
                        <a:ea typeface="+mn-ea"/>
                        <a:cs typeface="Times New Roman" pitchFamily="18" charset="0"/>
                      </a:endParaRPr>
                    </a:p>
                    <a:p>
                      <a:pPr lvl="1"/>
                      <a:r>
                        <a:rPr lang="en-AU" sz="1600" i="1" kern="1200" dirty="0" smtClean="0">
                          <a:solidFill>
                            <a:schemeClr val="tx1"/>
                          </a:solidFill>
                          <a:latin typeface="Times New Roman" pitchFamily="18" charset="0"/>
                          <a:ea typeface="+mn-ea"/>
                          <a:cs typeface="Times New Roman" pitchFamily="18" charset="0"/>
                        </a:rPr>
                        <a:t>               ----------code--------</a:t>
                      </a:r>
                      <a:endParaRPr lang="en-US" sz="1600" kern="1200" dirty="0" smtClean="0">
                        <a:solidFill>
                          <a:schemeClr val="tx1"/>
                        </a:solidFill>
                        <a:latin typeface="Times New Roman" pitchFamily="18" charset="0"/>
                        <a:ea typeface="+mn-ea"/>
                        <a:cs typeface="Times New Roman" pitchFamily="18" charset="0"/>
                      </a:endParaRPr>
                    </a:p>
                    <a:p>
                      <a:pPr lvl="1"/>
                      <a:r>
                        <a:rPr lang="en-AU" sz="1600" kern="1200" dirty="0" smtClean="0">
                          <a:solidFill>
                            <a:schemeClr val="tx1"/>
                          </a:solidFill>
                          <a:latin typeface="Times New Roman" pitchFamily="18" charset="0"/>
                          <a:ea typeface="+mn-ea"/>
                          <a:cs typeface="Times New Roman" pitchFamily="18" charset="0"/>
                        </a:rPr>
                        <a:t>            return 0;        </a:t>
                      </a:r>
                      <a:endParaRPr lang="en-US" sz="1600" kern="1200" dirty="0" smtClean="0">
                        <a:solidFill>
                          <a:schemeClr val="tx1"/>
                        </a:solidFill>
                        <a:latin typeface="Times New Roman" pitchFamily="18" charset="0"/>
                        <a:ea typeface="+mn-ea"/>
                        <a:cs typeface="Times New Roman" pitchFamily="18" charset="0"/>
                      </a:endParaRPr>
                    </a:p>
                    <a:p>
                      <a:pPr lvl="1"/>
                      <a:r>
                        <a:rPr lang="en-AU" sz="1600" kern="1200" dirty="0" smtClean="0">
                          <a:solidFill>
                            <a:schemeClr val="tx1"/>
                          </a:solidFill>
                          <a:latin typeface="Times New Roman" pitchFamily="18" charset="0"/>
                          <a:ea typeface="+mn-ea"/>
                          <a:cs typeface="Times New Roman" pitchFamily="18" charset="0"/>
                        </a:rPr>
                        <a:t>  }</a:t>
                      </a:r>
                    </a:p>
                    <a:p>
                      <a:pPr lvl="1"/>
                      <a:r>
                        <a:rPr lang="en-AU" sz="1600" i="1" kern="1200" dirty="0" smtClean="0">
                          <a:solidFill>
                            <a:schemeClr val="tx1"/>
                          </a:solidFill>
                          <a:latin typeface="Times New Roman" pitchFamily="18" charset="0"/>
                          <a:ea typeface="+mn-ea"/>
                          <a:cs typeface="Times New Roman" pitchFamily="18" charset="0"/>
                        </a:rPr>
                        <a:t> </a:t>
                      </a:r>
                      <a:r>
                        <a:rPr lang="en-AU" sz="1600" kern="1200" dirty="0" smtClean="0">
                          <a:solidFill>
                            <a:schemeClr val="tx1"/>
                          </a:solidFill>
                          <a:latin typeface="Times New Roman" pitchFamily="18" charset="0"/>
                          <a:ea typeface="+mn-ea"/>
                          <a:cs typeface="Times New Roman" pitchFamily="18" charset="0"/>
                        </a:rPr>
                        <a:t>else </a:t>
                      </a:r>
                      <a:endParaRPr lang="en-US" sz="1600" kern="1200" dirty="0" smtClean="0">
                        <a:solidFill>
                          <a:schemeClr val="tx1"/>
                        </a:solidFill>
                        <a:latin typeface="Times New Roman" pitchFamily="18" charset="0"/>
                        <a:ea typeface="+mn-ea"/>
                        <a:cs typeface="Times New Roman" pitchFamily="18" charset="0"/>
                      </a:endParaRPr>
                    </a:p>
                    <a:p>
                      <a:pPr lvl="1"/>
                      <a:r>
                        <a:rPr lang="en-AU" sz="1600" kern="1200" dirty="0" smtClean="0">
                          <a:solidFill>
                            <a:schemeClr val="tx1"/>
                          </a:solidFill>
                          <a:latin typeface="Times New Roman" pitchFamily="18" charset="0"/>
                          <a:ea typeface="+mn-ea"/>
                          <a:cs typeface="Times New Roman" pitchFamily="18" charset="0"/>
                        </a:rPr>
                        <a:t>{</a:t>
                      </a:r>
                      <a:r>
                        <a:rPr lang="en-AU" sz="1600" i="1" kern="1200" dirty="0" smtClean="0">
                          <a:solidFill>
                            <a:schemeClr val="tx1"/>
                          </a:solidFill>
                          <a:latin typeface="Times New Roman" pitchFamily="18" charset="0"/>
                          <a:ea typeface="+mn-ea"/>
                          <a:cs typeface="Times New Roman" pitchFamily="18" charset="0"/>
                        </a:rPr>
                        <a:t>        </a:t>
                      </a:r>
                      <a:endParaRPr lang="en-US" sz="1600" kern="1200" dirty="0" smtClean="0">
                        <a:solidFill>
                          <a:schemeClr val="tx1"/>
                        </a:solidFill>
                        <a:latin typeface="Times New Roman" pitchFamily="18" charset="0"/>
                        <a:ea typeface="+mn-ea"/>
                        <a:cs typeface="Times New Roman" pitchFamily="18" charset="0"/>
                      </a:endParaRPr>
                    </a:p>
                    <a:p>
                      <a:pPr lvl="1"/>
                      <a:r>
                        <a:rPr lang="en-AU" sz="1600" i="0" kern="1200" dirty="0" smtClean="0">
                          <a:solidFill>
                            <a:schemeClr val="tx1"/>
                          </a:solidFill>
                          <a:latin typeface="Times New Roman" pitchFamily="18" charset="0"/>
                          <a:ea typeface="+mn-ea"/>
                          <a:cs typeface="Times New Roman" pitchFamily="18" charset="0"/>
                        </a:rPr>
                        <a:t>        ----------code--------</a:t>
                      </a:r>
                      <a:endParaRPr lang="en-US" sz="1600" i="1" kern="1200" dirty="0" smtClean="0">
                        <a:solidFill>
                          <a:schemeClr val="tx1"/>
                        </a:solidFill>
                        <a:latin typeface="Times New Roman" pitchFamily="18" charset="0"/>
                        <a:ea typeface="+mn-ea"/>
                        <a:cs typeface="Times New Roman" pitchFamily="18" charset="0"/>
                      </a:endParaRPr>
                    </a:p>
                    <a:p>
                      <a:pPr lvl="1"/>
                      <a:r>
                        <a:rPr lang="en-AU" sz="1600" kern="1200" dirty="0" smtClean="0">
                          <a:solidFill>
                            <a:schemeClr val="tx1"/>
                          </a:solidFill>
                          <a:latin typeface="Times New Roman" pitchFamily="18" charset="0"/>
                          <a:ea typeface="+mn-ea"/>
                          <a:cs typeface="Times New Roman" pitchFamily="18" charset="0"/>
                        </a:rPr>
                        <a:t>  if  (</a:t>
                      </a:r>
                      <a:r>
                        <a:rPr lang="en-AU" sz="1600" kern="1200" dirty="0" err="1" smtClean="0">
                          <a:solidFill>
                            <a:schemeClr val="tx1"/>
                          </a:solidFill>
                          <a:latin typeface="Times New Roman" pitchFamily="18" charset="0"/>
                          <a:ea typeface="+mn-ea"/>
                          <a:cs typeface="Times New Roman" pitchFamily="18" charset="0"/>
                        </a:rPr>
                        <a:t>rs.next</a:t>
                      </a:r>
                      <a:r>
                        <a:rPr lang="en-AU" sz="1600" kern="1200" dirty="0" smtClean="0">
                          <a:solidFill>
                            <a:schemeClr val="tx1"/>
                          </a:solidFill>
                          <a:latin typeface="Times New Roman" pitchFamily="18" charset="0"/>
                          <a:ea typeface="+mn-ea"/>
                          <a:cs typeface="Times New Roman" pitchFamily="18" charset="0"/>
                        </a:rPr>
                        <a:t>()) {</a:t>
                      </a:r>
                      <a:endParaRPr lang="en-US" sz="1600" kern="1200" dirty="0" smtClean="0">
                        <a:solidFill>
                          <a:schemeClr val="tx1"/>
                        </a:solidFill>
                        <a:latin typeface="Times New Roman" pitchFamily="18" charset="0"/>
                        <a:ea typeface="+mn-ea"/>
                        <a:cs typeface="Times New Roman" pitchFamily="18" charset="0"/>
                      </a:endParaRPr>
                    </a:p>
                    <a:p>
                      <a:pPr lvl="1"/>
                      <a:r>
                        <a:rPr lang="en-AU" sz="1600" i="1" kern="1200" dirty="0" smtClean="0">
                          <a:solidFill>
                            <a:schemeClr val="tx1"/>
                          </a:solidFill>
                          <a:latin typeface="Times New Roman" pitchFamily="18" charset="0"/>
                          <a:ea typeface="+mn-ea"/>
                          <a:cs typeface="Times New Roman" pitchFamily="18" charset="0"/>
                        </a:rPr>
                        <a:t>           ----------code--------</a:t>
                      </a:r>
                      <a:endParaRPr lang="en-US" sz="1600" kern="1200" dirty="0" smtClean="0">
                        <a:solidFill>
                          <a:schemeClr val="tx1"/>
                        </a:solidFill>
                        <a:latin typeface="Times New Roman" pitchFamily="18" charset="0"/>
                        <a:ea typeface="+mn-ea"/>
                        <a:cs typeface="Times New Roman" pitchFamily="18" charset="0"/>
                      </a:endParaRPr>
                    </a:p>
                    <a:p>
                      <a:pPr lvl="1"/>
                      <a:r>
                        <a:rPr lang="en-AU" sz="1600" kern="1200" dirty="0" smtClean="0">
                          <a:solidFill>
                            <a:schemeClr val="tx1"/>
                          </a:solidFill>
                          <a:latin typeface="Times New Roman" pitchFamily="18" charset="0"/>
                          <a:ea typeface="+mn-ea"/>
                          <a:cs typeface="Times New Roman" pitchFamily="18" charset="0"/>
                        </a:rPr>
                        <a:t>            return </a:t>
                      </a:r>
                      <a:r>
                        <a:rPr lang="en-AU" sz="1600" i="1" kern="1200" dirty="0" smtClean="0">
                          <a:solidFill>
                            <a:schemeClr val="tx1"/>
                          </a:solidFill>
                          <a:latin typeface="Times New Roman" pitchFamily="18" charset="0"/>
                          <a:ea typeface="+mn-ea"/>
                          <a:cs typeface="Times New Roman" pitchFamily="18" charset="0"/>
                        </a:rPr>
                        <a:t>bal</a:t>
                      </a:r>
                      <a:r>
                        <a:rPr lang="en-AU" sz="1600" kern="1200" dirty="0" smtClean="0">
                          <a:solidFill>
                            <a:schemeClr val="tx1"/>
                          </a:solidFill>
                          <a:latin typeface="Times New Roman" pitchFamily="18" charset="0"/>
                          <a:ea typeface="+mn-ea"/>
                          <a:cs typeface="Times New Roman" pitchFamily="18" charset="0"/>
                        </a:rPr>
                        <a:t>;</a:t>
                      </a:r>
                      <a:endParaRPr lang="en-US" sz="1600" kern="1200" dirty="0" smtClean="0">
                        <a:solidFill>
                          <a:schemeClr val="tx1"/>
                        </a:solidFill>
                        <a:latin typeface="Times New Roman" pitchFamily="18" charset="0"/>
                        <a:ea typeface="+mn-ea"/>
                        <a:cs typeface="Times New Roman" pitchFamily="18" charset="0"/>
                      </a:endParaRPr>
                    </a:p>
                    <a:p>
                      <a:pPr lvl="1"/>
                      <a:r>
                        <a:rPr lang="en-AU" sz="1600" i="0" kern="1200" dirty="0" smtClean="0">
                          <a:solidFill>
                            <a:schemeClr val="tx1"/>
                          </a:solidFill>
                          <a:latin typeface="Times New Roman" pitchFamily="18" charset="0"/>
                          <a:ea typeface="+mn-ea"/>
                          <a:cs typeface="Times New Roman" pitchFamily="18" charset="0"/>
                        </a:rPr>
                        <a:t>    }  </a:t>
                      </a:r>
                      <a:endParaRPr lang="en-US" sz="1600" i="1" kern="1200" dirty="0" smtClean="0">
                        <a:solidFill>
                          <a:schemeClr val="tx1"/>
                        </a:solidFill>
                        <a:latin typeface="Times New Roman" pitchFamily="18" charset="0"/>
                        <a:ea typeface="+mn-ea"/>
                        <a:cs typeface="Times New Roman" pitchFamily="18" charset="0"/>
                      </a:endParaRPr>
                    </a:p>
                    <a:p>
                      <a:r>
                        <a:rPr lang="en-AU" sz="1600" i="0" kern="1200" dirty="0" smtClean="0">
                          <a:solidFill>
                            <a:schemeClr val="tx1"/>
                          </a:solidFill>
                          <a:latin typeface="Times New Roman" pitchFamily="18" charset="0"/>
                          <a:ea typeface="+mn-ea"/>
                          <a:cs typeface="Times New Roman" pitchFamily="18" charset="0"/>
                        </a:rPr>
                        <a:t>          }</a:t>
                      </a:r>
                      <a:endParaRPr lang="en-US" sz="1600" i="1" kern="1200" dirty="0" smtClean="0">
                        <a:solidFill>
                          <a:schemeClr val="tx1"/>
                        </a:solidFill>
                        <a:latin typeface="Times New Roman" pitchFamily="18" charset="0"/>
                        <a:ea typeface="+mn-ea"/>
                        <a:cs typeface="Times New Roman" pitchFamily="18" charset="0"/>
                      </a:endParaRPr>
                    </a:p>
                    <a:p>
                      <a:r>
                        <a:rPr lang="en-AU" sz="1600" i="1" kern="1200" dirty="0" smtClean="0">
                          <a:solidFill>
                            <a:schemeClr val="tx1"/>
                          </a:solidFill>
                          <a:latin typeface="Times New Roman" pitchFamily="18" charset="0"/>
                          <a:ea typeface="+mn-ea"/>
                          <a:cs typeface="Times New Roman" pitchFamily="18" charset="0"/>
                        </a:rPr>
                        <a:t>  </a:t>
                      </a:r>
                      <a:r>
                        <a:rPr lang="en-AU" sz="1600" kern="1200" dirty="0" smtClean="0">
                          <a:solidFill>
                            <a:schemeClr val="tx1"/>
                          </a:solidFill>
                          <a:latin typeface="Times New Roman" pitchFamily="18" charset="0"/>
                          <a:ea typeface="+mn-ea"/>
                          <a:cs typeface="Times New Roman" pitchFamily="18" charset="0"/>
                        </a:rPr>
                        <a:t>}</a:t>
                      </a:r>
                      <a:endParaRPr lang="en-US" sz="1600" dirty="0">
                        <a:latin typeface="Times New Roman" pitchFamily="18" charset="0"/>
                        <a:ea typeface="SimSu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AU" sz="1600" i="0" kern="1200" dirty="0" smtClean="0">
                          <a:solidFill>
                            <a:schemeClr val="tx1"/>
                          </a:solidFill>
                          <a:latin typeface="Times New Roman" pitchFamily="18" charset="0"/>
                          <a:ea typeface="+mn-ea"/>
                          <a:cs typeface="Times New Roman" pitchFamily="18" charset="0"/>
                        </a:rPr>
                        <a:t>public class User {</a:t>
                      </a:r>
                      <a:endParaRPr lang="en-US" sz="1600" i="1" kern="1200" dirty="0" smtClean="0">
                        <a:solidFill>
                          <a:schemeClr val="tx1"/>
                        </a:solidFill>
                        <a:latin typeface="Times New Roman" pitchFamily="18" charset="0"/>
                        <a:ea typeface="+mn-ea"/>
                        <a:cs typeface="Times New Roman" pitchFamily="18" charset="0"/>
                      </a:endParaRPr>
                    </a:p>
                    <a:p>
                      <a:r>
                        <a:rPr lang="en-AU" sz="1600" i="0" kern="1200" dirty="0" smtClean="0">
                          <a:solidFill>
                            <a:schemeClr val="tx1"/>
                          </a:solidFill>
                          <a:latin typeface="Times New Roman" pitchFamily="18" charset="0"/>
                          <a:ea typeface="+mn-ea"/>
                          <a:cs typeface="Times New Roman" pitchFamily="18" charset="0"/>
                        </a:rPr>
                        <a:t>    public String Login(String </a:t>
                      </a:r>
                      <a:r>
                        <a:rPr lang="en-AU" sz="1600" i="0" kern="1200" dirty="0" err="1" smtClean="0">
                          <a:solidFill>
                            <a:schemeClr val="tx1"/>
                          </a:solidFill>
                          <a:latin typeface="Times New Roman" pitchFamily="18" charset="0"/>
                          <a:ea typeface="+mn-ea"/>
                          <a:cs typeface="Times New Roman" pitchFamily="18" charset="0"/>
                        </a:rPr>
                        <a:t>uid</a:t>
                      </a:r>
                      <a:r>
                        <a:rPr lang="en-AU" sz="1600" i="0" kern="1200" dirty="0" smtClean="0">
                          <a:solidFill>
                            <a:schemeClr val="tx1"/>
                          </a:solidFill>
                          <a:latin typeface="Times New Roman" pitchFamily="18" charset="0"/>
                          <a:ea typeface="+mn-ea"/>
                          <a:cs typeface="Times New Roman" pitchFamily="18" charset="0"/>
                        </a:rPr>
                        <a:t>, String </a:t>
                      </a:r>
                      <a:r>
                        <a:rPr lang="en-AU" sz="1600" i="0" kern="1200" dirty="0" err="1" smtClean="0">
                          <a:solidFill>
                            <a:schemeClr val="tx1"/>
                          </a:solidFill>
                          <a:latin typeface="Times New Roman" pitchFamily="18" charset="0"/>
                          <a:ea typeface="+mn-ea"/>
                          <a:cs typeface="Times New Roman" pitchFamily="18" charset="0"/>
                        </a:rPr>
                        <a:t>pswd</a:t>
                      </a:r>
                      <a:r>
                        <a:rPr lang="en-AU" sz="1600" i="0" kern="1200" dirty="0" smtClean="0">
                          <a:solidFill>
                            <a:schemeClr val="tx1"/>
                          </a:solidFill>
                          <a:latin typeface="Times New Roman" pitchFamily="18" charset="0"/>
                          <a:ea typeface="+mn-ea"/>
                          <a:cs typeface="Times New Roman" pitchFamily="18" charset="0"/>
                        </a:rPr>
                        <a:t>) {</a:t>
                      </a:r>
                      <a:endParaRPr lang="en-US" sz="1600" i="1" kern="1200" dirty="0" smtClean="0">
                        <a:solidFill>
                          <a:schemeClr val="tx1"/>
                        </a:solidFill>
                        <a:latin typeface="Times New Roman" pitchFamily="18" charset="0"/>
                        <a:ea typeface="+mn-ea"/>
                        <a:cs typeface="Times New Roman" pitchFamily="18" charset="0"/>
                      </a:endParaRPr>
                    </a:p>
                    <a:p>
                      <a:r>
                        <a:rPr lang="en-AU" sz="1600" i="0" kern="1200" dirty="0" smtClean="0">
                          <a:solidFill>
                            <a:schemeClr val="tx1"/>
                          </a:solidFill>
                          <a:latin typeface="Times New Roman" pitchFamily="18" charset="0"/>
                          <a:ea typeface="+mn-ea"/>
                          <a:cs typeface="Times New Roman" pitchFamily="18" charset="0"/>
                        </a:rPr>
                        <a:t>        ----------code--------</a:t>
                      </a:r>
                      <a:endParaRPr lang="en-US" sz="1600" i="1" kern="1200" dirty="0" smtClean="0">
                        <a:solidFill>
                          <a:schemeClr val="tx1"/>
                        </a:solidFill>
                        <a:latin typeface="Times New Roman" pitchFamily="18" charset="0"/>
                        <a:ea typeface="+mn-ea"/>
                        <a:cs typeface="Times New Roman" pitchFamily="18" charset="0"/>
                      </a:endParaRPr>
                    </a:p>
                    <a:p>
                      <a:r>
                        <a:rPr lang="en-AU" sz="1600" b="1" i="0" kern="1200" dirty="0" smtClean="0">
                          <a:solidFill>
                            <a:schemeClr val="tx1"/>
                          </a:solidFill>
                          <a:latin typeface="Times New Roman" pitchFamily="18" charset="0"/>
                          <a:ea typeface="+mn-ea"/>
                          <a:cs typeface="Times New Roman" pitchFamily="18" charset="0"/>
                        </a:rPr>
                        <a:t>       </a:t>
                      </a:r>
                      <a:r>
                        <a:rPr lang="en-AU" sz="1600" b="1" i="0" kern="1200" dirty="0" err="1" smtClean="0">
                          <a:solidFill>
                            <a:schemeClr val="tx1"/>
                          </a:solidFill>
                          <a:latin typeface="Times New Roman" pitchFamily="18" charset="0"/>
                          <a:ea typeface="+mn-ea"/>
                          <a:cs typeface="Times New Roman" pitchFamily="18" charset="0"/>
                        </a:rPr>
                        <a:t>ChequeBook</a:t>
                      </a:r>
                      <a:r>
                        <a:rPr lang="en-AU" sz="1600" b="1" i="0" kern="1200" dirty="0" smtClean="0">
                          <a:solidFill>
                            <a:schemeClr val="tx1"/>
                          </a:solidFill>
                          <a:latin typeface="Times New Roman" pitchFamily="18" charset="0"/>
                          <a:ea typeface="+mn-ea"/>
                          <a:cs typeface="Times New Roman" pitchFamily="18" charset="0"/>
                        </a:rPr>
                        <a:t> </a:t>
                      </a:r>
                      <a:r>
                        <a:rPr lang="en-AU" sz="1600" b="1" i="0" kern="1200" dirty="0" err="1" smtClean="0">
                          <a:solidFill>
                            <a:schemeClr val="tx1"/>
                          </a:solidFill>
                          <a:latin typeface="Times New Roman" pitchFamily="18" charset="0"/>
                          <a:ea typeface="+mn-ea"/>
                          <a:cs typeface="Times New Roman" pitchFamily="18" charset="0"/>
                        </a:rPr>
                        <a:t>chkb</a:t>
                      </a:r>
                      <a:r>
                        <a:rPr lang="en-AU" sz="1600" b="1" i="0" kern="1200" dirty="0" smtClean="0">
                          <a:solidFill>
                            <a:schemeClr val="tx1"/>
                          </a:solidFill>
                          <a:latin typeface="Times New Roman" pitchFamily="18" charset="0"/>
                          <a:ea typeface="+mn-ea"/>
                          <a:cs typeface="Times New Roman" pitchFamily="18" charset="0"/>
                        </a:rPr>
                        <a:t> = new </a:t>
                      </a:r>
                      <a:r>
                        <a:rPr lang="en-AU" sz="1600" b="1" i="0" kern="1200" dirty="0" err="1" smtClean="0">
                          <a:solidFill>
                            <a:schemeClr val="tx1"/>
                          </a:solidFill>
                          <a:latin typeface="Times New Roman" pitchFamily="18" charset="0"/>
                          <a:ea typeface="+mn-ea"/>
                          <a:cs typeface="Times New Roman" pitchFamily="18" charset="0"/>
                        </a:rPr>
                        <a:t>ChequeBook</a:t>
                      </a:r>
                      <a:r>
                        <a:rPr lang="en-AU" sz="1600" b="1" i="0" kern="1200" dirty="0" smtClean="0">
                          <a:solidFill>
                            <a:schemeClr val="tx1"/>
                          </a:solidFill>
                          <a:latin typeface="Times New Roman" pitchFamily="18" charset="0"/>
                          <a:ea typeface="+mn-ea"/>
                          <a:cs typeface="Times New Roman" pitchFamily="18" charset="0"/>
                        </a:rPr>
                        <a:t>();</a:t>
                      </a:r>
                      <a:endParaRPr lang="en-US" sz="1600" i="1" kern="1200" dirty="0" smtClean="0">
                        <a:solidFill>
                          <a:schemeClr val="tx1"/>
                        </a:solidFill>
                        <a:latin typeface="Times New Roman" pitchFamily="18" charset="0"/>
                        <a:ea typeface="+mn-ea"/>
                        <a:cs typeface="Times New Roman" pitchFamily="18" charset="0"/>
                      </a:endParaRPr>
                    </a:p>
                    <a:p>
                      <a:r>
                        <a:rPr lang="en-AU" sz="1600" i="0" kern="1200" dirty="0" smtClean="0">
                          <a:solidFill>
                            <a:schemeClr val="tx1"/>
                          </a:solidFill>
                          <a:latin typeface="Times New Roman" pitchFamily="18" charset="0"/>
                          <a:ea typeface="+mn-ea"/>
                          <a:cs typeface="Times New Roman" pitchFamily="18" charset="0"/>
                        </a:rPr>
                        <a:t>        ----------code--------</a:t>
                      </a:r>
                      <a:endParaRPr lang="en-US" sz="1600" i="1" kern="1200" dirty="0" smtClean="0">
                        <a:solidFill>
                          <a:schemeClr val="tx1"/>
                        </a:solidFill>
                        <a:latin typeface="Times New Roman" pitchFamily="18" charset="0"/>
                        <a:ea typeface="+mn-ea"/>
                        <a:cs typeface="Times New Roman" pitchFamily="18" charset="0"/>
                      </a:endParaRPr>
                    </a:p>
                    <a:p>
                      <a:r>
                        <a:rPr lang="en-AU" sz="1600" b="1" i="0" kern="1200" dirty="0" smtClean="0">
                          <a:solidFill>
                            <a:schemeClr val="tx1"/>
                          </a:solidFill>
                          <a:latin typeface="Times New Roman" pitchFamily="18" charset="0"/>
                          <a:ea typeface="+mn-ea"/>
                          <a:cs typeface="Times New Roman" pitchFamily="18" charset="0"/>
                        </a:rPr>
                        <a:t>       float bal=</a:t>
                      </a:r>
                      <a:r>
                        <a:rPr lang="en-AU" sz="1600" b="1" i="0" kern="1200" dirty="0" err="1" smtClean="0">
                          <a:solidFill>
                            <a:schemeClr val="tx1"/>
                          </a:solidFill>
                          <a:latin typeface="Times New Roman" pitchFamily="18" charset="0"/>
                          <a:ea typeface="+mn-ea"/>
                          <a:cs typeface="Times New Roman" pitchFamily="18" charset="0"/>
                        </a:rPr>
                        <a:t>cbal–chkb.GetDetails</a:t>
                      </a:r>
                      <a:r>
                        <a:rPr lang="en-AU" sz="1600" b="1" i="0" kern="1200" dirty="0" smtClean="0">
                          <a:solidFill>
                            <a:schemeClr val="tx1"/>
                          </a:solidFill>
                          <a:latin typeface="Times New Roman" pitchFamily="18" charset="0"/>
                          <a:ea typeface="+mn-ea"/>
                          <a:cs typeface="Times New Roman" pitchFamily="18" charset="0"/>
                        </a:rPr>
                        <a:t> (</a:t>
                      </a:r>
                      <a:r>
                        <a:rPr lang="en-AU" sz="1600" b="1" i="0" kern="1200" dirty="0" err="1" smtClean="0">
                          <a:solidFill>
                            <a:schemeClr val="tx1"/>
                          </a:solidFill>
                          <a:latin typeface="Times New Roman" pitchFamily="18" charset="0"/>
                          <a:ea typeface="+mn-ea"/>
                          <a:cs typeface="Times New Roman" pitchFamily="18" charset="0"/>
                        </a:rPr>
                        <a:t>accno,atype</a:t>
                      </a:r>
                      <a:r>
                        <a:rPr lang="en-AU" sz="1600" b="1" i="0" kern="1200" dirty="0" smtClean="0">
                          <a:solidFill>
                            <a:schemeClr val="tx1"/>
                          </a:solidFill>
                          <a:latin typeface="Times New Roman" pitchFamily="18" charset="0"/>
                          <a:ea typeface="+mn-ea"/>
                          <a:cs typeface="Times New Roman" pitchFamily="18" charset="0"/>
                        </a:rPr>
                        <a:t>);</a:t>
                      </a:r>
                      <a:endParaRPr lang="en-US" sz="1600" i="1" kern="1200" dirty="0" smtClean="0">
                        <a:solidFill>
                          <a:schemeClr val="tx1"/>
                        </a:solidFill>
                        <a:latin typeface="Times New Roman" pitchFamily="18" charset="0"/>
                        <a:ea typeface="+mn-ea"/>
                        <a:cs typeface="Times New Roman" pitchFamily="18" charset="0"/>
                      </a:endParaRPr>
                    </a:p>
                    <a:p>
                      <a:r>
                        <a:rPr lang="en-AU" sz="1600" i="0" kern="1200" dirty="0" smtClean="0">
                          <a:solidFill>
                            <a:schemeClr val="tx1"/>
                          </a:solidFill>
                          <a:latin typeface="Times New Roman" pitchFamily="18" charset="0"/>
                          <a:ea typeface="+mn-ea"/>
                          <a:cs typeface="Times New Roman" pitchFamily="18" charset="0"/>
                        </a:rPr>
                        <a:t>        ----------code--------               </a:t>
                      </a:r>
                      <a:endParaRPr lang="en-US" sz="1600" i="1" kern="1200" dirty="0" smtClean="0">
                        <a:solidFill>
                          <a:schemeClr val="tx1"/>
                        </a:solidFill>
                        <a:latin typeface="Times New Roman" pitchFamily="18" charset="0"/>
                        <a:ea typeface="+mn-ea"/>
                        <a:cs typeface="Times New Roman" pitchFamily="18" charset="0"/>
                      </a:endParaRPr>
                    </a:p>
                    <a:p>
                      <a:r>
                        <a:rPr lang="en-AU" sz="1600" i="0" kern="1200" dirty="0" smtClean="0">
                          <a:solidFill>
                            <a:schemeClr val="tx1"/>
                          </a:solidFill>
                          <a:latin typeface="Times New Roman" pitchFamily="18" charset="0"/>
                          <a:ea typeface="+mn-ea"/>
                          <a:cs typeface="Times New Roman" pitchFamily="18" charset="0"/>
                        </a:rPr>
                        <a:t>            }</a:t>
                      </a:r>
                      <a:endParaRPr lang="en-US" sz="1600" i="1" kern="1200" dirty="0" smtClean="0">
                        <a:solidFill>
                          <a:schemeClr val="tx1"/>
                        </a:solidFill>
                        <a:latin typeface="Times New Roman" pitchFamily="18" charset="0"/>
                        <a:ea typeface="+mn-ea"/>
                        <a:cs typeface="Times New Roman" pitchFamily="18" charset="0"/>
                      </a:endParaRPr>
                    </a:p>
                    <a:p>
                      <a:r>
                        <a:rPr lang="en-AU" sz="1600" i="1" kern="1200" dirty="0" smtClean="0">
                          <a:solidFill>
                            <a:schemeClr val="tx1"/>
                          </a:solidFill>
                          <a:latin typeface="Times New Roman" pitchFamily="18" charset="0"/>
                          <a:ea typeface="+mn-ea"/>
                          <a:cs typeface="Times New Roman" pitchFamily="18" charset="0"/>
                        </a:rPr>
                        <a:t>}</a:t>
                      </a:r>
                      <a:endParaRPr lang="en-US" sz="1600" dirty="0">
                        <a:latin typeface="Times New Roman" pitchFamily="18" charset="0"/>
                        <a:ea typeface="SimSu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ChangeArrowheads="1"/>
          </p:cNvSpPr>
          <p:nvPr/>
        </p:nvSpPr>
        <p:spPr bwMode="auto">
          <a:xfrm>
            <a:off x="190500" y="471488"/>
            <a:ext cx="8953500" cy="1569660"/>
          </a:xfrm>
          <a:prstGeom prst="rect">
            <a:avLst/>
          </a:prstGeom>
          <a:noFill/>
          <a:ln w="9525">
            <a:noFill/>
            <a:miter lim="800000"/>
            <a:headEnd/>
            <a:tailEnd/>
          </a:ln>
        </p:spPr>
        <p:txBody>
          <a:bodyPr>
            <a:spAutoFit/>
          </a:bodyPr>
          <a:lstStyle/>
          <a:p>
            <a:pPr algn="just">
              <a:lnSpc>
                <a:spcPct val="150000"/>
              </a:lnSpc>
            </a:pPr>
            <a:r>
              <a:rPr lang="en-US" sz="2400" b="1" dirty="0">
                <a:solidFill>
                  <a:srgbClr val="0070C0"/>
                </a:solidFill>
                <a:latin typeface="Times New Roman" pitchFamily="18" charset="0"/>
                <a:cs typeface="Times New Roman" pitchFamily="18" charset="0"/>
              </a:rPr>
              <a:t>Marginal:</a:t>
            </a:r>
          </a:p>
          <a:p>
            <a:pPr algn="just">
              <a:lnSpc>
                <a:spcPct val="150000"/>
              </a:lnSpc>
            </a:pPr>
            <a:r>
              <a:rPr lang="en-US" sz="2000" dirty="0"/>
              <a:t>	</a:t>
            </a:r>
            <a:r>
              <a:rPr lang="en-US" sz="2000" dirty="0">
                <a:latin typeface="Times New Roman" pitchFamily="18" charset="0"/>
                <a:cs typeface="Times New Roman" pitchFamily="18" charset="0"/>
              </a:rPr>
              <a:t> The mutated method might be frequently used by other </a:t>
            </a:r>
            <a:r>
              <a:rPr lang="en-US" sz="2000" dirty="0" smtClean="0">
                <a:latin typeface="Times New Roman" pitchFamily="18" charset="0"/>
                <a:cs typeface="Times New Roman" pitchFamily="18" charset="0"/>
              </a:rPr>
              <a:t>components</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for simple viewing purpose.</a:t>
            </a:r>
            <a:r>
              <a:rPr lang="en-US" sz="2000" dirty="0" smtClean="0"/>
              <a:t> </a:t>
            </a:r>
            <a:endParaRPr lang="en-US" sz="2000" dirty="0">
              <a:solidFill>
                <a:srgbClr val="0070C0"/>
              </a:solidFill>
              <a:latin typeface="Times New Roman" pitchFamily="18" charset="0"/>
              <a:cs typeface="Times New Roman" pitchFamily="18" charset="0"/>
            </a:endParaRPr>
          </a:p>
        </p:txBody>
      </p:sp>
      <p:sp>
        <p:nvSpPr>
          <p:cNvPr id="6" name="Rectangle 5"/>
          <p:cNvSpPr/>
          <p:nvPr/>
        </p:nvSpPr>
        <p:spPr>
          <a:xfrm>
            <a:off x="5784804" y="0"/>
            <a:ext cx="3359196" cy="523220"/>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Implementation</a:t>
            </a:r>
          </a:p>
        </p:txBody>
      </p:sp>
      <p:graphicFrame>
        <p:nvGraphicFramePr>
          <p:cNvPr id="4" name="Table 3"/>
          <p:cNvGraphicFramePr>
            <a:graphicFrameLocks noGrp="1"/>
          </p:cNvGraphicFramePr>
          <p:nvPr/>
        </p:nvGraphicFramePr>
        <p:xfrm>
          <a:off x="80963" y="2078038"/>
          <a:ext cx="8990073" cy="4052924"/>
        </p:xfrm>
        <a:graphic>
          <a:graphicData uri="http://schemas.openxmlformats.org/drawingml/2006/table">
            <a:tbl>
              <a:tblPr/>
              <a:tblGrid>
                <a:gridCol w="5229234"/>
                <a:gridCol w="3760839"/>
              </a:tblGrid>
              <a:tr h="4052924">
                <a:tc>
                  <a:txBody>
                    <a:bodyPr/>
                    <a:lstStyle/>
                    <a:p>
                      <a:r>
                        <a:rPr lang="en-AU" sz="1800" i="0" kern="1200" dirty="0" smtClean="0">
                          <a:solidFill>
                            <a:schemeClr val="tx1"/>
                          </a:solidFill>
                          <a:latin typeface="Times New Roman" pitchFamily="18" charset="0"/>
                          <a:ea typeface="+mn-ea"/>
                          <a:cs typeface="Times New Roman" pitchFamily="18" charset="0"/>
                        </a:rPr>
                        <a:t>public class Customer {</a:t>
                      </a:r>
                    </a:p>
                    <a:p>
                      <a:endParaRPr lang="en-US" sz="1800" i="1" kern="1200" dirty="0" smtClean="0">
                        <a:solidFill>
                          <a:schemeClr val="tx1"/>
                        </a:solidFill>
                        <a:latin typeface="Times New Roman" pitchFamily="18" charset="0"/>
                        <a:ea typeface="+mn-ea"/>
                        <a:cs typeface="Times New Roman" pitchFamily="18" charset="0"/>
                      </a:endParaRPr>
                    </a:p>
                    <a:p>
                      <a:r>
                        <a:rPr lang="en-AU" sz="1800" i="0" kern="1200" dirty="0" smtClean="0">
                          <a:solidFill>
                            <a:schemeClr val="tx1"/>
                          </a:solidFill>
                          <a:latin typeface="Times New Roman" pitchFamily="18" charset="0"/>
                          <a:ea typeface="+mn-ea"/>
                          <a:cs typeface="Times New Roman" pitchFamily="18" charset="0"/>
                        </a:rPr>
                        <a:t>public </a:t>
                      </a:r>
                      <a:r>
                        <a:rPr lang="en-AU" sz="1800" i="0" kern="1200" dirty="0" err="1" smtClean="0">
                          <a:solidFill>
                            <a:schemeClr val="tx1"/>
                          </a:solidFill>
                          <a:latin typeface="Times New Roman" pitchFamily="18" charset="0"/>
                          <a:ea typeface="+mn-ea"/>
                          <a:cs typeface="Times New Roman" pitchFamily="18" charset="0"/>
                        </a:rPr>
                        <a:t>int</a:t>
                      </a:r>
                      <a:r>
                        <a:rPr lang="en-AU" sz="1800" i="0" kern="1200" dirty="0" smtClean="0">
                          <a:solidFill>
                            <a:schemeClr val="tx1"/>
                          </a:solidFill>
                          <a:latin typeface="Times New Roman" pitchFamily="18" charset="0"/>
                          <a:ea typeface="+mn-ea"/>
                          <a:cs typeface="Times New Roman" pitchFamily="18" charset="0"/>
                        </a:rPr>
                        <a:t> </a:t>
                      </a:r>
                      <a:r>
                        <a:rPr lang="en-AU" sz="1800" b="1" i="0" kern="1200" dirty="0" err="1" smtClean="0">
                          <a:solidFill>
                            <a:schemeClr val="tx1"/>
                          </a:solidFill>
                          <a:latin typeface="Times New Roman" pitchFamily="18" charset="0"/>
                          <a:ea typeface="+mn-ea"/>
                          <a:cs typeface="Times New Roman" pitchFamily="18" charset="0"/>
                        </a:rPr>
                        <a:t>viewBalance</a:t>
                      </a:r>
                      <a:r>
                        <a:rPr lang="en-AU" sz="1800" i="0" kern="1200" dirty="0" smtClean="0">
                          <a:solidFill>
                            <a:schemeClr val="tx1"/>
                          </a:solidFill>
                          <a:latin typeface="Times New Roman" pitchFamily="18" charset="0"/>
                          <a:ea typeface="+mn-ea"/>
                          <a:cs typeface="Times New Roman" pitchFamily="18" charset="0"/>
                        </a:rPr>
                        <a:t>(String </a:t>
                      </a:r>
                      <a:r>
                        <a:rPr lang="en-AU" sz="1800" i="0" kern="1200" dirty="0" err="1" smtClean="0">
                          <a:solidFill>
                            <a:schemeClr val="tx1"/>
                          </a:solidFill>
                          <a:latin typeface="Times New Roman" pitchFamily="18" charset="0"/>
                          <a:ea typeface="+mn-ea"/>
                          <a:cs typeface="Times New Roman" pitchFamily="18" charset="0"/>
                        </a:rPr>
                        <a:t>acctype</a:t>
                      </a:r>
                      <a:r>
                        <a:rPr lang="en-AU" sz="1800" i="0" kern="1200" dirty="0" smtClean="0">
                          <a:solidFill>
                            <a:schemeClr val="tx1"/>
                          </a:solidFill>
                          <a:latin typeface="Times New Roman" pitchFamily="18" charset="0"/>
                          <a:ea typeface="+mn-ea"/>
                          <a:cs typeface="Times New Roman" pitchFamily="18" charset="0"/>
                        </a:rPr>
                        <a:t>, String </a:t>
                      </a:r>
                      <a:r>
                        <a:rPr lang="en-AU" sz="1800" i="0" kern="1200" dirty="0" err="1" smtClean="0">
                          <a:solidFill>
                            <a:schemeClr val="tx1"/>
                          </a:solidFill>
                          <a:latin typeface="Times New Roman" pitchFamily="18" charset="0"/>
                          <a:ea typeface="+mn-ea"/>
                          <a:cs typeface="Times New Roman" pitchFamily="18" charset="0"/>
                        </a:rPr>
                        <a:t>atypeno</a:t>
                      </a:r>
                      <a:r>
                        <a:rPr lang="en-AU" sz="1800" i="0" kern="1200" dirty="0" smtClean="0">
                          <a:solidFill>
                            <a:schemeClr val="tx1"/>
                          </a:solidFill>
                          <a:latin typeface="Times New Roman" pitchFamily="18" charset="0"/>
                          <a:ea typeface="+mn-ea"/>
                          <a:cs typeface="Times New Roman" pitchFamily="18" charset="0"/>
                        </a:rPr>
                        <a:t>) {</a:t>
                      </a:r>
                      <a:endParaRPr lang="en-US" sz="1800" i="1" kern="1200" dirty="0" smtClean="0">
                        <a:solidFill>
                          <a:schemeClr val="tx1"/>
                        </a:solidFill>
                        <a:latin typeface="Times New Roman" pitchFamily="18" charset="0"/>
                        <a:ea typeface="+mn-ea"/>
                        <a:cs typeface="Times New Roman" pitchFamily="18" charset="0"/>
                      </a:endParaRPr>
                    </a:p>
                    <a:p>
                      <a:r>
                        <a:rPr lang="en-AU" sz="1800" i="1" kern="1200" dirty="0" smtClean="0">
                          <a:solidFill>
                            <a:schemeClr val="tx1"/>
                          </a:solidFill>
                          <a:latin typeface="Times New Roman" pitchFamily="18" charset="0"/>
                          <a:ea typeface="+mn-ea"/>
                          <a:cs typeface="Times New Roman" pitchFamily="18" charset="0"/>
                        </a:rPr>
                        <a:t>    ----------code--------</a:t>
                      </a:r>
                      <a:endParaRPr lang="en-US" sz="1800" kern="1200" dirty="0" smtClean="0">
                        <a:solidFill>
                          <a:schemeClr val="tx1"/>
                        </a:solidFill>
                        <a:latin typeface="Times New Roman" pitchFamily="18" charset="0"/>
                        <a:ea typeface="+mn-ea"/>
                        <a:cs typeface="Times New Roman" pitchFamily="18" charset="0"/>
                      </a:endParaRPr>
                    </a:p>
                    <a:p>
                      <a:r>
                        <a:rPr lang="en-AU" sz="1800" b="1" i="0" kern="1200" dirty="0" smtClean="0">
                          <a:solidFill>
                            <a:schemeClr val="tx1"/>
                          </a:solidFill>
                          <a:latin typeface="Times New Roman" pitchFamily="18" charset="0"/>
                          <a:ea typeface="+mn-ea"/>
                          <a:cs typeface="Times New Roman" pitchFamily="18" charset="0"/>
                        </a:rPr>
                        <a:t>   if (</a:t>
                      </a:r>
                      <a:r>
                        <a:rPr lang="en-AU" sz="1800" b="1" i="0" kern="1200" dirty="0" err="1" smtClean="0">
                          <a:solidFill>
                            <a:schemeClr val="tx1"/>
                          </a:solidFill>
                          <a:latin typeface="Times New Roman" pitchFamily="18" charset="0"/>
                          <a:ea typeface="+mn-ea"/>
                          <a:cs typeface="Times New Roman" pitchFamily="18" charset="0"/>
                        </a:rPr>
                        <a:t>acctype.length</a:t>
                      </a:r>
                      <a:r>
                        <a:rPr lang="en-AU" sz="1800" b="1" i="0" kern="1200" dirty="0" smtClean="0">
                          <a:solidFill>
                            <a:schemeClr val="tx1"/>
                          </a:solidFill>
                          <a:latin typeface="Times New Roman" pitchFamily="18" charset="0"/>
                          <a:ea typeface="+mn-ea"/>
                          <a:cs typeface="Times New Roman" pitchFamily="18" charset="0"/>
                        </a:rPr>
                        <a:t>() &gt; 0 || </a:t>
                      </a:r>
                      <a:r>
                        <a:rPr lang="en-AU" sz="1800" b="1" i="0" kern="1200" dirty="0" err="1" smtClean="0">
                          <a:solidFill>
                            <a:schemeClr val="tx1"/>
                          </a:solidFill>
                          <a:latin typeface="Times New Roman" pitchFamily="18" charset="0"/>
                          <a:ea typeface="+mn-ea"/>
                          <a:cs typeface="Times New Roman" pitchFamily="18" charset="0"/>
                        </a:rPr>
                        <a:t>atypeno.length</a:t>
                      </a:r>
                      <a:r>
                        <a:rPr lang="en-AU" sz="1800" b="1" i="0" kern="1200" dirty="0" smtClean="0">
                          <a:solidFill>
                            <a:schemeClr val="tx1"/>
                          </a:solidFill>
                          <a:latin typeface="Times New Roman" pitchFamily="18" charset="0"/>
                          <a:ea typeface="+mn-ea"/>
                          <a:cs typeface="Times New Roman" pitchFamily="18" charset="0"/>
                        </a:rPr>
                        <a:t>() &lt;= 0) {</a:t>
                      </a:r>
                      <a:endParaRPr lang="en-US" sz="1800" i="1" kern="1200" dirty="0" smtClean="0">
                        <a:solidFill>
                          <a:schemeClr val="tx1"/>
                        </a:solidFill>
                        <a:latin typeface="Times New Roman" pitchFamily="18" charset="0"/>
                        <a:ea typeface="+mn-ea"/>
                        <a:cs typeface="Times New Roman" pitchFamily="18" charset="0"/>
                      </a:endParaRPr>
                    </a:p>
                    <a:p>
                      <a:r>
                        <a:rPr lang="en-AU" sz="1800" b="1" kern="1200" dirty="0" smtClean="0">
                          <a:solidFill>
                            <a:schemeClr val="tx1"/>
                          </a:solidFill>
                          <a:latin typeface="Times New Roman" pitchFamily="18" charset="0"/>
                          <a:ea typeface="+mn-ea"/>
                          <a:cs typeface="Times New Roman" pitchFamily="18" charset="0"/>
                        </a:rPr>
                        <a:t>           // Mutated Statement</a:t>
                      </a:r>
                      <a:endParaRPr lang="en-US" sz="1800" kern="1200" dirty="0" smtClean="0">
                        <a:solidFill>
                          <a:schemeClr val="tx1"/>
                        </a:solidFill>
                        <a:latin typeface="Times New Roman" pitchFamily="18" charset="0"/>
                        <a:ea typeface="+mn-ea"/>
                        <a:cs typeface="Times New Roman" pitchFamily="18" charset="0"/>
                      </a:endParaRPr>
                    </a:p>
                    <a:p>
                      <a:r>
                        <a:rPr lang="en-AU" sz="1800" i="0" kern="1200" dirty="0" smtClean="0">
                          <a:solidFill>
                            <a:schemeClr val="tx1"/>
                          </a:solidFill>
                          <a:latin typeface="Times New Roman" pitchFamily="18" charset="0"/>
                          <a:ea typeface="+mn-ea"/>
                          <a:cs typeface="Times New Roman" pitchFamily="18" charset="0"/>
                        </a:rPr>
                        <a:t>            return 0;</a:t>
                      </a:r>
                      <a:endParaRPr lang="en-US" sz="1800" i="1" kern="1200" dirty="0" smtClean="0">
                        <a:solidFill>
                          <a:schemeClr val="tx1"/>
                        </a:solidFill>
                        <a:latin typeface="Times New Roman" pitchFamily="18" charset="0"/>
                        <a:ea typeface="+mn-ea"/>
                        <a:cs typeface="Times New Roman" pitchFamily="18" charset="0"/>
                      </a:endParaRPr>
                    </a:p>
                    <a:p>
                      <a:r>
                        <a:rPr lang="en-AU" sz="1800" i="0" kern="1200" dirty="0" smtClean="0">
                          <a:solidFill>
                            <a:schemeClr val="tx1"/>
                          </a:solidFill>
                          <a:latin typeface="Times New Roman" pitchFamily="18" charset="0"/>
                          <a:ea typeface="+mn-ea"/>
                          <a:cs typeface="Times New Roman" pitchFamily="18" charset="0"/>
                        </a:rPr>
                        <a:t>        }</a:t>
                      </a:r>
                      <a:endParaRPr lang="en-US" sz="1800" i="1" kern="1200" dirty="0" smtClean="0">
                        <a:solidFill>
                          <a:schemeClr val="tx1"/>
                        </a:solidFill>
                        <a:latin typeface="Times New Roman" pitchFamily="18" charset="0"/>
                        <a:ea typeface="+mn-ea"/>
                        <a:cs typeface="Times New Roman" pitchFamily="18" charset="0"/>
                      </a:endParaRPr>
                    </a:p>
                    <a:p>
                      <a:r>
                        <a:rPr lang="en-AU" sz="1800" i="1" kern="1200" dirty="0" smtClean="0">
                          <a:solidFill>
                            <a:schemeClr val="tx1"/>
                          </a:solidFill>
                          <a:latin typeface="Times New Roman" pitchFamily="18" charset="0"/>
                          <a:ea typeface="+mn-ea"/>
                          <a:cs typeface="Times New Roman" pitchFamily="18" charset="0"/>
                        </a:rPr>
                        <a:t>      ----------code--------</a:t>
                      </a:r>
                      <a:endParaRPr lang="en-US" sz="1800" kern="1200" dirty="0" smtClean="0">
                        <a:solidFill>
                          <a:schemeClr val="tx1"/>
                        </a:solidFill>
                        <a:latin typeface="Times New Roman" pitchFamily="18" charset="0"/>
                        <a:ea typeface="+mn-ea"/>
                        <a:cs typeface="Times New Roman" pitchFamily="18" charset="0"/>
                      </a:endParaRPr>
                    </a:p>
                    <a:p>
                      <a:r>
                        <a:rPr lang="en-AU" sz="1800" i="0" kern="1200" dirty="0" smtClean="0">
                          <a:solidFill>
                            <a:schemeClr val="tx1"/>
                          </a:solidFill>
                          <a:latin typeface="Times New Roman" pitchFamily="18" charset="0"/>
                          <a:ea typeface="+mn-ea"/>
                          <a:cs typeface="Times New Roman" pitchFamily="18" charset="0"/>
                        </a:rPr>
                        <a:t>        return bal;</a:t>
                      </a:r>
                      <a:endParaRPr lang="en-US" sz="1800" i="1" kern="1200" dirty="0" smtClean="0">
                        <a:solidFill>
                          <a:schemeClr val="tx1"/>
                        </a:solidFill>
                        <a:latin typeface="Times New Roman" pitchFamily="18" charset="0"/>
                        <a:ea typeface="+mn-ea"/>
                        <a:cs typeface="Times New Roman" pitchFamily="18" charset="0"/>
                      </a:endParaRPr>
                    </a:p>
                    <a:p>
                      <a:r>
                        <a:rPr lang="en-AU" sz="1800" i="0" kern="1200" dirty="0" smtClean="0">
                          <a:solidFill>
                            <a:schemeClr val="tx1"/>
                          </a:solidFill>
                          <a:latin typeface="Times New Roman" pitchFamily="18" charset="0"/>
                          <a:ea typeface="+mn-ea"/>
                          <a:cs typeface="Times New Roman" pitchFamily="18" charset="0"/>
                        </a:rPr>
                        <a:t>    }</a:t>
                      </a:r>
                      <a:endParaRPr lang="en-US" sz="1800" i="1" kern="1200" dirty="0" smtClean="0">
                        <a:solidFill>
                          <a:schemeClr val="tx1"/>
                        </a:solidFill>
                        <a:latin typeface="Times New Roman" pitchFamily="18" charset="0"/>
                        <a:ea typeface="+mn-ea"/>
                        <a:cs typeface="Times New Roman" pitchFamily="18" charset="0"/>
                      </a:endParaRPr>
                    </a:p>
                    <a:p>
                      <a:r>
                        <a:rPr lang="en-AU" sz="1800" kern="1200" dirty="0" smtClean="0">
                          <a:solidFill>
                            <a:schemeClr val="tx1"/>
                          </a:solidFill>
                          <a:latin typeface="Times New Roman" pitchFamily="18" charset="0"/>
                          <a:ea typeface="+mn-ea"/>
                          <a:cs typeface="Times New Roman" pitchFamily="18" charset="0"/>
                        </a:rPr>
                        <a:t>}</a:t>
                      </a:r>
                      <a:endParaRPr lang="en-US" sz="1600" dirty="0">
                        <a:latin typeface="Times New Roman" pitchFamily="18" charset="0"/>
                        <a:ea typeface="SimSu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AU" sz="1800" i="0" kern="1200" dirty="0" smtClean="0">
                          <a:solidFill>
                            <a:schemeClr val="tx1"/>
                          </a:solidFill>
                          <a:latin typeface="Times New Roman" pitchFamily="18" charset="0"/>
                          <a:ea typeface="+mn-ea"/>
                          <a:cs typeface="Times New Roman" pitchFamily="18" charset="0"/>
                        </a:rPr>
                        <a:t>public class Transaction {</a:t>
                      </a:r>
                      <a:endParaRPr lang="en-US" sz="1800" i="1" kern="1200" dirty="0" smtClean="0">
                        <a:solidFill>
                          <a:schemeClr val="tx1"/>
                        </a:solidFill>
                        <a:latin typeface="Times New Roman" pitchFamily="18" charset="0"/>
                        <a:ea typeface="+mn-ea"/>
                        <a:cs typeface="Times New Roman" pitchFamily="18" charset="0"/>
                      </a:endParaRPr>
                    </a:p>
                    <a:p>
                      <a:r>
                        <a:rPr lang="en-AU" sz="1800" i="0" kern="1200" dirty="0" smtClean="0">
                          <a:solidFill>
                            <a:schemeClr val="tx1"/>
                          </a:solidFill>
                          <a:latin typeface="Times New Roman" pitchFamily="18" charset="0"/>
                          <a:ea typeface="+mn-ea"/>
                          <a:cs typeface="Times New Roman" pitchFamily="18" charset="0"/>
                        </a:rPr>
                        <a:t>    public void display(String </a:t>
                      </a:r>
                      <a:r>
                        <a:rPr lang="en-AU" sz="1800" i="0" kern="1200" dirty="0" err="1" smtClean="0">
                          <a:solidFill>
                            <a:schemeClr val="tx1"/>
                          </a:solidFill>
                          <a:latin typeface="Times New Roman" pitchFamily="18" charset="0"/>
                          <a:ea typeface="+mn-ea"/>
                          <a:cs typeface="Times New Roman" pitchFamily="18" charset="0"/>
                        </a:rPr>
                        <a:t>ano</a:t>
                      </a:r>
                      <a:r>
                        <a:rPr lang="en-AU" sz="1800" i="0" kern="1200" dirty="0" smtClean="0">
                          <a:solidFill>
                            <a:schemeClr val="tx1"/>
                          </a:solidFill>
                          <a:latin typeface="Times New Roman" pitchFamily="18" charset="0"/>
                          <a:ea typeface="+mn-ea"/>
                          <a:cs typeface="Times New Roman" pitchFamily="18" charset="0"/>
                        </a:rPr>
                        <a:t>) {</a:t>
                      </a:r>
                      <a:endParaRPr lang="en-US" sz="1800" i="1" kern="1200" dirty="0" smtClean="0">
                        <a:solidFill>
                          <a:schemeClr val="tx1"/>
                        </a:solidFill>
                        <a:latin typeface="Times New Roman" pitchFamily="18" charset="0"/>
                        <a:ea typeface="+mn-ea"/>
                        <a:cs typeface="Times New Roman" pitchFamily="18" charset="0"/>
                      </a:endParaRPr>
                    </a:p>
                    <a:p>
                      <a:r>
                        <a:rPr lang="en-AU" sz="1800" i="0" kern="1200" dirty="0" smtClean="0">
                          <a:solidFill>
                            <a:schemeClr val="tx1"/>
                          </a:solidFill>
                          <a:latin typeface="Times New Roman" pitchFamily="18" charset="0"/>
                          <a:ea typeface="+mn-ea"/>
                          <a:cs typeface="Times New Roman" pitchFamily="18" charset="0"/>
                        </a:rPr>
                        <a:t>        ----------code--------</a:t>
                      </a:r>
                      <a:endParaRPr lang="en-US" sz="1800" i="1" kern="1200" dirty="0" smtClean="0">
                        <a:solidFill>
                          <a:schemeClr val="tx1"/>
                        </a:solidFill>
                        <a:latin typeface="Times New Roman" pitchFamily="18" charset="0"/>
                        <a:ea typeface="+mn-ea"/>
                        <a:cs typeface="Times New Roman" pitchFamily="18" charset="0"/>
                      </a:endParaRPr>
                    </a:p>
                    <a:p>
                      <a:r>
                        <a:rPr lang="en-AU" sz="1800" b="1" i="0" kern="1200" dirty="0" smtClean="0">
                          <a:solidFill>
                            <a:schemeClr val="tx1"/>
                          </a:solidFill>
                          <a:latin typeface="Times New Roman" pitchFamily="18" charset="0"/>
                          <a:ea typeface="+mn-ea"/>
                          <a:cs typeface="Times New Roman" pitchFamily="18" charset="0"/>
                        </a:rPr>
                        <a:t>     Customer </a:t>
                      </a:r>
                      <a:r>
                        <a:rPr lang="en-AU" sz="1800" b="1" i="0" kern="1200" dirty="0" err="1" smtClean="0">
                          <a:solidFill>
                            <a:schemeClr val="tx1"/>
                          </a:solidFill>
                          <a:latin typeface="Times New Roman" pitchFamily="18" charset="0"/>
                          <a:ea typeface="+mn-ea"/>
                          <a:cs typeface="Times New Roman" pitchFamily="18" charset="0"/>
                        </a:rPr>
                        <a:t>cust</a:t>
                      </a:r>
                      <a:r>
                        <a:rPr lang="en-AU" sz="1800" b="1" i="0" kern="1200" dirty="0" smtClean="0">
                          <a:solidFill>
                            <a:schemeClr val="tx1"/>
                          </a:solidFill>
                          <a:latin typeface="Times New Roman" pitchFamily="18" charset="0"/>
                          <a:ea typeface="+mn-ea"/>
                          <a:cs typeface="Times New Roman" pitchFamily="18" charset="0"/>
                        </a:rPr>
                        <a:t> = new Customer();</a:t>
                      </a:r>
                      <a:endParaRPr lang="en-US" sz="1800" i="1" kern="1200" dirty="0" smtClean="0">
                        <a:solidFill>
                          <a:schemeClr val="tx1"/>
                        </a:solidFill>
                        <a:latin typeface="Times New Roman" pitchFamily="18" charset="0"/>
                        <a:ea typeface="+mn-ea"/>
                        <a:cs typeface="Times New Roman" pitchFamily="18" charset="0"/>
                      </a:endParaRPr>
                    </a:p>
                    <a:p>
                      <a:r>
                        <a:rPr lang="en-AU" sz="1800" b="1" i="0" kern="1200" dirty="0" smtClean="0">
                          <a:solidFill>
                            <a:schemeClr val="tx1"/>
                          </a:solidFill>
                          <a:latin typeface="Times New Roman" pitchFamily="18" charset="0"/>
                          <a:ea typeface="+mn-ea"/>
                          <a:cs typeface="Times New Roman" pitchFamily="18" charset="0"/>
                        </a:rPr>
                        <a:t>     for(</a:t>
                      </a:r>
                      <a:r>
                        <a:rPr lang="en-AU" sz="1800" b="1" i="0" kern="1200" dirty="0" err="1" smtClean="0">
                          <a:solidFill>
                            <a:schemeClr val="tx1"/>
                          </a:solidFill>
                          <a:latin typeface="Times New Roman" pitchFamily="18" charset="0"/>
                          <a:ea typeface="+mn-ea"/>
                          <a:cs typeface="Times New Roman" pitchFamily="18" charset="0"/>
                        </a:rPr>
                        <a:t>int</a:t>
                      </a:r>
                      <a:r>
                        <a:rPr lang="en-AU" sz="1800" b="1" i="0" kern="1200" dirty="0" smtClean="0">
                          <a:solidFill>
                            <a:schemeClr val="tx1"/>
                          </a:solidFill>
                          <a:latin typeface="Times New Roman" pitchFamily="18" charset="0"/>
                          <a:ea typeface="+mn-ea"/>
                          <a:cs typeface="Times New Roman" pitchFamily="18" charset="0"/>
                        </a:rPr>
                        <a:t> </a:t>
                      </a:r>
                      <a:r>
                        <a:rPr lang="en-AU" sz="1800" b="1" i="0" kern="1200" dirty="0" err="1" smtClean="0">
                          <a:solidFill>
                            <a:schemeClr val="tx1"/>
                          </a:solidFill>
                          <a:latin typeface="Times New Roman" pitchFamily="18" charset="0"/>
                          <a:ea typeface="+mn-ea"/>
                          <a:cs typeface="Times New Roman" pitchFamily="18" charset="0"/>
                        </a:rPr>
                        <a:t>i</a:t>
                      </a:r>
                      <a:r>
                        <a:rPr lang="en-AU" sz="1800" b="1" i="0" kern="1200" dirty="0" smtClean="0">
                          <a:solidFill>
                            <a:schemeClr val="tx1"/>
                          </a:solidFill>
                          <a:latin typeface="Times New Roman" pitchFamily="18" charset="0"/>
                          <a:ea typeface="+mn-ea"/>
                          <a:cs typeface="Times New Roman" pitchFamily="18" charset="0"/>
                        </a:rPr>
                        <a:t>=0;i&lt;</a:t>
                      </a:r>
                      <a:r>
                        <a:rPr lang="en-AU" sz="1800" b="1" i="0" kern="1200" dirty="0" err="1" smtClean="0">
                          <a:solidFill>
                            <a:schemeClr val="tx1"/>
                          </a:solidFill>
                          <a:latin typeface="Times New Roman" pitchFamily="18" charset="0"/>
                          <a:ea typeface="+mn-ea"/>
                          <a:cs typeface="Times New Roman" pitchFamily="18" charset="0"/>
                        </a:rPr>
                        <a:t>n;i</a:t>
                      </a:r>
                      <a:r>
                        <a:rPr lang="en-AU" sz="1800" b="1" i="0" kern="1200" dirty="0" smtClean="0">
                          <a:solidFill>
                            <a:schemeClr val="tx1"/>
                          </a:solidFill>
                          <a:latin typeface="Times New Roman" pitchFamily="18" charset="0"/>
                          <a:ea typeface="+mn-ea"/>
                          <a:cs typeface="Times New Roman" pitchFamily="18" charset="0"/>
                        </a:rPr>
                        <a:t>++)</a:t>
                      </a:r>
                      <a:endParaRPr lang="en-US" sz="1800" i="1" kern="1200" dirty="0" smtClean="0">
                        <a:solidFill>
                          <a:schemeClr val="tx1"/>
                        </a:solidFill>
                        <a:latin typeface="Times New Roman" pitchFamily="18" charset="0"/>
                        <a:ea typeface="+mn-ea"/>
                        <a:cs typeface="Times New Roman" pitchFamily="18" charset="0"/>
                      </a:endParaRPr>
                    </a:p>
                    <a:p>
                      <a:r>
                        <a:rPr lang="en-AU" sz="1800" kern="1200" dirty="0" smtClean="0">
                          <a:solidFill>
                            <a:schemeClr val="tx1"/>
                          </a:solidFill>
                          <a:latin typeface="Times New Roman" pitchFamily="18" charset="0"/>
                          <a:ea typeface="+mn-ea"/>
                          <a:cs typeface="Times New Roman" pitchFamily="18" charset="0"/>
                        </a:rPr>
                        <a:t>        </a:t>
                      </a:r>
                      <a:r>
                        <a:rPr lang="en-AU" sz="1800" b="1" kern="1200" dirty="0" err="1" smtClean="0">
                          <a:solidFill>
                            <a:schemeClr val="tx1"/>
                          </a:solidFill>
                          <a:latin typeface="Times New Roman" pitchFamily="18" charset="0"/>
                          <a:ea typeface="+mn-ea"/>
                          <a:cs typeface="Times New Roman" pitchFamily="18" charset="0"/>
                        </a:rPr>
                        <a:t>cust.viewBalance</a:t>
                      </a:r>
                      <a:r>
                        <a:rPr lang="en-AU" sz="1800" kern="1200" dirty="0" smtClean="0">
                          <a:solidFill>
                            <a:schemeClr val="tx1"/>
                          </a:solidFill>
                          <a:latin typeface="Times New Roman" pitchFamily="18" charset="0"/>
                          <a:ea typeface="+mn-ea"/>
                          <a:cs typeface="Times New Roman" pitchFamily="18" charset="0"/>
                        </a:rPr>
                        <a:t>(</a:t>
                      </a:r>
                      <a:r>
                        <a:rPr lang="en-AU" sz="1800" kern="1200" dirty="0" err="1" smtClean="0">
                          <a:solidFill>
                            <a:schemeClr val="tx1"/>
                          </a:solidFill>
                          <a:latin typeface="Times New Roman" pitchFamily="18" charset="0"/>
                          <a:ea typeface="+mn-ea"/>
                          <a:cs typeface="Times New Roman" pitchFamily="18" charset="0"/>
                        </a:rPr>
                        <a:t>actype</a:t>
                      </a:r>
                      <a:r>
                        <a:rPr lang="en-AU" sz="1800" kern="1200" dirty="0" smtClean="0">
                          <a:solidFill>
                            <a:schemeClr val="tx1"/>
                          </a:solidFill>
                          <a:latin typeface="Times New Roman" pitchFamily="18" charset="0"/>
                          <a:ea typeface="+mn-ea"/>
                          <a:cs typeface="Times New Roman" pitchFamily="18" charset="0"/>
                        </a:rPr>
                        <a:t>, </a:t>
                      </a:r>
                      <a:r>
                        <a:rPr lang="en-AU" sz="1800" kern="1200" dirty="0" err="1" smtClean="0">
                          <a:solidFill>
                            <a:schemeClr val="tx1"/>
                          </a:solidFill>
                          <a:latin typeface="Times New Roman" pitchFamily="18" charset="0"/>
                          <a:ea typeface="+mn-ea"/>
                          <a:cs typeface="Times New Roman" pitchFamily="18" charset="0"/>
                        </a:rPr>
                        <a:t>ano</a:t>
                      </a:r>
                      <a:r>
                        <a:rPr lang="en-AU" sz="1800" kern="1200" dirty="0" smtClean="0">
                          <a:solidFill>
                            <a:schemeClr val="tx1"/>
                          </a:solidFill>
                          <a:latin typeface="Times New Roman" pitchFamily="18" charset="0"/>
                          <a:ea typeface="+mn-ea"/>
                          <a:cs typeface="Times New Roman" pitchFamily="18" charset="0"/>
                        </a:rPr>
                        <a:t>);</a:t>
                      </a:r>
                      <a:r>
                        <a:rPr lang="en-AU" sz="1800" i="1" kern="1200" dirty="0" smtClean="0">
                          <a:solidFill>
                            <a:schemeClr val="tx1"/>
                          </a:solidFill>
                          <a:latin typeface="Times New Roman" pitchFamily="18" charset="0"/>
                          <a:ea typeface="+mn-ea"/>
                          <a:cs typeface="Times New Roman" pitchFamily="18" charset="0"/>
                        </a:rPr>
                        <a:t>        </a:t>
                      </a:r>
                      <a:endParaRPr lang="en-US" sz="1800" kern="1200" dirty="0" smtClean="0">
                        <a:solidFill>
                          <a:schemeClr val="tx1"/>
                        </a:solidFill>
                        <a:latin typeface="Times New Roman" pitchFamily="18" charset="0"/>
                        <a:ea typeface="+mn-ea"/>
                        <a:cs typeface="Times New Roman" pitchFamily="18" charset="0"/>
                      </a:endParaRPr>
                    </a:p>
                    <a:p>
                      <a:r>
                        <a:rPr lang="en-AU" sz="1800" i="0" kern="1200" dirty="0" smtClean="0">
                          <a:solidFill>
                            <a:schemeClr val="tx1"/>
                          </a:solidFill>
                          <a:latin typeface="Times New Roman" pitchFamily="18" charset="0"/>
                          <a:ea typeface="+mn-ea"/>
                          <a:cs typeface="Times New Roman" pitchFamily="18" charset="0"/>
                        </a:rPr>
                        <a:t>        ----------code--------               </a:t>
                      </a:r>
                      <a:endParaRPr lang="en-US" sz="1800" i="1" kern="1200" dirty="0" smtClean="0">
                        <a:solidFill>
                          <a:schemeClr val="tx1"/>
                        </a:solidFill>
                        <a:latin typeface="Times New Roman" pitchFamily="18" charset="0"/>
                        <a:ea typeface="+mn-ea"/>
                        <a:cs typeface="Times New Roman" pitchFamily="18" charset="0"/>
                      </a:endParaRPr>
                    </a:p>
                    <a:p>
                      <a:r>
                        <a:rPr lang="en-AU" sz="1800" i="0" kern="1200" dirty="0" smtClean="0">
                          <a:solidFill>
                            <a:schemeClr val="tx1"/>
                          </a:solidFill>
                          <a:latin typeface="Times New Roman" pitchFamily="18" charset="0"/>
                          <a:ea typeface="+mn-ea"/>
                          <a:cs typeface="Times New Roman" pitchFamily="18" charset="0"/>
                        </a:rPr>
                        <a:t>            }</a:t>
                      </a:r>
                      <a:endParaRPr lang="en-US" sz="1800" i="1" kern="1200" dirty="0" smtClean="0">
                        <a:solidFill>
                          <a:schemeClr val="tx1"/>
                        </a:solidFill>
                        <a:latin typeface="Times New Roman" pitchFamily="18" charset="0"/>
                        <a:ea typeface="+mn-ea"/>
                        <a:cs typeface="Times New Roman" pitchFamily="18" charset="0"/>
                      </a:endParaRPr>
                    </a:p>
                    <a:p>
                      <a:r>
                        <a:rPr lang="en-AU" sz="1800" i="1" kern="1200" dirty="0" smtClean="0">
                          <a:solidFill>
                            <a:schemeClr val="tx1"/>
                          </a:solidFill>
                          <a:latin typeface="Times New Roman" pitchFamily="18" charset="0"/>
                          <a:ea typeface="+mn-ea"/>
                          <a:cs typeface="Times New Roman" pitchFamily="18" charset="0"/>
                        </a:rPr>
                        <a:t>       }</a:t>
                      </a:r>
                      <a:endParaRPr lang="en-US" sz="1600" dirty="0">
                        <a:latin typeface="Times New Roman" pitchFamily="18" charset="0"/>
                        <a:ea typeface="SimSu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ChangeArrowheads="1"/>
          </p:cNvSpPr>
          <p:nvPr/>
        </p:nvSpPr>
        <p:spPr bwMode="auto">
          <a:xfrm>
            <a:off x="190500" y="471488"/>
            <a:ext cx="8953500" cy="2031325"/>
          </a:xfrm>
          <a:prstGeom prst="rect">
            <a:avLst/>
          </a:prstGeom>
          <a:noFill/>
          <a:ln w="9525">
            <a:noFill/>
            <a:miter lim="800000"/>
            <a:headEnd/>
            <a:tailEnd/>
          </a:ln>
        </p:spPr>
        <p:txBody>
          <a:bodyPr>
            <a:spAutoFit/>
          </a:bodyPr>
          <a:lstStyle/>
          <a:p>
            <a:pPr algn="just">
              <a:lnSpc>
                <a:spcPct val="150000"/>
              </a:lnSpc>
            </a:pPr>
            <a:r>
              <a:rPr lang="en-US" sz="2400" b="1" dirty="0">
                <a:solidFill>
                  <a:srgbClr val="0070C0"/>
                </a:solidFill>
                <a:latin typeface="Times New Roman" pitchFamily="18" charset="0"/>
                <a:cs typeface="Times New Roman" pitchFamily="18" charset="0"/>
              </a:rPr>
              <a:t>Minor:</a:t>
            </a:r>
          </a:p>
          <a:p>
            <a:pPr algn="just">
              <a:lnSpc>
                <a:spcPct val="150000"/>
              </a:lnSpc>
            </a:pPr>
            <a:r>
              <a:rPr lang="en-US" sz="2000" dirty="0"/>
              <a:t>	</a:t>
            </a:r>
            <a:r>
              <a:rPr lang="en-US" sz="2000" dirty="0">
                <a:latin typeface="Times New Roman" pitchFamily="18" charset="0"/>
                <a:cs typeface="Times New Roman" pitchFamily="18" charset="0"/>
              </a:rPr>
              <a:t> The mutated method may be triggered few times in other </a:t>
            </a:r>
            <a:r>
              <a:rPr lang="en-US" sz="2000" dirty="0" smtClean="0">
                <a:latin typeface="Times New Roman" pitchFamily="18" charset="0"/>
                <a:cs typeface="Times New Roman" pitchFamily="18" charset="0"/>
              </a:rPr>
              <a:t>components and  is being simply used to insert a label like month, footnote, hyphenation in a report generation. </a:t>
            </a:r>
            <a:endParaRPr lang="en-US" sz="2000" dirty="0">
              <a:solidFill>
                <a:srgbClr val="0070C0"/>
              </a:solidFill>
              <a:latin typeface="Times New Roman" pitchFamily="18" charset="0"/>
              <a:cs typeface="Times New Roman" pitchFamily="18" charset="0"/>
            </a:endParaRPr>
          </a:p>
        </p:txBody>
      </p:sp>
      <p:sp>
        <p:nvSpPr>
          <p:cNvPr id="6" name="Rectangle 5"/>
          <p:cNvSpPr/>
          <p:nvPr/>
        </p:nvSpPr>
        <p:spPr>
          <a:xfrm>
            <a:off x="5784804" y="0"/>
            <a:ext cx="3359196" cy="523220"/>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Implementation</a:t>
            </a:r>
          </a:p>
        </p:txBody>
      </p:sp>
      <p:graphicFrame>
        <p:nvGraphicFramePr>
          <p:cNvPr id="4" name="Table 3"/>
          <p:cNvGraphicFramePr>
            <a:graphicFrameLocks noGrp="1"/>
          </p:cNvGraphicFramePr>
          <p:nvPr/>
        </p:nvGraphicFramePr>
        <p:xfrm>
          <a:off x="373005" y="2443149"/>
          <a:ext cx="8580496" cy="4162482"/>
        </p:xfrm>
        <a:graphic>
          <a:graphicData uri="http://schemas.openxmlformats.org/drawingml/2006/table">
            <a:tbl>
              <a:tblPr/>
              <a:tblGrid>
                <a:gridCol w="4746631"/>
                <a:gridCol w="3833865"/>
              </a:tblGrid>
              <a:tr h="4162482">
                <a:tc>
                  <a:txBody>
                    <a:bodyPr/>
                    <a:lstStyle/>
                    <a:p>
                      <a:r>
                        <a:rPr lang="en-AU" sz="1800" i="0" kern="1200" dirty="0" smtClean="0">
                          <a:solidFill>
                            <a:schemeClr val="tx1"/>
                          </a:solidFill>
                          <a:latin typeface="Times New Roman" pitchFamily="18" charset="0"/>
                          <a:ea typeface="+mn-ea"/>
                          <a:cs typeface="Times New Roman" pitchFamily="18" charset="0"/>
                        </a:rPr>
                        <a:t>public class Month extends Statements {</a:t>
                      </a:r>
                      <a:endParaRPr lang="en-US" sz="1800" i="1" kern="1200" dirty="0" smtClean="0">
                        <a:solidFill>
                          <a:schemeClr val="tx1"/>
                        </a:solidFill>
                        <a:latin typeface="Times New Roman" pitchFamily="18" charset="0"/>
                        <a:ea typeface="+mn-ea"/>
                        <a:cs typeface="Times New Roman" pitchFamily="18" charset="0"/>
                      </a:endParaRPr>
                    </a:p>
                    <a:p>
                      <a:r>
                        <a:rPr lang="en-AU" sz="1800" i="0" kern="1200" dirty="0" smtClean="0">
                          <a:solidFill>
                            <a:schemeClr val="tx1"/>
                          </a:solidFill>
                          <a:latin typeface="Times New Roman" pitchFamily="18" charset="0"/>
                          <a:ea typeface="+mn-ea"/>
                          <a:cs typeface="Times New Roman" pitchFamily="18" charset="0"/>
                        </a:rPr>
                        <a:t>        public void </a:t>
                      </a:r>
                      <a:r>
                        <a:rPr lang="en-AU" sz="1800" b="1" i="0" kern="1200" dirty="0" smtClean="0">
                          <a:solidFill>
                            <a:schemeClr val="tx1"/>
                          </a:solidFill>
                          <a:latin typeface="Times New Roman" pitchFamily="18" charset="0"/>
                          <a:ea typeface="+mn-ea"/>
                          <a:cs typeface="Times New Roman" pitchFamily="18" charset="0"/>
                        </a:rPr>
                        <a:t>display</a:t>
                      </a:r>
                      <a:r>
                        <a:rPr lang="en-AU" sz="1800" i="0" kern="1200" dirty="0" smtClean="0">
                          <a:solidFill>
                            <a:schemeClr val="tx1"/>
                          </a:solidFill>
                          <a:latin typeface="Times New Roman" pitchFamily="18" charset="0"/>
                          <a:ea typeface="+mn-ea"/>
                          <a:cs typeface="Times New Roman" pitchFamily="18" charset="0"/>
                        </a:rPr>
                        <a:t>(String </a:t>
                      </a:r>
                      <a:r>
                        <a:rPr lang="en-AU" sz="1800" i="0" kern="1200" dirty="0" err="1" smtClean="0">
                          <a:solidFill>
                            <a:schemeClr val="tx1"/>
                          </a:solidFill>
                          <a:latin typeface="Times New Roman" pitchFamily="18" charset="0"/>
                          <a:ea typeface="+mn-ea"/>
                          <a:cs typeface="Times New Roman" pitchFamily="18" charset="0"/>
                        </a:rPr>
                        <a:t>ano</a:t>
                      </a:r>
                      <a:r>
                        <a:rPr lang="en-AU" sz="1800" i="0" kern="1200" dirty="0" smtClean="0">
                          <a:solidFill>
                            <a:schemeClr val="tx1"/>
                          </a:solidFill>
                          <a:latin typeface="Times New Roman" pitchFamily="18" charset="0"/>
                          <a:ea typeface="+mn-ea"/>
                          <a:cs typeface="Times New Roman" pitchFamily="18" charset="0"/>
                        </a:rPr>
                        <a:t>) {</a:t>
                      </a:r>
                      <a:endParaRPr lang="en-US" sz="1800" i="1" kern="1200" dirty="0" smtClean="0">
                        <a:solidFill>
                          <a:schemeClr val="tx1"/>
                        </a:solidFill>
                        <a:latin typeface="Times New Roman" pitchFamily="18" charset="0"/>
                        <a:ea typeface="+mn-ea"/>
                        <a:cs typeface="Times New Roman" pitchFamily="18" charset="0"/>
                      </a:endParaRPr>
                    </a:p>
                    <a:p>
                      <a:r>
                        <a:rPr lang="en-AU" sz="1800" b="1" kern="1200" dirty="0" smtClean="0">
                          <a:solidFill>
                            <a:schemeClr val="tx1"/>
                          </a:solidFill>
                          <a:latin typeface="Times New Roman" pitchFamily="18" charset="0"/>
                          <a:ea typeface="+mn-ea"/>
                          <a:cs typeface="Times New Roman" pitchFamily="18" charset="0"/>
                        </a:rPr>
                        <a:t>            if(</a:t>
                      </a:r>
                      <a:r>
                        <a:rPr lang="en-AU" sz="1800" b="1" kern="1200" dirty="0" err="1" smtClean="0">
                          <a:solidFill>
                            <a:schemeClr val="tx1"/>
                          </a:solidFill>
                          <a:latin typeface="Times New Roman" pitchFamily="18" charset="0"/>
                          <a:ea typeface="+mn-ea"/>
                          <a:cs typeface="Times New Roman" pitchFamily="18" charset="0"/>
                        </a:rPr>
                        <a:t>ano.length</a:t>
                      </a:r>
                      <a:r>
                        <a:rPr lang="en-AU" sz="1800" b="1" kern="1200" dirty="0" smtClean="0">
                          <a:solidFill>
                            <a:schemeClr val="tx1"/>
                          </a:solidFill>
                          <a:latin typeface="Times New Roman" pitchFamily="18" charset="0"/>
                          <a:ea typeface="+mn-ea"/>
                          <a:cs typeface="Times New Roman" pitchFamily="18" charset="0"/>
                        </a:rPr>
                        <a:t>()&gt;0) {  </a:t>
                      </a:r>
                    </a:p>
                    <a:p>
                      <a:r>
                        <a:rPr lang="en-AU" sz="1800" b="1" kern="1200" dirty="0" smtClean="0">
                          <a:solidFill>
                            <a:schemeClr val="tx1"/>
                          </a:solidFill>
                          <a:latin typeface="Times New Roman" pitchFamily="18" charset="0"/>
                          <a:ea typeface="+mn-ea"/>
                          <a:cs typeface="Times New Roman" pitchFamily="18" charset="0"/>
                        </a:rPr>
                        <a:t>                 //Mutated Statement</a:t>
                      </a:r>
                      <a:endParaRPr lang="en-US" sz="1800" kern="1200" dirty="0" smtClean="0">
                        <a:solidFill>
                          <a:schemeClr val="tx1"/>
                        </a:solidFill>
                        <a:latin typeface="Times New Roman" pitchFamily="18" charset="0"/>
                        <a:ea typeface="+mn-ea"/>
                        <a:cs typeface="Times New Roman" pitchFamily="18" charset="0"/>
                      </a:endParaRPr>
                    </a:p>
                    <a:p>
                      <a:r>
                        <a:rPr lang="en-AU" sz="1800" i="1" kern="1200" dirty="0" smtClean="0">
                          <a:solidFill>
                            <a:schemeClr val="tx1"/>
                          </a:solidFill>
                          <a:latin typeface="Times New Roman" pitchFamily="18" charset="0"/>
                          <a:ea typeface="+mn-ea"/>
                          <a:cs typeface="Times New Roman" pitchFamily="18" charset="0"/>
                        </a:rPr>
                        <a:t>         ----------code-------- </a:t>
                      </a:r>
                      <a:endParaRPr lang="en-US" sz="1800" kern="1200" dirty="0" smtClean="0">
                        <a:solidFill>
                          <a:schemeClr val="tx1"/>
                        </a:solidFill>
                        <a:latin typeface="Times New Roman" pitchFamily="18" charset="0"/>
                        <a:ea typeface="+mn-ea"/>
                        <a:cs typeface="Times New Roman" pitchFamily="18" charset="0"/>
                      </a:endParaRPr>
                    </a:p>
                    <a:p>
                      <a:r>
                        <a:rPr lang="en-AU" sz="1800" i="1" kern="1200" dirty="0" smtClean="0">
                          <a:solidFill>
                            <a:schemeClr val="tx1"/>
                          </a:solidFill>
                          <a:latin typeface="Times New Roman" pitchFamily="18" charset="0"/>
                          <a:ea typeface="+mn-ea"/>
                          <a:cs typeface="Times New Roman" pitchFamily="18" charset="0"/>
                        </a:rPr>
                        <a:t>           }</a:t>
                      </a:r>
                      <a:endParaRPr lang="en-US" sz="1800" kern="1200" dirty="0" smtClean="0">
                        <a:solidFill>
                          <a:schemeClr val="tx1"/>
                        </a:solidFill>
                        <a:latin typeface="Times New Roman" pitchFamily="18" charset="0"/>
                        <a:ea typeface="+mn-ea"/>
                        <a:cs typeface="Times New Roman" pitchFamily="18" charset="0"/>
                      </a:endParaRPr>
                    </a:p>
                    <a:p>
                      <a:r>
                        <a:rPr lang="en-AU" sz="1800" i="1" kern="1200" dirty="0" smtClean="0">
                          <a:solidFill>
                            <a:schemeClr val="tx1"/>
                          </a:solidFill>
                          <a:latin typeface="Times New Roman" pitchFamily="18" charset="0"/>
                          <a:ea typeface="+mn-ea"/>
                          <a:cs typeface="Times New Roman" pitchFamily="18" charset="0"/>
                        </a:rPr>
                        <a:t>           ----------code--------</a:t>
                      </a:r>
                      <a:endParaRPr lang="en-US" sz="1800" kern="1200" dirty="0" smtClean="0">
                        <a:solidFill>
                          <a:schemeClr val="tx1"/>
                        </a:solidFill>
                        <a:latin typeface="Times New Roman" pitchFamily="18" charset="0"/>
                        <a:ea typeface="+mn-ea"/>
                        <a:cs typeface="Times New Roman" pitchFamily="18" charset="0"/>
                      </a:endParaRPr>
                    </a:p>
                    <a:p>
                      <a:r>
                        <a:rPr lang="en-AU" sz="1800" i="0" kern="1200" dirty="0" smtClean="0">
                          <a:solidFill>
                            <a:schemeClr val="tx1"/>
                          </a:solidFill>
                          <a:latin typeface="Times New Roman" pitchFamily="18" charset="0"/>
                          <a:ea typeface="+mn-ea"/>
                          <a:cs typeface="Times New Roman" pitchFamily="18" charset="0"/>
                        </a:rPr>
                        <a:t>         while(</a:t>
                      </a:r>
                      <a:r>
                        <a:rPr lang="en-AU" sz="1800" i="0" kern="1200" dirty="0" err="1" smtClean="0">
                          <a:solidFill>
                            <a:schemeClr val="tx1"/>
                          </a:solidFill>
                          <a:latin typeface="Times New Roman" pitchFamily="18" charset="0"/>
                          <a:ea typeface="+mn-ea"/>
                          <a:cs typeface="Times New Roman" pitchFamily="18" charset="0"/>
                        </a:rPr>
                        <a:t>r.next</a:t>
                      </a:r>
                      <a:r>
                        <a:rPr lang="en-AU" sz="1800" i="0" kern="1200" dirty="0" smtClean="0">
                          <a:solidFill>
                            <a:schemeClr val="tx1"/>
                          </a:solidFill>
                          <a:latin typeface="Times New Roman" pitchFamily="18" charset="0"/>
                          <a:ea typeface="+mn-ea"/>
                          <a:cs typeface="Times New Roman" pitchFamily="18" charset="0"/>
                        </a:rPr>
                        <a:t>())</a:t>
                      </a:r>
                      <a:endParaRPr lang="en-US" sz="1800" i="1" kern="1200" dirty="0" smtClean="0">
                        <a:solidFill>
                          <a:schemeClr val="tx1"/>
                        </a:solidFill>
                        <a:latin typeface="Times New Roman" pitchFamily="18" charset="0"/>
                        <a:ea typeface="+mn-ea"/>
                        <a:cs typeface="Times New Roman" pitchFamily="18" charset="0"/>
                      </a:endParaRPr>
                    </a:p>
                    <a:p>
                      <a:r>
                        <a:rPr lang="en-AU" sz="1800" kern="1200" dirty="0" smtClean="0">
                          <a:solidFill>
                            <a:schemeClr val="tx1"/>
                          </a:solidFill>
                          <a:latin typeface="Times New Roman" pitchFamily="18" charset="0"/>
                          <a:ea typeface="+mn-ea"/>
                          <a:cs typeface="Times New Roman" pitchFamily="18" charset="0"/>
                        </a:rPr>
                        <a:t>         {</a:t>
                      </a:r>
                      <a:endParaRPr lang="en-US" sz="1800" kern="1200" dirty="0" smtClean="0">
                        <a:solidFill>
                          <a:schemeClr val="tx1"/>
                        </a:solidFill>
                        <a:latin typeface="Times New Roman" pitchFamily="18" charset="0"/>
                        <a:ea typeface="+mn-ea"/>
                        <a:cs typeface="Times New Roman" pitchFamily="18" charset="0"/>
                      </a:endParaRPr>
                    </a:p>
                    <a:p>
                      <a:r>
                        <a:rPr lang="en-AU" sz="1800" kern="1200" dirty="0" smtClean="0">
                          <a:solidFill>
                            <a:schemeClr val="tx1"/>
                          </a:solidFill>
                          <a:latin typeface="Times New Roman" pitchFamily="18" charset="0"/>
                          <a:ea typeface="+mn-ea"/>
                          <a:cs typeface="Times New Roman" pitchFamily="18" charset="0"/>
                        </a:rPr>
                        <a:t>                 jTable1.setValueAt(</a:t>
                      </a:r>
                      <a:r>
                        <a:rPr lang="en-AU" sz="1800" kern="1200" dirty="0" err="1" smtClean="0">
                          <a:solidFill>
                            <a:schemeClr val="tx1"/>
                          </a:solidFill>
                          <a:latin typeface="Times New Roman" pitchFamily="18" charset="0"/>
                          <a:ea typeface="+mn-ea"/>
                          <a:cs typeface="Times New Roman" pitchFamily="18" charset="0"/>
                        </a:rPr>
                        <a:t>r.getString</a:t>
                      </a:r>
                      <a:r>
                        <a:rPr lang="en-AU" sz="1800" kern="1200" dirty="0" smtClean="0">
                          <a:solidFill>
                            <a:schemeClr val="tx1"/>
                          </a:solidFill>
                          <a:latin typeface="Times New Roman" pitchFamily="18" charset="0"/>
                          <a:ea typeface="+mn-ea"/>
                          <a:cs typeface="Times New Roman" pitchFamily="18" charset="0"/>
                        </a:rPr>
                        <a:t>(1),</a:t>
                      </a:r>
                      <a:r>
                        <a:rPr lang="en-AU" sz="1800" kern="1200" dirty="0" err="1" smtClean="0">
                          <a:solidFill>
                            <a:schemeClr val="tx1"/>
                          </a:solidFill>
                          <a:latin typeface="Times New Roman" pitchFamily="18" charset="0"/>
                          <a:ea typeface="+mn-ea"/>
                          <a:cs typeface="Times New Roman" pitchFamily="18" charset="0"/>
                        </a:rPr>
                        <a:t>i,j</a:t>
                      </a:r>
                      <a:r>
                        <a:rPr lang="en-AU" sz="1800" kern="1200" dirty="0" smtClean="0">
                          <a:solidFill>
                            <a:schemeClr val="tx1"/>
                          </a:solidFill>
                          <a:latin typeface="Times New Roman" pitchFamily="18" charset="0"/>
                          <a:ea typeface="+mn-ea"/>
                          <a:cs typeface="Times New Roman" pitchFamily="18" charset="0"/>
                        </a:rPr>
                        <a:t>);</a:t>
                      </a:r>
                      <a:endParaRPr lang="en-US" sz="1800" kern="1200" dirty="0" smtClean="0">
                        <a:solidFill>
                          <a:schemeClr val="tx1"/>
                        </a:solidFill>
                        <a:latin typeface="Times New Roman" pitchFamily="18" charset="0"/>
                        <a:ea typeface="+mn-ea"/>
                        <a:cs typeface="Times New Roman" pitchFamily="18" charset="0"/>
                      </a:endParaRPr>
                    </a:p>
                    <a:p>
                      <a:r>
                        <a:rPr lang="en-AU" sz="1800" i="1" kern="1200" dirty="0" smtClean="0">
                          <a:solidFill>
                            <a:schemeClr val="tx1"/>
                          </a:solidFill>
                          <a:latin typeface="Times New Roman" pitchFamily="18" charset="0"/>
                          <a:ea typeface="+mn-ea"/>
                          <a:cs typeface="Times New Roman" pitchFamily="18" charset="0"/>
                        </a:rPr>
                        <a:t>                 ----------code--------</a:t>
                      </a:r>
                      <a:endParaRPr lang="en-US" sz="1800" kern="1200" dirty="0" smtClean="0">
                        <a:solidFill>
                          <a:schemeClr val="tx1"/>
                        </a:solidFill>
                        <a:latin typeface="Times New Roman" pitchFamily="18" charset="0"/>
                        <a:ea typeface="+mn-ea"/>
                        <a:cs typeface="Times New Roman" pitchFamily="18" charset="0"/>
                      </a:endParaRPr>
                    </a:p>
                    <a:p>
                      <a:r>
                        <a:rPr lang="en-AU" sz="1800" kern="1200" dirty="0" smtClean="0">
                          <a:solidFill>
                            <a:schemeClr val="tx1"/>
                          </a:solidFill>
                          <a:latin typeface="Times New Roman" pitchFamily="18" charset="0"/>
                          <a:ea typeface="+mn-ea"/>
                          <a:cs typeface="Times New Roman" pitchFamily="18" charset="0"/>
                        </a:rPr>
                        <a:t>          }</a:t>
                      </a:r>
                      <a:endParaRPr lang="en-US" sz="1800" kern="1200" dirty="0" smtClean="0">
                        <a:solidFill>
                          <a:schemeClr val="tx1"/>
                        </a:solidFill>
                        <a:latin typeface="Times New Roman" pitchFamily="18" charset="0"/>
                        <a:ea typeface="+mn-ea"/>
                        <a:cs typeface="Times New Roman" pitchFamily="18" charset="0"/>
                      </a:endParaRPr>
                    </a:p>
                    <a:p>
                      <a:r>
                        <a:rPr lang="en-AU" sz="1800" i="0" kern="1200" dirty="0" smtClean="0">
                          <a:solidFill>
                            <a:schemeClr val="tx1"/>
                          </a:solidFill>
                          <a:latin typeface="Times New Roman" pitchFamily="18" charset="0"/>
                          <a:ea typeface="+mn-ea"/>
                          <a:cs typeface="Times New Roman" pitchFamily="18" charset="0"/>
                        </a:rPr>
                        <a:t>       }</a:t>
                      </a:r>
                      <a:endParaRPr lang="en-US" sz="1800" i="1" kern="1200" dirty="0" smtClean="0">
                        <a:solidFill>
                          <a:schemeClr val="tx1"/>
                        </a:solidFill>
                        <a:latin typeface="Times New Roman" pitchFamily="18" charset="0"/>
                        <a:ea typeface="+mn-ea"/>
                        <a:cs typeface="Times New Roman" pitchFamily="18" charset="0"/>
                      </a:endParaRPr>
                    </a:p>
                    <a:p>
                      <a:r>
                        <a:rPr lang="en-AU" sz="1800" i="1" kern="1200" dirty="0" smtClean="0">
                          <a:solidFill>
                            <a:schemeClr val="tx1"/>
                          </a:solidFill>
                          <a:latin typeface="Times New Roman" pitchFamily="18" charset="0"/>
                          <a:ea typeface="+mn-ea"/>
                          <a:cs typeface="Times New Roman" pitchFamily="18" charset="0"/>
                        </a:rPr>
                        <a:t>}</a:t>
                      </a:r>
                      <a:endParaRPr lang="en-US" sz="1600" dirty="0">
                        <a:latin typeface="Times New Roman" pitchFamily="18" charset="0"/>
                        <a:ea typeface="SimSu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AU" sz="1800" i="0" kern="1200" dirty="0" smtClean="0">
                          <a:solidFill>
                            <a:schemeClr val="tx1"/>
                          </a:solidFill>
                          <a:latin typeface="Times New Roman" pitchFamily="18" charset="0"/>
                          <a:ea typeface="+mn-ea"/>
                          <a:cs typeface="Times New Roman" pitchFamily="18" charset="0"/>
                        </a:rPr>
                        <a:t>public class Customer extends User{</a:t>
                      </a:r>
                      <a:endParaRPr lang="en-US" sz="1800" i="1" kern="1200" dirty="0" smtClean="0">
                        <a:solidFill>
                          <a:schemeClr val="tx1"/>
                        </a:solidFill>
                        <a:latin typeface="Times New Roman" pitchFamily="18" charset="0"/>
                        <a:ea typeface="+mn-ea"/>
                        <a:cs typeface="Times New Roman" pitchFamily="18" charset="0"/>
                      </a:endParaRPr>
                    </a:p>
                    <a:p>
                      <a:r>
                        <a:rPr lang="en-AU" sz="1800" i="0" kern="1200" dirty="0" smtClean="0">
                          <a:solidFill>
                            <a:schemeClr val="tx1"/>
                          </a:solidFill>
                          <a:latin typeface="Times New Roman" pitchFamily="18" charset="0"/>
                          <a:ea typeface="+mn-ea"/>
                          <a:cs typeface="Times New Roman" pitchFamily="18" charset="0"/>
                        </a:rPr>
                        <a:t>    public String Validate(String </a:t>
                      </a:r>
                      <a:r>
                        <a:rPr lang="en-AU" sz="1800" i="0" kern="1200" dirty="0" err="1" smtClean="0">
                          <a:solidFill>
                            <a:schemeClr val="tx1"/>
                          </a:solidFill>
                          <a:latin typeface="Times New Roman" pitchFamily="18" charset="0"/>
                          <a:ea typeface="+mn-ea"/>
                          <a:cs typeface="Times New Roman" pitchFamily="18" charset="0"/>
                        </a:rPr>
                        <a:t>acno</a:t>
                      </a:r>
                      <a:r>
                        <a:rPr lang="en-AU" sz="1800" i="0" kern="1200" dirty="0" smtClean="0">
                          <a:solidFill>
                            <a:schemeClr val="tx1"/>
                          </a:solidFill>
                          <a:latin typeface="Times New Roman" pitchFamily="18" charset="0"/>
                          <a:ea typeface="+mn-ea"/>
                          <a:cs typeface="Times New Roman" pitchFamily="18" charset="0"/>
                        </a:rPr>
                        <a:t>) {</a:t>
                      </a:r>
                      <a:endParaRPr lang="en-US" sz="1800" i="1" kern="1200" dirty="0" smtClean="0">
                        <a:solidFill>
                          <a:schemeClr val="tx1"/>
                        </a:solidFill>
                        <a:latin typeface="Times New Roman" pitchFamily="18" charset="0"/>
                        <a:ea typeface="+mn-ea"/>
                        <a:cs typeface="Times New Roman" pitchFamily="18" charset="0"/>
                      </a:endParaRPr>
                    </a:p>
                    <a:p>
                      <a:r>
                        <a:rPr lang="en-AU" sz="1800" i="0" kern="1200" dirty="0" smtClean="0">
                          <a:solidFill>
                            <a:schemeClr val="tx1"/>
                          </a:solidFill>
                          <a:latin typeface="Times New Roman" pitchFamily="18" charset="0"/>
                          <a:ea typeface="+mn-ea"/>
                          <a:cs typeface="Times New Roman" pitchFamily="18" charset="0"/>
                        </a:rPr>
                        <a:t>        ----------code--------</a:t>
                      </a:r>
                      <a:endParaRPr lang="en-US" sz="1800" i="1" kern="1200" dirty="0" smtClean="0">
                        <a:solidFill>
                          <a:schemeClr val="tx1"/>
                        </a:solidFill>
                        <a:latin typeface="Times New Roman" pitchFamily="18" charset="0"/>
                        <a:ea typeface="+mn-ea"/>
                        <a:cs typeface="Times New Roman" pitchFamily="18" charset="0"/>
                      </a:endParaRPr>
                    </a:p>
                    <a:p>
                      <a:r>
                        <a:rPr lang="en-AU" sz="1800" b="1" i="0" kern="1200" dirty="0" smtClean="0">
                          <a:solidFill>
                            <a:schemeClr val="tx1"/>
                          </a:solidFill>
                          <a:latin typeface="Times New Roman" pitchFamily="18" charset="0"/>
                          <a:ea typeface="+mn-ea"/>
                          <a:cs typeface="Times New Roman" pitchFamily="18" charset="0"/>
                        </a:rPr>
                        <a:t>       Month m = new Month();</a:t>
                      </a:r>
                      <a:endParaRPr lang="en-US" sz="1800" i="1" kern="1200" dirty="0" smtClean="0">
                        <a:solidFill>
                          <a:schemeClr val="tx1"/>
                        </a:solidFill>
                        <a:latin typeface="Times New Roman" pitchFamily="18" charset="0"/>
                        <a:ea typeface="+mn-ea"/>
                        <a:cs typeface="Times New Roman" pitchFamily="18" charset="0"/>
                      </a:endParaRPr>
                    </a:p>
                    <a:p>
                      <a:r>
                        <a:rPr lang="en-AU" sz="1800" b="1" i="0" kern="1200" dirty="0" smtClean="0">
                          <a:solidFill>
                            <a:schemeClr val="tx1"/>
                          </a:solidFill>
                          <a:latin typeface="Times New Roman" pitchFamily="18" charset="0"/>
                          <a:ea typeface="+mn-ea"/>
                          <a:cs typeface="Times New Roman" pitchFamily="18" charset="0"/>
                        </a:rPr>
                        <a:t>       </a:t>
                      </a:r>
                      <a:r>
                        <a:rPr lang="en-AU" sz="1800" b="1" i="0" kern="1200" dirty="0" err="1" smtClean="0">
                          <a:solidFill>
                            <a:schemeClr val="tx1"/>
                          </a:solidFill>
                          <a:latin typeface="Times New Roman" pitchFamily="18" charset="0"/>
                          <a:ea typeface="+mn-ea"/>
                          <a:cs typeface="Times New Roman" pitchFamily="18" charset="0"/>
                        </a:rPr>
                        <a:t>m.display</a:t>
                      </a:r>
                      <a:r>
                        <a:rPr lang="en-AU" sz="1800" b="1" i="0" kern="1200" dirty="0" smtClean="0">
                          <a:solidFill>
                            <a:schemeClr val="tx1"/>
                          </a:solidFill>
                          <a:latin typeface="Times New Roman" pitchFamily="18" charset="0"/>
                          <a:ea typeface="+mn-ea"/>
                          <a:cs typeface="Times New Roman" pitchFamily="18" charset="0"/>
                        </a:rPr>
                        <a:t>(</a:t>
                      </a:r>
                      <a:r>
                        <a:rPr lang="en-AU" sz="1800" b="1" i="0" kern="1200" dirty="0" err="1" smtClean="0">
                          <a:solidFill>
                            <a:schemeClr val="tx1"/>
                          </a:solidFill>
                          <a:latin typeface="Times New Roman" pitchFamily="18" charset="0"/>
                          <a:ea typeface="+mn-ea"/>
                          <a:cs typeface="Times New Roman" pitchFamily="18" charset="0"/>
                        </a:rPr>
                        <a:t>ano</a:t>
                      </a:r>
                      <a:r>
                        <a:rPr lang="en-AU" sz="1800" b="1" i="0" kern="1200" dirty="0" smtClean="0">
                          <a:solidFill>
                            <a:schemeClr val="tx1"/>
                          </a:solidFill>
                          <a:latin typeface="Times New Roman" pitchFamily="18" charset="0"/>
                          <a:ea typeface="+mn-ea"/>
                          <a:cs typeface="Times New Roman" pitchFamily="18" charset="0"/>
                        </a:rPr>
                        <a:t>);</a:t>
                      </a:r>
                      <a:endParaRPr lang="en-US" sz="1800" i="1" kern="1200" dirty="0" smtClean="0">
                        <a:solidFill>
                          <a:schemeClr val="tx1"/>
                        </a:solidFill>
                        <a:latin typeface="Times New Roman" pitchFamily="18" charset="0"/>
                        <a:ea typeface="+mn-ea"/>
                        <a:cs typeface="Times New Roman" pitchFamily="18" charset="0"/>
                      </a:endParaRPr>
                    </a:p>
                    <a:p>
                      <a:r>
                        <a:rPr lang="en-AU" sz="1800" i="0" kern="1200" dirty="0" smtClean="0">
                          <a:solidFill>
                            <a:schemeClr val="tx1"/>
                          </a:solidFill>
                          <a:latin typeface="Times New Roman" pitchFamily="18" charset="0"/>
                          <a:ea typeface="+mn-ea"/>
                          <a:cs typeface="Times New Roman" pitchFamily="18" charset="0"/>
                        </a:rPr>
                        <a:t>         ----------code--------               </a:t>
                      </a:r>
                      <a:endParaRPr lang="en-US" sz="1800" i="1" kern="1200" dirty="0" smtClean="0">
                        <a:solidFill>
                          <a:schemeClr val="tx1"/>
                        </a:solidFill>
                        <a:latin typeface="Times New Roman" pitchFamily="18" charset="0"/>
                        <a:ea typeface="+mn-ea"/>
                        <a:cs typeface="Times New Roman" pitchFamily="18" charset="0"/>
                      </a:endParaRPr>
                    </a:p>
                    <a:p>
                      <a:r>
                        <a:rPr lang="en-AU" sz="1800" i="0" kern="1200" dirty="0" smtClean="0">
                          <a:solidFill>
                            <a:schemeClr val="tx1"/>
                          </a:solidFill>
                          <a:latin typeface="Times New Roman" pitchFamily="18" charset="0"/>
                          <a:ea typeface="+mn-ea"/>
                          <a:cs typeface="Times New Roman" pitchFamily="18" charset="0"/>
                        </a:rPr>
                        <a:t>      }</a:t>
                      </a:r>
                      <a:endParaRPr lang="en-US" sz="1800" i="1" kern="1200" dirty="0" smtClean="0">
                        <a:solidFill>
                          <a:schemeClr val="tx1"/>
                        </a:solidFill>
                        <a:latin typeface="Times New Roman" pitchFamily="18" charset="0"/>
                        <a:ea typeface="+mn-ea"/>
                        <a:cs typeface="Times New Roman" pitchFamily="18" charset="0"/>
                      </a:endParaRPr>
                    </a:p>
                    <a:p>
                      <a:r>
                        <a:rPr lang="en-AU" sz="1800" i="1" kern="1200" dirty="0" smtClean="0">
                          <a:solidFill>
                            <a:schemeClr val="tx1"/>
                          </a:solidFill>
                          <a:latin typeface="Times New Roman" pitchFamily="18" charset="0"/>
                          <a:ea typeface="+mn-ea"/>
                          <a:cs typeface="Times New Roman" pitchFamily="18" charset="0"/>
                        </a:rPr>
                        <a:t>}</a:t>
                      </a:r>
                      <a:endParaRPr lang="en-US" sz="1600" dirty="0">
                        <a:latin typeface="Times New Roman" pitchFamily="18" charset="0"/>
                        <a:ea typeface="SimSu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44707" y="0"/>
            <a:ext cx="6799293" cy="954107"/>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r">
              <a:defRPr/>
            </a:pPr>
            <a:r>
              <a:rPr lang="en-US" sz="2800" b="1" cap="all" dirty="0" smtClean="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Phase – ii Fault </a:t>
            </a:r>
            <a:r>
              <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prone Components </a:t>
            </a:r>
            <a:r>
              <a:rPr lang="en-US" sz="2800" b="1" cap="all" dirty="0" smtClean="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Verification</a:t>
            </a:r>
            <a:endPar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endParaRPr>
          </a:p>
        </p:txBody>
      </p:sp>
      <p:sp>
        <p:nvSpPr>
          <p:cNvPr id="21507" name="Rectangle 1"/>
          <p:cNvSpPr>
            <a:spLocks noChangeArrowheads="1"/>
          </p:cNvSpPr>
          <p:nvPr/>
        </p:nvSpPr>
        <p:spPr bwMode="auto">
          <a:xfrm>
            <a:off x="299979" y="917912"/>
            <a:ext cx="8653581" cy="5201424"/>
          </a:xfrm>
          <a:prstGeom prst="rect">
            <a:avLst/>
          </a:prstGeom>
          <a:solidFill>
            <a:srgbClr val="FFFFFF"/>
          </a:solidFill>
          <a:ln w="9525">
            <a:noFill/>
            <a:miter lim="800000"/>
            <a:headEnd/>
            <a:tailEnd/>
          </a:ln>
        </p:spPr>
        <p:txBody>
          <a:bodyPr wrap="square" anchor="ctr">
            <a:spAutoFit/>
          </a:bodyPr>
          <a:lstStyle/>
          <a:p>
            <a:pPr lvl="1" indent="101600" eaLnBrk="0" hangingPunct="0"/>
            <a:r>
              <a:rPr lang="en-US" sz="2400" b="1" dirty="0">
                <a:solidFill>
                  <a:srgbClr val="0070C0"/>
                </a:solidFill>
                <a:latin typeface="Times New Roman" pitchFamily="18" charset="0"/>
                <a:cs typeface="Times New Roman" pitchFamily="18" charset="0"/>
              </a:rPr>
              <a:t>Hybrid Genetic Algorithm (HGA) </a:t>
            </a:r>
          </a:p>
          <a:p>
            <a:pPr lvl="1" indent="101600" algn="just" eaLnBrk="0" hangingPunct="0"/>
            <a:endParaRPr lang="en-US" altLang="zh-CN" sz="2000" dirty="0">
              <a:latin typeface="Times New Roman" pitchFamily="18" charset="0"/>
              <a:cs typeface="Times New Roman" pitchFamily="18" charset="0"/>
            </a:endParaRPr>
          </a:p>
          <a:p>
            <a:pPr lvl="1" indent="101600" algn="just" eaLnBrk="0" hangingPunct="0">
              <a:buFont typeface="Wingdings" pitchFamily="2" charset="2"/>
              <a:buChar char="Ø"/>
            </a:pPr>
            <a:r>
              <a:rPr lang="en-US" altLang="zh-CN" sz="2400" dirty="0" smtClean="0">
                <a:latin typeface="Times New Roman" pitchFamily="18" charset="0"/>
                <a:cs typeface="Times New Roman" pitchFamily="18" charset="0"/>
              </a:rPr>
              <a:t>Hybridization scheme</a:t>
            </a:r>
            <a:endParaRPr lang="en-US" altLang="zh-CN" sz="2400" dirty="0">
              <a:latin typeface="Times New Roman" pitchFamily="18" charset="0"/>
              <a:cs typeface="Times New Roman" pitchFamily="18" charset="0"/>
            </a:endParaRPr>
          </a:p>
          <a:p>
            <a:pPr lvl="1" indent="101600" algn="just" eaLnBrk="0" hangingPunct="0">
              <a:buFont typeface="Wingdings" pitchFamily="2" charset="2"/>
              <a:buChar char="Ø"/>
            </a:pPr>
            <a:endParaRPr lang="en-US" altLang="zh-CN" sz="2400" dirty="0">
              <a:latin typeface="Times New Roman" pitchFamily="18" charset="0"/>
              <a:cs typeface="Times New Roman" pitchFamily="18" charset="0"/>
            </a:endParaRPr>
          </a:p>
          <a:p>
            <a:pPr lvl="1" indent="101600" algn="just" eaLnBrk="0" hangingPunct="0">
              <a:buFont typeface="Wingdings" pitchFamily="2" charset="2"/>
              <a:buChar char="Ø"/>
            </a:pPr>
            <a:r>
              <a:rPr lang="en-US" altLang="zh-CN" sz="2400" dirty="0">
                <a:latin typeface="Times New Roman" pitchFamily="18" charset="0"/>
                <a:cs typeface="Times New Roman" pitchFamily="18" charset="0"/>
              </a:rPr>
              <a:t>HGA </a:t>
            </a:r>
            <a:r>
              <a:rPr lang="en-US" altLang="zh-CN" sz="2400" dirty="0" smtClean="0">
                <a:latin typeface="Times New Roman" pitchFamily="18" charset="0"/>
                <a:cs typeface="Times New Roman" pitchFamily="18" charset="0"/>
              </a:rPr>
              <a:t>an </a:t>
            </a:r>
            <a:r>
              <a:rPr lang="en-US" altLang="zh-CN" sz="2400" dirty="0">
                <a:latin typeface="Times New Roman" pitchFamily="18" charset="0"/>
                <a:cs typeface="Times New Roman" pitchFamily="18" charset="0"/>
              </a:rPr>
              <a:t>Evolutionary Algorithm (EA</a:t>
            </a:r>
            <a:r>
              <a:rPr lang="en-US" altLang="zh-CN" sz="2400" dirty="0" smtClean="0">
                <a:latin typeface="Times New Roman" pitchFamily="18" charset="0"/>
                <a:cs typeface="Times New Roman" pitchFamily="18" charset="0"/>
              </a:rPr>
              <a:t>). </a:t>
            </a:r>
            <a:endParaRPr lang="en-US" altLang="zh-CN" sz="2400" dirty="0">
              <a:latin typeface="Times New Roman" pitchFamily="18" charset="0"/>
              <a:cs typeface="Times New Roman" pitchFamily="18" charset="0"/>
            </a:endParaRPr>
          </a:p>
          <a:p>
            <a:pPr lvl="1" indent="101600" algn="just" eaLnBrk="0" hangingPunct="0">
              <a:buFont typeface="Wingdings" pitchFamily="2" charset="2"/>
              <a:buChar char="Ø"/>
            </a:pPr>
            <a:endParaRPr lang="en-US" altLang="zh-CN" sz="2400" dirty="0">
              <a:latin typeface="Times New Roman" pitchFamily="18" charset="0"/>
              <a:cs typeface="Times New Roman" pitchFamily="18" charset="0"/>
            </a:endParaRPr>
          </a:p>
          <a:p>
            <a:pPr lvl="1" indent="101600" algn="just" eaLnBrk="0" hangingPunct="0">
              <a:buFont typeface="Wingdings" pitchFamily="2" charset="2"/>
              <a:buChar char="Ø"/>
            </a:pPr>
            <a:r>
              <a:rPr lang="en-US" altLang="zh-CN" sz="2400" dirty="0">
                <a:latin typeface="Times New Roman" pitchFamily="18" charset="0"/>
                <a:cs typeface="Times New Roman" pitchFamily="18" charset="0"/>
              </a:rPr>
              <a:t>The HGA combines the local search with Genetic Algorithm (GA) which is a population based technique and </a:t>
            </a:r>
            <a:r>
              <a:rPr lang="en-US" altLang="zh-CN" sz="2400" dirty="0" smtClean="0">
                <a:latin typeface="Times New Roman" pitchFamily="18" charset="0"/>
                <a:cs typeface="Times New Roman" pitchFamily="18" charset="0"/>
              </a:rPr>
              <a:t>is </a:t>
            </a:r>
            <a:r>
              <a:rPr lang="en-US" altLang="zh-CN" sz="2400" dirty="0">
                <a:latin typeface="Times New Roman" pitchFamily="18" charset="0"/>
                <a:cs typeface="Times New Roman" pitchFamily="18" charset="0"/>
              </a:rPr>
              <a:t>used for Evolutionary Testing. </a:t>
            </a:r>
          </a:p>
          <a:p>
            <a:pPr lvl="1" indent="101600" algn="just" eaLnBrk="0" hangingPunct="0"/>
            <a:endParaRPr lang="en-US" altLang="zh-CN" sz="2400" dirty="0">
              <a:latin typeface="Times New Roman" pitchFamily="18" charset="0"/>
              <a:cs typeface="Times New Roman" pitchFamily="18" charset="0"/>
            </a:endParaRPr>
          </a:p>
          <a:p>
            <a:pPr lvl="1" indent="101600" algn="just" eaLnBrk="0" hangingPunct="0">
              <a:buFont typeface="Wingdings" pitchFamily="2" charset="2"/>
              <a:buChar char="Ø"/>
            </a:pPr>
            <a:r>
              <a:rPr lang="en-US" altLang="zh-CN" sz="2400" dirty="0" smtClean="0">
                <a:latin typeface="Times New Roman" pitchFamily="18" charset="0"/>
                <a:cs typeface="Times New Roman" pitchFamily="18" charset="0"/>
              </a:rPr>
              <a:t>Two novel improvement heuristics are introduced in </a:t>
            </a:r>
            <a:r>
              <a:rPr lang="en-US" altLang="zh-CN" sz="2400" dirty="0">
                <a:latin typeface="Times New Roman" pitchFamily="18" charset="0"/>
                <a:cs typeface="Times New Roman" pitchFamily="18" charset="0"/>
              </a:rPr>
              <a:t>local </a:t>
            </a:r>
            <a:r>
              <a:rPr lang="en-US" altLang="zh-CN" sz="2400" dirty="0" smtClean="0">
                <a:latin typeface="Times New Roman" pitchFamily="18" charset="0"/>
                <a:cs typeface="Times New Roman" pitchFamily="18" charset="0"/>
              </a:rPr>
              <a:t>search:</a:t>
            </a:r>
            <a:endParaRPr lang="en-US" altLang="zh-CN" sz="2400" dirty="0">
              <a:latin typeface="Times New Roman" pitchFamily="18" charset="0"/>
              <a:cs typeface="Times New Roman" pitchFamily="18" charset="0"/>
            </a:endParaRPr>
          </a:p>
          <a:p>
            <a:pPr lvl="4" indent="101600" algn="just" eaLnBrk="0" hangingPunct="0">
              <a:buFont typeface="Wingdings" pitchFamily="2" charset="2"/>
              <a:buChar char="§"/>
            </a:pPr>
            <a:r>
              <a:rPr lang="en-US" altLang="zh-CN" sz="2400" dirty="0">
                <a:latin typeface="Times New Roman" pitchFamily="18" charset="0"/>
                <a:cs typeface="Times New Roman" pitchFamily="18" charset="0"/>
              </a:rPr>
              <a:t>Remove Top</a:t>
            </a:r>
          </a:p>
          <a:p>
            <a:pPr lvl="4" indent="101600" algn="just" eaLnBrk="0" hangingPunct="0">
              <a:buFont typeface="Wingdings" pitchFamily="2" charset="2"/>
              <a:buChar char="§"/>
            </a:pPr>
            <a:r>
              <a:rPr lang="en-US" altLang="zh-CN" sz="2400" dirty="0">
                <a:latin typeface="Times New Roman" pitchFamily="18" charset="0"/>
                <a:cs typeface="Times New Roman" pitchFamily="18" charset="0"/>
              </a:rPr>
              <a:t>Local Best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67390" y="0"/>
            <a:ext cx="3476610" cy="523220"/>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Implementation</a:t>
            </a:r>
          </a:p>
        </p:txBody>
      </p:sp>
      <p:sp>
        <p:nvSpPr>
          <p:cNvPr id="22531" name="Rectangle 1"/>
          <p:cNvSpPr>
            <a:spLocks noChangeArrowheads="1"/>
          </p:cNvSpPr>
          <p:nvPr/>
        </p:nvSpPr>
        <p:spPr bwMode="auto">
          <a:xfrm>
            <a:off x="190440" y="800064"/>
            <a:ext cx="8763000" cy="5693866"/>
          </a:xfrm>
          <a:prstGeom prst="rect">
            <a:avLst/>
          </a:prstGeom>
          <a:noFill/>
          <a:ln w="9525">
            <a:noFill/>
            <a:miter lim="800000"/>
            <a:headEnd/>
            <a:tailEnd/>
          </a:ln>
        </p:spPr>
        <p:txBody>
          <a:bodyPr wrap="square" anchor="ctr">
            <a:spAutoFit/>
          </a:bodyPr>
          <a:lstStyle/>
          <a:p>
            <a:pPr lvl="1" indent="101600" algn="just" eaLnBrk="0" hangingPunct="0"/>
            <a:r>
              <a:rPr lang="en-US" sz="2400" b="1" dirty="0">
                <a:solidFill>
                  <a:srgbClr val="0070C0"/>
                </a:solidFill>
                <a:latin typeface="Times New Roman" pitchFamily="18" charset="0"/>
                <a:cs typeface="Times New Roman" pitchFamily="18" charset="0"/>
              </a:rPr>
              <a:t>Algorithm </a:t>
            </a:r>
            <a:r>
              <a:rPr lang="en-US" sz="2400" b="1" dirty="0" smtClean="0">
                <a:solidFill>
                  <a:srgbClr val="0070C0"/>
                </a:solidFill>
                <a:latin typeface="Times New Roman" pitchFamily="18" charset="0"/>
                <a:cs typeface="Times New Roman" pitchFamily="18" charset="0"/>
              </a:rPr>
              <a:t>– </a:t>
            </a:r>
            <a:r>
              <a:rPr lang="en-US" sz="2400" b="1" dirty="0">
                <a:solidFill>
                  <a:srgbClr val="0070C0"/>
                </a:solidFill>
                <a:latin typeface="Times New Roman" pitchFamily="18" charset="0"/>
                <a:cs typeface="Times New Roman" pitchFamily="18" charset="0"/>
              </a:rPr>
              <a:t>HGA </a:t>
            </a:r>
          </a:p>
          <a:p>
            <a:pPr lvl="1" indent="101600" algn="just" eaLnBrk="0" hangingPunct="0"/>
            <a:endParaRPr lang="en-US" altLang="zh-CN" sz="2000" dirty="0">
              <a:latin typeface="Times New Roman" pitchFamily="18" charset="0"/>
              <a:cs typeface="Times New Roman" pitchFamily="18" charset="0"/>
            </a:endParaRPr>
          </a:p>
          <a:p>
            <a:pPr marL="1257300" lvl="2" indent="-342900">
              <a:buFont typeface="Arial" charset="0"/>
              <a:buAutoNum type="arabicPeriod"/>
            </a:pPr>
            <a:r>
              <a:rPr lang="en-US" sz="2000" dirty="0" smtClean="0">
                <a:latin typeface="Times New Roman" pitchFamily="18" charset="0"/>
                <a:cs typeface="Times New Roman" pitchFamily="18" charset="0"/>
              </a:rPr>
              <a:t>Randomly </a:t>
            </a:r>
            <a:r>
              <a:rPr lang="en-US" sz="2000" dirty="0">
                <a:latin typeface="Times New Roman" pitchFamily="18" charset="0"/>
                <a:cs typeface="Times New Roman" pitchFamily="18" charset="0"/>
              </a:rPr>
              <a:t>initialize population </a:t>
            </a:r>
            <a:r>
              <a:rPr lang="en-US" sz="2000" dirty="0" smtClean="0">
                <a:latin typeface="Times New Roman" pitchFamily="18" charset="0"/>
                <a:cs typeface="Times New Roman" pitchFamily="18" charset="0"/>
              </a:rPr>
              <a:t> of test cases (t</a:t>
            </a:r>
            <a:r>
              <a:rPr lang="en-US" sz="2000" dirty="0">
                <a:latin typeface="Times New Roman" pitchFamily="18" charset="0"/>
                <a:cs typeface="Times New Roman" pitchFamily="18" charset="0"/>
              </a:rPr>
              <a:t>). </a:t>
            </a:r>
          </a:p>
          <a:p>
            <a:pPr marL="1257300" lvl="2" indent="-342900">
              <a:buFont typeface="Arial" charset="0"/>
              <a:buAutoNum type="arabicPeriod"/>
            </a:pPr>
            <a:r>
              <a:rPr lang="en-US" sz="2000" dirty="0">
                <a:latin typeface="Times New Roman" pitchFamily="18" charset="0"/>
                <a:cs typeface="Times New Roman" pitchFamily="18" charset="0"/>
              </a:rPr>
              <a:t>Determine fitness of population based on </a:t>
            </a:r>
            <a:r>
              <a:rPr lang="en-US" sz="2000" dirty="0" smtClean="0">
                <a:latin typeface="Times New Roman" pitchFamily="18" charset="0"/>
                <a:cs typeface="Times New Roman" pitchFamily="18" charset="0"/>
              </a:rPr>
              <a:t>mutation </a:t>
            </a:r>
            <a:r>
              <a:rPr lang="en-US" sz="2000" dirty="0">
                <a:latin typeface="Times New Roman" pitchFamily="18" charset="0"/>
                <a:cs typeface="Times New Roman" pitchFamily="18" charset="0"/>
              </a:rPr>
              <a:t>score </a:t>
            </a:r>
            <a:r>
              <a:rPr lang="en-US" sz="2000" dirty="0" smtClean="0">
                <a:latin typeface="Times New Roman" pitchFamily="18" charset="0"/>
                <a:cs typeface="Times New Roman" pitchFamily="18" charset="0"/>
              </a:rPr>
              <a:t>and Branch Coverage Value (BVA). </a:t>
            </a:r>
            <a:endParaRPr lang="en-US" sz="2000" dirty="0">
              <a:latin typeface="Times New Roman" pitchFamily="18" charset="0"/>
              <a:cs typeface="Times New Roman" pitchFamily="18" charset="0"/>
            </a:endParaRPr>
          </a:p>
          <a:p>
            <a:pPr marL="1257300" lvl="2" indent="-342900">
              <a:buFont typeface="Arial" charset="0"/>
              <a:buAutoNum type="arabicPeriod"/>
            </a:pPr>
            <a:r>
              <a:rPr lang="en-US" sz="2000" dirty="0">
                <a:latin typeface="Times New Roman" pitchFamily="18" charset="0"/>
                <a:cs typeface="Times New Roman" pitchFamily="18" charset="0"/>
              </a:rPr>
              <a:t>Apply </a:t>
            </a:r>
            <a:r>
              <a:rPr lang="en-US" sz="2000" dirty="0" err="1">
                <a:latin typeface="Times New Roman" pitchFamily="18" charset="0"/>
                <a:cs typeface="Times New Roman" pitchFamily="18" charset="0"/>
              </a:rPr>
              <a:t>RemoveTop</a:t>
            </a:r>
            <a:r>
              <a:rPr lang="en-US" sz="2000" dirty="0">
                <a:latin typeface="Times New Roman" pitchFamily="18" charset="0"/>
                <a:cs typeface="Times New Roman" pitchFamily="18" charset="0"/>
              </a:rPr>
              <a:t> heuristic for initial population.</a:t>
            </a:r>
          </a:p>
          <a:p>
            <a:pPr marL="1257300" lvl="2" indent="-342900">
              <a:buFont typeface="Arial" charset="0"/>
              <a:buAutoNum type="arabicPeriod"/>
            </a:pPr>
            <a:r>
              <a:rPr lang="en-US" sz="2000" dirty="0">
                <a:latin typeface="Times New Roman" pitchFamily="18" charset="0"/>
                <a:cs typeface="Times New Roman" pitchFamily="18" charset="0"/>
              </a:rPr>
              <a:t>Apply </a:t>
            </a:r>
            <a:r>
              <a:rPr lang="en-US" sz="2000" dirty="0" err="1">
                <a:latin typeface="Times New Roman" pitchFamily="18" charset="0"/>
                <a:cs typeface="Times New Roman" pitchFamily="18" charset="0"/>
              </a:rPr>
              <a:t>LocalBest</a:t>
            </a:r>
            <a:r>
              <a:rPr lang="en-US" sz="2000" dirty="0">
                <a:latin typeface="Times New Roman" pitchFamily="18" charset="0"/>
                <a:cs typeface="Times New Roman" pitchFamily="18" charset="0"/>
              </a:rPr>
              <a:t> heuristic for initial population.</a:t>
            </a:r>
          </a:p>
          <a:p>
            <a:pPr marL="1257300" lvl="2" indent="-342900">
              <a:buFont typeface="Arial" charset="0"/>
              <a:buAutoNum type="arabicPeriod"/>
            </a:pPr>
            <a:r>
              <a:rPr lang="en-US" sz="2000" dirty="0">
                <a:latin typeface="Times New Roman" pitchFamily="18" charset="0"/>
                <a:cs typeface="Times New Roman" pitchFamily="18" charset="0"/>
              </a:rPr>
              <a:t>Repeat </a:t>
            </a:r>
          </a:p>
          <a:p>
            <a:pPr marL="1714500" lvl="3" indent="-342900">
              <a:buFont typeface="Arial" charset="0"/>
              <a:buAutoNum type="alphaLcParenR"/>
            </a:pPr>
            <a:r>
              <a:rPr lang="en-US" sz="2000" dirty="0">
                <a:latin typeface="Times New Roman" pitchFamily="18" charset="0"/>
                <a:cs typeface="Times New Roman" pitchFamily="18" charset="0"/>
              </a:rPr>
              <a:t>Select parents from population (t</a:t>
            </a:r>
            <a:r>
              <a:rPr lang="en-US" sz="2000" dirty="0" smtClean="0">
                <a:latin typeface="Times New Roman" pitchFamily="18" charset="0"/>
                <a:cs typeface="Times New Roman" pitchFamily="18" charset="0"/>
              </a:rPr>
              <a:t>) based on fitness value. </a:t>
            </a:r>
            <a:endParaRPr lang="en-US" sz="2000" dirty="0">
              <a:latin typeface="Times New Roman" pitchFamily="18" charset="0"/>
              <a:cs typeface="Times New Roman" pitchFamily="18" charset="0"/>
            </a:endParaRPr>
          </a:p>
          <a:p>
            <a:pPr marL="1714500" lvl="3" indent="-342900">
              <a:buFont typeface="Arial" charset="0"/>
              <a:buAutoNum type="alphaLcParenR"/>
            </a:pPr>
            <a:r>
              <a:rPr lang="en-US" sz="2000" dirty="0">
                <a:latin typeface="Times New Roman" pitchFamily="18" charset="0"/>
                <a:cs typeface="Times New Roman" pitchFamily="18" charset="0"/>
              </a:rPr>
              <a:t>Perform crossover and mutation on parents to generate population (t+1).</a:t>
            </a:r>
          </a:p>
          <a:p>
            <a:pPr marL="1714500" lvl="3" indent="-342900">
              <a:buFont typeface="Arial" charset="0"/>
              <a:buAutoNum type="alphaLcParenR"/>
            </a:pPr>
            <a:r>
              <a:rPr lang="en-US" sz="2000" dirty="0">
                <a:latin typeface="Times New Roman" pitchFamily="18" charset="0"/>
                <a:cs typeface="Times New Roman" pitchFamily="18" charset="0"/>
              </a:rPr>
              <a:t>Determine fitness of population based on the mutation score and the branch coverage value (t+1). </a:t>
            </a:r>
          </a:p>
          <a:p>
            <a:pPr marL="1714500" lvl="3" indent="-342900">
              <a:buFont typeface="Arial" charset="0"/>
              <a:buAutoNum type="alphaLcParenR"/>
            </a:pPr>
            <a:r>
              <a:rPr lang="en-US" sz="2000" dirty="0">
                <a:latin typeface="Times New Roman" pitchFamily="18" charset="0"/>
                <a:cs typeface="Times New Roman" pitchFamily="18" charset="0"/>
              </a:rPr>
              <a:t>Apply </a:t>
            </a:r>
            <a:r>
              <a:rPr lang="en-US" sz="2000" dirty="0" err="1">
                <a:latin typeface="Times New Roman" pitchFamily="18" charset="0"/>
                <a:cs typeface="Times New Roman" pitchFamily="18" charset="0"/>
              </a:rPr>
              <a:t>RemoveTop</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heuristic for </a:t>
            </a:r>
            <a:r>
              <a:rPr lang="en-US" sz="2000" dirty="0">
                <a:latin typeface="Times New Roman" pitchFamily="18" charset="0"/>
                <a:cs typeface="Times New Roman" pitchFamily="18" charset="0"/>
              </a:rPr>
              <a:t>Offspring.</a:t>
            </a:r>
          </a:p>
          <a:p>
            <a:pPr marL="1714500" lvl="3" indent="-342900">
              <a:buFont typeface="Arial" charset="0"/>
              <a:buAutoNum type="alphaLcParenR"/>
            </a:pPr>
            <a:r>
              <a:rPr lang="en-US" sz="2000" dirty="0">
                <a:latin typeface="Times New Roman" pitchFamily="18" charset="0"/>
                <a:cs typeface="Times New Roman" pitchFamily="18" charset="0"/>
              </a:rPr>
              <a:t>Apply </a:t>
            </a:r>
            <a:r>
              <a:rPr lang="en-US" sz="2000" dirty="0" err="1">
                <a:latin typeface="Times New Roman" pitchFamily="18" charset="0"/>
                <a:cs typeface="Times New Roman" pitchFamily="18" charset="0"/>
              </a:rPr>
              <a:t>LocalBest</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heuristic </a:t>
            </a:r>
            <a:r>
              <a:rPr lang="en-US" sz="2000" dirty="0">
                <a:latin typeface="Times New Roman" pitchFamily="18" charset="0"/>
                <a:cs typeface="Times New Roman" pitchFamily="18" charset="0"/>
              </a:rPr>
              <a:t>for Offspring.</a:t>
            </a:r>
          </a:p>
          <a:p>
            <a:pPr marL="1714500" lvl="3" indent="-342900">
              <a:buFont typeface="Arial" charset="0"/>
              <a:buAutoNum type="alphaLcParenR"/>
            </a:pPr>
            <a:r>
              <a:rPr lang="en-US" sz="2000" dirty="0">
                <a:latin typeface="Times New Roman" pitchFamily="18" charset="0"/>
                <a:cs typeface="Times New Roman" pitchFamily="18" charset="0"/>
              </a:rPr>
              <a:t>Until the best individual is identified.</a:t>
            </a:r>
          </a:p>
          <a:p>
            <a:pPr marL="1257300" lvl="2" indent="-342900">
              <a:buFont typeface="Arial" charset="0"/>
              <a:buAutoNum type="arabicPeriod"/>
            </a:pPr>
            <a:r>
              <a:rPr lang="en-US" sz="2000" dirty="0" smtClean="0">
                <a:latin typeface="Times New Roman" pitchFamily="18" charset="0"/>
                <a:cs typeface="Times New Roman" pitchFamily="18" charset="0"/>
              </a:rPr>
              <a:t>Repeat from step1 to Step5 for all the fault-prone components.</a:t>
            </a:r>
            <a:endParaRPr lang="en-US" sz="2000" dirty="0">
              <a:latin typeface="Times New Roman" pitchFamily="18" charset="0"/>
              <a:cs typeface="Times New Roman" pitchFamily="18" charset="0"/>
            </a:endParaRPr>
          </a:p>
          <a:p>
            <a:pPr lvl="1" indent="101600" algn="just" eaLnBrk="0" hangingPunct="0"/>
            <a:endParaRPr lang="en-US" altLang="zh-C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ChangeArrowheads="1"/>
          </p:cNvSpPr>
          <p:nvPr/>
        </p:nvSpPr>
        <p:spPr bwMode="auto">
          <a:xfrm>
            <a:off x="1139825" y="2917825"/>
            <a:ext cx="5732463" cy="984250"/>
          </a:xfrm>
          <a:prstGeom prst="rect">
            <a:avLst/>
          </a:prstGeom>
          <a:noFill/>
          <a:ln w="9525">
            <a:noFill/>
            <a:miter lim="800000"/>
            <a:headEnd/>
            <a:tailEnd/>
          </a:ln>
        </p:spPr>
        <p:txBody>
          <a:bodyPr anchor="ctr">
            <a:spAutoFit/>
          </a:bodyPr>
          <a:lstStyle/>
          <a:p>
            <a:pPr lvl="1" indent="101600" algn="just" eaLnBrk="0" hangingPunct="0"/>
            <a:r>
              <a:rPr lang="en-US" sz="2000">
                <a:solidFill>
                  <a:srgbClr val="0070C0"/>
                </a:solidFill>
                <a:latin typeface="Times New Roman" pitchFamily="18" charset="0"/>
                <a:cs typeface="Times New Roman" pitchFamily="18" charset="0"/>
              </a:rPr>
              <a:t>Psuedo Code – Cuckoo Search</a:t>
            </a:r>
          </a:p>
          <a:p>
            <a:pPr lvl="1" indent="101600" algn="just" eaLnBrk="0" hangingPunct="0"/>
            <a:endParaRPr lang="en-US" altLang="zh-CN">
              <a:latin typeface="Times New Roman" pitchFamily="18" charset="0"/>
              <a:cs typeface="Times New Roman" pitchFamily="18" charset="0"/>
            </a:endParaRPr>
          </a:p>
          <a:p>
            <a:pPr lvl="2"/>
            <a:endParaRPr lang="en-US" altLang="zh-CN" sz="2000">
              <a:latin typeface="Times New Roman" pitchFamily="18" charset="0"/>
              <a:cs typeface="Times New Roman" pitchFamily="18" charset="0"/>
            </a:endParaRPr>
          </a:p>
        </p:txBody>
      </p:sp>
      <p:sp>
        <p:nvSpPr>
          <p:cNvPr id="4" name="Rectangle 3"/>
          <p:cNvSpPr/>
          <p:nvPr/>
        </p:nvSpPr>
        <p:spPr>
          <a:xfrm>
            <a:off x="5667390" y="0"/>
            <a:ext cx="3476610" cy="523220"/>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Implementation</a:t>
            </a:r>
          </a:p>
        </p:txBody>
      </p:sp>
      <p:sp>
        <p:nvSpPr>
          <p:cNvPr id="45057" name="Rectangle 1"/>
          <p:cNvSpPr>
            <a:spLocks noChangeArrowheads="1"/>
          </p:cNvSpPr>
          <p:nvPr/>
        </p:nvSpPr>
        <p:spPr bwMode="auto">
          <a:xfrm>
            <a:off x="417513" y="654012"/>
            <a:ext cx="8726487" cy="5940088"/>
          </a:xfrm>
          <a:prstGeom prst="rect">
            <a:avLst/>
          </a:prstGeom>
          <a:solidFill>
            <a:srgbClr val="FFFFFF"/>
          </a:solidFill>
          <a:ln w="9525" cmpd="sng">
            <a:noFill/>
            <a:miter lim="800000"/>
            <a:headEnd/>
            <a:tailEnd/>
          </a:ln>
          <a:effectLst/>
        </p:spPr>
        <p:txBody>
          <a:bodyPr wrap="square" anchor="ctr">
            <a:spAutoFit/>
          </a:bodyPr>
          <a:lstStyle/>
          <a:p>
            <a:pPr>
              <a:defRPr/>
            </a:pPr>
            <a:r>
              <a:rPr lang="en-US" altLang="zh-CN" sz="2000" b="1" dirty="0">
                <a:solidFill>
                  <a:srgbClr val="0070C0"/>
                </a:solidFill>
                <a:latin typeface="Times New Roman" pitchFamily="18" charset="0"/>
                <a:cs typeface="Times New Roman" pitchFamily="18" charset="0"/>
              </a:rPr>
              <a:t>Cross over :</a:t>
            </a:r>
          </a:p>
          <a:p>
            <a:pPr algn="just">
              <a:defRPr/>
            </a:pPr>
            <a:r>
              <a:rPr lang="en-US" sz="2000" dirty="0"/>
              <a:t>	</a:t>
            </a:r>
            <a:r>
              <a:rPr lang="en-US" sz="2000" dirty="0">
                <a:latin typeface="Times New Roman" pitchFamily="18" charset="0"/>
                <a:cs typeface="Times New Roman" pitchFamily="18" charset="0"/>
              </a:rPr>
              <a:t>Choose a random cross over point on the two individuals which act as parents. Split individuals at this crossover point. Create individuals by means of exchange of test data which act as parents. </a:t>
            </a:r>
          </a:p>
          <a:p>
            <a:pPr>
              <a:defRPr/>
            </a:pPr>
            <a:r>
              <a:rPr lang="en-US" sz="2000" dirty="0" smtClean="0">
                <a:latin typeface="Times New Roman" pitchFamily="18" charset="0"/>
                <a:cs typeface="Times New Roman" pitchFamily="18" charset="0"/>
              </a:rPr>
              <a:t>Example</a:t>
            </a:r>
            <a:r>
              <a:rPr lang="en-US" sz="2000" dirty="0">
                <a:latin typeface="Times New Roman" pitchFamily="18" charset="0"/>
                <a:cs typeface="Times New Roman" pitchFamily="18" charset="0"/>
              </a:rPr>
              <a:t>:</a:t>
            </a:r>
          </a:p>
          <a:p>
            <a:pPr>
              <a:defRPr/>
            </a:pPr>
            <a:r>
              <a:rPr lang="en-US" sz="2000" dirty="0" smtClean="0">
                <a:latin typeface="Times New Roman" pitchFamily="18" charset="0"/>
                <a:cs typeface="Times New Roman" pitchFamily="18" charset="0"/>
              </a:rPr>
              <a:t>	Test </a:t>
            </a:r>
            <a:r>
              <a:rPr lang="en-US" sz="2000" dirty="0">
                <a:latin typeface="Times New Roman" pitchFamily="18" charset="0"/>
                <a:cs typeface="Times New Roman" pitchFamily="18" charset="0"/>
              </a:rPr>
              <a:t>Case1: {2000,”zzzz”,”xuit”, 30}</a:t>
            </a:r>
          </a:p>
          <a:p>
            <a:pPr>
              <a:defRPr/>
            </a:pPr>
            <a:r>
              <a:rPr lang="en-US" sz="2000" dirty="0" smtClean="0">
                <a:latin typeface="Times New Roman" pitchFamily="18" charset="0"/>
                <a:cs typeface="Times New Roman" pitchFamily="18" charset="0"/>
              </a:rPr>
              <a:t>	Test </a:t>
            </a:r>
            <a:r>
              <a:rPr lang="en-US" sz="2000" dirty="0">
                <a:latin typeface="Times New Roman" pitchFamily="18" charset="0"/>
                <a:cs typeface="Times New Roman" pitchFamily="18" charset="0"/>
              </a:rPr>
              <a:t>Case2: {2010,”yyyy”,”ophj”, 29}</a:t>
            </a:r>
          </a:p>
          <a:p>
            <a:pPr>
              <a:defRPr/>
            </a:pPr>
            <a:r>
              <a:rPr lang="en-US" sz="2000" dirty="0" smtClean="0">
                <a:latin typeface="Times New Roman" pitchFamily="18" charset="0"/>
                <a:cs typeface="Times New Roman" pitchFamily="18" charset="0"/>
              </a:rPr>
              <a:t>	Crossover </a:t>
            </a:r>
            <a:r>
              <a:rPr lang="en-US" sz="2000" dirty="0">
                <a:latin typeface="Times New Roman" pitchFamily="18" charset="0"/>
                <a:cs typeface="Times New Roman" pitchFamily="18" charset="0"/>
              </a:rPr>
              <a:t>point: 2</a:t>
            </a:r>
          </a:p>
          <a:p>
            <a:pPr>
              <a:defRPr/>
            </a:pPr>
            <a:r>
              <a:rPr lang="en-US" sz="2000" dirty="0" smtClean="0">
                <a:latin typeface="Times New Roman" pitchFamily="18" charset="0"/>
                <a:cs typeface="Times New Roman" pitchFamily="18" charset="0"/>
              </a:rPr>
              <a:t>	Test </a:t>
            </a:r>
            <a:r>
              <a:rPr lang="en-US" sz="2000" dirty="0">
                <a:latin typeface="Times New Roman" pitchFamily="18" charset="0"/>
                <a:cs typeface="Times New Roman" pitchFamily="18" charset="0"/>
              </a:rPr>
              <a:t>Case1: {2000,”zzz”,”ophj”, 29}</a:t>
            </a:r>
          </a:p>
          <a:p>
            <a:pPr>
              <a:defRPr/>
            </a:pPr>
            <a:r>
              <a:rPr lang="en-US" sz="2000" dirty="0" smtClean="0">
                <a:latin typeface="Times New Roman" pitchFamily="18" charset="0"/>
                <a:cs typeface="Times New Roman" pitchFamily="18" charset="0"/>
              </a:rPr>
              <a:t>	Test </a:t>
            </a:r>
            <a:r>
              <a:rPr lang="en-US" sz="2000" dirty="0">
                <a:latin typeface="Times New Roman" pitchFamily="18" charset="0"/>
                <a:cs typeface="Times New Roman" pitchFamily="18" charset="0"/>
              </a:rPr>
              <a:t>Case2: {2010,”yyyy”,”xuit”, 30}</a:t>
            </a:r>
          </a:p>
          <a:p>
            <a:pPr>
              <a:defRPr/>
            </a:pPr>
            <a:endParaRPr lang="en-US" sz="2000" dirty="0"/>
          </a:p>
          <a:p>
            <a:pPr>
              <a:defRPr/>
            </a:pPr>
            <a:r>
              <a:rPr lang="en-US" altLang="zh-CN" sz="2000" b="1" dirty="0">
                <a:solidFill>
                  <a:srgbClr val="0070C0"/>
                </a:solidFill>
                <a:latin typeface="Times New Roman" pitchFamily="18" charset="0"/>
                <a:cs typeface="Times New Roman" pitchFamily="18" charset="0"/>
              </a:rPr>
              <a:t>Mutation :</a:t>
            </a:r>
          </a:p>
          <a:p>
            <a:pPr>
              <a:defRPr/>
            </a:pPr>
            <a:r>
              <a:rPr lang="en-US" sz="2000" dirty="0">
                <a:latin typeface="Times New Roman" pitchFamily="18" charset="0"/>
                <a:cs typeface="Times New Roman" pitchFamily="18" charset="0"/>
              </a:rPr>
              <a:t>	Choose any one of test data in the parent. Change the test data using any one of arithmetic operators for numeric data, random word for string data, bit-wise operator and so on.</a:t>
            </a:r>
          </a:p>
          <a:p>
            <a:pPr>
              <a:defRPr/>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Example:</a:t>
            </a:r>
          </a:p>
          <a:p>
            <a:pPr>
              <a:defRPr/>
            </a:pPr>
            <a:r>
              <a:rPr lang="en-US" sz="2000" dirty="0" smtClean="0">
                <a:latin typeface="Times New Roman" pitchFamily="18" charset="0"/>
                <a:cs typeface="Times New Roman" pitchFamily="18" charset="0"/>
              </a:rPr>
              <a:t>	Test </a:t>
            </a:r>
            <a:r>
              <a:rPr lang="en-US" sz="2000" dirty="0">
                <a:latin typeface="Times New Roman" pitchFamily="18" charset="0"/>
                <a:cs typeface="Times New Roman" pitchFamily="18" charset="0"/>
              </a:rPr>
              <a:t>Case: {2000,”zzzz”,”xuit”, 30}</a:t>
            </a:r>
          </a:p>
          <a:p>
            <a:pPr>
              <a:defRPr/>
            </a:pPr>
            <a:r>
              <a:rPr lang="en-US" sz="2000" dirty="0" smtClean="0">
                <a:latin typeface="Times New Roman" pitchFamily="18" charset="0"/>
                <a:cs typeface="Times New Roman" pitchFamily="18" charset="0"/>
              </a:rPr>
              <a:t>	Mutation </a:t>
            </a:r>
            <a:r>
              <a:rPr lang="en-US" sz="2000" dirty="0">
                <a:latin typeface="Times New Roman" pitchFamily="18" charset="0"/>
                <a:cs typeface="Times New Roman" pitchFamily="18" charset="0"/>
              </a:rPr>
              <a:t>point: 4            </a:t>
            </a:r>
            <a:r>
              <a:rPr lang="en-US" sz="2000" dirty="0">
                <a:solidFill>
                  <a:srgbClr val="0070C0"/>
                </a:solidFill>
                <a:latin typeface="Times New Roman" pitchFamily="18" charset="0"/>
                <a:cs typeface="Times New Roman" pitchFamily="18" charset="0"/>
              </a:rPr>
              <a:t>30^1 = 31 </a:t>
            </a:r>
          </a:p>
          <a:p>
            <a:pPr>
              <a:defRPr/>
            </a:pPr>
            <a:r>
              <a:rPr lang="en-US" sz="2000" dirty="0" smtClean="0">
                <a:latin typeface="Times New Roman" pitchFamily="18" charset="0"/>
                <a:cs typeface="Times New Roman" pitchFamily="18" charset="0"/>
              </a:rPr>
              <a:t>	Test </a:t>
            </a:r>
            <a:r>
              <a:rPr lang="en-US" sz="2000" dirty="0">
                <a:latin typeface="Times New Roman" pitchFamily="18" charset="0"/>
                <a:cs typeface="Times New Roman" pitchFamily="18" charset="0"/>
              </a:rPr>
              <a:t>Case: {2000,”zzzz”,”xuit”, 31}    </a:t>
            </a:r>
            <a:endParaRPr lang="en-US" altLang="zh-CN"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7"/>
          <p:cNvSpPr txBox="1">
            <a:spLocks noChangeArrowheads="1"/>
          </p:cNvSpPr>
          <p:nvPr/>
        </p:nvSpPr>
        <p:spPr bwMode="auto">
          <a:xfrm>
            <a:off x="190440" y="1931967"/>
            <a:ext cx="8764587" cy="2308324"/>
          </a:xfrm>
          <a:prstGeom prst="rect">
            <a:avLst/>
          </a:prstGeom>
          <a:noFill/>
          <a:ln w="9525">
            <a:noFill/>
            <a:miter lim="800000"/>
            <a:headEnd/>
            <a:tailEnd/>
          </a:ln>
        </p:spPr>
        <p:txBody>
          <a:bodyPr wrap="square">
            <a:spAutoFit/>
          </a:bodyPr>
          <a:lstStyle/>
          <a:p>
            <a:pPr algn="just">
              <a:lnSpc>
                <a:spcPct val="150000"/>
              </a:lnSpc>
            </a:pPr>
            <a:r>
              <a:rPr lang="en-AU" sz="1600" dirty="0" smtClean="0">
                <a:latin typeface="Times New Roman" pitchFamily="18" charset="0"/>
                <a:cs typeface="Times New Roman" pitchFamily="18" charset="0"/>
              </a:rPr>
              <a:t>	</a:t>
            </a:r>
            <a:r>
              <a:rPr lang="en-AU" sz="2400" dirty="0" smtClean="0">
                <a:latin typeface="Times New Roman" pitchFamily="18" charset="0"/>
                <a:cs typeface="Times New Roman" pitchFamily="18" charset="0"/>
              </a:rPr>
              <a:t>To identify and verify fault prone components from the 	given software using Dynamic Impact Analysis and Hybrid 	Genetic Algorithm (HGA) based test case generation and 	optimization 	approach.</a:t>
            </a:r>
          </a:p>
        </p:txBody>
      </p:sp>
      <p:sp>
        <p:nvSpPr>
          <p:cNvPr id="5" name="Rectangle 4"/>
          <p:cNvSpPr/>
          <p:nvPr/>
        </p:nvSpPr>
        <p:spPr>
          <a:xfrm>
            <a:off x="5448312" y="215856"/>
            <a:ext cx="3695688" cy="523220"/>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smtClean="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Objective</a:t>
            </a:r>
            <a:endPar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ChangeArrowheads="1"/>
          </p:cNvSpPr>
          <p:nvPr/>
        </p:nvSpPr>
        <p:spPr bwMode="auto">
          <a:xfrm>
            <a:off x="1139825" y="2917825"/>
            <a:ext cx="5732463" cy="984250"/>
          </a:xfrm>
          <a:prstGeom prst="rect">
            <a:avLst/>
          </a:prstGeom>
          <a:noFill/>
          <a:ln w="9525">
            <a:noFill/>
            <a:miter lim="800000"/>
            <a:headEnd/>
            <a:tailEnd/>
          </a:ln>
        </p:spPr>
        <p:txBody>
          <a:bodyPr anchor="ctr">
            <a:spAutoFit/>
          </a:bodyPr>
          <a:lstStyle/>
          <a:p>
            <a:pPr lvl="1" indent="101600" algn="just" eaLnBrk="0" hangingPunct="0"/>
            <a:r>
              <a:rPr lang="en-US" sz="2000">
                <a:solidFill>
                  <a:srgbClr val="0070C0"/>
                </a:solidFill>
                <a:latin typeface="Times New Roman" pitchFamily="18" charset="0"/>
                <a:cs typeface="Times New Roman" pitchFamily="18" charset="0"/>
              </a:rPr>
              <a:t>Psuedo Code – Cuckoo Search</a:t>
            </a:r>
          </a:p>
          <a:p>
            <a:pPr lvl="1" indent="101600" algn="just" eaLnBrk="0" hangingPunct="0"/>
            <a:endParaRPr lang="en-US" altLang="zh-CN">
              <a:latin typeface="Times New Roman" pitchFamily="18" charset="0"/>
              <a:cs typeface="Times New Roman" pitchFamily="18" charset="0"/>
            </a:endParaRPr>
          </a:p>
          <a:p>
            <a:pPr lvl="2"/>
            <a:endParaRPr lang="en-US" altLang="zh-CN" sz="2000">
              <a:latin typeface="Times New Roman" pitchFamily="18" charset="0"/>
              <a:cs typeface="Times New Roman" pitchFamily="18" charset="0"/>
            </a:endParaRPr>
          </a:p>
        </p:txBody>
      </p:sp>
      <p:sp>
        <p:nvSpPr>
          <p:cNvPr id="4" name="Rectangle 3"/>
          <p:cNvSpPr/>
          <p:nvPr/>
        </p:nvSpPr>
        <p:spPr>
          <a:xfrm>
            <a:off x="5667390" y="0"/>
            <a:ext cx="3476610" cy="523220"/>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Implementation</a:t>
            </a:r>
          </a:p>
        </p:txBody>
      </p:sp>
      <p:sp>
        <p:nvSpPr>
          <p:cNvPr id="45057" name="Rectangle 1"/>
          <p:cNvSpPr>
            <a:spLocks noChangeArrowheads="1"/>
          </p:cNvSpPr>
          <p:nvPr/>
        </p:nvSpPr>
        <p:spPr bwMode="auto">
          <a:xfrm>
            <a:off x="227013" y="946150"/>
            <a:ext cx="8726487" cy="5294313"/>
          </a:xfrm>
          <a:prstGeom prst="rect">
            <a:avLst/>
          </a:prstGeom>
          <a:solidFill>
            <a:srgbClr val="FFFFFF"/>
          </a:solidFill>
          <a:ln w="9525" cmpd="sng">
            <a:noFill/>
            <a:miter lim="800000"/>
            <a:headEnd/>
            <a:tailEnd/>
          </a:ln>
          <a:effectLst/>
        </p:spPr>
        <p:txBody>
          <a:bodyPr anchor="ctr">
            <a:spAutoFit/>
          </a:bodyPr>
          <a:lstStyle/>
          <a:p>
            <a:pPr>
              <a:defRPr/>
            </a:pPr>
            <a:r>
              <a:rPr lang="en-US" altLang="zh-CN" b="1" dirty="0">
                <a:solidFill>
                  <a:srgbClr val="0070C0"/>
                </a:solidFill>
                <a:latin typeface="Times New Roman" pitchFamily="18" charset="0"/>
                <a:cs typeface="Times New Roman" pitchFamily="18" charset="0"/>
              </a:rPr>
              <a:t>Fitness Evaluation:</a:t>
            </a:r>
          </a:p>
          <a:p>
            <a:pPr algn="just">
              <a:defRPr/>
            </a:pPr>
            <a:r>
              <a:rPr lang="en-US" sz="1600" dirty="0">
                <a:latin typeface="Times New Roman" pitchFamily="18" charset="0"/>
                <a:cs typeface="Times New Roman" pitchFamily="18" charset="0"/>
              </a:rPr>
              <a:t>The generated population using crossover and mutation are executed against both the original and the mutants. Based on the outcome, the mutation score and the branch coverage value is calculated and it is used for test case adequacy criteria.</a:t>
            </a:r>
          </a:p>
          <a:p>
            <a:pPr algn="just">
              <a:defRPr/>
            </a:pPr>
            <a:endParaRPr lang="en-US" sz="1600" dirty="0">
              <a:latin typeface="Times New Roman" pitchFamily="18" charset="0"/>
              <a:cs typeface="Times New Roman" pitchFamily="18" charset="0"/>
            </a:endParaRPr>
          </a:p>
          <a:p>
            <a:pPr>
              <a:defRPr/>
            </a:pPr>
            <a:r>
              <a:rPr lang="en-US" sz="1600" b="1" u="sng" dirty="0">
                <a:latin typeface="Times New Roman" pitchFamily="18" charset="0"/>
                <a:cs typeface="Times New Roman" pitchFamily="18" charset="0"/>
              </a:rPr>
              <a:t>Fitness Evaluation – Mutation Score</a:t>
            </a:r>
            <a:endParaRPr lang="en-US" sz="1600" dirty="0">
              <a:latin typeface="Times New Roman" pitchFamily="18" charset="0"/>
              <a:cs typeface="Times New Roman" pitchFamily="18" charset="0"/>
            </a:endParaRPr>
          </a:p>
          <a:p>
            <a:pPr lvl="1">
              <a:defRPr/>
            </a:pPr>
            <a:r>
              <a:rPr lang="en-US" sz="1600" dirty="0">
                <a:latin typeface="Times New Roman" pitchFamily="18" charset="0"/>
                <a:cs typeface="Times New Roman" pitchFamily="18" charset="0"/>
              </a:rPr>
              <a:t> There are three ways to calculate mutation score using the formulae (1)(2)(3)</a:t>
            </a:r>
          </a:p>
          <a:p>
            <a:pPr lvl="1">
              <a:defRPr/>
            </a:pPr>
            <a:endParaRPr lang="en-US" sz="1600" b="1" dirty="0">
              <a:latin typeface="Times New Roman" pitchFamily="18" charset="0"/>
              <a:cs typeface="Times New Roman" pitchFamily="18" charset="0"/>
            </a:endParaRPr>
          </a:p>
          <a:p>
            <a:pPr lvl="1">
              <a:defRPr/>
            </a:pPr>
            <a:r>
              <a:rPr lang="en-US" sz="1600" b="1" dirty="0">
                <a:latin typeface="Times New Roman" pitchFamily="18" charset="0"/>
                <a:cs typeface="Times New Roman" pitchFamily="18" charset="0"/>
              </a:rPr>
              <a:t>MS (T) = ( |D|/ (|D|+|L|) ) * 100                                                                                                     (4)</a:t>
            </a:r>
            <a:endParaRPr lang="en-US" sz="1600" dirty="0">
              <a:latin typeface="Times New Roman" pitchFamily="18" charset="0"/>
              <a:cs typeface="Times New Roman" pitchFamily="18" charset="0"/>
            </a:endParaRPr>
          </a:p>
          <a:p>
            <a:pPr lvl="1">
              <a:defRPr/>
            </a:pPr>
            <a:r>
              <a:rPr lang="en-US" sz="1600" dirty="0">
                <a:latin typeface="Times New Roman" pitchFamily="18" charset="0"/>
                <a:cs typeface="Times New Roman" pitchFamily="18" charset="0"/>
              </a:rPr>
              <a:t>MS (T) – Mutation Score against Test case (T).</a:t>
            </a:r>
          </a:p>
          <a:p>
            <a:pPr lvl="1">
              <a:defRPr/>
            </a:pPr>
            <a:r>
              <a:rPr lang="en-US" sz="1600" dirty="0">
                <a:latin typeface="Times New Roman" pitchFamily="18" charset="0"/>
                <a:cs typeface="Times New Roman" pitchFamily="18" charset="0"/>
              </a:rPr>
              <a:t>D - No of Distinguished Mutants i.e. the mutants killed by the Test case (T).</a:t>
            </a:r>
          </a:p>
          <a:p>
            <a:pPr lvl="1">
              <a:defRPr/>
            </a:pPr>
            <a:r>
              <a:rPr lang="en-US" sz="1600" dirty="0">
                <a:latin typeface="Times New Roman" pitchFamily="18" charset="0"/>
                <a:cs typeface="Times New Roman" pitchFamily="18" charset="0"/>
              </a:rPr>
              <a:t>L - No of Live Mutants i.e. the mutants cannot be killed by Test cases (T).</a:t>
            </a:r>
          </a:p>
          <a:p>
            <a:pPr>
              <a:defRPr/>
            </a:pPr>
            <a:endParaRPr lang="en-US" sz="1600" dirty="0">
              <a:latin typeface="Times New Roman" pitchFamily="18" charset="0"/>
              <a:cs typeface="Times New Roman" pitchFamily="18" charset="0"/>
            </a:endParaRPr>
          </a:p>
          <a:p>
            <a:pPr>
              <a:defRPr/>
            </a:pPr>
            <a:r>
              <a:rPr lang="en-US" sz="1600" b="1" u="sng" dirty="0">
                <a:latin typeface="Times New Roman" pitchFamily="18" charset="0"/>
                <a:cs typeface="Times New Roman" pitchFamily="18" charset="0"/>
              </a:rPr>
              <a:t>Fitness Evaluation – Branch Coverage</a:t>
            </a:r>
            <a:endParaRPr lang="en-US" sz="1600" dirty="0">
              <a:latin typeface="Times New Roman" pitchFamily="18" charset="0"/>
              <a:cs typeface="Times New Roman" pitchFamily="18" charset="0"/>
            </a:endParaRPr>
          </a:p>
          <a:p>
            <a:pPr>
              <a:defRPr/>
            </a:pPr>
            <a:endParaRPr lang="en-US" sz="1600" b="1" dirty="0">
              <a:latin typeface="Times New Roman" pitchFamily="18" charset="0"/>
              <a:cs typeface="Times New Roman" pitchFamily="18" charset="0"/>
            </a:endParaRPr>
          </a:p>
          <a:p>
            <a:pPr lvl="1">
              <a:defRPr/>
            </a:pPr>
            <a:r>
              <a:rPr lang="en-US" sz="1600" b="1" dirty="0">
                <a:latin typeface="Times New Roman" pitchFamily="18" charset="0"/>
                <a:cs typeface="Times New Roman" pitchFamily="18" charset="0"/>
              </a:rPr>
              <a:t>BCV (T) = |N</a:t>
            </a:r>
            <a:r>
              <a:rPr lang="en-US" sz="1600" b="1" baseline="-25000" dirty="0">
                <a:latin typeface="Times New Roman" pitchFamily="18" charset="0"/>
                <a:cs typeface="Times New Roman" pitchFamily="18" charset="0"/>
              </a:rPr>
              <a:t>m</a:t>
            </a:r>
            <a:r>
              <a:rPr lang="en-US" sz="1600" b="1" dirty="0">
                <a:latin typeface="Times New Roman" pitchFamily="18" charset="0"/>
                <a:cs typeface="Times New Roman" pitchFamily="18" charset="0"/>
              </a:rPr>
              <a:t>| / |T</a:t>
            </a:r>
            <a:r>
              <a:rPr lang="en-US" sz="1600" b="1" baseline="-25000" dirty="0">
                <a:latin typeface="Times New Roman" pitchFamily="18" charset="0"/>
                <a:cs typeface="Times New Roman" pitchFamily="18" charset="0"/>
              </a:rPr>
              <a:t>m</a:t>
            </a:r>
            <a:r>
              <a:rPr lang="en-US" sz="1600" b="1" dirty="0">
                <a:latin typeface="Times New Roman" pitchFamily="18" charset="0"/>
                <a:cs typeface="Times New Roman" pitchFamily="18" charset="0"/>
              </a:rPr>
              <a:t>|* 100                                                                                                             (5)                                    </a:t>
            </a:r>
            <a:endParaRPr lang="en-US" sz="1600" dirty="0">
              <a:latin typeface="Times New Roman" pitchFamily="18" charset="0"/>
              <a:cs typeface="Times New Roman" pitchFamily="18" charset="0"/>
            </a:endParaRPr>
          </a:p>
          <a:p>
            <a:pPr lvl="1">
              <a:defRPr/>
            </a:pPr>
            <a:r>
              <a:rPr lang="en-US" sz="1600" dirty="0">
                <a:latin typeface="Times New Roman" pitchFamily="18" charset="0"/>
                <a:cs typeface="Times New Roman" pitchFamily="18" charset="0"/>
              </a:rPr>
              <a:t>BCV (T) – Brach coverage value for Method (m) against Test case (T)</a:t>
            </a:r>
          </a:p>
          <a:p>
            <a:pPr lvl="1">
              <a:defRPr/>
            </a:pPr>
            <a:r>
              <a:rPr lang="en-US" sz="1600" dirty="0">
                <a:latin typeface="Times New Roman" pitchFamily="18" charset="0"/>
                <a:cs typeface="Times New Roman" pitchFamily="18" charset="0"/>
              </a:rPr>
              <a:t>N</a:t>
            </a:r>
            <a:r>
              <a:rPr lang="en-US" sz="1600" baseline="-25000" dirty="0">
                <a:latin typeface="Times New Roman" pitchFamily="18" charset="0"/>
                <a:cs typeface="Times New Roman" pitchFamily="18" charset="0"/>
              </a:rPr>
              <a:t>m</a:t>
            </a:r>
            <a:r>
              <a:rPr lang="en-US" sz="1600" dirty="0">
                <a:latin typeface="Times New Roman" pitchFamily="18" charset="0"/>
                <a:cs typeface="Times New Roman" pitchFamily="18" charset="0"/>
              </a:rPr>
              <a:t> - Number of branches covered using Test case (T) against Method (m)</a:t>
            </a:r>
          </a:p>
          <a:p>
            <a:pPr lvl="1">
              <a:defRPr/>
            </a:pPr>
            <a:r>
              <a:rPr lang="en-US" sz="1600" dirty="0">
                <a:latin typeface="Times New Roman" pitchFamily="18" charset="0"/>
                <a:cs typeface="Times New Roman" pitchFamily="18" charset="0"/>
              </a:rPr>
              <a:t>T</a:t>
            </a:r>
            <a:r>
              <a:rPr lang="en-US" sz="1600" baseline="-25000" dirty="0">
                <a:latin typeface="Times New Roman" pitchFamily="18" charset="0"/>
                <a:cs typeface="Times New Roman" pitchFamily="18" charset="0"/>
              </a:rPr>
              <a:t>m</a:t>
            </a:r>
            <a:r>
              <a:rPr lang="en-US" sz="1600" dirty="0">
                <a:latin typeface="Times New Roman" pitchFamily="18" charset="0"/>
                <a:cs typeface="Times New Roman" pitchFamily="18" charset="0"/>
              </a:rPr>
              <a:t> - Total number of branches in Method (m)</a:t>
            </a:r>
          </a:p>
          <a:p>
            <a:pPr>
              <a:defRPr/>
            </a:pPr>
            <a:endParaRPr lang="en-US" sz="1600" dirty="0">
              <a:latin typeface="Times New Roman" pitchFamily="18" charset="0"/>
              <a:cs typeface="Times New Roman" pitchFamily="18" charset="0"/>
            </a:endParaRPr>
          </a:p>
          <a:p>
            <a:pPr indent="101600" algn="just" eaLnBrk="0" hangingPunct="0">
              <a:defRPr/>
            </a:pPr>
            <a:r>
              <a:rPr lang="en-US" altLang="zh-CN" sz="1600" dirty="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920698" y="594360"/>
          <a:ext cx="7156550" cy="6015681"/>
        </p:xfrm>
        <a:graphic>
          <a:graphicData uri="http://schemas.openxmlformats.org/drawingml/2006/table">
            <a:tbl>
              <a:tblPr/>
              <a:tblGrid>
                <a:gridCol w="3578275"/>
                <a:gridCol w="3578275"/>
              </a:tblGrid>
              <a:tr h="3455361">
                <a:tc>
                  <a:txBody>
                    <a:bodyPr/>
                    <a:lstStyle/>
                    <a:p>
                      <a:pPr marL="0" marR="0" algn="just">
                        <a:spcBef>
                          <a:spcPts val="0"/>
                        </a:spcBef>
                        <a:spcAft>
                          <a:spcPts val="0"/>
                        </a:spcAft>
                      </a:pPr>
                      <a:r>
                        <a:rPr lang="en-AU" sz="1200" b="1" dirty="0">
                          <a:latin typeface="Times New Roman"/>
                          <a:ea typeface="Times New Roman"/>
                        </a:rPr>
                        <a:t>public class mut33 extends Account {</a:t>
                      </a:r>
                      <a:endParaRPr lang="en-US" sz="1200" dirty="0">
                        <a:latin typeface="Times New Roman"/>
                        <a:ea typeface="SimSun"/>
                      </a:endParaRPr>
                    </a:p>
                    <a:p>
                      <a:pPr marL="0" marR="0" algn="just">
                        <a:spcBef>
                          <a:spcPts val="0"/>
                        </a:spcBef>
                        <a:spcAft>
                          <a:spcPts val="0"/>
                        </a:spcAft>
                      </a:pPr>
                      <a:r>
                        <a:rPr lang="en-AU" sz="1200" dirty="0">
                          <a:latin typeface="Times New Roman"/>
                          <a:ea typeface="Times New Roman"/>
                        </a:rPr>
                        <a:t>    String an, at, </a:t>
                      </a:r>
                      <a:r>
                        <a:rPr lang="en-AU" sz="1200" dirty="0" err="1">
                          <a:latin typeface="Times New Roman"/>
                          <a:ea typeface="Times New Roman"/>
                        </a:rPr>
                        <a:t>sacn</a:t>
                      </a:r>
                      <a:r>
                        <a:rPr lang="en-AU" sz="1200" dirty="0">
                          <a:latin typeface="Times New Roman"/>
                          <a:ea typeface="Times New Roman"/>
                        </a:rPr>
                        <a:t>;</a:t>
                      </a:r>
                      <a:endParaRPr lang="en-US" sz="1200" dirty="0">
                        <a:latin typeface="Times New Roman"/>
                        <a:ea typeface="SimSun"/>
                      </a:endParaRPr>
                    </a:p>
                    <a:p>
                      <a:pPr marL="0" marR="0" algn="just">
                        <a:spcBef>
                          <a:spcPts val="0"/>
                        </a:spcBef>
                        <a:spcAft>
                          <a:spcPts val="0"/>
                        </a:spcAft>
                      </a:pPr>
                      <a:r>
                        <a:rPr lang="en-AU" sz="1200" dirty="0">
                          <a:latin typeface="Times New Roman"/>
                          <a:ea typeface="Times New Roman"/>
                        </a:rPr>
                        <a:t>    </a:t>
                      </a:r>
                      <a:r>
                        <a:rPr lang="en-AU" sz="1200" dirty="0" err="1">
                          <a:latin typeface="Times New Roman"/>
                          <a:ea typeface="Times New Roman"/>
                        </a:rPr>
                        <a:t>int</a:t>
                      </a:r>
                      <a:r>
                        <a:rPr lang="en-AU" sz="1200" dirty="0">
                          <a:latin typeface="Times New Roman"/>
                          <a:ea typeface="Times New Roman"/>
                        </a:rPr>
                        <a:t> b;</a:t>
                      </a:r>
                      <a:endParaRPr lang="en-US" sz="1200" dirty="0">
                        <a:latin typeface="Times New Roman"/>
                        <a:ea typeface="SimSun"/>
                      </a:endParaRPr>
                    </a:p>
                    <a:p>
                      <a:pPr marL="0" marR="0" algn="just">
                        <a:spcBef>
                          <a:spcPts val="0"/>
                        </a:spcBef>
                        <a:spcAft>
                          <a:spcPts val="0"/>
                        </a:spcAft>
                      </a:pPr>
                      <a:r>
                        <a:rPr lang="en-AU" sz="1200" dirty="0">
                          <a:latin typeface="Times New Roman"/>
                          <a:ea typeface="Times New Roman"/>
                        </a:rPr>
                        <a:t>    public </a:t>
                      </a:r>
                      <a:r>
                        <a:rPr lang="en-AU" sz="1200" dirty="0" err="1">
                          <a:latin typeface="Times New Roman"/>
                          <a:ea typeface="Times New Roman"/>
                        </a:rPr>
                        <a:t>int</a:t>
                      </a:r>
                      <a:r>
                        <a:rPr lang="en-AU" sz="1200" dirty="0">
                          <a:latin typeface="Times New Roman"/>
                          <a:ea typeface="Times New Roman"/>
                        </a:rPr>
                        <a:t> </a:t>
                      </a:r>
                      <a:r>
                        <a:rPr lang="en-AU" sz="1200" dirty="0" err="1">
                          <a:latin typeface="Times New Roman"/>
                          <a:ea typeface="Times New Roman"/>
                        </a:rPr>
                        <a:t>ViewBalance</a:t>
                      </a:r>
                      <a:r>
                        <a:rPr lang="en-AU" sz="1200" dirty="0">
                          <a:latin typeface="Times New Roman"/>
                          <a:ea typeface="Times New Roman"/>
                        </a:rPr>
                        <a:t>(String </a:t>
                      </a:r>
                      <a:r>
                        <a:rPr lang="en-AU" sz="1200" dirty="0" err="1">
                          <a:latin typeface="Times New Roman"/>
                          <a:ea typeface="Times New Roman"/>
                        </a:rPr>
                        <a:t>ano</a:t>
                      </a:r>
                      <a:r>
                        <a:rPr lang="en-AU" sz="1200" dirty="0">
                          <a:latin typeface="Times New Roman"/>
                          <a:ea typeface="Times New Roman"/>
                        </a:rPr>
                        <a:t>, String </a:t>
                      </a:r>
                      <a:r>
                        <a:rPr lang="en-AU" sz="1200" dirty="0" err="1">
                          <a:latin typeface="Times New Roman"/>
                          <a:ea typeface="Times New Roman"/>
                        </a:rPr>
                        <a:t>atp</a:t>
                      </a:r>
                      <a:r>
                        <a:rPr lang="en-AU" sz="1200" dirty="0">
                          <a:latin typeface="Times New Roman"/>
                          <a:ea typeface="Times New Roman"/>
                        </a:rPr>
                        <a:t>) {</a:t>
                      </a:r>
                      <a:endParaRPr lang="en-US" sz="1200" dirty="0">
                        <a:latin typeface="Times New Roman"/>
                        <a:ea typeface="SimSun"/>
                      </a:endParaRPr>
                    </a:p>
                    <a:p>
                      <a:pPr marL="0" marR="0" algn="just">
                        <a:spcBef>
                          <a:spcPts val="0"/>
                        </a:spcBef>
                        <a:spcAft>
                          <a:spcPts val="0"/>
                        </a:spcAft>
                      </a:pPr>
                      <a:r>
                        <a:rPr lang="en-AU" sz="1200" dirty="0">
                          <a:latin typeface="Times New Roman"/>
                          <a:ea typeface="Times New Roman"/>
                        </a:rPr>
                        <a:t>        if (</a:t>
                      </a:r>
                      <a:r>
                        <a:rPr lang="en-AU" sz="1200" dirty="0" err="1">
                          <a:latin typeface="Times New Roman"/>
                          <a:ea typeface="Times New Roman"/>
                        </a:rPr>
                        <a:t>ano.length</a:t>
                      </a:r>
                      <a:r>
                        <a:rPr lang="en-AU" sz="1200" dirty="0">
                          <a:latin typeface="Times New Roman"/>
                          <a:ea typeface="Times New Roman"/>
                        </a:rPr>
                        <a:t>() &lt;= 0 &amp;&amp; </a:t>
                      </a:r>
                      <a:r>
                        <a:rPr lang="en-AU" sz="1200" dirty="0" err="1">
                          <a:latin typeface="Times New Roman"/>
                          <a:ea typeface="Times New Roman"/>
                        </a:rPr>
                        <a:t>atp.length</a:t>
                      </a:r>
                      <a:r>
                        <a:rPr lang="en-AU" sz="1200" dirty="0">
                          <a:latin typeface="Times New Roman"/>
                          <a:ea typeface="Times New Roman"/>
                        </a:rPr>
                        <a:t>() &lt;= 0) {</a:t>
                      </a:r>
                      <a:endParaRPr lang="en-US" sz="1200" dirty="0">
                        <a:latin typeface="Times New Roman"/>
                        <a:ea typeface="SimSun"/>
                      </a:endParaRPr>
                    </a:p>
                    <a:p>
                      <a:pPr marL="0" marR="0" algn="just">
                        <a:spcBef>
                          <a:spcPts val="0"/>
                        </a:spcBef>
                        <a:spcAft>
                          <a:spcPts val="0"/>
                        </a:spcAft>
                      </a:pPr>
                      <a:r>
                        <a:rPr lang="en-AU" sz="1200" dirty="0">
                          <a:latin typeface="Times New Roman"/>
                          <a:ea typeface="Times New Roman"/>
                        </a:rPr>
                        <a:t>            return 0;</a:t>
                      </a:r>
                      <a:endParaRPr lang="en-US" sz="1200" dirty="0">
                        <a:latin typeface="Times New Roman"/>
                        <a:ea typeface="SimSun"/>
                      </a:endParaRPr>
                    </a:p>
                    <a:p>
                      <a:pPr marL="0" marR="0" algn="just">
                        <a:spcBef>
                          <a:spcPts val="0"/>
                        </a:spcBef>
                        <a:spcAft>
                          <a:spcPts val="0"/>
                        </a:spcAft>
                      </a:pPr>
                      <a:r>
                        <a:rPr lang="en-AU" sz="1200" dirty="0">
                          <a:latin typeface="Times New Roman"/>
                          <a:ea typeface="Times New Roman"/>
                        </a:rPr>
                        <a:t>        }</a:t>
                      </a:r>
                      <a:endParaRPr lang="en-US" sz="1200" dirty="0">
                        <a:latin typeface="Times New Roman"/>
                        <a:ea typeface="SimSun"/>
                      </a:endParaRPr>
                    </a:p>
                    <a:p>
                      <a:pPr marL="0" marR="0" algn="just">
                        <a:spcBef>
                          <a:spcPts val="0"/>
                        </a:spcBef>
                        <a:spcAft>
                          <a:spcPts val="0"/>
                        </a:spcAft>
                      </a:pPr>
                      <a:r>
                        <a:rPr lang="en-AU" sz="1200" dirty="0">
                          <a:latin typeface="Times New Roman"/>
                          <a:ea typeface="Times New Roman"/>
                        </a:rPr>
                        <a:t>           ------------------code------------</a:t>
                      </a:r>
                      <a:endParaRPr lang="en-US" sz="1200" dirty="0">
                        <a:latin typeface="Times New Roman"/>
                        <a:ea typeface="SimSun"/>
                      </a:endParaRPr>
                    </a:p>
                    <a:p>
                      <a:pPr marL="0" marR="0" algn="just">
                        <a:spcBef>
                          <a:spcPts val="0"/>
                        </a:spcBef>
                        <a:spcAft>
                          <a:spcPts val="0"/>
                        </a:spcAft>
                      </a:pPr>
                      <a:r>
                        <a:rPr lang="en-AU" sz="1200" dirty="0">
                          <a:latin typeface="Times New Roman"/>
                          <a:ea typeface="Times New Roman"/>
                        </a:rPr>
                        <a:t>        if (</a:t>
                      </a:r>
                      <a:r>
                        <a:rPr lang="en-AU" sz="1200" dirty="0" err="1">
                          <a:latin typeface="Times New Roman"/>
                          <a:ea typeface="Times New Roman"/>
                        </a:rPr>
                        <a:t>sacn</a:t>
                      </a:r>
                      <a:r>
                        <a:rPr lang="en-AU" sz="1200" dirty="0">
                          <a:latin typeface="Times New Roman"/>
                          <a:ea typeface="Times New Roman"/>
                        </a:rPr>
                        <a:t> != null || !</a:t>
                      </a:r>
                      <a:r>
                        <a:rPr lang="en-AU" sz="1200" dirty="0" err="1">
                          <a:latin typeface="Times New Roman"/>
                          <a:ea typeface="Times New Roman"/>
                        </a:rPr>
                        <a:t>sacn.equals</a:t>
                      </a:r>
                      <a:r>
                        <a:rPr lang="en-AU" sz="1200" dirty="0">
                          <a:latin typeface="Times New Roman"/>
                          <a:ea typeface="Times New Roman"/>
                        </a:rPr>
                        <a:t>("")) {</a:t>
                      </a:r>
                      <a:endParaRPr lang="en-US" sz="1200" dirty="0">
                        <a:latin typeface="Times New Roman"/>
                        <a:ea typeface="SimSun"/>
                      </a:endParaRPr>
                    </a:p>
                    <a:p>
                      <a:pPr marL="0" marR="0" algn="just">
                        <a:spcBef>
                          <a:spcPts val="0"/>
                        </a:spcBef>
                        <a:spcAft>
                          <a:spcPts val="0"/>
                        </a:spcAft>
                      </a:pPr>
                      <a:r>
                        <a:rPr lang="en-AU" sz="1200" dirty="0">
                          <a:latin typeface="Times New Roman"/>
                          <a:ea typeface="Times New Roman"/>
                        </a:rPr>
                        <a:t>            try {</a:t>
                      </a:r>
                      <a:endParaRPr lang="en-US" sz="1200" dirty="0">
                        <a:latin typeface="Times New Roman"/>
                        <a:ea typeface="SimSun"/>
                      </a:endParaRPr>
                    </a:p>
                    <a:p>
                      <a:pPr marL="0" marR="0" algn="just">
                        <a:spcBef>
                          <a:spcPts val="0"/>
                        </a:spcBef>
                        <a:spcAft>
                          <a:spcPts val="600"/>
                        </a:spcAft>
                      </a:pPr>
                      <a:r>
                        <a:rPr lang="en-AU" sz="1200" dirty="0">
                          <a:latin typeface="Times New Roman"/>
                          <a:ea typeface="Times New Roman"/>
                        </a:rPr>
                        <a:t>           ---------------code--------------- </a:t>
                      </a:r>
                      <a:endParaRPr lang="en-US" sz="1200" dirty="0">
                        <a:latin typeface="Times New Roman"/>
                        <a:ea typeface="SimSun"/>
                      </a:endParaRPr>
                    </a:p>
                    <a:p>
                      <a:pPr marL="0" marR="0" algn="just">
                        <a:spcBef>
                          <a:spcPts val="0"/>
                        </a:spcBef>
                        <a:spcAft>
                          <a:spcPts val="0"/>
                        </a:spcAft>
                      </a:pPr>
                      <a:r>
                        <a:rPr lang="en-AU" sz="1200" dirty="0">
                          <a:latin typeface="Times New Roman"/>
                          <a:ea typeface="Times New Roman"/>
                        </a:rPr>
                        <a:t>                if (</a:t>
                      </a:r>
                      <a:r>
                        <a:rPr lang="en-AU" sz="1200" dirty="0" err="1">
                          <a:latin typeface="Times New Roman"/>
                          <a:ea typeface="Times New Roman"/>
                        </a:rPr>
                        <a:t>r.next</a:t>
                      </a:r>
                      <a:r>
                        <a:rPr lang="en-AU" sz="1200" dirty="0">
                          <a:latin typeface="Times New Roman"/>
                          <a:ea typeface="Times New Roman"/>
                        </a:rPr>
                        <a:t>()) {</a:t>
                      </a:r>
                      <a:endParaRPr lang="en-US" sz="1200" dirty="0">
                        <a:latin typeface="Times New Roman"/>
                        <a:ea typeface="SimSun"/>
                      </a:endParaRPr>
                    </a:p>
                    <a:p>
                      <a:pPr marL="0" marR="0" algn="just">
                        <a:spcBef>
                          <a:spcPts val="0"/>
                        </a:spcBef>
                        <a:spcAft>
                          <a:spcPts val="0"/>
                        </a:spcAft>
                      </a:pPr>
                      <a:r>
                        <a:rPr lang="en-AU" sz="1200" dirty="0">
                          <a:latin typeface="Times New Roman"/>
                          <a:ea typeface="Times New Roman"/>
                        </a:rPr>
                        <a:t>                    b = </a:t>
                      </a:r>
                      <a:r>
                        <a:rPr lang="en-AU" sz="1200" dirty="0" err="1">
                          <a:latin typeface="Times New Roman"/>
                          <a:ea typeface="Times New Roman"/>
                        </a:rPr>
                        <a:t>r.getInt</a:t>
                      </a:r>
                      <a:r>
                        <a:rPr lang="en-AU" sz="1200" dirty="0">
                          <a:latin typeface="Times New Roman"/>
                          <a:ea typeface="Times New Roman"/>
                        </a:rPr>
                        <a:t>(1);</a:t>
                      </a:r>
                      <a:endParaRPr lang="en-US" sz="1200" dirty="0">
                        <a:latin typeface="Times New Roman"/>
                        <a:ea typeface="SimSun"/>
                      </a:endParaRPr>
                    </a:p>
                    <a:p>
                      <a:pPr marL="0" marR="0" algn="just">
                        <a:spcBef>
                          <a:spcPts val="0"/>
                        </a:spcBef>
                        <a:spcAft>
                          <a:spcPts val="600"/>
                        </a:spcAft>
                      </a:pPr>
                      <a:r>
                        <a:rPr lang="en-AU" sz="1200" dirty="0">
                          <a:latin typeface="Times New Roman"/>
                          <a:ea typeface="Times New Roman"/>
                        </a:rPr>
                        <a:t>                }</a:t>
                      </a:r>
                      <a:endParaRPr lang="en-US" sz="1200" dirty="0">
                        <a:latin typeface="Times New Roman"/>
                        <a:ea typeface="SimSun"/>
                      </a:endParaRPr>
                    </a:p>
                    <a:p>
                      <a:pPr marL="0" marR="0" algn="just">
                        <a:spcBef>
                          <a:spcPts val="0"/>
                        </a:spcBef>
                        <a:spcAft>
                          <a:spcPts val="600"/>
                        </a:spcAft>
                      </a:pPr>
                      <a:r>
                        <a:rPr lang="en-AU" sz="1200" dirty="0">
                          <a:latin typeface="Times New Roman"/>
                          <a:ea typeface="Times New Roman"/>
                        </a:rPr>
                        <a:t>           ---------------code--------------- </a:t>
                      </a:r>
                      <a:endParaRPr lang="en-US" sz="1200" dirty="0">
                        <a:latin typeface="Times New Roman"/>
                        <a:ea typeface="SimSun"/>
                      </a:endParaRPr>
                    </a:p>
                    <a:p>
                      <a:pPr marL="0" marR="0" algn="just">
                        <a:spcBef>
                          <a:spcPts val="0"/>
                        </a:spcBef>
                        <a:spcAft>
                          <a:spcPts val="0"/>
                        </a:spcAft>
                      </a:pPr>
                      <a:r>
                        <a:rPr lang="en-AU" sz="1200" dirty="0">
                          <a:latin typeface="Times New Roman"/>
                          <a:ea typeface="Times New Roman"/>
                        </a:rPr>
                        <a:t>         }</a:t>
                      </a:r>
                      <a:endParaRPr lang="en-US" sz="1200" dirty="0">
                        <a:latin typeface="Times New Roman"/>
                        <a:ea typeface="SimSun"/>
                      </a:endParaRPr>
                    </a:p>
                    <a:p>
                      <a:pPr marL="0" marR="0" algn="just">
                        <a:spcBef>
                          <a:spcPts val="0"/>
                        </a:spcBef>
                        <a:spcAft>
                          <a:spcPts val="0"/>
                        </a:spcAft>
                      </a:pPr>
                      <a:r>
                        <a:rPr lang="en-AU" sz="1200" dirty="0">
                          <a:latin typeface="Times New Roman"/>
                          <a:ea typeface="Times New Roman"/>
                        </a:rPr>
                        <a:t>        return b</a:t>
                      </a:r>
                      <a:r>
                        <a:rPr lang="en-AU" sz="1200" dirty="0" smtClean="0">
                          <a:latin typeface="Times New Roman"/>
                          <a:ea typeface="Times New Roman"/>
                        </a:rPr>
                        <a:t>; }</a:t>
                      </a:r>
                      <a:r>
                        <a:rPr lang="en-AU" sz="1200" b="1" dirty="0" smtClean="0">
                          <a:latin typeface="Times New Roman"/>
                          <a:ea typeface="Times New Roman"/>
                        </a:rPr>
                        <a:t>}</a:t>
                      </a:r>
                      <a:endParaRPr lang="en-US" sz="1200" dirty="0">
                        <a:latin typeface="Times New Roman"/>
                        <a:ea typeface="SimSun"/>
                      </a:endParaRPr>
                    </a:p>
                  </a:txBody>
                  <a:tcPr marL="28575" marR="2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AU" sz="1200" b="1" dirty="0" smtClean="0">
                          <a:latin typeface="Times New Roman"/>
                          <a:ea typeface="Times New Roman"/>
                        </a:rPr>
                        <a:t>public class mut34 extends Account {</a:t>
                      </a:r>
                      <a:endParaRPr lang="en-US" sz="1200" dirty="0" smtClean="0">
                        <a:latin typeface="Times New Roman"/>
                        <a:ea typeface="SimSun"/>
                      </a:endParaRPr>
                    </a:p>
                    <a:p>
                      <a:pPr marL="0" marR="0" algn="just">
                        <a:spcBef>
                          <a:spcPts val="0"/>
                        </a:spcBef>
                        <a:spcAft>
                          <a:spcPts val="0"/>
                        </a:spcAft>
                      </a:pPr>
                      <a:r>
                        <a:rPr lang="en-AU" sz="1200" dirty="0" smtClean="0">
                          <a:latin typeface="Times New Roman"/>
                          <a:ea typeface="Times New Roman"/>
                        </a:rPr>
                        <a:t>    String an, at, </a:t>
                      </a:r>
                      <a:r>
                        <a:rPr lang="en-AU" sz="1200" dirty="0" err="1" smtClean="0">
                          <a:latin typeface="Times New Roman"/>
                          <a:ea typeface="Times New Roman"/>
                        </a:rPr>
                        <a:t>sacn</a:t>
                      </a:r>
                      <a:r>
                        <a:rPr lang="en-AU" sz="1200" dirty="0" smtClean="0">
                          <a:latin typeface="Times New Roman"/>
                          <a:ea typeface="Times New Roman"/>
                        </a:rPr>
                        <a:t>;</a:t>
                      </a:r>
                      <a:endParaRPr lang="en-US" sz="1200" dirty="0" smtClean="0">
                        <a:latin typeface="Times New Roman"/>
                        <a:ea typeface="SimSun"/>
                      </a:endParaRPr>
                    </a:p>
                    <a:p>
                      <a:pPr marL="0" marR="0" algn="just">
                        <a:spcBef>
                          <a:spcPts val="0"/>
                        </a:spcBef>
                        <a:spcAft>
                          <a:spcPts val="0"/>
                        </a:spcAft>
                      </a:pPr>
                      <a:r>
                        <a:rPr lang="en-AU" sz="1200" dirty="0" smtClean="0">
                          <a:latin typeface="Times New Roman"/>
                          <a:ea typeface="Times New Roman"/>
                        </a:rPr>
                        <a:t>    </a:t>
                      </a:r>
                      <a:r>
                        <a:rPr lang="en-AU" sz="1200" dirty="0" err="1" smtClean="0">
                          <a:latin typeface="Times New Roman"/>
                          <a:ea typeface="Times New Roman"/>
                        </a:rPr>
                        <a:t>int</a:t>
                      </a:r>
                      <a:r>
                        <a:rPr lang="en-AU" sz="1200" dirty="0" smtClean="0">
                          <a:latin typeface="Times New Roman"/>
                          <a:ea typeface="Times New Roman"/>
                        </a:rPr>
                        <a:t> b;</a:t>
                      </a:r>
                      <a:endParaRPr lang="en-US" sz="1200" dirty="0" smtClean="0">
                        <a:latin typeface="Times New Roman"/>
                        <a:ea typeface="SimSun"/>
                      </a:endParaRPr>
                    </a:p>
                    <a:p>
                      <a:pPr marL="0" marR="0" algn="just">
                        <a:spcBef>
                          <a:spcPts val="0"/>
                        </a:spcBef>
                        <a:spcAft>
                          <a:spcPts val="0"/>
                        </a:spcAft>
                      </a:pPr>
                      <a:r>
                        <a:rPr lang="en-AU" sz="1200" dirty="0" smtClean="0">
                          <a:latin typeface="Times New Roman"/>
                          <a:ea typeface="Times New Roman"/>
                        </a:rPr>
                        <a:t>    public </a:t>
                      </a:r>
                      <a:r>
                        <a:rPr lang="en-AU" sz="1200" dirty="0" err="1" smtClean="0">
                          <a:latin typeface="Times New Roman"/>
                          <a:ea typeface="Times New Roman"/>
                        </a:rPr>
                        <a:t>int</a:t>
                      </a:r>
                      <a:r>
                        <a:rPr lang="en-AU" sz="1200" dirty="0" smtClean="0">
                          <a:latin typeface="Times New Roman"/>
                          <a:ea typeface="Times New Roman"/>
                        </a:rPr>
                        <a:t> </a:t>
                      </a:r>
                      <a:r>
                        <a:rPr lang="en-AU" sz="1200" dirty="0" err="1" smtClean="0">
                          <a:latin typeface="Times New Roman"/>
                          <a:ea typeface="Times New Roman"/>
                        </a:rPr>
                        <a:t>ViewBalance</a:t>
                      </a:r>
                      <a:r>
                        <a:rPr lang="en-AU" sz="1200" dirty="0" smtClean="0">
                          <a:latin typeface="Times New Roman"/>
                          <a:ea typeface="Times New Roman"/>
                        </a:rPr>
                        <a:t>(String </a:t>
                      </a:r>
                      <a:r>
                        <a:rPr lang="en-AU" sz="1200" dirty="0" err="1" smtClean="0">
                          <a:latin typeface="Times New Roman"/>
                          <a:ea typeface="Times New Roman"/>
                        </a:rPr>
                        <a:t>ano</a:t>
                      </a:r>
                      <a:r>
                        <a:rPr lang="en-AU" sz="1200" dirty="0" smtClean="0">
                          <a:latin typeface="Times New Roman"/>
                          <a:ea typeface="Times New Roman"/>
                        </a:rPr>
                        <a:t>, String </a:t>
                      </a:r>
                      <a:r>
                        <a:rPr lang="en-AU" sz="1200" dirty="0" err="1" smtClean="0">
                          <a:latin typeface="Times New Roman"/>
                          <a:ea typeface="Times New Roman"/>
                        </a:rPr>
                        <a:t>atp</a:t>
                      </a:r>
                      <a:r>
                        <a:rPr lang="en-AU" sz="1200" dirty="0" smtClean="0">
                          <a:latin typeface="Times New Roman"/>
                          <a:ea typeface="Times New Roman"/>
                        </a:rPr>
                        <a:t>) {</a:t>
                      </a:r>
                      <a:endParaRPr lang="en-US" sz="1200" dirty="0" smtClean="0">
                        <a:latin typeface="Times New Roman"/>
                        <a:ea typeface="SimSun"/>
                      </a:endParaRPr>
                    </a:p>
                    <a:p>
                      <a:pPr marL="0" marR="0" algn="just">
                        <a:spcBef>
                          <a:spcPts val="0"/>
                        </a:spcBef>
                        <a:spcAft>
                          <a:spcPts val="0"/>
                        </a:spcAft>
                      </a:pPr>
                      <a:r>
                        <a:rPr lang="en-AU" sz="1200" dirty="0" smtClean="0">
                          <a:latin typeface="Times New Roman"/>
                          <a:ea typeface="Times New Roman"/>
                        </a:rPr>
                        <a:t>        if (</a:t>
                      </a:r>
                      <a:r>
                        <a:rPr lang="en-AU" sz="1200" dirty="0" err="1" smtClean="0">
                          <a:latin typeface="Times New Roman"/>
                          <a:ea typeface="Times New Roman"/>
                        </a:rPr>
                        <a:t>ano.length</a:t>
                      </a:r>
                      <a:r>
                        <a:rPr lang="en-AU" sz="1200" dirty="0" smtClean="0">
                          <a:latin typeface="Times New Roman"/>
                          <a:ea typeface="Times New Roman"/>
                        </a:rPr>
                        <a:t>() &gt; 0 || </a:t>
                      </a:r>
                      <a:r>
                        <a:rPr lang="en-AU" sz="1200" dirty="0" err="1" smtClean="0">
                          <a:latin typeface="Times New Roman"/>
                          <a:ea typeface="Times New Roman"/>
                        </a:rPr>
                        <a:t>atp.length</a:t>
                      </a:r>
                      <a:r>
                        <a:rPr lang="en-AU" sz="1200" dirty="0" smtClean="0">
                          <a:latin typeface="Times New Roman"/>
                          <a:ea typeface="Times New Roman"/>
                        </a:rPr>
                        <a:t>() &lt;= 0) {</a:t>
                      </a:r>
                      <a:endParaRPr lang="en-US" sz="1200" dirty="0" smtClean="0">
                        <a:latin typeface="Times New Roman"/>
                        <a:ea typeface="SimSun"/>
                      </a:endParaRPr>
                    </a:p>
                    <a:p>
                      <a:pPr marL="0" marR="0" algn="just">
                        <a:spcBef>
                          <a:spcPts val="0"/>
                        </a:spcBef>
                        <a:spcAft>
                          <a:spcPts val="0"/>
                        </a:spcAft>
                      </a:pPr>
                      <a:r>
                        <a:rPr lang="en-AU" sz="1200" dirty="0" smtClean="0">
                          <a:latin typeface="Times New Roman"/>
                          <a:ea typeface="Times New Roman"/>
                        </a:rPr>
                        <a:t>            return 0;</a:t>
                      </a:r>
                      <a:endParaRPr lang="en-US" sz="1200" dirty="0" smtClean="0">
                        <a:latin typeface="Times New Roman"/>
                        <a:ea typeface="SimSun"/>
                      </a:endParaRPr>
                    </a:p>
                    <a:p>
                      <a:pPr marL="0" marR="0" algn="just">
                        <a:spcBef>
                          <a:spcPts val="0"/>
                        </a:spcBef>
                        <a:spcAft>
                          <a:spcPts val="0"/>
                        </a:spcAft>
                      </a:pPr>
                      <a:r>
                        <a:rPr lang="en-AU" sz="1200" dirty="0" smtClean="0">
                          <a:latin typeface="Times New Roman"/>
                          <a:ea typeface="Times New Roman"/>
                        </a:rPr>
                        <a:t>        }</a:t>
                      </a:r>
                      <a:endParaRPr lang="en-US" sz="1200" dirty="0" smtClean="0">
                        <a:latin typeface="Times New Roman"/>
                        <a:ea typeface="SimSun"/>
                      </a:endParaRPr>
                    </a:p>
                    <a:p>
                      <a:pPr marL="0" marR="0" algn="just">
                        <a:spcBef>
                          <a:spcPts val="0"/>
                        </a:spcBef>
                        <a:spcAft>
                          <a:spcPts val="0"/>
                        </a:spcAft>
                      </a:pPr>
                      <a:r>
                        <a:rPr lang="en-AU" sz="1200" dirty="0" smtClean="0">
                          <a:latin typeface="Times New Roman"/>
                          <a:ea typeface="Times New Roman"/>
                        </a:rPr>
                        <a:t>           ------------------code------------</a:t>
                      </a:r>
                      <a:endParaRPr lang="en-US" sz="1200" dirty="0" smtClean="0">
                        <a:latin typeface="Times New Roman"/>
                        <a:ea typeface="SimSun"/>
                      </a:endParaRPr>
                    </a:p>
                    <a:p>
                      <a:pPr marL="0" marR="0" algn="just">
                        <a:spcBef>
                          <a:spcPts val="0"/>
                        </a:spcBef>
                        <a:spcAft>
                          <a:spcPts val="0"/>
                        </a:spcAft>
                      </a:pPr>
                      <a:r>
                        <a:rPr lang="en-AU" sz="1200" dirty="0" smtClean="0">
                          <a:latin typeface="Times New Roman"/>
                          <a:ea typeface="Times New Roman"/>
                        </a:rPr>
                        <a:t>        if (</a:t>
                      </a:r>
                      <a:r>
                        <a:rPr lang="en-AU" sz="1200" dirty="0" err="1" smtClean="0">
                          <a:latin typeface="Times New Roman"/>
                          <a:ea typeface="Times New Roman"/>
                        </a:rPr>
                        <a:t>sacn</a:t>
                      </a:r>
                      <a:r>
                        <a:rPr lang="en-AU" sz="1200" dirty="0" smtClean="0">
                          <a:latin typeface="Times New Roman"/>
                          <a:ea typeface="Times New Roman"/>
                        </a:rPr>
                        <a:t> != null || !</a:t>
                      </a:r>
                      <a:r>
                        <a:rPr lang="en-AU" sz="1200" dirty="0" err="1" smtClean="0">
                          <a:latin typeface="Times New Roman"/>
                          <a:ea typeface="Times New Roman"/>
                        </a:rPr>
                        <a:t>sacn.equals</a:t>
                      </a:r>
                      <a:r>
                        <a:rPr lang="en-AU" sz="1200" dirty="0" smtClean="0">
                          <a:latin typeface="Times New Roman"/>
                          <a:ea typeface="Times New Roman"/>
                        </a:rPr>
                        <a:t>("")) {</a:t>
                      </a:r>
                      <a:endParaRPr lang="en-US" sz="1200" dirty="0" smtClean="0">
                        <a:latin typeface="Times New Roman"/>
                        <a:ea typeface="SimSun"/>
                      </a:endParaRPr>
                    </a:p>
                    <a:p>
                      <a:pPr marL="0" marR="0" algn="just">
                        <a:spcBef>
                          <a:spcPts val="0"/>
                        </a:spcBef>
                        <a:spcAft>
                          <a:spcPts val="0"/>
                        </a:spcAft>
                      </a:pPr>
                      <a:r>
                        <a:rPr lang="en-AU" sz="1200" dirty="0" smtClean="0">
                          <a:latin typeface="Times New Roman"/>
                          <a:ea typeface="Times New Roman"/>
                        </a:rPr>
                        <a:t>            try {</a:t>
                      </a:r>
                      <a:endParaRPr lang="en-US" sz="1200" dirty="0" smtClean="0">
                        <a:latin typeface="Times New Roman"/>
                        <a:ea typeface="SimSun"/>
                      </a:endParaRPr>
                    </a:p>
                    <a:p>
                      <a:pPr marL="0" marR="0" algn="just">
                        <a:spcBef>
                          <a:spcPts val="0"/>
                        </a:spcBef>
                        <a:spcAft>
                          <a:spcPts val="600"/>
                        </a:spcAft>
                      </a:pPr>
                      <a:r>
                        <a:rPr lang="en-AU" sz="1200" dirty="0" smtClean="0">
                          <a:latin typeface="Times New Roman"/>
                          <a:ea typeface="Times New Roman"/>
                        </a:rPr>
                        <a:t>           ---------------code---------------     </a:t>
                      </a:r>
                      <a:endParaRPr lang="en-US" sz="1200" dirty="0" smtClean="0">
                        <a:latin typeface="Times New Roman"/>
                        <a:ea typeface="SimSun"/>
                      </a:endParaRPr>
                    </a:p>
                    <a:p>
                      <a:pPr marL="0" marR="0" algn="just">
                        <a:spcBef>
                          <a:spcPts val="0"/>
                        </a:spcBef>
                        <a:spcAft>
                          <a:spcPts val="0"/>
                        </a:spcAft>
                      </a:pPr>
                      <a:r>
                        <a:rPr lang="en-AU" sz="1200" dirty="0" smtClean="0">
                          <a:latin typeface="Times New Roman"/>
                          <a:ea typeface="Times New Roman"/>
                        </a:rPr>
                        <a:t>                if (</a:t>
                      </a:r>
                      <a:r>
                        <a:rPr lang="en-AU" sz="1200" dirty="0" err="1" smtClean="0">
                          <a:latin typeface="Times New Roman"/>
                          <a:ea typeface="Times New Roman"/>
                        </a:rPr>
                        <a:t>r.next</a:t>
                      </a:r>
                      <a:r>
                        <a:rPr lang="en-AU" sz="1200" dirty="0" smtClean="0">
                          <a:latin typeface="Times New Roman"/>
                          <a:ea typeface="Times New Roman"/>
                        </a:rPr>
                        <a:t>()) {</a:t>
                      </a:r>
                      <a:endParaRPr lang="en-US" sz="1200" dirty="0" smtClean="0">
                        <a:latin typeface="Times New Roman"/>
                        <a:ea typeface="SimSun"/>
                      </a:endParaRPr>
                    </a:p>
                    <a:p>
                      <a:pPr marL="0" marR="0" algn="just">
                        <a:spcBef>
                          <a:spcPts val="0"/>
                        </a:spcBef>
                        <a:spcAft>
                          <a:spcPts val="0"/>
                        </a:spcAft>
                      </a:pPr>
                      <a:r>
                        <a:rPr lang="en-AU" sz="1200" dirty="0" smtClean="0">
                          <a:latin typeface="Times New Roman"/>
                          <a:ea typeface="Times New Roman"/>
                        </a:rPr>
                        <a:t>                    b = </a:t>
                      </a:r>
                      <a:r>
                        <a:rPr lang="en-AU" sz="1200" dirty="0" err="1" smtClean="0">
                          <a:latin typeface="Times New Roman"/>
                          <a:ea typeface="Times New Roman"/>
                        </a:rPr>
                        <a:t>r.getInt</a:t>
                      </a:r>
                      <a:r>
                        <a:rPr lang="en-AU" sz="1200" dirty="0" smtClean="0">
                          <a:latin typeface="Times New Roman"/>
                          <a:ea typeface="Times New Roman"/>
                        </a:rPr>
                        <a:t>(1);</a:t>
                      </a:r>
                      <a:endParaRPr lang="en-US" sz="1200" dirty="0" smtClean="0">
                        <a:latin typeface="Times New Roman"/>
                        <a:ea typeface="SimSun"/>
                      </a:endParaRPr>
                    </a:p>
                    <a:p>
                      <a:pPr marL="0" marR="0" algn="just">
                        <a:spcBef>
                          <a:spcPts val="0"/>
                        </a:spcBef>
                        <a:spcAft>
                          <a:spcPts val="600"/>
                        </a:spcAft>
                      </a:pPr>
                      <a:r>
                        <a:rPr lang="en-AU" sz="1200" dirty="0" smtClean="0">
                          <a:latin typeface="Times New Roman"/>
                          <a:ea typeface="Times New Roman"/>
                        </a:rPr>
                        <a:t>                }</a:t>
                      </a:r>
                      <a:endParaRPr lang="en-US" sz="1200" dirty="0" smtClean="0">
                        <a:latin typeface="Times New Roman"/>
                        <a:ea typeface="SimSun"/>
                      </a:endParaRPr>
                    </a:p>
                    <a:p>
                      <a:pPr marL="0" marR="0" algn="just">
                        <a:spcBef>
                          <a:spcPts val="0"/>
                        </a:spcBef>
                        <a:spcAft>
                          <a:spcPts val="600"/>
                        </a:spcAft>
                      </a:pPr>
                      <a:r>
                        <a:rPr lang="en-AU" sz="1200" dirty="0" smtClean="0">
                          <a:latin typeface="Times New Roman"/>
                          <a:ea typeface="Times New Roman"/>
                        </a:rPr>
                        <a:t>           ---------------code---------------    </a:t>
                      </a:r>
                      <a:endParaRPr lang="en-US" sz="1200" dirty="0" smtClean="0">
                        <a:latin typeface="Times New Roman"/>
                        <a:ea typeface="SimSun"/>
                      </a:endParaRPr>
                    </a:p>
                    <a:p>
                      <a:pPr marL="0" marR="0" algn="just">
                        <a:spcBef>
                          <a:spcPts val="0"/>
                        </a:spcBef>
                        <a:spcAft>
                          <a:spcPts val="0"/>
                        </a:spcAft>
                      </a:pPr>
                      <a:r>
                        <a:rPr lang="en-AU" sz="1200" dirty="0" smtClean="0">
                          <a:latin typeface="Times New Roman"/>
                          <a:ea typeface="Times New Roman"/>
                        </a:rPr>
                        <a:t>          }</a:t>
                      </a:r>
                      <a:endParaRPr lang="en-US" sz="1200" dirty="0" smtClean="0">
                        <a:latin typeface="Times New Roman"/>
                        <a:ea typeface="SimSun"/>
                      </a:endParaRPr>
                    </a:p>
                    <a:p>
                      <a:pPr marL="0" marR="0" algn="just">
                        <a:spcBef>
                          <a:spcPts val="0"/>
                        </a:spcBef>
                        <a:spcAft>
                          <a:spcPts val="0"/>
                        </a:spcAft>
                      </a:pPr>
                      <a:r>
                        <a:rPr lang="en-AU" sz="1200" dirty="0" smtClean="0">
                          <a:latin typeface="Times New Roman"/>
                          <a:ea typeface="Times New Roman"/>
                        </a:rPr>
                        <a:t>        return b;    }</a:t>
                      </a:r>
                      <a:endParaRPr lang="en-US" sz="1200" dirty="0">
                        <a:latin typeface="Times New Roman"/>
                        <a:ea typeface="SimSun"/>
                      </a:endParaRPr>
                    </a:p>
                  </a:txBody>
                  <a:tcPr marL="28575" marR="2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7136">
                <a:tc>
                  <a:txBody>
                    <a:bodyPr/>
                    <a:lstStyle/>
                    <a:p>
                      <a:pPr>
                        <a:lnSpc>
                          <a:spcPct val="200000"/>
                        </a:lnSpc>
                      </a:pPr>
                      <a:r>
                        <a:rPr lang="en-AU" sz="1200" b="1" dirty="0" smtClean="0">
                          <a:latin typeface="Times New Roman"/>
                          <a:ea typeface="Times New Roman"/>
                        </a:rPr>
                        <a:t>Examp1e</a:t>
                      </a:r>
                      <a:r>
                        <a:rPr lang="en-AU" sz="1200" b="1" baseline="0" dirty="0" smtClean="0">
                          <a:latin typeface="Times New Roman"/>
                          <a:ea typeface="Times New Roman"/>
                        </a:rPr>
                        <a:t> 1:</a:t>
                      </a:r>
                      <a:endParaRPr lang="en-AU" sz="1200" b="1" dirty="0" smtClean="0">
                        <a:latin typeface="Times New Roman"/>
                        <a:ea typeface="Times New Roman"/>
                      </a:endParaRPr>
                    </a:p>
                    <a:p>
                      <a:pPr>
                        <a:lnSpc>
                          <a:spcPct val="200000"/>
                        </a:lnSpc>
                      </a:pPr>
                      <a:r>
                        <a:rPr lang="en-AU" sz="1200" b="1" dirty="0" smtClean="0">
                          <a:latin typeface="Times New Roman"/>
                          <a:ea typeface="Times New Roman"/>
                        </a:rPr>
                        <a:t>Mut33</a:t>
                      </a:r>
                      <a:r>
                        <a:rPr lang="en-AU" sz="1200" dirty="0" smtClean="0">
                          <a:latin typeface="Times New Roman"/>
                          <a:ea typeface="Times New Roman"/>
                        </a:rPr>
                        <a:t> </a:t>
                      </a:r>
                      <a:r>
                        <a:rPr lang="en-AU" sz="1200" dirty="0">
                          <a:latin typeface="Times New Roman"/>
                          <a:ea typeface="Times New Roman"/>
                        </a:rPr>
                        <a:t>- Test Case : { “” ,”</a:t>
                      </a:r>
                      <a:r>
                        <a:rPr lang="en-AU" sz="1200" dirty="0" err="1">
                          <a:latin typeface="Times New Roman"/>
                          <a:ea typeface="Times New Roman"/>
                        </a:rPr>
                        <a:t>fd</a:t>
                      </a:r>
                      <a:r>
                        <a:rPr lang="en-AU" sz="1200" dirty="0">
                          <a:latin typeface="Times New Roman"/>
                          <a:ea typeface="Times New Roman"/>
                        </a:rPr>
                        <a:t>”}   </a:t>
                      </a:r>
                      <a:endParaRPr lang="en-US" sz="1200" dirty="0">
                        <a:latin typeface="Times New Roman"/>
                      </a:endParaRPr>
                    </a:p>
                    <a:p>
                      <a:pPr>
                        <a:lnSpc>
                          <a:spcPct val="200000"/>
                        </a:lnSpc>
                      </a:pPr>
                      <a:r>
                        <a:rPr lang="en-AU" sz="1200" b="1" dirty="0">
                          <a:latin typeface="Times New Roman"/>
                          <a:ea typeface="Times New Roman"/>
                        </a:rPr>
                        <a:t>Status : Distinguished</a:t>
                      </a:r>
                      <a:endParaRPr lang="en-US" sz="1200" dirty="0">
                        <a:latin typeface="Times New Roman"/>
                      </a:endParaRPr>
                    </a:p>
                    <a:p>
                      <a:pPr>
                        <a:lnSpc>
                          <a:spcPct val="200000"/>
                        </a:lnSpc>
                      </a:pPr>
                      <a:r>
                        <a:rPr lang="en-AU" sz="1200" b="1" dirty="0">
                          <a:latin typeface="Times New Roman"/>
                          <a:ea typeface="Times New Roman"/>
                        </a:rPr>
                        <a:t>Mut34</a:t>
                      </a:r>
                      <a:r>
                        <a:rPr lang="en-AU" sz="1200" dirty="0">
                          <a:latin typeface="Times New Roman"/>
                          <a:ea typeface="Times New Roman"/>
                        </a:rPr>
                        <a:t> - Test Case : { “”, ”</a:t>
                      </a:r>
                      <a:r>
                        <a:rPr lang="en-AU" sz="1200" dirty="0" err="1">
                          <a:latin typeface="Times New Roman"/>
                          <a:ea typeface="Times New Roman"/>
                        </a:rPr>
                        <a:t>fd</a:t>
                      </a:r>
                      <a:r>
                        <a:rPr lang="en-AU" sz="1200" dirty="0">
                          <a:latin typeface="Times New Roman"/>
                          <a:ea typeface="Times New Roman"/>
                        </a:rPr>
                        <a:t>”}    </a:t>
                      </a:r>
                      <a:endParaRPr lang="en-US" sz="1200" dirty="0">
                        <a:latin typeface="Times New Roman"/>
                      </a:endParaRPr>
                    </a:p>
                    <a:p>
                      <a:pPr>
                        <a:lnSpc>
                          <a:spcPct val="200000"/>
                        </a:lnSpc>
                      </a:pPr>
                      <a:r>
                        <a:rPr lang="en-AU" sz="1200" b="1" dirty="0">
                          <a:latin typeface="Times New Roman"/>
                          <a:ea typeface="Times New Roman"/>
                        </a:rPr>
                        <a:t>Status : Distinguished</a:t>
                      </a:r>
                      <a:endParaRPr lang="en-US" sz="1200" dirty="0">
                        <a:latin typeface="Times New Roman"/>
                      </a:endParaRPr>
                    </a:p>
                    <a:p>
                      <a:pPr>
                        <a:lnSpc>
                          <a:spcPct val="200000"/>
                        </a:lnSpc>
                      </a:pPr>
                      <a:r>
                        <a:rPr lang="en-AU" sz="1200" b="1" dirty="0">
                          <a:latin typeface="Times New Roman"/>
                          <a:ea typeface="Times New Roman"/>
                        </a:rPr>
                        <a:t>Method wise Mutation Score : </a:t>
                      </a:r>
                      <a:r>
                        <a:rPr lang="en-AU" sz="1200" b="1" dirty="0" smtClean="0">
                          <a:latin typeface="Times New Roman"/>
                          <a:ea typeface="Times New Roman"/>
                        </a:rPr>
                        <a:t>1.0</a:t>
                      </a:r>
                    </a:p>
                    <a:p>
                      <a:pPr>
                        <a:lnSpc>
                          <a:spcPct val="200000"/>
                        </a:lnSpc>
                      </a:pPr>
                      <a:r>
                        <a:rPr lang="en-AU" sz="1200" b="1" dirty="0" smtClean="0">
                          <a:latin typeface="Times New Roman"/>
                          <a:ea typeface="Times New Roman"/>
                        </a:rPr>
                        <a:t>Component </a:t>
                      </a:r>
                      <a:r>
                        <a:rPr lang="en-AU" sz="1200" b="1" dirty="0">
                          <a:latin typeface="Times New Roman"/>
                          <a:ea typeface="Times New Roman"/>
                        </a:rPr>
                        <a:t>wise Mutation Score : </a:t>
                      </a:r>
                      <a:r>
                        <a:rPr lang="en-AU" sz="1200" b="1" dirty="0" smtClean="0">
                          <a:latin typeface="Times New Roman"/>
                          <a:ea typeface="Times New Roman"/>
                        </a:rPr>
                        <a:t>1.0</a:t>
                      </a:r>
                      <a:endParaRPr lang="en-US" sz="1200" dirty="0">
                        <a:latin typeface="Times New Roman"/>
                      </a:endParaRPr>
                    </a:p>
                  </a:txBody>
                  <a:tcPr marL="28575" marR="2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pPr>
                      <a:r>
                        <a:rPr lang="en-AU" sz="1200" b="1" dirty="0" smtClean="0">
                          <a:latin typeface="Times New Roman"/>
                          <a:ea typeface="Times New Roman"/>
                        </a:rPr>
                        <a:t>Example</a:t>
                      </a:r>
                      <a:r>
                        <a:rPr lang="en-AU" sz="1200" b="1" baseline="0" dirty="0" smtClean="0">
                          <a:latin typeface="Times New Roman"/>
                          <a:ea typeface="Times New Roman"/>
                        </a:rPr>
                        <a:t> 2 :</a:t>
                      </a:r>
                      <a:endParaRPr lang="en-AU" sz="1200" b="1" dirty="0" smtClean="0">
                        <a:latin typeface="Times New Roman"/>
                        <a:ea typeface="Times New Roman"/>
                      </a:endParaRPr>
                    </a:p>
                    <a:p>
                      <a:pPr>
                        <a:lnSpc>
                          <a:spcPct val="200000"/>
                        </a:lnSpc>
                      </a:pPr>
                      <a:r>
                        <a:rPr lang="en-AU" sz="1200" b="1" dirty="0" smtClean="0">
                          <a:latin typeface="Times New Roman"/>
                          <a:ea typeface="Times New Roman"/>
                        </a:rPr>
                        <a:t>Mut33</a:t>
                      </a:r>
                      <a:r>
                        <a:rPr lang="en-AU" sz="1200" dirty="0" smtClean="0">
                          <a:latin typeface="Times New Roman"/>
                          <a:ea typeface="Times New Roman"/>
                        </a:rPr>
                        <a:t> - Test Case 2:</a:t>
                      </a:r>
                      <a:r>
                        <a:rPr lang="en-AU" sz="1200" b="1" dirty="0" smtClean="0">
                          <a:latin typeface="Times New Roman"/>
                          <a:ea typeface="Times New Roman"/>
                        </a:rPr>
                        <a:t> { </a:t>
                      </a:r>
                      <a:r>
                        <a:rPr lang="en-AU" sz="1200" dirty="0" smtClean="0">
                          <a:latin typeface="Times New Roman"/>
                          <a:ea typeface="Times New Roman"/>
                        </a:rPr>
                        <a:t>“a153”,”fd”</a:t>
                      </a:r>
                      <a:r>
                        <a:rPr lang="en-AU" sz="1200" b="1" dirty="0" smtClean="0">
                          <a:latin typeface="Times New Roman"/>
                          <a:ea typeface="Times New Roman"/>
                        </a:rPr>
                        <a:t>}  </a:t>
                      </a:r>
                      <a:endParaRPr lang="en-US" sz="1200" dirty="0" smtClean="0">
                        <a:latin typeface="Times New Roman"/>
                      </a:endParaRPr>
                    </a:p>
                    <a:p>
                      <a:pPr>
                        <a:lnSpc>
                          <a:spcPct val="200000"/>
                        </a:lnSpc>
                      </a:pPr>
                      <a:r>
                        <a:rPr lang="en-AU" sz="1200" b="1" dirty="0" smtClean="0">
                          <a:latin typeface="Times New Roman"/>
                          <a:ea typeface="Times New Roman"/>
                        </a:rPr>
                        <a:t>Status : Live </a:t>
                      </a:r>
                      <a:endParaRPr lang="en-US" sz="1200" dirty="0" smtClean="0">
                        <a:latin typeface="Times New Roman"/>
                      </a:endParaRPr>
                    </a:p>
                    <a:p>
                      <a:pPr>
                        <a:lnSpc>
                          <a:spcPct val="200000"/>
                        </a:lnSpc>
                      </a:pPr>
                      <a:r>
                        <a:rPr lang="en-AU" sz="1200" b="1" dirty="0" smtClean="0">
                          <a:latin typeface="Times New Roman"/>
                          <a:ea typeface="Times New Roman"/>
                        </a:rPr>
                        <a:t>Mut34</a:t>
                      </a:r>
                      <a:r>
                        <a:rPr lang="en-AU" sz="1200" dirty="0" smtClean="0">
                          <a:latin typeface="Times New Roman"/>
                          <a:ea typeface="Times New Roman"/>
                        </a:rPr>
                        <a:t> - Test Case 2:</a:t>
                      </a:r>
                      <a:r>
                        <a:rPr lang="en-AU" sz="1200" b="1" dirty="0" smtClean="0">
                          <a:latin typeface="Times New Roman"/>
                          <a:ea typeface="Times New Roman"/>
                        </a:rPr>
                        <a:t> </a:t>
                      </a:r>
                      <a:r>
                        <a:rPr lang="en-AU" sz="1200" dirty="0" smtClean="0">
                          <a:latin typeface="Times New Roman"/>
                          <a:ea typeface="Times New Roman"/>
                        </a:rPr>
                        <a:t>{ “a153”,”fd”}</a:t>
                      </a:r>
                      <a:r>
                        <a:rPr lang="en-AU" sz="1200" b="1" dirty="0" smtClean="0">
                          <a:latin typeface="Times New Roman"/>
                          <a:ea typeface="Times New Roman"/>
                        </a:rPr>
                        <a:t>  </a:t>
                      </a:r>
                      <a:endParaRPr lang="en-US" sz="1200" dirty="0" smtClean="0">
                        <a:latin typeface="Times New Roman"/>
                      </a:endParaRPr>
                    </a:p>
                    <a:p>
                      <a:pPr>
                        <a:lnSpc>
                          <a:spcPct val="200000"/>
                        </a:lnSpc>
                      </a:pPr>
                      <a:r>
                        <a:rPr lang="en-AU" sz="1200" b="1" dirty="0" smtClean="0">
                          <a:latin typeface="Times New Roman"/>
                          <a:ea typeface="Times New Roman"/>
                        </a:rPr>
                        <a:t>Status : Distinguished</a:t>
                      </a:r>
                      <a:endParaRPr lang="en-US" sz="1200" dirty="0" smtClean="0">
                        <a:latin typeface="Times New Roman"/>
                      </a:endParaRPr>
                    </a:p>
                    <a:p>
                      <a:pPr>
                        <a:lnSpc>
                          <a:spcPct val="200000"/>
                        </a:lnSpc>
                      </a:pPr>
                      <a:r>
                        <a:rPr lang="en-AU" sz="1200" b="1" dirty="0" smtClean="0">
                          <a:latin typeface="Times New Roman"/>
                          <a:ea typeface="Times New Roman"/>
                        </a:rPr>
                        <a:t>Method wise Mutation Score : 0.5</a:t>
                      </a:r>
                      <a:endParaRPr lang="en-US" sz="1200" dirty="0" smtClean="0">
                        <a:latin typeface="Times New Roman"/>
                      </a:endParaRPr>
                    </a:p>
                    <a:p>
                      <a:pPr marL="0" marR="0" algn="just">
                        <a:spcBef>
                          <a:spcPts val="0"/>
                        </a:spcBef>
                        <a:spcAft>
                          <a:spcPts val="0"/>
                        </a:spcAft>
                      </a:pPr>
                      <a:r>
                        <a:rPr lang="en-AU" sz="1200" b="1" dirty="0" smtClean="0">
                          <a:latin typeface="Times New Roman"/>
                          <a:ea typeface="Times New Roman"/>
                        </a:rPr>
                        <a:t>Component wise Mutation Score : 0.5</a:t>
                      </a:r>
                      <a:endParaRPr lang="en-US" sz="1200" dirty="0" smtClean="0">
                        <a:latin typeface="Times New Roman"/>
                        <a:ea typeface="SimSun"/>
                      </a:endParaRPr>
                    </a:p>
                    <a:p>
                      <a:pPr marL="0" marR="0" algn="just">
                        <a:spcBef>
                          <a:spcPts val="0"/>
                        </a:spcBef>
                        <a:spcAft>
                          <a:spcPts val="0"/>
                        </a:spcAft>
                      </a:pPr>
                      <a:endParaRPr lang="en-US" sz="1200" dirty="0">
                        <a:latin typeface="Times New Roman"/>
                        <a:ea typeface="SimSun"/>
                      </a:endParaRPr>
                    </a:p>
                  </a:txBody>
                  <a:tcPr marL="28575" marR="2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4"/>
          <p:cNvSpPr/>
          <p:nvPr/>
        </p:nvSpPr>
        <p:spPr>
          <a:xfrm>
            <a:off x="5784804" y="0"/>
            <a:ext cx="3359196" cy="523220"/>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Implementation</a:t>
            </a:r>
          </a:p>
        </p:txBody>
      </p:sp>
      <p:sp>
        <p:nvSpPr>
          <p:cNvPr id="15374" name="Rectangle 5"/>
          <p:cNvSpPr>
            <a:spLocks noChangeArrowheads="1"/>
          </p:cNvSpPr>
          <p:nvPr/>
        </p:nvSpPr>
        <p:spPr bwMode="auto">
          <a:xfrm>
            <a:off x="1541421" y="215856"/>
            <a:ext cx="4378325" cy="369888"/>
          </a:xfrm>
          <a:prstGeom prst="rect">
            <a:avLst/>
          </a:prstGeom>
          <a:noFill/>
          <a:ln w="9525">
            <a:noFill/>
            <a:miter lim="800000"/>
            <a:headEnd/>
            <a:tailEnd/>
          </a:ln>
        </p:spPr>
        <p:txBody>
          <a:bodyPr wrap="none">
            <a:spAutoFit/>
          </a:bodyPr>
          <a:lstStyle/>
          <a:p>
            <a:pPr algn="ctr"/>
            <a:r>
              <a:rPr lang="en-AU" dirty="0" smtClean="0"/>
              <a:t>	Fig </a:t>
            </a:r>
            <a:r>
              <a:rPr lang="en-AU" dirty="0"/>
              <a:t>1:Mutated Components and its Score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ChangeArrowheads="1"/>
          </p:cNvSpPr>
          <p:nvPr/>
        </p:nvSpPr>
        <p:spPr bwMode="auto">
          <a:xfrm>
            <a:off x="1139825" y="2917825"/>
            <a:ext cx="5732463" cy="984250"/>
          </a:xfrm>
          <a:prstGeom prst="rect">
            <a:avLst/>
          </a:prstGeom>
          <a:noFill/>
          <a:ln w="9525">
            <a:noFill/>
            <a:miter lim="800000"/>
            <a:headEnd/>
            <a:tailEnd/>
          </a:ln>
        </p:spPr>
        <p:txBody>
          <a:bodyPr anchor="ctr">
            <a:spAutoFit/>
          </a:bodyPr>
          <a:lstStyle/>
          <a:p>
            <a:pPr lvl="1" indent="101600" algn="just" eaLnBrk="0" hangingPunct="0"/>
            <a:r>
              <a:rPr lang="en-US" sz="2000">
                <a:solidFill>
                  <a:srgbClr val="0070C0"/>
                </a:solidFill>
                <a:latin typeface="Times New Roman" pitchFamily="18" charset="0"/>
                <a:cs typeface="Times New Roman" pitchFamily="18" charset="0"/>
              </a:rPr>
              <a:t>Psuedo Code – Cuckoo Search</a:t>
            </a:r>
          </a:p>
          <a:p>
            <a:pPr lvl="1" indent="101600" algn="just" eaLnBrk="0" hangingPunct="0"/>
            <a:endParaRPr lang="en-US" altLang="zh-CN">
              <a:latin typeface="Times New Roman" pitchFamily="18" charset="0"/>
              <a:cs typeface="Times New Roman" pitchFamily="18" charset="0"/>
            </a:endParaRPr>
          </a:p>
          <a:p>
            <a:pPr lvl="2"/>
            <a:endParaRPr lang="en-US" altLang="zh-CN" sz="2000">
              <a:latin typeface="Times New Roman" pitchFamily="18" charset="0"/>
              <a:cs typeface="Times New Roman" pitchFamily="18" charset="0"/>
            </a:endParaRPr>
          </a:p>
        </p:txBody>
      </p:sp>
      <p:sp>
        <p:nvSpPr>
          <p:cNvPr id="4" name="Rectangle 3"/>
          <p:cNvSpPr/>
          <p:nvPr/>
        </p:nvSpPr>
        <p:spPr>
          <a:xfrm>
            <a:off x="5667390" y="0"/>
            <a:ext cx="3476610" cy="523220"/>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Implementation</a:t>
            </a:r>
          </a:p>
        </p:txBody>
      </p:sp>
      <p:sp>
        <p:nvSpPr>
          <p:cNvPr id="24580" name="Rectangle 1"/>
          <p:cNvSpPr>
            <a:spLocks noChangeArrowheads="1"/>
          </p:cNvSpPr>
          <p:nvPr/>
        </p:nvSpPr>
        <p:spPr bwMode="auto">
          <a:xfrm>
            <a:off x="190500" y="581025"/>
            <a:ext cx="8726488" cy="5293757"/>
          </a:xfrm>
          <a:prstGeom prst="rect">
            <a:avLst/>
          </a:prstGeom>
          <a:solidFill>
            <a:srgbClr val="FFFFFF"/>
          </a:solidFill>
          <a:ln w="9525">
            <a:noFill/>
            <a:miter lim="800000"/>
            <a:headEnd/>
            <a:tailEnd/>
          </a:ln>
        </p:spPr>
        <p:txBody>
          <a:bodyPr anchor="ctr">
            <a:spAutoFit/>
          </a:bodyPr>
          <a:lstStyle/>
          <a:p>
            <a:r>
              <a:rPr lang="en-US" altLang="zh-CN" b="1" dirty="0">
                <a:solidFill>
                  <a:srgbClr val="0070C0"/>
                </a:solidFill>
                <a:latin typeface="Times New Roman" pitchFamily="18" charset="0"/>
                <a:cs typeface="Times New Roman" pitchFamily="18" charset="0"/>
              </a:rPr>
              <a:t>Remove Top:</a:t>
            </a:r>
          </a:p>
          <a:p>
            <a:r>
              <a:rPr lang="en-US" sz="1600" dirty="0">
                <a:latin typeface="Times New Roman" pitchFamily="18" charset="0"/>
                <a:cs typeface="Times New Roman" pitchFamily="18" charset="0"/>
              </a:rPr>
              <a:t>	This method removes the </a:t>
            </a:r>
            <a:r>
              <a:rPr lang="en-US" sz="1600" dirty="0" smtClean="0">
                <a:latin typeface="Times New Roman" pitchFamily="18" charset="0"/>
                <a:cs typeface="Times New Roman" pitchFamily="18" charset="0"/>
              </a:rPr>
              <a:t>parents with </a:t>
            </a:r>
            <a:r>
              <a:rPr lang="en-US" sz="1600" dirty="0">
                <a:latin typeface="Times New Roman" pitchFamily="18" charset="0"/>
                <a:cs typeface="Times New Roman" pitchFamily="18" charset="0"/>
              </a:rPr>
              <a:t>lower fitness value. The Offspring with the highest fitness value becomes the new parent.</a:t>
            </a:r>
          </a:p>
          <a:p>
            <a:r>
              <a:rPr lang="en-US" sz="1600" dirty="0">
                <a:latin typeface="Times New Roman" pitchFamily="18" charset="0"/>
                <a:cs typeface="Times New Roman" pitchFamily="18" charset="0"/>
              </a:rPr>
              <a:t> </a:t>
            </a:r>
          </a:p>
          <a:p>
            <a:r>
              <a:rPr lang="en-US" altLang="zh-CN" sz="1600" b="1" dirty="0">
                <a:solidFill>
                  <a:srgbClr val="0070C0"/>
                </a:solidFill>
                <a:latin typeface="Times New Roman" pitchFamily="18" charset="0"/>
                <a:cs typeface="Times New Roman" pitchFamily="18" charset="0"/>
              </a:rPr>
              <a:t>Pseudo code :</a:t>
            </a:r>
          </a:p>
          <a:p>
            <a:endParaRPr lang="en-US" sz="1600" dirty="0">
              <a:latin typeface="Times New Roman" pitchFamily="18" charset="0"/>
              <a:cs typeface="Times New Roman" pitchFamily="18" charset="0"/>
            </a:endParaRPr>
          </a:p>
          <a:p>
            <a:pPr marL="800100" lvl="1" indent="-342900"/>
            <a:r>
              <a:rPr lang="en-US" sz="1600" dirty="0" err="1">
                <a:latin typeface="Times New Roman" pitchFamily="18" charset="0"/>
                <a:cs typeface="Times New Roman" pitchFamily="18" charset="0"/>
              </a:rPr>
              <a:t>i</a:t>
            </a:r>
            <a:r>
              <a:rPr lang="en-US" sz="1600" dirty="0">
                <a:latin typeface="Times New Roman" pitchFamily="18" charset="0"/>
                <a:cs typeface="Times New Roman" pitchFamily="18" charset="0"/>
              </a:rPr>
              <a:t>  = 1;</a:t>
            </a:r>
          </a:p>
          <a:p>
            <a:pPr marL="800100" lvl="1" indent="-342900"/>
            <a:r>
              <a:rPr lang="en-US" sz="1600" dirty="0" err="1">
                <a:latin typeface="Times New Roman" pitchFamily="18" charset="0"/>
                <a:cs typeface="Times New Roman" pitchFamily="18" charset="0"/>
              </a:rPr>
              <a:t>Best_MS</a:t>
            </a:r>
            <a:r>
              <a:rPr lang="en-US" sz="1600" dirty="0">
                <a:latin typeface="Times New Roman" pitchFamily="18" charset="0"/>
                <a:cs typeface="Times New Roman" pitchFamily="18" charset="0"/>
              </a:rPr>
              <a:t>  = MS (</a:t>
            </a:r>
            <a:r>
              <a:rPr lang="en-US" sz="1600" dirty="0" err="1">
                <a:latin typeface="Times New Roman" pitchFamily="18" charset="0"/>
                <a:cs typeface="Times New Roman" pitchFamily="18" charset="0"/>
              </a:rPr>
              <a:t>TC</a:t>
            </a:r>
            <a:r>
              <a:rPr lang="en-US" sz="1600" baseline="-25000" dirty="0" err="1">
                <a:latin typeface="Times New Roman" pitchFamily="18" charset="0"/>
                <a:cs typeface="Times New Roman" pitchFamily="18" charset="0"/>
              </a:rPr>
              <a:t>i</a:t>
            </a:r>
            <a:r>
              <a:rPr lang="en-US" sz="1600" dirty="0">
                <a:latin typeface="Times New Roman" pitchFamily="18" charset="0"/>
                <a:cs typeface="Times New Roman" pitchFamily="18" charset="0"/>
              </a:rPr>
              <a:t>);</a:t>
            </a:r>
          </a:p>
          <a:p>
            <a:pPr marL="800100" lvl="1" indent="-342900"/>
            <a:r>
              <a:rPr lang="en-US" sz="1600" dirty="0" err="1">
                <a:latin typeface="Times New Roman" pitchFamily="18" charset="0"/>
                <a:cs typeface="Times New Roman" pitchFamily="18" charset="0"/>
              </a:rPr>
              <a:t>Best_BCV</a:t>
            </a:r>
            <a:r>
              <a:rPr lang="en-US" sz="1600" dirty="0">
                <a:latin typeface="Times New Roman" pitchFamily="18" charset="0"/>
                <a:cs typeface="Times New Roman" pitchFamily="18" charset="0"/>
              </a:rPr>
              <a:t> = BCV(</a:t>
            </a:r>
            <a:r>
              <a:rPr lang="en-US" sz="1600" dirty="0" err="1">
                <a:latin typeface="Times New Roman" pitchFamily="18" charset="0"/>
                <a:cs typeface="Times New Roman" pitchFamily="18" charset="0"/>
              </a:rPr>
              <a:t>TC</a:t>
            </a:r>
            <a:r>
              <a:rPr lang="en-US" sz="1600" baseline="-25000" dirty="0" err="1">
                <a:latin typeface="Times New Roman" pitchFamily="18" charset="0"/>
                <a:cs typeface="Times New Roman" pitchFamily="18" charset="0"/>
              </a:rPr>
              <a:t>i</a:t>
            </a:r>
            <a:r>
              <a:rPr lang="en-US" sz="1600" dirty="0">
                <a:latin typeface="Times New Roman" pitchFamily="18" charset="0"/>
                <a:cs typeface="Times New Roman" pitchFamily="18" charset="0"/>
              </a:rPr>
              <a:t>);</a:t>
            </a:r>
          </a:p>
          <a:p>
            <a:pPr marL="800100" lvl="1" indent="-342900"/>
            <a:r>
              <a:rPr lang="en-US" sz="1600" dirty="0">
                <a:latin typeface="Times New Roman" pitchFamily="18" charset="0"/>
                <a:cs typeface="Times New Roman" pitchFamily="18" charset="0"/>
              </a:rPr>
              <a:t>index=1;</a:t>
            </a:r>
          </a:p>
          <a:p>
            <a:pPr marL="800100" lvl="1" indent="-342900"/>
            <a:r>
              <a:rPr lang="en-US" sz="1600" dirty="0">
                <a:latin typeface="Times New Roman" pitchFamily="18" charset="0"/>
                <a:cs typeface="Times New Roman" pitchFamily="18" charset="0"/>
              </a:rPr>
              <a:t> For each </a:t>
            </a:r>
            <a:r>
              <a:rPr lang="en-US" sz="1600" dirty="0" err="1">
                <a:latin typeface="Times New Roman" pitchFamily="18" charset="0"/>
                <a:cs typeface="Times New Roman" pitchFamily="18" charset="0"/>
              </a:rPr>
              <a:t>TC</a:t>
            </a:r>
            <a:r>
              <a:rPr lang="en-US" sz="1600" baseline="-25000" dirty="0" err="1">
                <a:latin typeface="Times New Roman" pitchFamily="18" charset="0"/>
                <a:cs typeface="Times New Roman" pitchFamily="18" charset="0"/>
              </a:rPr>
              <a:t>i</a:t>
            </a:r>
            <a:r>
              <a:rPr lang="en-US" sz="1600" baseline="-25000" dirty="0">
                <a:latin typeface="Times New Roman" pitchFamily="18" charset="0"/>
                <a:cs typeface="Times New Roman" pitchFamily="18" charset="0"/>
              </a:rPr>
              <a:t>   </a:t>
            </a:r>
            <a:r>
              <a:rPr lang="en-US" sz="1600" dirty="0">
                <a:latin typeface="Times New Roman" pitchFamily="18" charset="0"/>
                <a:cs typeface="Times New Roman" pitchFamily="18" charset="0"/>
              </a:rPr>
              <a:t>in Test cases</a:t>
            </a:r>
          </a:p>
          <a:p>
            <a:pPr marL="1257300" lvl="2" indent="-342900"/>
            <a:r>
              <a:rPr lang="en-US" sz="1600" dirty="0">
                <a:latin typeface="Times New Roman" pitchFamily="18" charset="0"/>
                <a:cs typeface="Times New Roman" pitchFamily="18" charset="0"/>
              </a:rPr>
              <a:t>    if (MS(</a:t>
            </a:r>
            <a:r>
              <a:rPr lang="en-US" sz="1600" dirty="0" err="1">
                <a:latin typeface="Times New Roman" pitchFamily="18" charset="0"/>
                <a:cs typeface="Times New Roman" pitchFamily="18" charset="0"/>
              </a:rPr>
              <a:t>TC</a:t>
            </a:r>
            <a:r>
              <a:rPr lang="en-US" sz="1600" baseline="-25000" dirty="0" err="1">
                <a:latin typeface="Times New Roman" pitchFamily="18" charset="0"/>
                <a:cs typeface="Times New Roman" pitchFamily="18" charset="0"/>
              </a:rPr>
              <a:t>i</a:t>
            </a:r>
            <a:r>
              <a:rPr lang="en-US" sz="1600" dirty="0">
                <a:latin typeface="Times New Roman" pitchFamily="18" charset="0"/>
                <a:cs typeface="Times New Roman" pitchFamily="18" charset="0"/>
              </a:rPr>
              <a:t>) &gt; </a:t>
            </a:r>
            <a:r>
              <a:rPr lang="en-US" sz="1600" dirty="0" err="1">
                <a:latin typeface="Times New Roman" pitchFamily="18" charset="0"/>
                <a:cs typeface="Times New Roman" pitchFamily="18" charset="0"/>
              </a:rPr>
              <a:t>Best_MS</a:t>
            </a:r>
            <a:r>
              <a:rPr lang="en-US" sz="1600" dirty="0">
                <a:latin typeface="Times New Roman" pitchFamily="18" charset="0"/>
                <a:cs typeface="Times New Roman" pitchFamily="18" charset="0"/>
              </a:rPr>
              <a:t> &amp;&amp; BCV (</a:t>
            </a:r>
            <a:r>
              <a:rPr lang="en-US" sz="1600" dirty="0" err="1">
                <a:latin typeface="Times New Roman" pitchFamily="18" charset="0"/>
                <a:cs typeface="Times New Roman" pitchFamily="18" charset="0"/>
              </a:rPr>
              <a:t>TC</a:t>
            </a:r>
            <a:r>
              <a:rPr lang="en-US" sz="1600" baseline="-25000" dirty="0" err="1">
                <a:latin typeface="Times New Roman" pitchFamily="18" charset="0"/>
                <a:cs typeface="Times New Roman" pitchFamily="18" charset="0"/>
              </a:rPr>
              <a:t>i</a:t>
            </a:r>
            <a:r>
              <a:rPr lang="en-US" sz="1600" dirty="0">
                <a:latin typeface="Times New Roman" pitchFamily="18" charset="0"/>
                <a:cs typeface="Times New Roman" pitchFamily="18" charset="0"/>
              </a:rPr>
              <a:t>) &gt; </a:t>
            </a:r>
            <a:r>
              <a:rPr lang="en-US" sz="1600" dirty="0" err="1">
                <a:latin typeface="Times New Roman" pitchFamily="18" charset="0"/>
                <a:cs typeface="Times New Roman" pitchFamily="18" charset="0"/>
              </a:rPr>
              <a:t>Best_BCV</a:t>
            </a:r>
            <a:r>
              <a:rPr lang="en-US" sz="1600" dirty="0">
                <a:latin typeface="Times New Roman" pitchFamily="18" charset="0"/>
                <a:cs typeface="Times New Roman" pitchFamily="18" charset="0"/>
              </a:rPr>
              <a:t>)  then        </a:t>
            </a:r>
          </a:p>
          <a:p>
            <a:pPr marL="1257300" lvl="2" indent="-342900"/>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Best_MS</a:t>
            </a:r>
            <a:r>
              <a:rPr lang="en-US" sz="1600" dirty="0">
                <a:latin typeface="Times New Roman" pitchFamily="18" charset="0"/>
                <a:cs typeface="Times New Roman" pitchFamily="18" charset="0"/>
              </a:rPr>
              <a:t>  = MS (</a:t>
            </a:r>
            <a:r>
              <a:rPr lang="en-US" sz="1600" dirty="0" err="1">
                <a:latin typeface="Times New Roman" pitchFamily="18" charset="0"/>
                <a:cs typeface="Times New Roman" pitchFamily="18" charset="0"/>
              </a:rPr>
              <a:t>TC</a:t>
            </a:r>
            <a:r>
              <a:rPr lang="en-US" sz="1600" baseline="-25000" dirty="0" err="1">
                <a:latin typeface="Times New Roman" pitchFamily="18" charset="0"/>
                <a:cs typeface="Times New Roman" pitchFamily="18" charset="0"/>
              </a:rPr>
              <a:t>i</a:t>
            </a:r>
            <a:r>
              <a:rPr lang="en-US" sz="1600" dirty="0">
                <a:latin typeface="Times New Roman" pitchFamily="18" charset="0"/>
                <a:cs typeface="Times New Roman" pitchFamily="18" charset="0"/>
              </a:rPr>
              <a:t>);</a:t>
            </a:r>
          </a:p>
          <a:p>
            <a:pPr marL="1257300" lvl="2" indent="-342900"/>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Best_BCV</a:t>
            </a:r>
            <a:r>
              <a:rPr lang="en-US" sz="1600" dirty="0">
                <a:latin typeface="Times New Roman" pitchFamily="18" charset="0"/>
                <a:cs typeface="Times New Roman" pitchFamily="18" charset="0"/>
              </a:rPr>
              <a:t>= BCV(</a:t>
            </a:r>
            <a:r>
              <a:rPr lang="en-US" sz="1600" dirty="0" err="1">
                <a:latin typeface="Times New Roman" pitchFamily="18" charset="0"/>
                <a:cs typeface="Times New Roman" pitchFamily="18" charset="0"/>
              </a:rPr>
              <a:t>TC</a:t>
            </a:r>
            <a:r>
              <a:rPr lang="en-US" sz="1600" baseline="-25000" dirty="0" err="1">
                <a:latin typeface="Times New Roman" pitchFamily="18" charset="0"/>
                <a:cs typeface="Times New Roman" pitchFamily="18" charset="0"/>
              </a:rPr>
              <a:t>i</a:t>
            </a:r>
            <a:r>
              <a:rPr lang="en-US" sz="1600" dirty="0">
                <a:latin typeface="Times New Roman" pitchFamily="18" charset="0"/>
                <a:cs typeface="Times New Roman" pitchFamily="18" charset="0"/>
              </a:rPr>
              <a:t>);</a:t>
            </a:r>
          </a:p>
          <a:p>
            <a:pPr marL="1257300" lvl="2" indent="-342900"/>
            <a:r>
              <a:rPr lang="en-US" sz="1600" dirty="0">
                <a:latin typeface="Times New Roman" pitchFamily="18" charset="0"/>
                <a:cs typeface="Times New Roman" pitchFamily="18" charset="0"/>
              </a:rPr>
              <a:t>       index=</a:t>
            </a:r>
            <a:r>
              <a:rPr lang="en-US" sz="1600" dirty="0" err="1">
                <a:latin typeface="Times New Roman" pitchFamily="18" charset="0"/>
                <a:cs typeface="Times New Roman" pitchFamily="18" charset="0"/>
              </a:rPr>
              <a:t>i</a:t>
            </a:r>
            <a:r>
              <a:rPr lang="en-US" sz="1600" dirty="0">
                <a:latin typeface="Times New Roman" pitchFamily="18" charset="0"/>
                <a:cs typeface="Times New Roman" pitchFamily="18" charset="0"/>
              </a:rPr>
              <a:t>;</a:t>
            </a:r>
          </a:p>
          <a:p>
            <a:pPr marL="800100" lvl="1" indent="-342900"/>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if </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Best_MS</a:t>
            </a:r>
            <a:r>
              <a:rPr lang="en-US" sz="1600" dirty="0">
                <a:latin typeface="Times New Roman" pitchFamily="18" charset="0"/>
                <a:cs typeface="Times New Roman" pitchFamily="18" charset="0"/>
              </a:rPr>
              <a:t>  &gt; MS (parent1) &amp;&amp; </a:t>
            </a:r>
            <a:r>
              <a:rPr lang="en-US" sz="1600" dirty="0" err="1">
                <a:latin typeface="Times New Roman" pitchFamily="18" charset="0"/>
                <a:cs typeface="Times New Roman" pitchFamily="18" charset="0"/>
              </a:rPr>
              <a:t>Best_BCV</a:t>
            </a:r>
            <a:r>
              <a:rPr lang="en-US" sz="1600" dirty="0">
                <a:latin typeface="Times New Roman" pitchFamily="18" charset="0"/>
                <a:cs typeface="Times New Roman" pitchFamily="18" charset="0"/>
              </a:rPr>
              <a:t> &gt; BCV (parent1)) then</a:t>
            </a:r>
          </a:p>
          <a:p>
            <a:pPr marL="800100" lvl="1" indent="-342900"/>
            <a:r>
              <a:rPr lang="en-US" sz="1600" dirty="0">
                <a:latin typeface="Times New Roman" pitchFamily="18" charset="0"/>
                <a:cs typeface="Times New Roman" pitchFamily="18" charset="0"/>
              </a:rPr>
              <a:t>           parent1 =  </a:t>
            </a:r>
            <a:r>
              <a:rPr lang="en-US" sz="1600" dirty="0" err="1">
                <a:latin typeface="Times New Roman" pitchFamily="18" charset="0"/>
                <a:cs typeface="Times New Roman" pitchFamily="18" charset="0"/>
              </a:rPr>
              <a:t>TC</a:t>
            </a:r>
            <a:r>
              <a:rPr lang="en-US" sz="1600" baseline="-25000" dirty="0" err="1">
                <a:latin typeface="Times New Roman" pitchFamily="18" charset="0"/>
                <a:cs typeface="Times New Roman" pitchFamily="18" charset="0"/>
              </a:rPr>
              <a:t>index</a:t>
            </a:r>
            <a:r>
              <a:rPr lang="en-US" sz="1600" dirty="0">
                <a:latin typeface="Times New Roman" pitchFamily="18" charset="0"/>
                <a:cs typeface="Times New Roman" pitchFamily="18" charset="0"/>
              </a:rPr>
              <a:t>;</a:t>
            </a:r>
          </a:p>
          <a:p>
            <a:pPr marL="800100" lvl="1" indent="-342900"/>
            <a:r>
              <a:rPr lang="en-US" sz="1600" dirty="0">
                <a:latin typeface="Times New Roman" pitchFamily="18" charset="0"/>
                <a:cs typeface="Times New Roman" pitchFamily="18" charset="0"/>
              </a:rPr>
              <a:t>else if (</a:t>
            </a:r>
            <a:r>
              <a:rPr lang="en-US" sz="1600" dirty="0" err="1">
                <a:latin typeface="Times New Roman" pitchFamily="18" charset="0"/>
                <a:cs typeface="Times New Roman" pitchFamily="18" charset="0"/>
              </a:rPr>
              <a:t>Best_MS</a:t>
            </a:r>
            <a:r>
              <a:rPr lang="en-US" sz="1600" dirty="0">
                <a:latin typeface="Times New Roman" pitchFamily="18" charset="0"/>
                <a:cs typeface="Times New Roman" pitchFamily="18" charset="0"/>
              </a:rPr>
              <a:t>  &gt; MS (parent2) &amp;&amp; </a:t>
            </a:r>
            <a:r>
              <a:rPr lang="en-US" sz="1600" dirty="0" err="1">
                <a:latin typeface="Times New Roman" pitchFamily="18" charset="0"/>
                <a:cs typeface="Times New Roman" pitchFamily="18" charset="0"/>
              </a:rPr>
              <a:t>Best_BCV</a:t>
            </a:r>
            <a:r>
              <a:rPr lang="en-US" sz="1600" dirty="0">
                <a:latin typeface="Times New Roman" pitchFamily="18" charset="0"/>
                <a:cs typeface="Times New Roman" pitchFamily="18" charset="0"/>
              </a:rPr>
              <a:t> &gt; BCV (parent2)) then</a:t>
            </a:r>
          </a:p>
          <a:p>
            <a:pPr marL="800100" lvl="1" indent="-342900"/>
            <a:r>
              <a:rPr lang="en-US" sz="1600" dirty="0">
                <a:latin typeface="Times New Roman" pitchFamily="18" charset="0"/>
                <a:cs typeface="Times New Roman" pitchFamily="18" charset="0"/>
              </a:rPr>
              <a:t>           parent2  =  </a:t>
            </a:r>
            <a:r>
              <a:rPr lang="en-US" sz="1600" dirty="0" err="1">
                <a:latin typeface="Times New Roman" pitchFamily="18" charset="0"/>
                <a:cs typeface="Times New Roman" pitchFamily="18" charset="0"/>
              </a:rPr>
              <a:t>TC</a:t>
            </a:r>
            <a:r>
              <a:rPr lang="en-US" sz="1600" baseline="-25000" dirty="0" err="1">
                <a:latin typeface="Times New Roman" pitchFamily="18" charset="0"/>
                <a:cs typeface="Times New Roman" pitchFamily="18" charset="0"/>
              </a:rPr>
              <a:t>index</a:t>
            </a:r>
            <a:r>
              <a:rPr lang="en-US" sz="1600" dirty="0">
                <a:latin typeface="Times New Roman" pitchFamily="18" charset="0"/>
                <a:cs typeface="Times New Roman" pitchFamily="18" charset="0"/>
              </a:rPr>
              <a:t>;</a:t>
            </a:r>
          </a:p>
          <a:p>
            <a:pPr marL="800100" lvl="1" indent="-342900"/>
            <a:r>
              <a:rPr lang="en-US" sz="1600" dirty="0">
                <a:latin typeface="Times New Roman" pitchFamily="18" charset="0"/>
                <a:cs typeface="Times New Roman" pitchFamily="18" charset="0"/>
              </a:rPr>
              <a:t>else </a:t>
            </a:r>
          </a:p>
          <a:p>
            <a:pPr marL="800100" lvl="1" indent="-342900"/>
            <a:r>
              <a:rPr lang="en-US" sz="1600" dirty="0">
                <a:latin typeface="Times New Roman" pitchFamily="18" charset="0"/>
                <a:cs typeface="Times New Roman" pitchFamily="18" charset="0"/>
              </a:rPr>
              <a:t>          Retain the parents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ChangeArrowheads="1"/>
          </p:cNvSpPr>
          <p:nvPr/>
        </p:nvSpPr>
        <p:spPr bwMode="auto">
          <a:xfrm>
            <a:off x="1139825" y="2917825"/>
            <a:ext cx="5732463" cy="984250"/>
          </a:xfrm>
          <a:prstGeom prst="rect">
            <a:avLst/>
          </a:prstGeom>
          <a:noFill/>
          <a:ln w="9525">
            <a:noFill/>
            <a:miter lim="800000"/>
            <a:headEnd/>
            <a:tailEnd/>
          </a:ln>
        </p:spPr>
        <p:txBody>
          <a:bodyPr anchor="ctr">
            <a:spAutoFit/>
          </a:bodyPr>
          <a:lstStyle/>
          <a:p>
            <a:pPr lvl="1" indent="101600" algn="just" eaLnBrk="0" hangingPunct="0"/>
            <a:r>
              <a:rPr lang="en-US" sz="2000">
                <a:solidFill>
                  <a:srgbClr val="0070C0"/>
                </a:solidFill>
                <a:latin typeface="Times New Roman" pitchFamily="18" charset="0"/>
                <a:cs typeface="Times New Roman" pitchFamily="18" charset="0"/>
              </a:rPr>
              <a:t>Psuedo Code – Cuckoo Search</a:t>
            </a:r>
          </a:p>
          <a:p>
            <a:pPr lvl="1" indent="101600" algn="just" eaLnBrk="0" hangingPunct="0"/>
            <a:endParaRPr lang="en-US" altLang="zh-CN">
              <a:latin typeface="Times New Roman" pitchFamily="18" charset="0"/>
              <a:cs typeface="Times New Roman" pitchFamily="18" charset="0"/>
            </a:endParaRPr>
          </a:p>
          <a:p>
            <a:pPr lvl="2"/>
            <a:endParaRPr lang="en-US" altLang="zh-CN" sz="2000">
              <a:latin typeface="Times New Roman" pitchFamily="18" charset="0"/>
              <a:cs typeface="Times New Roman" pitchFamily="18" charset="0"/>
            </a:endParaRPr>
          </a:p>
        </p:txBody>
      </p:sp>
      <p:sp>
        <p:nvSpPr>
          <p:cNvPr id="4" name="Rectangle 3"/>
          <p:cNvSpPr/>
          <p:nvPr/>
        </p:nvSpPr>
        <p:spPr>
          <a:xfrm>
            <a:off x="5667390" y="0"/>
            <a:ext cx="3476610" cy="523220"/>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Implementation</a:t>
            </a:r>
          </a:p>
        </p:txBody>
      </p:sp>
      <p:sp>
        <p:nvSpPr>
          <p:cNvPr id="45057" name="Rectangle 1"/>
          <p:cNvSpPr>
            <a:spLocks noChangeArrowheads="1"/>
          </p:cNvSpPr>
          <p:nvPr/>
        </p:nvSpPr>
        <p:spPr bwMode="auto">
          <a:xfrm>
            <a:off x="774700" y="1128713"/>
            <a:ext cx="7456488" cy="3816350"/>
          </a:xfrm>
          <a:prstGeom prst="rect">
            <a:avLst/>
          </a:prstGeom>
          <a:solidFill>
            <a:srgbClr val="FFFFFF"/>
          </a:solidFill>
          <a:ln w="9525" cmpd="sng">
            <a:noFill/>
            <a:miter lim="800000"/>
            <a:headEnd/>
            <a:tailEnd/>
          </a:ln>
          <a:effectLst/>
        </p:spPr>
        <p:txBody>
          <a:bodyPr anchor="ctr">
            <a:spAutoFit/>
          </a:bodyPr>
          <a:lstStyle/>
          <a:p>
            <a:pPr>
              <a:defRPr/>
            </a:pPr>
            <a:r>
              <a:rPr lang="en-US" altLang="zh-CN" dirty="0">
                <a:solidFill>
                  <a:srgbClr val="0070C0"/>
                </a:solidFill>
                <a:latin typeface="Times New Roman" pitchFamily="18" charset="0"/>
                <a:cs typeface="Times New Roman" pitchFamily="18" charset="0"/>
              </a:rPr>
              <a:t>Example:</a:t>
            </a:r>
          </a:p>
          <a:p>
            <a:pPr>
              <a:defRPr/>
            </a:pPr>
            <a:r>
              <a:rPr lang="en-US" sz="1600" dirty="0"/>
              <a:t> </a:t>
            </a:r>
            <a:endParaRPr lang="en-US" sz="1600" dirty="0">
              <a:latin typeface="Times New Roman" pitchFamily="18" charset="0"/>
              <a:cs typeface="Times New Roman" pitchFamily="18" charset="0"/>
            </a:endParaRPr>
          </a:p>
          <a:p>
            <a:pPr lvl="1">
              <a:defRPr/>
            </a:pPr>
            <a:r>
              <a:rPr lang="en-US" sz="1600" dirty="0">
                <a:latin typeface="Times New Roman" pitchFamily="18" charset="0"/>
                <a:cs typeface="Times New Roman" pitchFamily="18" charset="0"/>
              </a:rPr>
              <a:t>Parent1:  {BCV=25%, MS =0.5}</a:t>
            </a:r>
          </a:p>
          <a:p>
            <a:pPr lvl="1">
              <a:defRPr/>
            </a:pPr>
            <a:r>
              <a:rPr lang="en-US" sz="1600" dirty="0">
                <a:latin typeface="Times New Roman" pitchFamily="18" charset="0"/>
                <a:cs typeface="Times New Roman" pitchFamily="18" charset="0"/>
              </a:rPr>
              <a:t>Parent2:  {BCV=53%, MS =0.6}</a:t>
            </a:r>
          </a:p>
          <a:p>
            <a:pPr lvl="1">
              <a:defRPr/>
            </a:pPr>
            <a:r>
              <a:rPr lang="en-US" sz="1600" dirty="0">
                <a:latin typeface="Times New Roman" pitchFamily="18" charset="0"/>
                <a:cs typeface="Times New Roman" pitchFamily="18" charset="0"/>
              </a:rPr>
              <a:t> </a:t>
            </a:r>
          </a:p>
          <a:p>
            <a:pPr lvl="1">
              <a:defRPr/>
            </a:pPr>
            <a:r>
              <a:rPr lang="en-US" sz="1600" dirty="0">
                <a:latin typeface="Times New Roman" pitchFamily="18" charset="0"/>
                <a:cs typeface="Times New Roman" pitchFamily="18" charset="0"/>
              </a:rPr>
              <a:t>Offspring1 {BCV=25%, MS =0.6}</a:t>
            </a:r>
          </a:p>
          <a:p>
            <a:pPr lvl="1">
              <a:defRPr/>
            </a:pPr>
            <a:r>
              <a:rPr lang="en-US" sz="1600" dirty="0">
                <a:latin typeface="Times New Roman" pitchFamily="18" charset="0"/>
                <a:cs typeface="Times New Roman" pitchFamily="18" charset="0"/>
              </a:rPr>
              <a:t>Offspring2 {BCV=65%, MS =0.8}</a:t>
            </a:r>
          </a:p>
          <a:p>
            <a:pPr lvl="1">
              <a:defRPr/>
            </a:pPr>
            <a:r>
              <a:rPr lang="en-US" sz="1600" dirty="0">
                <a:latin typeface="Times New Roman" pitchFamily="18" charset="0"/>
                <a:cs typeface="Times New Roman" pitchFamily="18" charset="0"/>
              </a:rPr>
              <a:t>Offspring3 {BCV=45%, MS =0.52}</a:t>
            </a:r>
          </a:p>
          <a:p>
            <a:pPr lvl="1">
              <a:defRPr/>
            </a:pPr>
            <a:r>
              <a:rPr lang="en-US" sz="1600" dirty="0">
                <a:latin typeface="Times New Roman" pitchFamily="18" charset="0"/>
                <a:cs typeface="Times New Roman" pitchFamily="18" charset="0"/>
              </a:rPr>
              <a:t>Offspring4 {BCV=32%, MS =0.53}</a:t>
            </a:r>
          </a:p>
          <a:p>
            <a:pPr lvl="1">
              <a:defRPr/>
            </a:pPr>
            <a:r>
              <a:rPr lang="en-US" sz="1600" b="1"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lvl="1">
              <a:defRPr/>
            </a:pPr>
            <a:r>
              <a:rPr lang="en-US" sz="1600" b="1" dirty="0">
                <a:latin typeface="Times New Roman" pitchFamily="18" charset="0"/>
                <a:cs typeface="Times New Roman" pitchFamily="18" charset="0"/>
              </a:rPr>
              <a:t>For next Iteration the parents are</a:t>
            </a:r>
            <a:endParaRPr lang="en-US" sz="1600" dirty="0">
              <a:latin typeface="Times New Roman" pitchFamily="18" charset="0"/>
              <a:cs typeface="Times New Roman" pitchFamily="18" charset="0"/>
            </a:endParaRPr>
          </a:p>
          <a:p>
            <a:pPr lvl="1">
              <a:defRPr/>
            </a:pPr>
            <a:r>
              <a:rPr lang="en-US" sz="1600" dirty="0">
                <a:latin typeface="Times New Roman" pitchFamily="18" charset="0"/>
                <a:cs typeface="Times New Roman" pitchFamily="18" charset="0"/>
              </a:rPr>
              <a:t>New Parent 1 {BCV=65%, MS =0.8}</a:t>
            </a:r>
          </a:p>
          <a:p>
            <a:pPr lvl="1">
              <a:defRPr/>
            </a:pPr>
            <a:r>
              <a:rPr lang="en-US" sz="1600" dirty="0">
                <a:latin typeface="Times New Roman" pitchFamily="18" charset="0"/>
                <a:cs typeface="Times New Roman" pitchFamily="18" charset="0"/>
              </a:rPr>
              <a:t>Parent2          {BCV=53%, MS =0.6}</a:t>
            </a:r>
          </a:p>
          <a:p>
            <a:pPr lvl="1">
              <a:defRPr/>
            </a:pPr>
            <a:endParaRPr lang="en-US" sz="1600" dirty="0">
              <a:latin typeface="Times New Roman" pitchFamily="18" charset="0"/>
              <a:cs typeface="Times New Roman" pitchFamily="18" charset="0"/>
            </a:endParaRPr>
          </a:p>
          <a:p>
            <a:pPr lvl="1" indent="101600" algn="just" eaLnBrk="0" hangingPunct="0">
              <a:defRPr/>
            </a:pPr>
            <a:r>
              <a:rPr lang="en-US" altLang="zh-CN" sz="1600" dirty="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ChangeArrowheads="1"/>
          </p:cNvSpPr>
          <p:nvPr/>
        </p:nvSpPr>
        <p:spPr bwMode="auto">
          <a:xfrm>
            <a:off x="1139825" y="2917825"/>
            <a:ext cx="5732463" cy="984250"/>
          </a:xfrm>
          <a:prstGeom prst="rect">
            <a:avLst/>
          </a:prstGeom>
          <a:noFill/>
          <a:ln w="9525">
            <a:noFill/>
            <a:miter lim="800000"/>
            <a:headEnd/>
            <a:tailEnd/>
          </a:ln>
        </p:spPr>
        <p:txBody>
          <a:bodyPr anchor="ctr">
            <a:spAutoFit/>
          </a:bodyPr>
          <a:lstStyle/>
          <a:p>
            <a:pPr lvl="1" indent="101600" algn="just" eaLnBrk="0" hangingPunct="0"/>
            <a:r>
              <a:rPr lang="en-US" sz="2000">
                <a:solidFill>
                  <a:srgbClr val="0070C0"/>
                </a:solidFill>
                <a:latin typeface="Times New Roman" pitchFamily="18" charset="0"/>
                <a:cs typeface="Times New Roman" pitchFamily="18" charset="0"/>
              </a:rPr>
              <a:t>Psuedo Code – Cuckoo Search</a:t>
            </a:r>
          </a:p>
          <a:p>
            <a:pPr lvl="1" indent="101600" algn="just" eaLnBrk="0" hangingPunct="0"/>
            <a:endParaRPr lang="en-US" altLang="zh-CN">
              <a:latin typeface="Times New Roman" pitchFamily="18" charset="0"/>
              <a:cs typeface="Times New Roman" pitchFamily="18" charset="0"/>
            </a:endParaRPr>
          </a:p>
          <a:p>
            <a:pPr lvl="2"/>
            <a:endParaRPr lang="en-US" altLang="zh-CN" sz="2000">
              <a:latin typeface="Times New Roman" pitchFamily="18" charset="0"/>
              <a:cs typeface="Times New Roman" pitchFamily="18" charset="0"/>
            </a:endParaRPr>
          </a:p>
        </p:txBody>
      </p:sp>
      <p:sp>
        <p:nvSpPr>
          <p:cNvPr id="4" name="Rectangle 3"/>
          <p:cNvSpPr/>
          <p:nvPr/>
        </p:nvSpPr>
        <p:spPr>
          <a:xfrm>
            <a:off x="5667390" y="0"/>
            <a:ext cx="3476610" cy="523220"/>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Implementation</a:t>
            </a:r>
          </a:p>
        </p:txBody>
      </p:sp>
      <p:sp>
        <p:nvSpPr>
          <p:cNvPr id="45057" name="Rectangle 1"/>
          <p:cNvSpPr>
            <a:spLocks noChangeArrowheads="1"/>
          </p:cNvSpPr>
          <p:nvPr/>
        </p:nvSpPr>
        <p:spPr bwMode="auto">
          <a:xfrm>
            <a:off x="190500" y="581025"/>
            <a:ext cx="8726488" cy="6032500"/>
          </a:xfrm>
          <a:prstGeom prst="rect">
            <a:avLst/>
          </a:prstGeom>
          <a:solidFill>
            <a:srgbClr val="FFFFFF"/>
          </a:solidFill>
          <a:ln w="9525" cmpd="sng">
            <a:noFill/>
            <a:miter lim="800000"/>
            <a:headEnd/>
            <a:tailEnd/>
          </a:ln>
          <a:effectLst/>
        </p:spPr>
        <p:txBody>
          <a:bodyPr anchor="ctr">
            <a:spAutoFit/>
          </a:bodyPr>
          <a:lstStyle/>
          <a:p>
            <a:pPr>
              <a:defRPr/>
            </a:pPr>
            <a:r>
              <a:rPr lang="en-US" altLang="zh-CN" b="1" dirty="0">
                <a:solidFill>
                  <a:srgbClr val="0070C0"/>
                </a:solidFill>
                <a:latin typeface="Times New Roman" pitchFamily="18" charset="0"/>
                <a:cs typeface="Times New Roman" pitchFamily="18" charset="0"/>
              </a:rPr>
              <a:t>Local Best:</a:t>
            </a:r>
          </a:p>
          <a:p>
            <a:pPr>
              <a:defRPr/>
            </a:pPr>
            <a:r>
              <a:rPr lang="en-US" sz="1600" dirty="0">
                <a:latin typeface="Times New Roman" pitchFamily="18" charset="0"/>
                <a:cs typeface="Times New Roman" pitchFamily="18" charset="0"/>
              </a:rPr>
              <a:t>	This method finds the local best solution from each Offspring and removes it from the current parent i.e. the optimal Offspring is chosen as one of the parents. So, the parents will have different fitness values to obtain near optimal solution. If this heuristics is not used, the algorithm may always choose the same Offspring as the best one. </a:t>
            </a:r>
          </a:p>
          <a:p>
            <a:pPr>
              <a:defRPr/>
            </a:pPr>
            <a:r>
              <a:rPr lang="en-US" sz="1600" dirty="0">
                <a:latin typeface="Times New Roman" pitchFamily="18" charset="0"/>
                <a:cs typeface="Times New Roman" pitchFamily="18" charset="0"/>
              </a:rPr>
              <a:t> </a:t>
            </a:r>
          </a:p>
          <a:p>
            <a:pPr>
              <a:defRPr/>
            </a:pPr>
            <a:r>
              <a:rPr lang="en-US" altLang="zh-CN" sz="1600" b="1" dirty="0">
                <a:solidFill>
                  <a:srgbClr val="0070C0"/>
                </a:solidFill>
                <a:latin typeface="Times New Roman" pitchFamily="18" charset="0"/>
                <a:cs typeface="Times New Roman" pitchFamily="18" charset="0"/>
              </a:rPr>
              <a:t>Pseudo code </a:t>
            </a:r>
            <a:r>
              <a:rPr lang="en-US" altLang="zh-CN" sz="1600" dirty="0">
                <a:solidFill>
                  <a:srgbClr val="0070C0"/>
                </a:solidFill>
                <a:latin typeface="Times New Roman" pitchFamily="18" charset="0"/>
                <a:cs typeface="Times New Roman" pitchFamily="18" charset="0"/>
              </a:rPr>
              <a:t>:</a:t>
            </a:r>
          </a:p>
          <a:p>
            <a:pPr lvl="1">
              <a:defRPr/>
            </a:pPr>
            <a:r>
              <a:rPr lang="en-US" sz="1600" dirty="0" err="1">
                <a:latin typeface="Times New Roman" pitchFamily="18" charset="0"/>
                <a:cs typeface="Times New Roman" pitchFamily="18" charset="0"/>
              </a:rPr>
              <a:t>i</a:t>
            </a:r>
            <a:r>
              <a:rPr lang="en-US" sz="1600" dirty="0">
                <a:latin typeface="Times New Roman" pitchFamily="18" charset="0"/>
                <a:cs typeface="Times New Roman" pitchFamily="18" charset="0"/>
              </a:rPr>
              <a:t>  = 1; </a:t>
            </a:r>
          </a:p>
          <a:p>
            <a:pPr lvl="1">
              <a:defRPr/>
            </a:pPr>
            <a:r>
              <a:rPr lang="en-US" sz="1600" dirty="0" err="1">
                <a:latin typeface="Times New Roman" pitchFamily="18" charset="0"/>
                <a:cs typeface="Times New Roman" pitchFamily="18" charset="0"/>
              </a:rPr>
              <a:t>Optimal_MS</a:t>
            </a:r>
            <a:r>
              <a:rPr lang="en-US" sz="1600" dirty="0">
                <a:latin typeface="Times New Roman" pitchFamily="18" charset="0"/>
                <a:cs typeface="Times New Roman" pitchFamily="18" charset="0"/>
              </a:rPr>
              <a:t> = MS (Parent1);</a:t>
            </a:r>
          </a:p>
          <a:p>
            <a:pPr lvl="1">
              <a:defRPr/>
            </a:pPr>
            <a:r>
              <a:rPr lang="en-US" sz="1600" dirty="0" err="1">
                <a:latin typeface="Times New Roman" pitchFamily="18" charset="0"/>
                <a:cs typeface="Times New Roman" pitchFamily="18" charset="0"/>
              </a:rPr>
              <a:t>Optimal_BCV</a:t>
            </a:r>
            <a:r>
              <a:rPr lang="en-US" sz="1600" dirty="0">
                <a:latin typeface="Times New Roman" pitchFamily="18" charset="0"/>
                <a:cs typeface="Times New Roman" pitchFamily="18" charset="0"/>
              </a:rPr>
              <a:t> = BCV (Parent1);</a:t>
            </a:r>
          </a:p>
          <a:p>
            <a:pPr lvl="1">
              <a:defRPr/>
            </a:pPr>
            <a:r>
              <a:rPr lang="en-US" sz="1600" dirty="0">
                <a:latin typeface="Times New Roman" pitchFamily="18" charset="0"/>
                <a:cs typeface="Times New Roman" pitchFamily="18" charset="0"/>
              </a:rPr>
              <a:t>index=1;</a:t>
            </a:r>
          </a:p>
          <a:p>
            <a:pPr lvl="1">
              <a:defRPr/>
            </a:pPr>
            <a:r>
              <a:rPr lang="en-US" sz="1600" dirty="0">
                <a:latin typeface="Times New Roman" pitchFamily="18" charset="0"/>
                <a:cs typeface="Times New Roman" pitchFamily="18" charset="0"/>
              </a:rPr>
              <a:t>For each </a:t>
            </a:r>
            <a:r>
              <a:rPr lang="en-US" sz="1600" dirty="0" err="1">
                <a:latin typeface="Times New Roman" pitchFamily="18" charset="0"/>
                <a:cs typeface="Times New Roman" pitchFamily="18" charset="0"/>
              </a:rPr>
              <a:t>TC</a:t>
            </a:r>
            <a:r>
              <a:rPr lang="en-US" sz="1600" baseline="-25000" dirty="0" err="1">
                <a:latin typeface="Times New Roman" pitchFamily="18" charset="0"/>
                <a:cs typeface="Times New Roman" pitchFamily="18" charset="0"/>
              </a:rPr>
              <a:t>i</a:t>
            </a:r>
            <a:r>
              <a:rPr lang="en-US" sz="1600" baseline="-25000" dirty="0">
                <a:latin typeface="Times New Roman" pitchFamily="18" charset="0"/>
                <a:cs typeface="Times New Roman" pitchFamily="18" charset="0"/>
              </a:rPr>
              <a:t>   </a:t>
            </a:r>
            <a:r>
              <a:rPr lang="en-US" sz="1600" dirty="0">
                <a:latin typeface="Times New Roman" pitchFamily="18" charset="0"/>
                <a:cs typeface="Times New Roman" pitchFamily="18" charset="0"/>
              </a:rPr>
              <a:t>in Test cases</a:t>
            </a:r>
          </a:p>
          <a:p>
            <a:pPr lvl="1">
              <a:defRPr/>
            </a:pPr>
            <a:r>
              <a:rPr lang="en-US" sz="1600" dirty="0">
                <a:latin typeface="Times New Roman" pitchFamily="18" charset="0"/>
                <a:cs typeface="Times New Roman" pitchFamily="18" charset="0"/>
              </a:rPr>
              <a:t>       if (</a:t>
            </a:r>
            <a:r>
              <a:rPr lang="en-US" sz="1600" dirty="0" err="1">
                <a:latin typeface="Times New Roman" pitchFamily="18" charset="0"/>
                <a:cs typeface="Times New Roman" pitchFamily="18" charset="0"/>
              </a:rPr>
              <a:t>Optimal_MS</a:t>
            </a:r>
            <a:r>
              <a:rPr lang="en-US" sz="1600" dirty="0">
                <a:latin typeface="Times New Roman" pitchFamily="18" charset="0"/>
                <a:cs typeface="Times New Roman" pitchFamily="18" charset="0"/>
              </a:rPr>
              <a:t> &lt; MS (</a:t>
            </a:r>
            <a:r>
              <a:rPr lang="en-US" sz="1600" dirty="0" err="1">
                <a:latin typeface="Times New Roman" pitchFamily="18" charset="0"/>
                <a:cs typeface="Times New Roman" pitchFamily="18" charset="0"/>
              </a:rPr>
              <a:t>TC</a:t>
            </a:r>
            <a:r>
              <a:rPr lang="en-US" sz="1600" baseline="-25000" dirty="0" err="1">
                <a:latin typeface="Times New Roman" pitchFamily="18" charset="0"/>
                <a:cs typeface="Times New Roman" pitchFamily="18" charset="0"/>
              </a:rPr>
              <a:t>i</a:t>
            </a:r>
            <a:r>
              <a:rPr lang="en-US" sz="1600" baseline="-25000" dirty="0">
                <a:latin typeface="Times New Roman" pitchFamily="18" charset="0"/>
                <a:cs typeface="Times New Roman" pitchFamily="18" charset="0"/>
              </a:rPr>
              <a:t> </a:t>
            </a:r>
            <a:r>
              <a:rPr lang="en-US" sz="1600" dirty="0">
                <a:latin typeface="Times New Roman" pitchFamily="18" charset="0"/>
                <a:cs typeface="Times New Roman" pitchFamily="18" charset="0"/>
              </a:rPr>
              <a:t>) &amp;&amp; </a:t>
            </a:r>
            <a:r>
              <a:rPr lang="en-US" sz="1600" dirty="0" err="1">
                <a:latin typeface="Times New Roman" pitchFamily="18" charset="0"/>
                <a:cs typeface="Times New Roman" pitchFamily="18" charset="0"/>
              </a:rPr>
              <a:t>Optimal_BCV</a:t>
            </a:r>
            <a:r>
              <a:rPr lang="en-US" sz="1600" dirty="0">
                <a:latin typeface="Times New Roman" pitchFamily="18" charset="0"/>
                <a:cs typeface="Times New Roman" pitchFamily="18" charset="0"/>
              </a:rPr>
              <a:t> &lt; BCV (</a:t>
            </a:r>
            <a:r>
              <a:rPr lang="en-US" sz="1600" dirty="0" err="1">
                <a:latin typeface="Times New Roman" pitchFamily="18" charset="0"/>
                <a:cs typeface="Times New Roman" pitchFamily="18" charset="0"/>
              </a:rPr>
              <a:t>TC</a:t>
            </a:r>
            <a:r>
              <a:rPr lang="en-US" sz="1600" baseline="-25000" dirty="0" err="1">
                <a:latin typeface="Times New Roman" pitchFamily="18" charset="0"/>
                <a:cs typeface="Times New Roman" pitchFamily="18" charset="0"/>
              </a:rPr>
              <a:t>i</a:t>
            </a:r>
            <a:r>
              <a:rPr lang="en-US" sz="1600" dirty="0">
                <a:latin typeface="Times New Roman" pitchFamily="18" charset="0"/>
                <a:cs typeface="Times New Roman" pitchFamily="18" charset="0"/>
              </a:rPr>
              <a:t>) ) then</a:t>
            </a:r>
          </a:p>
          <a:p>
            <a:pPr lvl="1">
              <a:defRPr/>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Optimal_MS</a:t>
            </a:r>
            <a:r>
              <a:rPr lang="en-US" sz="1600" dirty="0">
                <a:latin typeface="Times New Roman" pitchFamily="18" charset="0"/>
                <a:cs typeface="Times New Roman" pitchFamily="18" charset="0"/>
              </a:rPr>
              <a:t> = MS (</a:t>
            </a:r>
            <a:r>
              <a:rPr lang="en-US" sz="1600" dirty="0" err="1">
                <a:latin typeface="Times New Roman" pitchFamily="18" charset="0"/>
                <a:cs typeface="Times New Roman" pitchFamily="18" charset="0"/>
              </a:rPr>
              <a:t>TC</a:t>
            </a:r>
            <a:r>
              <a:rPr lang="en-US" sz="1600" baseline="-25000" dirty="0" err="1">
                <a:latin typeface="Times New Roman" pitchFamily="18" charset="0"/>
                <a:cs typeface="Times New Roman" pitchFamily="18" charset="0"/>
              </a:rPr>
              <a:t>i</a:t>
            </a:r>
            <a:r>
              <a:rPr lang="en-US" sz="1600" dirty="0">
                <a:latin typeface="Times New Roman" pitchFamily="18" charset="0"/>
                <a:cs typeface="Times New Roman" pitchFamily="18" charset="0"/>
              </a:rPr>
              <a:t>); </a:t>
            </a:r>
          </a:p>
          <a:p>
            <a:pPr lvl="1">
              <a:defRPr/>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Optimal_BCV</a:t>
            </a:r>
            <a:r>
              <a:rPr lang="en-US" sz="1600" dirty="0">
                <a:latin typeface="Times New Roman" pitchFamily="18" charset="0"/>
                <a:cs typeface="Times New Roman" pitchFamily="18" charset="0"/>
              </a:rPr>
              <a:t> = BCV (</a:t>
            </a:r>
            <a:r>
              <a:rPr lang="en-US" sz="1600" dirty="0" err="1">
                <a:latin typeface="Times New Roman" pitchFamily="18" charset="0"/>
                <a:cs typeface="Times New Roman" pitchFamily="18" charset="0"/>
              </a:rPr>
              <a:t>TC</a:t>
            </a:r>
            <a:r>
              <a:rPr lang="en-US" sz="1600" baseline="-25000" dirty="0" err="1">
                <a:latin typeface="Times New Roman" pitchFamily="18" charset="0"/>
                <a:cs typeface="Times New Roman" pitchFamily="18" charset="0"/>
              </a:rPr>
              <a:t>i</a:t>
            </a:r>
            <a:r>
              <a:rPr lang="en-US" sz="1600" dirty="0">
                <a:latin typeface="Times New Roman" pitchFamily="18" charset="0"/>
                <a:cs typeface="Times New Roman" pitchFamily="18" charset="0"/>
              </a:rPr>
              <a:t>); </a:t>
            </a:r>
          </a:p>
          <a:p>
            <a:pPr lvl="1">
              <a:defRPr/>
            </a:pPr>
            <a:r>
              <a:rPr lang="en-US" sz="1600" dirty="0">
                <a:latin typeface="Times New Roman" pitchFamily="18" charset="0"/>
                <a:cs typeface="Times New Roman" pitchFamily="18" charset="0"/>
              </a:rPr>
              <a:t>            index = </a:t>
            </a:r>
            <a:r>
              <a:rPr lang="en-US" sz="1600" dirty="0" err="1">
                <a:latin typeface="Times New Roman" pitchFamily="18" charset="0"/>
                <a:cs typeface="Times New Roman" pitchFamily="18" charset="0"/>
              </a:rPr>
              <a:t>i</a:t>
            </a:r>
            <a:r>
              <a:rPr lang="en-US" sz="1600" dirty="0">
                <a:latin typeface="Times New Roman" pitchFamily="18" charset="0"/>
                <a:cs typeface="Times New Roman" pitchFamily="18" charset="0"/>
              </a:rPr>
              <a:t>;</a:t>
            </a:r>
          </a:p>
          <a:p>
            <a:pPr lvl="1">
              <a:defRPr/>
            </a:pPr>
            <a:r>
              <a:rPr lang="en-US" sz="1600" dirty="0">
                <a:latin typeface="Times New Roman" pitchFamily="18" charset="0"/>
                <a:cs typeface="Times New Roman" pitchFamily="18" charset="0"/>
              </a:rPr>
              <a:t> </a:t>
            </a:r>
          </a:p>
          <a:p>
            <a:pPr lvl="1">
              <a:defRPr/>
            </a:pPr>
            <a:r>
              <a:rPr lang="en-US" sz="1600" dirty="0">
                <a:latin typeface="Times New Roman" pitchFamily="18" charset="0"/>
                <a:cs typeface="Times New Roman" pitchFamily="18" charset="0"/>
              </a:rPr>
              <a:t>if (</a:t>
            </a:r>
            <a:r>
              <a:rPr lang="en-US" sz="1600" dirty="0" err="1">
                <a:latin typeface="Times New Roman" pitchFamily="18" charset="0"/>
                <a:cs typeface="Times New Roman" pitchFamily="18" charset="0"/>
              </a:rPr>
              <a:t>Optimal_MS</a:t>
            </a:r>
            <a:r>
              <a:rPr lang="en-US" sz="1600" dirty="0">
                <a:latin typeface="Times New Roman" pitchFamily="18" charset="0"/>
                <a:cs typeface="Times New Roman" pitchFamily="18" charset="0"/>
              </a:rPr>
              <a:t> &lt;&gt; MS (parent1) &amp;&amp; </a:t>
            </a:r>
            <a:r>
              <a:rPr lang="en-US" sz="1600" dirty="0" err="1">
                <a:latin typeface="Times New Roman" pitchFamily="18" charset="0"/>
                <a:cs typeface="Times New Roman" pitchFamily="18" charset="0"/>
              </a:rPr>
              <a:t>Optimal_BCV</a:t>
            </a:r>
            <a:r>
              <a:rPr lang="en-US" sz="1600" dirty="0">
                <a:latin typeface="Times New Roman" pitchFamily="18" charset="0"/>
                <a:cs typeface="Times New Roman" pitchFamily="18" charset="0"/>
              </a:rPr>
              <a:t> &lt;&gt; BCV (parent1)) then</a:t>
            </a:r>
          </a:p>
          <a:p>
            <a:pPr lvl="1">
              <a:defRPr/>
            </a:pPr>
            <a:r>
              <a:rPr lang="en-US" sz="1600" dirty="0">
                <a:latin typeface="Times New Roman" pitchFamily="18" charset="0"/>
                <a:cs typeface="Times New Roman" pitchFamily="18" charset="0"/>
              </a:rPr>
              <a:t>           parent1 =  </a:t>
            </a:r>
            <a:r>
              <a:rPr lang="en-US" sz="1600" dirty="0" err="1">
                <a:latin typeface="Times New Roman" pitchFamily="18" charset="0"/>
                <a:cs typeface="Times New Roman" pitchFamily="18" charset="0"/>
              </a:rPr>
              <a:t>TC</a:t>
            </a:r>
            <a:r>
              <a:rPr lang="en-US" sz="1600" baseline="-25000" dirty="0" err="1">
                <a:latin typeface="Times New Roman" pitchFamily="18" charset="0"/>
                <a:cs typeface="Times New Roman" pitchFamily="18" charset="0"/>
              </a:rPr>
              <a:t>index</a:t>
            </a:r>
            <a:r>
              <a:rPr lang="en-US" sz="1600" dirty="0">
                <a:latin typeface="Times New Roman" pitchFamily="18" charset="0"/>
                <a:cs typeface="Times New Roman" pitchFamily="18" charset="0"/>
              </a:rPr>
              <a:t>;</a:t>
            </a:r>
          </a:p>
          <a:p>
            <a:pPr lvl="1">
              <a:defRPr/>
            </a:pPr>
            <a:r>
              <a:rPr lang="en-US" sz="1600" dirty="0">
                <a:latin typeface="Times New Roman" pitchFamily="18" charset="0"/>
                <a:cs typeface="Times New Roman" pitchFamily="18" charset="0"/>
              </a:rPr>
              <a:t>else if (</a:t>
            </a:r>
            <a:r>
              <a:rPr lang="en-US" sz="1600" dirty="0" err="1">
                <a:latin typeface="Times New Roman" pitchFamily="18" charset="0"/>
                <a:cs typeface="Times New Roman" pitchFamily="18" charset="0"/>
              </a:rPr>
              <a:t>Optimal_MS</a:t>
            </a:r>
            <a:r>
              <a:rPr lang="en-US" sz="1600" dirty="0">
                <a:latin typeface="Times New Roman" pitchFamily="18" charset="0"/>
                <a:cs typeface="Times New Roman" pitchFamily="18" charset="0"/>
              </a:rPr>
              <a:t> &lt;&gt; MS (parent2) &amp;&amp; </a:t>
            </a:r>
            <a:r>
              <a:rPr lang="en-US" sz="1600" dirty="0" err="1">
                <a:latin typeface="Times New Roman" pitchFamily="18" charset="0"/>
                <a:cs typeface="Times New Roman" pitchFamily="18" charset="0"/>
              </a:rPr>
              <a:t>Optimal_BCV</a:t>
            </a:r>
            <a:r>
              <a:rPr lang="en-US" sz="1600" dirty="0">
                <a:latin typeface="Times New Roman" pitchFamily="18" charset="0"/>
                <a:cs typeface="Times New Roman" pitchFamily="18" charset="0"/>
              </a:rPr>
              <a:t> &lt;&gt; BCV (parent2)) then</a:t>
            </a:r>
          </a:p>
          <a:p>
            <a:pPr lvl="1">
              <a:defRPr/>
            </a:pPr>
            <a:r>
              <a:rPr lang="en-US" sz="1600" dirty="0">
                <a:latin typeface="Times New Roman" pitchFamily="18" charset="0"/>
                <a:cs typeface="Times New Roman" pitchFamily="18" charset="0"/>
              </a:rPr>
              <a:t>           parent2  =  </a:t>
            </a:r>
            <a:r>
              <a:rPr lang="en-US" sz="1600" dirty="0" err="1">
                <a:latin typeface="Times New Roman" pitchFamily="18" charset="0"/>
                <a:cs typeface="Times New Roman" pitchFamily="18" charset="0"/>
              </a:rPr>
              <a:t>TC</a:t>
            </a:r>
            <a:r>
              <a:rPr lang="en-US" sz="1600" baseline="-25000" dirty="0" err="1">
                <a:latin typeface="Times New Roman" pitchFamily="18" charset="0"/>
                <a:cs typeface="Times New Roman" pitchFamily="18" charset="0"/>
              </a:rPr>
              <a:t>index</a:t>
            </a:r>
            <a:r>
              <a:rPr lang="en-US" sz="1600" dirty="0">
                <a:latin typeface="Times New Roman" pitchFamily="18" charset="0"/>
                <a:cs typeface="Times New Roman" pitchFamily="18" charset="0"/>
              </a:rPr>
              <a:t>;</a:t>
            </a:r>
          </a:p>
          <a:p>
            <a:pPr lvl="1">
              <a:defRPr/>
            </a:pPr>
            <a:r>
              <a:rPr lang="en-US" sz="1600" dirty="0">
                <a:latin typeface="Times New Roman" pitchFamily="18" charset="0"/>
                <a:cs typeface="Times New Roman" pitchFamily="18" charset="0"/>
              </a:rPr>
              <a:t>else </a:t>
            </a:r>
          </a:p>
          <a:p>
            <a:pPr lvl="1">
              <a:defRPr/>
            </a:pPr>
            <a:r>
              <a:rPr lang="en-US" sz="1600" dirty="0">
                <a:latin typeface="Times New Roman" pitchFamily="18" charset="0"/>
                <a:cs typeface="Times New Roman" pitchFamily="18" charset="0"/>
              </a:rPr>
              <a:t>          Retain the parents.</a:t>
            </a:r>
          </a:p>
          <a:p>
            <a:pPr marL="800100" lvl="1" indent="-342900">
              <a:defRPr/>
            </a:pP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ChangeArrowheads="1"/>
          </p:cNvSpPr>
          <p:nvPr/>
        </p:nvSpPr>
        <p:spPr bwMode="auto">
          <a:xfrm>
            <a:off x="1139825" y="2917825"/>
            <a:ext cx="5732463" cy="984250"/>
          </a:xfrm>
          <a:prstGeom prst="rect">
            <a:avLst/>
          </a:prstGeom>
          <a:noFill/>
          <a:ln w="9525">
            <a:noFill/>
            <a:miter lim="800000"/>
            <a:headEnd/>
            <a:tailEnd/>
          </a:ln>
        </p:spPr>
        <p:txBody>
          <a:bodyPr anchor="ctr">
            <a:spAutoFit/>
          </a:bodyPr>
          <a:lstStyle/>
          <a:p>
            <a:pPr lvl="1" indent="101600" algn="just" eaLnBrk="0" hangingPunct="0"/>
            <a:r>
              <a:rPr lang="en-US" sz="2000">
                <a:solidFill>
                  <a:srgbClr val="0070C0"/>
                </a:solidFill>
                <a:latin typeface="Times New Roman" pitchFamily="18" charset="0"/>
                <a:cs typeface="Times New Roman" pitchFamily="18" charset="0"/>
              </a:rPr>
              <a:t>Psuedo Code – Cuckoo Search</a:t>
            </a:r>
          </a:p>
          <a:p>
            <a:pPr lvl="1" indent="101600" algn="just" eaLnBrk="0" hangingPunct="0"/>
            <a:endParaRPr lang="en-US" altLang="zh-CN">
              <a:latin typeface="Times New Roman" pitchFamily="18" charset="0"/>
              <a:cs typeface="Times New Roman" pitchFamily="18" charset="0"/>
            </a:endParaRPr>
          </a:p>
          <a:p>
            <a:pPr lvl="2"/>
            <a:endParaRPr lang="en-US" altLang="zh-CN" sz="2000">
              <a:latin typeface="Times New Roman" pitchFamily="18" charset="0"/>
              <a:cs typeface="Times New Roman" pitchFamily="18" charset="0"/>
            </a:endParaRPr>
          </a:p>
        </p:txBody>
      </p:sp>
      <p:sp>
        <p:nvSpPr>
          <p:cNvPr id="4" name="Rectangle 3"/>
          <p:cNvSpPr/>
          <p:nvPr/>
        </p:nvSpPr>
        <p:spPr>
          <a:xfrm>
            <a:off x="5667390" y="0"/>
            <a:ext cx="3476610" cy="523220"/>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Implementation</a:t>
            </a:r>
          </a:p>
        </p:txBody>
      </p:sp>
      <p:sp>
        <p:nvSpPr>
          <p:cNvPr id="45057" name="Rectangle 1"/>
          <p:cNvSpPr>
            <a:spLocks noChangeArrowheads="1"/>
          </p:cNvSpPr>
          <p:nvPr/>
        </p:nvSpPr>
        <p:spPr bwMode="auto">
          <a:xfrm>
            <a:off x="665163" y="1457325"/>
            <a:ext cx="7383462" cy="4062413"/>
          </a:xfrm>
          <a:prstGeom prst="rect">
            <a:avLst/>
          </a:prstGeom>
          <a:solidFill>
            <a:srgbClr val="FFFFFF"/>
          </a:solidFill>
          <a:ln w="9525" cmpd="sng">
            <a:noFill/>
            <a:miter lim="800000"/>
            <a:headEnd/>
            <a:tailEnd/>
          </a:ln>
          <a:effectLst/>
        </p:spPr>
        <p:txBody>
          <a:bodyPr anchor="ctr">
            <a:spAutoFit/>
          </a:bodyPr>
          <a:lstStyle/>
          <a:p>
            <a:pPr>
              <a:defRPr/>
            </a:pPr>
            <a:r>
              <a:rPr lang="en-US" altLang="zh-CN" dirty="0">
                <a:solidFill>
                  <a:srgbClr val="0070C0"/>
                </a:solidFill>
                <a:latin typeface="Times New Roman" pitchFamily="18" charset="0"/>
                <a:cs typeface="Times New Roman" pitchFamily="18" charset="0"/>
              </a:rPr>
              <a:t>Example:</a:t>
            </a:r>
          </a:p>
          <a:p>
            <a:pPr>
              <a:defRPr/>
            </a:pPr>
            <a:r>
              <a:rPr lang="en-US" sz="1600" dirty="0"/>
              <a:t> </a:t>
            </a:r>
          </a:p>
          <a:p>
            <a:pPr lvl="1">
              <a:defRPr/>
            </a:pPr>
            <a:r>
              <a:rPr lang="en-US" sz="1600" dirty="0">
                <a:latin typeface="Times New Roman" pitchFamily="18" charset="0"/>
                <a:cs typeface="Times New Roman" pitchFamily="18" charset="0"/>
              </a:rPr>
              <a:t>Parent1:  {BCV = 33%, MS = 0.6}</a:t>
            </a:r>
          </a:p>
          <a:p>
            <a:pPr lvl="1">
              <a:defRPr/>
            </a:pPr>
            <a:r>
              <a:rPr lang="en-US" sz="1600" dirty="0">
                <a:latin typeface="Times New Roman" pitchFamily="18" charset="0"/>
                <a:cs typeface="Times New Roman" pitchFamily="18" charset="0"/>
              </a:rPr>
              <a:t>Parent2:  {BCV = 33%, MS = 0.6}</a:t>
            </a:r>
          </a:p>
          <a:p>
            <a:pPr lvl="1">
              <a:defRPr/>
            </a:pPr>
            <a:r>
              <a:rPr lang="en-US" sz="1600" dirty="0">
                <a:latin typeface="Times New Roman" pitchFamily="18" charset="0"/>
                <a:cs typeface="Times New Roman" pitchFamily="18" charset="0"/>
              </a:rPr>
              <a:t> </a:t>
            </a:r>
          </a:p>
          <a:p>
            <a:pPr lvl="1">
              <a:defRPr/>
            </a:pPr>
            <a:r>
              <a:rPr lang="en-US" sz="1600" dirty="0">
                <a:latin typeface="Times New Roman" pitchFamily="18" charset="0"/>
                <a:cs typeface="Times New Roman" pitchFamily="18" charset="0"/>
              </a:rPr>
              <a:t>Offspring1 {BCV = 25%, MS = 0.5}</a:t>
            </a:r>
          </a:p>
          <a:p>
            <a:pPr lvl="1">
              <a:defRPr/>
            </a:pPr>
            <a:r>
              <a:rPr lang="en-US" sz="1600" dirty="0">
                <a:latin typeface="Times New Roman" pitchFamily="18" charset="0"/>
                <a:cs typeface="Times New Roman" pitchFamily="18" charset="0"/>
              </a:rPr>
              <a:t>Offspring2 {BCV = 33%, MS = 0.6}</a:t>
            </a:r>
          </a:p>
          <a:p>
            <a:pPr lvl="1">
              <a:defRPr/>
            </a:pPr>
            <a:r>
              <a:rPr lang="en-US" sz="1600" dirty="0">
                <a:latin typeface="Times New Roman" pitchFamily="18" charset="0"/>
                <a:cs typeface="Times New Roman" pitchFamily="18" charset="0"/>
              </a:rPr>
              <a:t>Offspring3 {BCV = 23%, MS = 0.5}</a:t>
            </a:r>
          </a:p>
          <a:p>
            <a:pPr lvl="1">
              <a:defRPr/>
            </a:pPr>
            <a:r>
              <a:rPr lang="en-US" sz="1600" dirty="0">
                <a:latin typeface="Times New Roman" pitchFamily="18" charset="0"/>
                <a:cs typeface="Times New Roman" pitchFamily="18" charset="0"/>
              </a:rPr>
              <a:t>Offspring4 {BCV = 33%, MS = 0.6}</a:t>
            </a:r>
          </a:p>
          <a:p>
            <a:pPr lvl="1">
              <a:defRPr/>
            </a:pPr>
            <a:r>
              <a:rPr lang="en-US" sz="1600" b="1"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lvl="1">
              <a:defRPr/>
            </a:pPr>
            <a:r>
              <a:rPr lang="en-US" sz="1600" b="1" dirty="0">
                <a:latin typeface="Times New Roman" pitchFamily="18" charset="0"/>
                <a:cs typeface="Times New Roman" pitchFamily="18" charset="0"/>
              </a:rPr>
              <a:t>For next Iteration the parents are</a:t>
            </a:r>
            <a:endParaRPr lang="en-US" sz="1600" dirty="0">
              <a:latin typeface="Times New Roman" pitchFamily="18" charset="0"/>
              <a:cs typeface="Times New Roman" pitchFamily="18" charset="0"/>
            </a:endParaRPr>
          </a:p>
          <a:p>
            <a:pPr lvl="1">
              <a:defRPr/>
            </a:pPr>
            <a:r>
              <a:rPr lang="en-US" sz="1600" dirty="0">
                <a:latin typeface="Times New Roman" pitchFamily="18" charset="0"/>
                <a:cs typeface="Times New Roman" pitchFamily="18" charset="0"/>
              </a:rPr>
              <a:t>Parent1          {BCV = 33%, MS = 0.6}</a:t>
            </a:r>
          </a:p>
          <a:p>
            <a:pPr lvl="1">
              <a:defRPr/>
            </a:pPr>
            <a:r>
              <a:rPr lang="en-US" sz="1600" dirty="0">
                <a:latin typeface="Times New Roman" pitchFamily="18" charset="0"/>
                <a:cs typeface="Times New Roman" pitchFamily="18" charset="0"/>
              </a:rPr>
              <a:t>New Parent2 {BCV = 25%, MS= 0.5}</a:t>
            </a:r>
          </a:p>
          <a:p>
            <a:pPr lvl="1">
              <a:defRPr/>
            </a:pPr>
            <a:endParaRPr lang="en-US" sz="1600" dirty="0"/>
          </a:p>
          <a:p>
            <a:pPr lvl="1">
              <a:defRPr/>
            </a:pPr>
            <a:endParaRPr lang="en-US" sz="1600" dirty="0">
              <a:latin typeface="Times New Roman" pitchFamily="18" charset="0"/>
              <a:cs typeface="Times New Roman" pitchFamily="18" charset="0"/>
            </a:endParaRPr>
          </a:p>
          <a:p>
            <a:pPr lvl="1" indent="101600" algn="just" eaLnBrk="0" hangingPunct="0">
              <a:defRPr/>
            </a:pPr>
            <a:r>
              <a:rPr lang="en-US" altLang="zh-CN" sz="1600" dirty="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ChangeArrowheads="1"/>
          </p:cNvSpPr>
          <p:nvPr/>
        </p:nvSpPr>
        <p:spPr bwMode="auto">
          <a:xfrm>
            <a:off x="263526" y="873090"/>
            <a:ext cx="8507470" cy="5416868"/>
          </a:xfrm>
          <a:prstGeom prst="rect">
            <a:avLst/>
          </a:prstGeom>
          <a:noFill/>
          <a:ln w="9525">
            <a:noFill/>
            <a:miter lim="800000"/>
            <a:headEnd/>
            <a:tailEnd/>
          </a:ln>
        </p:spPr>
        <p:txBody>
          <a:bodyPr wrap="square" anchor="ctr">
            <a:spAutoFit/>
          </a:bodyPr>
          <a:lstStyle/>
          <a:p>
            <a:pPr indent="101600" algn="just" eaLnBrk="0" hangingPunct="0"/>
            <a:r>
              <a:rPr lang="en-US" sz="2400" b="1" dirty="0">
                <a:solidFill>
                  <a:srgbClr val="0070C0"/>
                </a:solidFill>
                <a:latin typeface="Times New Roman" pitchFamily="18" charset="0"/>
                <a:cs typeface="Times New Roman" pitchFamily="18" charset="0"/>
              </a:rPr>
              <a:t>Unit Testing using  HGA </a:t>
            </a:r>
            <a:endParaRPr lang="en-US" sz="2400" b="1" dirty="0" smtClean="0">
              <a:solidFill>
                <a:srgbClr val="0070C0"/>
              </a:solidFill>
              <a:latin typeface="Times New Roman" pitchFamily="18" charset="0"/>
              <a:cs typeface="Times New Roman" pitchFamily="18" charset="0"/>
            </a:endParaRPr>
          </a:p>
          <a:p>
            <a:pPr indent="101600" algn="just" eaLnBrk="0" hangingPunct="0"/>
            <a:endParaRPr lang="en-US" sz="2400" dirty="0">
              <a:solidFill>
                <a:srgbClr val="0070C0"/>
              </a:solidFill>
              <a:latin typeface="Times New Roman" pitchFamily="18" charset="0"/>
              <a:cs typeface="Times New Roman" pitchFamily="18" charset="0"/>
            </a:endParaRPr>
          </a:p>
          <a:p>
            <a:pPr lvl="1" algn="just">
              <a:buFont typeface="Wingdings" pitchFamily="2" charset="2"/>
              <a:buChar char="§"/>
            </a:pPr>
            <a:r>
              <a:rPr lang="en-US" sz="2400" dirty="0" smtClean="0">
                <a:latin typeface="Times New Roman" pitchFamily="18" charset="0"/>
                <a:cs typeface="Times New Roman" pitchFamily="18" charset="0"/>
              </a:rPr>
              <a:t>Code instrumentation </a:t>
            </a:r>
            <a:r>
              <a:rPr lang="en-US" sz="2400" dirty="0">
                <a:latin typeface="Times New Roman" pitchFamily="18" charset="0"/>
                <a:cs typeface="Times New Roman" pitchFamily="18" charset="0"/>
              </a:rPr>
              <a:t>is done </a:t>
            </a:r>
            <a:r>
              <a:rPr lang="en-US" sz="2400" dirty="0" smtClean="0">
                <a:latin typeface="Times New Roman" pitchFamily="18" charset="0"/>
                <a:cs typeface="Times New Roman" pitchFamily="18" charset="0"/>
              </a:rPr>
              <a:t>to identify the outcome of each method for </a:t>
            </a:r>
            <a:r>
              <a:rPr lang="en-US" sz="2400" dirty="0">
                <a:latin typeface="Times New Roman" pitchFamily="18" charset="0"/>
                <a:cs typeface="Times New Roman" pitchFamily="18" charset="0"/>
              </a:rPr>
              <a:t>all components in the SUT.</a:t>
            </a:r>
          </a:p>
          <a:p>
            <a:pPr lvl="1" algn="just"/>
            <a:endParaRPr lang="en-US" sz="2400" dirty="0">
              <a:latin typeface="Times New Roman" pitchFamily="18" charset="0"/>
              <a:cs typeface="Times New Roman" pitchFamily="18" charset="0"/>
            </a:endParaRPr>
          </a:p>
          <a:p>
            <a:pPr lvl="1" algn="just"/>
            <a:endParaRPr lang="en-US" sz="2400" dirty="0">
              <a:latin typeface="Times New Roman" pitchFamily="18" charset="0"/>
              <a:cs typeface="Times New Roman" pitchFamily="18" charset="0"/>
            </a:endParaRPr>
          </a:p>
          <a:p>
            <a:pPr lvl="1" algn="just">
              <a:buFont typeface="Wingdings" pitchFamily="2" charset="2"/>
              <a:buChar char="§"/>
            </a:pPr>
            <a:r>
              <a:rPr lang="en-US" sz="2400" dirty="0" smtClean="0">
                <a:latin typeface="Times New Roman" pitchFamily="18" charset="0"/>
                <a:cs typeface="Times New Roman" pitchFamily="18" charset="0"/>
              </a:rPr>
              <a:t>During the test case selection procedure of HGA, the </a:t>
            </a:r>
            <a:r>
              <a:rPr lang="en-US" sz="2400" dirty="0">
                <a:latin typeface="Times New Roman" pitchFamily="18" charset="0"/>
                <a:cs typeface="Times New Roman" pitchFamily="18" charset="0"/>
              </a:rPr>
              <a:t>mutation score and the branch coverage value </a:t>
            </a:r>
            <a:r>
              <a:rPr lang="en-US" sz="2400" dirty="0" smtClean="0">
                <a:latin typeface="Times New Roman" pitchFamily="18" charset="0"/>
                <a:cs typeface="Times New Roman" pitchFamily="18" charset="0"/>
              </a:rPr>
              <a:t>are </a:t>
            </a:r>
            <a:r>
              <a:rPr lang="en-US" sz="2400" dirty="0">
                <a:latin typeface="Times New Roman" pitchFamily="18" charset="0"/>
                <a:cs typeface="Times New Roman" pitchFamily="18" charset="0"/>
              </a:rPr>
              <a:t>used for test adequacy </a:t>
            </a:r>
            <a:r>
              <a:rPr lang="en-US" sz="2400" dirty="0" smtClean="0">
                <a:latin typeface="Times New Roman" pitchFamily="18" charset="0"/>
                <a:cs typeface="Times New Roman" pitchFamily="18" charset="0"/>
              </a:rPr>
              <a:t>criteria.</a:t>
            </a:r>
          </a:p>
          <a:p>
            <a:pPr lvl="1" algn="just">
              <a:buFont typeface="Wingdings" pitchFamily="2" charset="2"/>
              <a:buChar char="§"/>
            </a:pPr>
            <a:endParaRPr lang="en-US" sz="2400" dirty="0" smtClean="0">
              <a:latin typeface="Times New Roman" pitchFamily="18" charset="0"/>
              <a:cs typeface="Times New Roman" pitchFamily="18" charset="0"/>
            </a:endParaRPr>
          </a:p>
          <a:p>
            <a:pPr lvl="1" algn="just">
              <a:buFont typeface="Wingdings" pitchFamily="2" charset="2"/>
              <a:buChar char="§"/>
            </a:pPr>
            <a:r>
              <a:rPr lang="en-US" sz="2400" dirty="0" smtClean="0">
                <a:latin typeface="Times New Roman" pitchFamily="18" charset="0"/>
                <a:cs typeface="Times New Roman" pitchFamily="18" charset="0"/>
              </a:rPr>
              <a:t>Hence, at the end of the HGA procedure the entire unit testing process itself will be completed with an assurance of at least 98% of fitness score.</a:t>
            </a:r>
            <a:endParaRPr lang="en-US" sz="2400" dirty="0">
              <a:latin typeface="Times New Roman" pitchFamily="18" charset="0"/>
              <a:cs typeface="Times New Roman" pitchFamily="18" charset="0"/>
            </a:endParaRPr>
          </a:p>
          <a:p>
            <a:pPr lvl="1" algn="just"/>
            <a:endParaRPr lang="en-US" dirty="0">
              <a:latin typeface="Times New Roman" pitchFamily="18" charset="0"/>
              <a:cs typeface="Times New Roman" pitchFamily="18" charset="0"/>
            </a:endParaRPr>
          </a:p>
          <a:p>
            <a:pPr lvl="1" algn="just"/>
            <a:endParaRPr lang="en-US" sz="1600" dirty="0">
              <a:latin typeface="Times New Roman" pitchFamily="18" charset="0"/>
              <a:cs typeface="Times New Roman" pitchFamily="18" charset="0"/>
            </a:endParaRPr>
          </a:p>
        </p:txBody>
      </p:sp>
      <p:sp>
        <p:nvSpPr>
          <p:cNvPr id="4" name="Rectangle 3"/>
          <p:cNvSpPr/>
          <p:nvPr/>
        </p:nvSpPr>
        <p:spPr>
          <a:xfrm>
            <a:off x="5667390" y="0"/>
            <a:ext cx="3476610" cy="523220"/>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Testing</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
          <p:cNvSpPr>
            <a:spLocks noChangeArrowheads="1"/>
          </p:cNvSpPr>
          <p:nvPr/>
        </p:nvSpPr>
        <p:spPr bwMode="auto">
          <a:xfrm>
            <a:off x="373005" y="507960"/>
            <a:ext cx="8543925" cy="6309420"/>
          </a:xfrm>
          <a:prstGeom prst="rect">
            <a:avLst/>
          </a:prstGeom>
          <a:solidFill>
            <a:srgbClr val="FFFFFF"/>
          </a:solidFill>
          <a:ln w="9525">
            <a:noFill/>
            <a:miter lim="800000"/>
            <a:headEnd/>
            <a:tailEnd/>
          </a:ln>
        </p:spPr>
        <p:txBody>
          <a:bodyPr anchor="ctr">
            <a:spAutoFit/>
          </a:bodyPr>
          <a:lstStyle/>
          <a:p>
            <a:pPr indent="101600" algn="just" eaLnBrk="0" hangingPunct="0">
              <a:defRPr/>
            </a:pPr>
            <a:r>
              <a:rPr lang="en-US" sz="2400" b="1" dirty="0">
                <a:solidFill>
                  <a:srgbClr val="0070C0"/>
                </a:solidFill>
                <a:latin typeface="Times New Roman" pitchFamily="18" charset="0"/>
                <a:cs typeface="Times New Roman" pitchFamily="18" charset="0"/>
              </a:rPr>
              <a:t>Integration Testing using  HGA :</a:t>
            </a:r>
          </a:p>
          <a:p>
            <a:pPr lvl="1" indent="101600" algn="just" eaLnBrk="0" hangingPunct="0">
              <a:defRPr/>
            </a:pPr>
            <a:endParaRPr lang="en-US" altLang="zh-CN" sz="2000" dirty="0">
              <a:latin typeface="Times New Roman" pitchFamily="18" charset="0"/>
              <a:cs typeface="Times New Roman" pitchFamily="18" charset="0"/>
            </a:endParaRPr>
          </a:p>
          <a:p>
            <a:pPr algn="just">
              <a:buFont typeface="Wingdings" pitchFamily="2" charset="2"/>
              <a:buChar char="Ø"/>
              <a:defRPr/>
            </a:pPr>
            <a:r>
              <a:rPr lang="en-US" dirty="0" smtClean="0">
                <a:latin typeface="Times New Roman" pitchFamily="18" charset="0"/>
                <a:cs typeface="Times New Roman" pitchFamily="18" charset="0"/>
              </a:rPr>
              <a:t>Code Instrumentation is done for all components. </a:t>
            </a:r>
            <a:endParaRPr lang="en-US" dirty="0">
              <a:latin typeface="Times New Roman" pitchFamily="18" charset="0"/>
              <a:cs typeface="Times New Roman" pitchFamily="18" charset="0"/>
            </a:endParaRPr>
          </a:p>
          <a:p>
            <a:pPr algn="just">
              <a:buFont typeface="Wingdings" pitchFamily="2" charset="2"/>
              <a:buChar char="Ø"/>
              <a:defRPr/>
            </a:pPr>
            <a:endParaRPr lang="en-US" dirty="0">
              <a:latin typeface="Times New Roman" pitchFamily="18" charset="0"/>
              <a:cs typeface="Times New Roman" pitchFamily="18" charset="0"/>
            </a:endParaRPr>
          </a:p>
          <a:p>
            <a:pPr algn="just">
              <a:buFont typeface="Wingdings" pitchFamily="2" charset="2"/>
              <a:buChar char="Ø"/>
              <a:defRPr/>
            </a:pPr>
            <a:r>
              <a:rPr lang="en-US" dirty="0" smtClean="0">
                <a:latin typeface="Times New Roman" pitchFamily="18" charset="0"/>
                <a:cs typeface="Times New Roman" pitchFamily="18" charset="0"/>
              </a:rPr>
              <a:t>Execute the effective </a:t>
            </a:r>
            <a:r>
              <a:rPr lang="en-US" dirty="0">
                <a:latin typeface="Times New Roman" pitchFamily="18" charset="0"/>
                <a:cs typeface="Times New Roman" pitchFamily="18" charset="0"/>
              </a:rPr>
              <a:t>test cases generated by HGA </a:t>
            </a:r>
            <a:r>
              <a:rPr lang="en-US" dirty="0" smtClean="0">
                <a:latin typeface="Times New Roman" pitchFamily="18" charset="0"/>
                <a:cs typeface="Times New Roman" pitchFamily="18" charset="0"/>
              </a:rPr>
              <a:t>against </a:t>
            </a:r>
            <a:r>
              <a:rPr lang="en-US" dirty="0">
                <a:latin typeface="Times New Roman" pitchFamily="18" charset="0"/>
                <a:cs typeface="Times New Roman" pitchFamily="18" charset="0"/>
              </a:rPr>
              <a:t>each component in the SUT </a:t>
            </a:r>
            <a:endParaRPr lang="en-US" dirty="0" smtClean="0">
              <a:latin typeface="Times New Roman" pitchFamily="18" charset="0"/>
              <a:cs typeface="Times New Roman" pitchFamily="18" charset="0"/>
            </a:endParaRPr>
          </a:p>
          <a:p>
            <a:pPr algn="just">
              <a:buFont typeface="Wingdings" pitchFamily="2" charset="2"/>
              <a:buChar char="Ø"/>
              <a:defRPr/>
            </a:pPr>
            <a:endParaRPr lang="en-US" dirty="0" smtClean="0">
              <a:latin typeface="Times New Roman" pitchFamily="18" charset="0"/>
              <a:cs typeface="Times New Roman" pitchFamily="18" charset="0"/>
            </a:endParaRPr>
          </a:p>
          <a:p>
            <a:pPr algn="just">
              <a:buFont typeface="Wingdings" pitchFamily="2" charset="2"/>
              <a:buChar char="Ø"/>
              <a:defRPr/>
            </a:pPr>
            <a:r>
              <a:rPr lang="en-US" dirty="0" smtClean="0">
                <a:latin typeface="Times New Roman" pitchFamily="18" charset="0"/>
                <a:cs typeface="Times New Roman" pitchFamily="18" charset="0"/>
              </a:rPr>
              <a:t>Identify the </a:t>
            </a:r>
            <a:r>
              <a:rPr lang="en-US" dirty="0">
                <a:latin typeface="Times New Roman" pitchFamily="18" charset="0"/>
                <a:cs typeface="Times New Roman" pitchFamily="18" charset="0"/>
              </a:rPr>
              <a:t>execution trace of each method and all intermediate results are compared against the test cases </a:t>
            </a:r>
            <a:r>
              <a:rPr lang="en-US" dirty="0" smtClean="0">
                <a:latin typeface="Times New Roman" pitchFamily="18" charset="0"/>
                <a:cs typeface="Times New Roman" pitchFamily="18" charset="0"/>
              </a:rPr>
              <a:t>stored </a:t>
            </a:r>
            <a:r>
              <a:rPr lang="en-US" dirty="0">
                <a:latin typeface="Times New Roman" pitchFamily="18" charset="0"/>
                <a:cs typeface="Times New Roman" pitchFamily="18" charset="0"/>
              </a:rPr>
              <a:t>in the repository and also list the intermediate class name and its status. </a:t>
            </a:r>
          </a:p>
          <a:p>
            <a:pPr algn="just">
              <a:defRPr/>
            </a:pPr>
            <a:endParaRPr lang="en-US" dirty="0">
              <a:latin typeface="Times New Roman" pitchFamily="18" charset="0"/>
              <a:cs typeface="Times New Roman" pitchFamily="18" charset="0"/>
            </a:endParaRPr>
          </a:p>
          <a:p>
            <a:pPr algn="just">
              <a:buFont typeface="Wingdings" pitchFamily="2" charset="2"/>
              <a:buChar char="Ø"/>
              <a:defRPr/>
            </a:pPr>
            <a:r>
              <a:rPr lang="en-US" dirty="0">
                <a:latin typeface="Times New Roman" pitchFamily="18" charset="0"/>
                <a:cs typeface="Times New Roman" pitchFamily="18" charset="0"/>
              </a:rPr>
              <a:t>Based on the status, the failure during integration of components can be identified.</a:t>
            </a:r>
          </a:p>
          <a:p>
            <a:pPr>
              <a:defRPr/>
            </a:pPr>
            <a:r>
              <a:rPr lang="en-US" b="1" dirty="0" smtClean="0">
                <a:latin typeface="Times New Roman" pitchFamily="18" charset="0"/>
                <a:cs typeface="Times New Roman" pitchFamily="18" charset="0"/>
              </a:rPr>
              <a:t>Example</a:t>
            </a:r>
            <a:r>
              <a:rPr lang="en-US" b="1" dirty="0">
                <a:latin typeface="Times New Roman" pitchFamily="18" charset="0"/>
                <a:cs typeface="Times New Roman" pitchFamily="18" charset="0"/>
              </a:rPr>
              <a:t>:</a:t>
            </a:r>
            <a:endParaRPr lang="en-US" dirty="0">
              <a:latin typeface="Times New Roman" pitchFamily="18" charset="0"/>
              <a:cs typeface="Times New Roman" pitchFamily="18" charset="0"/>
            </a:endParaRPr>
          </a:p>
          <a:p>
            <a:pPr>
              <a:defRPr/>
            </a:pPr>
            <a:r>
              <a:rPr lang="en-US" b="1" dirty="0">
                <a:latin typeface="Times New Roman" pitchFamily="18" charset="0"/>
                <a:cs typeface="Times New Roman" pitchFamily="18" charset="0"/>
              </a:rPr>
              <a:t> </a:t>
            </a:r>
            <a:r>
              <a:rPr lang="en-US" dirty="0" smtClean="0">
                <a:solidFill>
                  <a:srgbClr val="00B0F0"/>
                </a:solidFill>
                <a:latin typeface="Times New Roman" pitchFamily="18" charset="0"/>
                <a:cs typeface="Times New Roman" pitchFamily="18" charset="0"/>
              </a:rPr>
              <a:t>Parent </a:t>
            </a:r>
            <a:r>
              <a:rPr lang="en-US" dirty="0">
                <a:solidFill>
                  <a:srgbClr val="00B0F0"/>
                </a:solidFill>
                <a:latin typeface="Times New Roman" pitchFamily="18" charset="0"/>
                <a:cs typeface="Times New Roman" pitchFamily="18" charset="0"/>
              </a:rPr>
              <a:t>Method is starting (“Class name”)</a:t>
            </a:r>
          </a:p>
          <a:p>
            <a:pPr>
              <a:defRPr/>
            </a:pPr>
            <a:r>
              <a:rPr lang="en-US" dirty="0">
                <a:solidFill>
                  <a:srgbClr val="00B0F0"/>
                </a:solidFill>
                <a:latin typeface="Times New Roman" pitchFamily="18" charset="0"/>
                <a:cs typeface="Times New Roman" pitchFamily="18" charset="0"/>
              </a:rPr>
              <a:t>Child Method1 is starting (“Class name”)</a:t>
            </a:r>
          </a:p>
          <a:p>
            <a:pPr>
              <a:defRPr/>
            </a:pPr>
            <a:r>
              <a:rPr lang="en-US" dirty="0">
                <a:solidFill>
                  <a:srgbClr val="00B0F0"/>
                </a:solidFill>
                <a:latin typeface="Times New Roman" pitchFamily="18" charset="0"/>
                <a:cs typeface="Times New Roman" pitchFamily="18" charset="0"/>
              </a:rPr>
              <a:t>Grand Child Method1 is starting (“Class name”)</a:t>
            </a:r>
          </a:p>
          <a:p>
            <a:pPr>
              <a:defRPr/>
            </a:pPr>
            <a:r>
              <a:rPr lang="en-US" dirty="0">
                <a:solidFill>
                  <a:srgbClr val="00B0F0"/>
                </a:solidFill>
                <a:latin typeface="Times New Roman" pitchFamily="18" charset="0"/>
                <a:cs typeface="Times New Roman" pitchFamily="18" charset="0"/>
              </a:rPr>
              <a:t>Grand Child Method1 is ending (“Class name”, “return value”)</a:t>
            </a:r>
          </a:p>
          <a:p>
            <a:pPr>
              <a:defRPr/>
            </a:pPr>
            <a:r>
              <a:rPr lang="en-US" dirty="0">
                <a:solidFill>
                  <a:srgbClr val="00B0F0"/>
                </a:solidFill>
                <a:latin typeface="Times New Roman" pitchFamily="18" charset="0"/>
                <a:cs typeface="Times New Roman" pitchFamily="18" charset="0"/>
              </a:rPr>
              <a:t>Child Method1 is ending (“Class name”, “return value”)</a:t>
            </a:r>
          </a:p>
          <a:p>
            <a:pPr>
              <a:defRPr/>
            </a:pPr>
            <a:r>
              <a:rPr lang="en-US" dirty="0">
                <a:solidFill>
                  <a:srgbClr val="00B0F0"/>
                </a:solidFill>
                <a:latin typeface="Times New Roman" pitchFamily="18" charset="0"/>
                <a:cs typeface="Times New Roman" pitchFamily="18" charset="0"/>
              </a:rPr>
              <a:t>Child Method2 is starting (“Class name”)</a:t>
            </a:r>
          </a:p>
          <a:p>
            <a:pPr>
              <a:defRPr/>
            </a:pPr>
            <a:r>
              <a:rPr lang="en-US" dirty="0">
                <a:solidFill>
                  <a:srgbClr val="00B0F0"/>
                </a:solidFill>
                <a:latin typeface="Times New Roman" pitchFamily="18" charset="0"/>
                <a:cs typeface="Times New Roman" pitchFamily="18" charset="0"/>
              </a:rPr>
              <a:t>Child Method2 is ending (“Class name”, “return value”)</a:t>
            </a:r>
          </a:p>
          <a:p>
            <a:pPr>
              <a:defRPr/>
            </a:pPr>
            <a:r>
              <a:rPr lang="en-US" dirty="0">
                <a:solidFill>
                  <a:srgbClr val="00B0F0"/>
                </a:solidFill>
                <a:latin typeface="Times New Roman" pitchFamily="18" charset="0"/>
                <a:cs typeface="Times New Roman" pitchFamily="18" charset="0"/>
              </a:rPr>
              <a:t>Parent Method is ending (“Class name”, “return value”)</a:t>
            </a:r>
            <a:r>
              <a:rPr lang="en-US" dirty="0">
                <a:latin typeface="Times New Roman" pitchFamily="18" charset="0"/>
                <a:cs typeface="Times New Roman" pitchFamily="18" charset="0"/>
              </a:rPr>
              <a:t> </a:t>
            </a:r>
          </a:p>
          <a:p>
            <a:pPr>
              <a:defRPr/>
            </a:pPr>
            <a:r>
              <a:rPr lang="en-US" dirty="0" smtClean="0">
                <a:latin typeface="Times New Roman" pitchFamily="18" charset="0"/>
                <a:cs typeface="Times New Roman" pitchFamily="18" charset="0"/>
              </a:rPr>
              <a:t>	It </a:t>
            </a:r>
            <a:r>
              <a:rPr lang="en-US" dirty="0">
                <a:latin typeface="Times New Roman" pitchFamily="18" charset="0"/>
                <a:cs typeface="Times New Roman" pitchFamily="18" charset="0"/>
              </a:rPr>
              <a:t>shows how execution trace </a:t>
            </a:r>
            <a:r>
              <a:rPr lang="en-US" dirty="0" smtClean="0">
                <a:latin typeface="Times New Roman" pitchFamily="18" charset="0"/>
                <a:cs typeface="Times New Roman" pitchFamily="18" charset="0"/>
              </a:rPr>
              <a:t>is </a:t>
            </a:r>
            <a:r>
              <a:rPr lang="en-US" dirty="0">
                <a:latin typeface="Times New Roman" pitchFamily="18" charset="0"/>
                <a:cs typeface="Times New Roman" pitchFamily="18" charset="0"/>
              </a:rPr>
              <a:t>recorded for each </a:t>
            </a:r>
            <a:r>
              <a:rPr lang="en-US" dirty="0" smtClean="0">
                <a:latin typeface="Times New Roman" pitchFamily="18" charset="0"/>
                <a:cs typeface="Times New Roman" pitchFamily="18" charset="0"/>
              </a:rPr>
              <a:t>method while it invokes the connected components.</a:t>
            </a:r>
            <a:endParaRPr lang="en-US" dirty="0">
              <a:latin typeface="Times New Roman" pitchFamily="18" charset="0"/>
              <a:cs typeface="Times New Roman" pitchFamily="18" charset="0"/>
            </a:endParaRPr>
          </a:p>
        </p:txBody>
      </p:sp>
      <p:sp>
        <p:nvSpPr>
          <p:cNvPr id="4" name="Rectangle 3"/>
          <p:cNvSpPr/>
          <p:nvPr/>
        </p:nvSpPr>
        <p:spPr>
          <a:xfrm>
            <a:off x="5667390" y="0"/>
            <a:ext cx="3476610" cy="523220"/>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Testing</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
          <p:cNvSpPr>
            <a:spLocks noChangeArrowheads="1"/>
          </p:cNvSpPr>
          <p:nvPr/>
        </p:nvSpPr>
        <p:spPr bwMode="auto">
          <a:xfrm>
            <a:off x="227013" y="836613"/>
            <a:ext cx="8543925" cy="1015663"/>
          </a:xfrm>
          <a:prstGeom prst="rect">
            <a:avLst/>
          </a:prstGeom>
          <a:solidFill>
            <a:srgbClr val="FFFFFF"/>
          </a:solidFill>
          <a:ln w="9525">
            <a:noFill/>
            <a:miter lim="800000"/>
            <a:headEnd/>
            <a:tailEnd/>
          </a:ln>
        </p:spPr>
        <p:txBody>
          <a:bodyPr wrap="square" anchor="ctr">
            <a:spAutoFit/>
          </a:bodyPr>
          <a:lstStyle/>
          <a:p>
            <a:pPr indent="101600" algn="just" eaLnBrk="0" hangingPunct="0">
              <a:defRPr/>
            </a:pPr>
            <a:r>
              <a:rPr lang="en-US" sz="2000" b="1" dirty="0">
                <a:solidFill>
                  <a:srgbClr val="0070C0"/>
                </a:solidFill>
                <a:latin typeface="Times New Roman" pitchFamily="18" charset="0"/>
                <a:cs typeface="Times New Roman" pitchFamily="18" charset="0"/>
              </a:rPr>
              <a:t>Experimentation Set up:</a:t>
            </a:r>
          </a:p>
          <a:p>
            <a:pPr>
              <a:defRPr/>
            </a:pPr>
            <a:r>
              <a:rPr lang="en-US" sz="2000" dirty="0"/>
              <a:t>	</a:t>
            </a:r>
            <a:r>
              <a:rPr lang="en-US" sz="2000" dirty="0">
                <a:latin typeface="Times New Roman" pitchFamily="18" charset="0"/>
                <a:cs typeface="Times New Roman" pitchFamily="18" charset="0"/>
              </a:rPr>
              <a:t>The proposed approach verified against </a:t>
            </a:r>
            <a:r>
              <a:rPr lang="en-US" sz="2000" dirty="0" smtClean="0">
                <a:latin typeface="Times New Roman" pitchFamily="18" charset="0"/>
                <a:cs typeface="Times New Roman" pitchFamily="18" charset="0"/>
              </a:rPr>
              <a:t> 6 </a:t>
            </a:r>
            <a:r>
              <a:rPr lang="en-US" sz="2000" dirty="0">
                <a:latin typeface="Times New Roman" pitchFamily="18" charset="0"/>
                <a:cs typeface="Times New Roman" pitchFamily="18" charset="0"/>
              </a:rPr>
              <a:t>Application Software [AS] </a:t>
            </a:r>
            <a:r>
              <a:rPr lang="en-US" sz="2000" dirty="0" smtClean="0">
                <a:latin typeface="Times New Roman" pitchFamily="18" charset="0"/>
                <a:cs typeface="Times New Roman" pitchFamily="18" charset="0"/>
              </a:rPr>
              <a:t>	and 4 </a:t>
            </a:r>
            <a:r>
              <a:rPr lang="en-US" sz="2000" dirty="0">
                <a:latin typeface="Times New Roman" pitchFamily="18" charset="0"/>
                <a:cs typeface="Times New Roman" pitchFamily="18" charset="0"/>
              </a:rPr>
              <a:t>Real-Time Systems [RT] and listed them in table 2.</a:t>
            </a:r>
          </a:p>
        </p:txBody>
      </p:sp>
      <p:sp>
        <p:nvSpPr>
          <p:cNvPr id="4" name="Rectangle 3"/>
          <p:cNvSpPr/>
          <p:nvPr/>
        </p:nvSpPr>
        <p:spPr>
          <a:xfrm>
            <a:off x="3951279" y="0"/>
            <a:ext cx="5192722" cy="523220"/>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Performance Evaluation</a:t>
            </a:r>
          </a:p>
        </p:txBody>
      </p:sp>
      <p:graphicFrame>
        <p:nvGraphicFramePr>
          <p:cNvPr id="5" name="Table 4"/>
          <p:cNvGraphicFramePr>
            <a:graphicFrameLocks noGrp="1"/>
          </p:cNvGraphicFramePr>
          <p:nvPr/>
        </p:nvGraphicFramePr>
        <p:xfrm>
          <a:off x="1249317" y="2505742"/>
          <a:ext cx="6535827" cy="3814400"/>
        </p:xfrm>
        <a:graphic>
          <a:graphicData uri="http://schemas.openxmlformats.org/drawingml/2006/table">
            <a:tbl>
              <a:tblPr/>
              <a:tblGrid>
                <a:gridCol w="757247"/>
                <a:gridCol w="3417232"/>
                <a:gridCol w="1180718"/>
                <a:gridCol w="1180630"/>
              </a:tblGrid>
              <a:tr h="807312">
                <a:tc>
                  <a:txBody>
                    <a:bodyPr/>
                    <a:lstStyle/>
                    <a:p>
                      <a:pPr marL="0" marR="0">
                        <a:spcBef>
                          <a:spcPts val="0"/>
                        </a:spcBef>
                        <a:spcAft>
                          <a:spcPts val="0"/>
                        </a:spcAft>
                      </a:pPr>
                      <a:r>
                        <a:rPr lang="en-US" sz="1800" dirty="0">
                          <a:latin typeface="Times New Roman"/>
                          <a:ea typeface="Times New Roman"/>
                        </a:rPr>
                        <a:t>S.NO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spcBef>
                          <a:spcPts val="0"/>
                        </a:spcBef>
                        <a:spcAft>
                          <a:spcPts val="0"/>
                        </a:spcAft>
                      </a:pPr>
                      <a:r>
                        <a:rPr lang="en-US" sz="1800" dirty="0">
                          <a:latin typeface="Times New Roman"/>
                          <a:ea typeface="Times New Roman"/>
                        </a:rPr>
                        <a:t>Application Test Problems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spcBef>
                          <a:spcPts val="0"/>
                        </a:spcBef>
                        <a:spcAft>
                          <a:spcPts val="0"/>
                        </a:spcAft>
                      </a:pPr>
                      <a:r>
                        <a:rPr lang="en-US" sz="1800" dirty="0">
                          <a:latin typeface="Times New Roman"/>
                          <a:ea typeface="Times New Roman"/>
                        </a:rPr>
                        <a:t>Test Object 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spcBef>
                          <a:spcPts val="0"/>
                        </a:spcBef>
                        <a:spcAft>
                          <a:spcPts val="0"/>
                        </a:spcAft>
                      </a:pPr>
                      <a:r>
                        <a:rPr lang="en-US" sz="1800" dirty="0" smtClean="0">
                          <a:latin typeface="Times New Roman"/>
                          <a:ea typeface="Times New Roman"/>
                        </a:rPr>
                        <a:t>Test Problem #</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69104">
                <a:tc>
                  <a:txBody>
                    <a:bodyPr/>
                    <a:lstStyle/>
                    <a:p>
                      <a:pPr marL="0" marR="0">
                        <a:spcBef>
                          <a:spcPts val="0"/>
                        </a:spcBef>
                        <a:spcAft>
                          <a:spcPts val="0"/>
                        </a:spcAft>
                      </a:pPr>
                      <a:r>
                        <a:rPr lang="en-US" sz="18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latin typeface="Times New Roman"/>
                          <a:ea typeface="Times New Roman"/>
                        </a:rPr>
                        <a:t>Blood Bank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latin typeface="Times New Roman"/>
                          <a:ea typeface="Times New Roman"/>
                        </a:rPr>
                        <a:t>AS1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smtClean="0">
                          <a:latin typeface="Times New Roman"/>
                          <a:ea typeface="Times New Roman"/>
                        </a:rPr>
                        <a:t>TP1</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104">
                <a:tc>
                  <a:txBody>
                    <a:bodyPr/>
                    <a:lstStyle/>
                    <a:p>
                      <a:pPr marL="0" marR="0">
                        <a:spcBef>
                          <a:spcPts val="0"/>
                        </a:spcBef>
                        <a:spcAft>
                          <a:spcPts val="0"/>
                        </a:spcAft>
                      </a:pPr>
                      <a:r>
                        <a:rPr lang="en-US" sz="1800">
                          <a:latin typeface="Times New Roman"/>
                          <a:ea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latin typeface="Times New Roman"/>
                          <a:ea typeface="Times New Roman"/>
                        </a:rPr>
                        <a:t>Banking Application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latin typeface="Times New Roman"/>
                          <a:ea typeface="Times New Roman"/>
                        </a:rPr>
                        <a:t>AS2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smtClean="0">
                          <a:latin typeface="Times New Roman"/>
                          <a:ea typeface="Times New Roman"/>
                        </a:rPr>
                        <a:t>TP2</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104">
                <a:tc>
                  <a:txBody>
                    <a:bodyPr/>
                    <a:lstStyle/>
                    <a:p>
                      <a:pPr marL="0" marR="0">
                        <a:spcBef>
                          <a:spcPts val="0"/>
                        </a:spcBef>
                        <a:spcAft>
                          <a:spcPts val="0"/>
                        </a:spcAft>
                      </a:pPr>
                      <a:r>
                        <a:rPr lang="en-US" sz="1800">
                          <a:latin typeface="Times New Roman"/>
                          <a:ea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latin typeface="Times New Roman"/>
                          <a:ea typeface="Times New Roman"/>
                        </a:rPr>
                        <a:t>Library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latin typeface="Times New Roman"/>
                          <a:ea typeface="Times New Roman"/>
                        </a:rPr>
                        <a:t>AS3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smtClean="0">
                          <a:latin typeface="Times New Roman"/>
                          <a:ea typeface="Times New Roman"/>
                        </a:rPr>
                        <a:t>TP3</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104">
                <a:tc>
                  <a:txBody>
                    <a:bodyPr/>
                    <a:lstStyle/>
                    <a:p>
                      <a:pPr marL="0" marR="0">
                        <a:spcBef>
                          <a:spcPts val="0"/>
                        </a:spcBef>
                        <a:spcAft>
                          <a:spcPts val="0"/>
                        </a:spcAft>
                      </a:pPr>
                      <a:r>
                        <a:rPr lang="en-US" sz="1800">
                          <a:latin typeface="Times New Roman"/>
                          <a:ea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latin typeface="Times New Roman"/>
                          <a:ea typeface="Times New Roman"/>
                        </a:rPr>
                        <a:t>Hospital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latin typeface="Times New Roman"/>
                          <a:ea typeface="Times New Roman"/>
                        </a:rPr>
                        <a:t>AS4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smtClean="0">
                          <a:latin typeface="Times New Roman"/>
                          <a:ea typeface="Times New Roman"/>
                        </a:rPr>
                        <a:t>TP4</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104">
                <a:tc>
                  <a:txBody>
                    <a:bodyPr/>
                    <a:lstStyle/>
                    <a:p>
                      <a:pPr marL="0" marR="0">
                        <a:spcBef>
                          <a:spcPts val="0"/>
                        </a:spcBef>
                        <a:spcAft>
                          <a:spcPts val="0"/>
                        </a:spcAft>
                      </a:pPr>
                      <a:r>
                        <a:rPr lang="en-US" sz="1800" dirty="0" smtClean="0">
                          <a:latin typeface="Times New Roman"/>
                          <a:ea typeface="Times New Roman"/>
                        </a:rPr>
                        <a:t>5</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smtClean="0">
                          <a:latin typeface="Times New Roman"/>
                          <a:ea typeface="Times New Roman"/>
                        </a:rPr>
                        <a:t>Work</a:t>
                      </a:r>
                      <a:r>
                        <a:rPr lang="en-US" sz="1800" baseline="0" dirty="0" smtClean="0">
                          <a:latin typeface="Times New Roman"/>
                          <a:ea typeface="Times New Roman"/>
                        </a:rPr>
                        <a:t> Flow Management</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smtClean="0">
                          <a:latin typeface="Times New Roman"/>
                          <a:ea typeface="Times New Roman"/>
                        </a:rPr>
                        <a:t>AS5</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smtClean="0">
                          <a:latin typeface="Times New Roman"/>
                          <a:ea typeface="Times New Roman"/>
                        </a:rPr>
                        <a:t>TP5</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104">
                <a:tc>
                  <a:txBody>
                    <a:bodyPr/>
                    <a:lstStyle/>
                    <a:p>
                      <a:pPr marL="0" marR="0">
                        <a:spcBef>
                          <a:spcPts val="0"/>
                        </a:spcBef>
                        <a:spcAft>
                          <a:spcPts val="0"/>
                        </a:spcAft>
                      </a:pPr>
                      <a:r>
                        <a:rPr lang="en-US" sz="1800" dirty="0" smtClean="0">
                          <a:latin typeface="Times New Roman"/>
                          <a:ea typeface="Times New Roman"/>
                        </a:rPr>
                        <a:t>6</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smtClean="0">
                          <a:latin typeface="Times New Roman"/>
                          <a:ea typeface="Times New Roman"/>
                        </a:rPr>
                        <a:t>IT Service Help Desk</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smtClean="0">
                          <a:latin typeface="Times New Roman"/>
                          <a:ea typeface="Times New Roman"/>
                        </a:rPr>
                        <a:t>AS6</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smtClean="0">
                          <a:latin typeface="Times New Roman"/>
                          <a:ea typeface="Times New Roman"/>
                        </a:rPr>
                        <a:t>TP6</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104">
                <a:tc>
                  <a:txBody>
                    <a:bodyPr/>
                    <a:lstStyle/>
                    <a:p>
                      <a:pPr marL="0" marR="0">
                        <a:spcBef>
                          <a:spcPts val="0"/>
                        </a:spcBef>
                        <a:spcAft>
                          <a:spcPts val="0"/>
                        </a:spcAft>
                      </a:pPr>
                      <a:r>
                        <a:rPr lang="en-US" sz="1800" dirty="0">
                          <a:latin typeface="Times New Roman"/>
                          <a:ea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latin typeface="Times New Roman"/>
                          <a:ea typeface="Times New Roman"/>
                        </a:rPr>
                        <a:t>Apache.ant.1.2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latin typeface="Times New Roman"/>
                          <a:ea typeface="Times New Roman"/>
                        </a:rPr>
                        <a:t>RT1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smtClean="0">
                          <a:latin typeface="Times New Roman"/>
                          <a:ea typeface="Times New Roman"/>
                        </a:rPr>
                        <a:t>TP7</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104">
                <a:tc>
                  <a:txBody>
                    <a:bodyPr/>
                    <a:lstStyle/>
                    <a:p>
                      <a:pPr marL="0" marR="0">
                        <a:spcBef>
                          <a:spcPts val="0"/>
                        </a:spcBef>
                        <a:spcAft>
                          <a:spcPts val="0"/>
                        </a:spcAft>
                      </a:pPr>
                      <a:r>
                        <a:rPr lang="en-US" sz="1800" dirty="0">
                          <a:latin typeface="Times New Roman"/>
                          <a:ea typeface="Times New Roman"/>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err="1">
                          <a:latin typeface="Times New Roman"/>
                          <a:ea typeface="Times New Roman"/>
                        </a:rPr>
                        <a:t>JWalk</a:t>
                      </a:r>
                      <a:r>
                        <a:rPr lang="en-US" sz="1800" dirty="0">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latin typeface="Times New Roman"/>
                          <a:ea typeface="Times New Roman"/>
                        </a:rPr>
                        <a:t>RT2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smtClean="0">
                          <a:latin typeface="Times New Roman"/>
                          <a:ea typeface="Times New Roman"/>
                        </a:rPr>
                        <a:t>TP8</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104">
                <a:tc>
                  <a:txBody>
                    <a:bodyPr/>
                    <a:lstStyle/>
                    <a:p>
                      <a:pPr marL="0" marR="0">
                        <a:spcBef>
                          <a:spcPts val="0"/>
                        </a:spcBef>
                        <a:spcAft>
                          <a:spcPts val="0"/>
                        </a:spcAft>
                      </a:pPr>
                      <a:r>
                        <a:rPr lang="en-US" sz="1800" dirty="0">
                          <a:latin typeface="Times New Roman"/>
                          <a:ea typeface="Times New Roman"/>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err="1">
                          <a:latin typeface="Times New Roman"/>
                          <a:ea typeface="Times New Roman"/>
                        </a:rPr>
                        <a:t>Flaka</a:t>
                      </a:r>
                      <a:r>
                        <a:rPr lang="en-US" sz="1800" dirty="0">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latin typeface="Times New Roman"/>
                          <a:ea typeface="Times New Roman"/>
                        </a:rPr>
                        <a:t>RT3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smtClean="0">
                          <a:latin typeface="Times New Roman"/>
                          <a:ea typeface="Times New Roman"/>
                        </a:rPr>
                        <a:t>TP9</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8208">
                <a:tc>
                  <a:txBody>
                    <a:bodyPr/>
                    <a:lstStyle/>
                    <a:p>
                      <a:pPr marL="0" marR="0">
                        <a:spcBef>
                          <a:spcPts val="0"/>
                        </a:spcBef>
                        <a:spcAft>
                          <a:spcPts val="0"/>
                        </a:spcAft>
                      </a:pPr>
                      <a:r>
                        <a:rPr lang="en-US" sz="1800" dirty="0" smtClean="0">
                          <a:latin typeface="Times New Roman"/>
                          <a:ea typeface="Times New Roman"/>
                        </a:rPr>
                        <a:t>10</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smtClean="0">
                          <a:latin typeface="Times New Roman"/>
                          <a:ea typeface="Times New Roman"/>
                        </a:rPr>
                        <a:t>Source of 800 synthetic</a:t>
                      </a:r>
                      <a:r>
                        <a:rPr lang="en-US" sz="1800" baseline="0" dirty="0" smtClean="0">
                          <a:latin typeface="Times New Roman"/>
                          <a:ea typeface="Times New Roman"/>
                        </a:rPr>
                        <a:t> Programs</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smtClean="0">
                          <a:latin typeface="Times New Roman"/>
                          <a:ea typeface="Times New Roman"/>
                        </a:rPr>
                        <a:t>RT4</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smtClean="0">
                          <a:latin typeface="Times New Roman"/>
                          <a:ea typeface="Times New Roman"/>
                        </a:rPr>
                        <a:t>TP10</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1798" name="Rectangle 1"/>
          <p:cNvSpPr>
            <a:spLocks noChangeArrowheads="1"/>
          </p:cNvSpPr>
          <p:nvPr/>
        </p:nvSpPr>
        <p:spPr bwMode="auto">
          <a:xfrm>
            <a:off x="2417763" y="2187575"/>
            <a:ext cx="3432175" cy="307975"/>
          </a:xfrm>
          <a:prstGeom prst="rect">
            <a:avLst/>
          </a:prstGeom>
          <a:solidFill>
            <a:srgbClr val="FFFFFF"/>
          </a:solidFill>
          <a:ln w="9525">
            <a:noFill/>
            <a:miter lim="800000"/>
            <a:headEnd/>
            <a:tailEnd/>
          </a:ln>
        </p:spPr>
        <p:txBody>
          <a:bodyPr anchor="ctr">
            <a:spAutoFit/>
          </a:bodyPr>
          <a:lstStyle/>
          <a:p>
            <a:pPr algn="ctr" eaLnBrk="0" hangingPunct="0"/>
            <a:r>
              <a:rPr lang="en-US" altLang="zh-CN" sz="1400">
                <a:latin typeface="Times New Roman" pitchFamily="18" charset="0"/>
                <a:cs typeface="Times New Roman" pitchFamily="18" charset="0"/>
              </a:rPr>
              <a:t>Table 2 Case Studies Undertaken</a:t>
            </a:r>
            <a:endParaRPr lang="en-US" altLang="zh-CN" sz="14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
          <p:cNvSpPr>
            <a:spLocks noChangeArrowheads="1"/>
          </p:cNvSpPr>
          <p:nvPr/>
        </p:nvSpPr>
        <p:spPr bwMode="auto">
          <a:xfrm>
            <a:off x="227013" y="836613"/>
            <a:ext cx="8543925" cy="923925"/>
          </a:xfrm>
          <a:prstGeom prst="rect">
            <a:avLst/>
          </a:prstGeom>
          <a:solidFill>
            <a:srgbClr val="FFFFFF"/>
          </a:solidFill>
          <a:ln w="9525">
            <a:noFill/>
            <a:miter lim="800000"/>
            <a:headEnd/>
            <a:tailEnd/>
          </a:ln>
        </p:spPr>
        <p:txBody>
          <a:bodyPr anchor="ctr">
            <a:spAutoFit/>
          </a:bodyPr>
          <a:lstStyle/>
          <a:p>
            <a:pPr indent="101600" algn="just" eaLnBrk="0" hangingPunct="0">
              <a:defRPr/>
            </a:pPr>
            <a:r>
              <a:rPr lang="en-US" sz="2000" b="1" dirty="0">
                <a:solidFill>
                  <a:srgbClr val="0070C0"/>
                </a:solidFill>
                <a:latin typeface="Times New Roman" pitchFamily="18" charset="0"/>
                <a:cs typeface="Times New Roman" pitchFamily="18" charset="0"/>
              </a:rPr>
              <a:t>Impact Analysis results for Apache ant:</a:t>
            </a:r>
          </a:p>
          <a:p>
            <a:pPr>
              <a:defRPr/>
            </a:pPr>
            <a:r>
              <a:rPr lang="en-US" dirty="0"/>
              <a:t>	</a:t>
            </a:r>
            <a:r>
              <a:rPr lang="en-US" sz="1600" dirty="0">
                <a:latin typeface="Times New Roman" pitchFamily="18" charset="0"/>
                <a:cs typeface="Times New Roman" pitchFamily="18" charset="0"/>
              </a:rPr>
              <a:t>The table 3 shows the impact analysis for real time case study, i.e. Apache Ant [25]. Based on the impact analysis, we have extracted the critical components which are listed them in table 4.</a:t>
            </a:r>
            <a:endParaRPr lang="en-US" dirty="0"/>
          </a:p>
        </p:txBody>
      </p:sp>
      <p:sp>
        <p:nvSpPr>
          <p:cNvPr id="4" name="Rectangle 3"/>
          <p:cNvSpPr/>
          <p:nvPr/>
        </p:nvSpPr>
        <p:spPr>
          <a:xfrm>
            <a:off x="3951279" y="0"/>
            <a:ext cx="5192722" cy="523220"/>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Experimentation Results</a:t>
            </a:r>
          </a:p>
        </p:txBody>
      </p:sp>
      <p:sp>
        <p:nvSpPr>
          <p:cNvPr id="32772" name="Rectangle 1"/>
          <p:cNvSpPr>
            <a:spLocks noChangeArrowheads="1"/>
          </p:cNvSpPr>
          <p:nvPr/>
        </p:nvSpPr>
        <p:spPr bwMode="auto">
          <a:xfrm>
            <a:off x="336550" y="1822450"/>
            <a:ext cx="3979863" cy="307975"/>
          </a:xfrm>
          <a:prstGeom prst="rect">
            <a:avLst/>
          </a:prstGeom>
          <a:solidFill>
            <a:srgbClr val="FFFFFF"/>
          </a:solidFill>
          <a:ln w="9525">
            <a:noFill/>
            <a:miter lim="800000"/>
            <a:headEnd/>
            <a:tailEnd/>
          </a:ln>
        </p:spPr>
        <p:txBody>
          <a:bodyPr anchor="ctr">
            <a:spAutoFit/>
          </a:bodyPr>
          <a:lstStyle/>
          <a:p>
            <a:pPr algn="ctr" eaLnBrk="0" hangingPunct="0"/>
            <a:r>
              <a:rPr lang="en-US" altLang="zh-CN" sz="1400">
                <a:latin typeface="Times New Roman" pitchFamily="18" charset="0"/>
                <a:cs typeface="Times New Roman" pitchFamily="18" charset="0"/>
              </a:rPr>
              <a:t>Table 3:Impact Analysis for Apache Ant</a:t>
            </a:r>
            <a:endParaRPr lang="en-US" altLang="zh-CN" sz="1400"/>
          </a:p>
        </p:txBody>
      </p:sp>
      <p:sp>
        <p:nvSpPr>
          <p:cNvPr id="32773" name="Rectangle 1"/>
          <p:cNvSpPr>
            <a:spLocks noChangeArrowheads="1"/>
          </p:cNvSpPr>
          <p:nvPr/>
        </p:nvSpPr>
        <p:spPr bwMode="auto">
          <a:xfrm>
            <a:off x="5930900" y="2990850"/>
            <a:ext cx="3213100" cy="523875"/>
          </a:xfrm>
          <a:prstGeom prst="rect">
            <a:avLst/>
          </a:prstGeom>
          <a:solidFill>
            <a:srgbClr val="FFFFFF"/>
          </a:solidFill>
          <a:ln w="9525">
            <a:noFill/>
            <a:miter lim="800000"/>
            <a:headEnd/>
            <a:tailEnd/>
          </a:ln>
        </p:spPr>
        <p:txBody>
          <a:bodyPr anchor="ctr">
            <a:spAutoFit/>
          </a:bodyPr>
          <a:lstStyle/>
          <a:p>
            <a:pPr algn="ctr" eaLnBrk="0" hangingPunct="0"/>
            <a:r>
              <a:rPr lang="en-US" altLang="zh-CN" sz="1400" dirty="0">
                <a:latin typeface="Times New Roman" pitchFamily="18" charset="0"/>
                <a:cs typeface="Times New Roman" pitchFamily="18" charset="0"/>
              </a:rPr>
              <a:t>Table 4: Critical Components for Apache Ant</a:t>
            </a:r>
            <a:endParaRPr lang="en-US" altLang="zh-CN" sz="1400" dirty="0"/>
          </a:p>
        </p:txBody>
      </p:sp>
      <p:graphicFrame>
        <p:nvGraphicFramePr>
          <p:cNvPr id="10" name="Table 9"/>
          <p:cNvGraphicFramePr>
            <a:graphicFrameLocks noGrp="1"/>
          </p:cNvGraphicFramePr>
          <p:nvPr/>
        </p:nvGraphicFramePr>
        <p:xfrm>
          <a:off x="263524" y="2151063"/>
          <a:ext cx="5549917" cy="3833849"/>
        </p:xfrm>
        <a:graphic>
          <a:graphicData uri="http://schemas.openxmlformats.org/drawingml/2006/table">
            <a:tbl>
              <a:tblPr/>
              <a:tblGrid>
                <a:gridCol w="2316487"/>
                <a:gridCol w="2438157"/>
                <a:gridCol w="795273"/>
              </a:tblGrid>
              <a:tr h="196814">
                <a:tc>
                  <a:txBody>
                    <a:bodyPr/>
                    <a:lstStyle/>
                    <a:p>
                      <a:pPr marL="0" marR="0" algn="ctr">
                        <a:spcBef>
                          <a:spcPts val="0"/>
                        </a:spcBef>
                        <a:spcAft>
                          <a:spcPts val="0"/>
                        </a:spcAft>
                      </a:pPr>
                      <a:r>
                        <a:rPr lang="en-US" sz="1100" b="1" dirty="0">
                          <a:latin typeface="Times New Roman"/>
                          <a:ea typeface="Times New Roman"/>
                        </a:rPr>
                        <a:t>Class Name</a:t>
                      </a:r>
                      <a:endParaRPr lang="en-US" sz="1100" dirty="0">
                        <a:latin typeface="Times New Roman"/>
                        <a:ea typeface="Times New Roman"/>
                      </a:endParaRPr>
                    </a:p>
                  </a:txBody>
                  <a:tcPr marL="9525" marR="9525" marT="9525" marB="9525" anchor="ctr">
                    <a:lnL>
                      <a:noFill/>
                    </a:lnL>
                    <a:lnR>
                      <a:noFill/>
                    </a:lnR>
                    <a:lnT>
                      <a:noFill/>
                    </a:lnT>
                    <a:lnB>
                      <a:noFill/>
                    </a:lnB>
                    <a:solidFill>
                      <a:srgbClr val="C0C0C0"/>
                    </a:solidFill>
                  </a:tcPr>
                </a:tc>
                <a:tc>
                  <a:txBody>
                    <a:bodyPr/>
                    <a:lstStyle/>
                    <a:p>
                      <a:pPr marL="0" marR="0" algn="ctr">
                        <a:spcBef>
                          <a:spcPts val="0"/>
                        </a:spcBef>
                        <a:spcAft>
                          <a:spcPts val="0"/>
                        </a:spcAft>
                      </a:pPr>
                      <a:r>
                        <a:rPr lang="en-US" sz="1100" b="1">
                          <a:latin typeface="Times New Roman"/>
                          <a:ea typeface="Times New Roman"/>
                        </a:rPr>
                        <a:t>Class Affect</a:t>
                      </a:r>
                      <a:endParaRPr lang="en-US" sz="1100">
                        <a:latin typeface="Times New Roman"/>
                        <a:ea typeface="Times New Roman"/>
                      </a:endParaRPr>
                    </a:p>
                  </a:txBody>
                  <a:tcPr marL="9525" marR="9525" marT="9525" marB="9525" anchor="ctr">
                    <a:lnL>
                      <a:noFill/>
                    </a:lnL>
                    <a:lnR>
                      <a:noFill/>
                    </a:lnR>
                    <a:lnT>
                      <a:noFill/>
                    </a:lnT>
                    <a:lnB>
                      <a:noFill/>
                    </a:lnB>
                    <a:solidFill>
                      <a:srgbClr val="C0C0C0"/>
                    </a:solidFill>
                  </a:tcPr>
                </a:tc>
                <a:tc>
                  <a:txBody>
                    <a:bodyPr/>
                    <a:lstStyle/>
                    <a:p>
                      <a:pPr marL="0" marR="0" algn="ctr">
                        <a:spcBef>
                          <a:spcPts val="0"/>
                        </a:spcBef>
                        <a:spcAft>
                          <a:spcPts val="0"/>
                        </a:spcAft>
                      </a:pPr>
                      <a:r>
                        <a:rPr lang="en-US" sz="1100" b="1">
                          <a:latin typeface="Times New Roman"/>
                          <a:ea typeface="Times New Roman"/>
                        </a:rPr>
                        <a:t>Impact</a:t>
                      </a:r>
                      <a:endParaRPr lang="en-US" sz="1100">
                        <a:latin typeface="Times New Roman"/>
                        <a:ea typeface="Times New Roman"/>
                      </a:endParaRPr>
                    </a:p>
                  </a:txBody>
                  <a:tcPr marL="9525" marR="9525" marT="9525" marB="9525" anchor="ctr">
                    <a:lnL>
                      <a:noFill/>
                    </a:lnL>
                    <a:lnR>
                      <a:noFill/>
                    </a:lnR>
                    <a:lnT>
                      <a:noFill/>
                    </a:lnT>
                    <a:lnB>
                      <a:noFill/>
                    </a:lnB>
                    <a:solidFill>
                      <a:srgbClr val="C0C0C0"/>
                    </a:solidFill>
                  </a:tcPr>
                </a:tc>
              </a:tr>
              <a:tr h="373544">
                <a:tc>
                  <a:txBody>
                    <a:bodyPr/>
                    <a:lstStyle/>
                    <a:p>
                      <a:pPr marL="0" marR="0">
                        <a:spcBef>
                          <a:spcPts val="0"/>
                        </a:spcBef>
                        <a:spcAft>
                          <a:spcPts val="0"/>
                        </a:spcAft>
                      </a:pPr>
                      <a:r>
                        <a:rPr lang="en-US" sz="1100">
                          <a:latin typeface="Times New Roman"/>
                          <a:ea typeface="Times New Roman"/>
                        </a:rPr>
                        <a:t>org.apache.ant.antunit.junit3.AntUnitTestCase</a:t>
                      </a:r>
                    </a:p>
                  </a:txBody>
                  <a:tcPr marL="9525" marR="9525" marT="9525" marB="9525">
                    <a:lnL>
                      <a:noFill/>
                    </a:lnL>
                    <a:lnR>
                      <a:noFill/>
                    </a:lnR>
                    <a:lnT>
                      <a:noFill/>
                    </a:lnT>
                    <a:lnB>
                      <a:noFill/>
                    </a:lnB>
                    <a:solidFill>
                      <a:srgbClr val="FFFFFF"/>
                    </a:solidFill>
                  </a:tcPr>
                </a:tc>
                <a:tc>
                  <a:txBody>
                    <a:bodyPr/>
                    <a:lstStyle/>
                    <a:p>
                      <a:pPr marL="0" marR="0">
                        <a:spcBef>
                          <a:spcPts val="0"/>
                        </a:spcBef>
                        <a:spcAft>
                          <a:spcPts val="0"/>
                        </a:spcAft>
                      </a:pPr>
                      <a:r>
                        <a:rPr lang="en-US" sz="1100">
                          <a:latin typeface="Times New Roman"/>
                          <a:ea typeface="Times New Roman"/>
                        </a:rPr>
                        <a:t>org.apache.ant.antunit.junit4.AntUnitSuiteRunner</a:t>
                      </a:r>
                    </a:p>
                  </a:txBody>
                  <a:tcPr marL="9525" marR="9525" marT="9525" marB="9525">
                    <a:lnL>
                      <a:noFill/>
                    </a:lnL>
                    <a:lnR>
                      <a:noFill/>
                    </a:lnR>
                    <a:lnT>
                      <a:noFill/>
                    </a:lnT>
                    <a:lnB>
                      <a:noFill/>
                    </a:lnB>
                    <a:solidFill>
                      <a:srgbClr val="FFFFFF"/>
                    </a:solidFill>
                  </a:tcPr>
                </a:tc>
                <a:tc>
                  <a:txBody>
                    <a:bodyPr/>
                    <a:lstStyle/>
                    <a:p>
                      <a:pPr marL="0" marR="0">
                        <a:spcBef>
                          <a:spcPts val="0"/>
                        </a:spcBef>
                        <a:spcAft>
                          <a:spcPts val="0"/>
                        </a:spcAft>
                      </a:pPr>
                      <a:r>
                        <a:rPr lang="en-US" sz="1100">
                          <a:latin typeface="Times New Roman"/>
                          <a:ea typeface="Times New Roman"/>
                        </a:rPr>
                        <a:t>Minor</a:t>
                      </a:r>
                    </a:p>
                  </a:txBody>
                  <a:tcPr marL="9525" marR="9525" marT="9525" marB="9525">
                    <a:lnL>
                      <a:noFill/>
                    </a:lnL>
                    <a:lnR>
                      <a:noFill/>
                    </a:lnR>
                    <a:lnT>
                      <a:noFill/>
                    </a:lnT>
                    <a:lnB>
                      <a:noFill/>
                    </a:lnB>
                    <a:solidFill>
                      <a:srgbClr val="FFFFFF"/>
                    </a:solidFill>
                  </a:tcPr>
                </a:tc>
              </a:tr>
              <a:tr h="373544">
                <a:tc>
                  <a:txBody>
                    <a:bodyPr/>
                    <a:lstStyle/>
                    <a:p>
                      <a:pPr marL="0" marR="0">
                        <a:spcBef>
                          <a:spcPts val="0"/>
                        </a:spcBef>
                        <a:spcAft>
                          <a:spcPts val="0"/>
                        </a:spcAft>
                      </a:pPr>
                      <a:r>
                        <a:rPr lang="en-US" sz="1100">
                          <a:latin typeface="Times New Roman"/>
                          <a:ea typeface="Times New Roman"/>
                        </a:rPr>
                        <a:t>org.apache.ant.antunit.junit3.AntUnitSuite</a:t>
                      </a:r>
                    </a:p>
                  </a:txBody>
                  <a:tcPr marL="9525" marR="9525" marT="9525" marB="9525">
                    <a:lnL>
                      <a:noFill/>
                    </a:lnL>
                    <a:lnR>
                      <a:noFill/>
                    </a:lnR>
                    <a:lnT>
                      <a:noFill/>
                    </a:lnT>
                    <a:lnB>
                      <a:noFill/>
                    </a:lnB>
                    <a:solidFill>
                      <a:srgbClr val="FFFFFF"/>
                    </a:solidFill>
                  </a:tcPr>
                </a:tc>
                <a:tc>
                  <a:txBody>
                    <a:bodyPr/>
                    <a:lstStyle/>
                    <a:p>
                      <a:pPr marL="0" marR="0">
                        <a:spcBef>
                          <a:spcPts val="0"/>
                        </a:spcBef>
                        <a:spcAft>
                          <a:spcPts val="0"/>
                        </a:spcAft>
                      </a:pPr>
                      <a:r>
                        <a:rPr lang="en-US" sz="1100">
                          <a:latin typeface="Times New Roman"/>
                          <a:ea typeface="Times New Roman"/>
                        </a:rPr>
                        <a:t>org.apache.ant.antunit.junit3.AntUnitTestCase</a:t>
                      </a:r>
                    </a:p>
                  </a:txBody>
                  <a:tcPr marL="9525" marR="9525" marT="9525" marB="9525">
                    <a:lnL>
                      <a:noFill/>
                    </a:lnL>
                    <a:lnR>
                      <a:noFill/>
                    </a:lnR>
                    <a:lnT>
                      <a:noFill/>
                    </a:lnT>
                    <a:lnB>
                      <a:noFill/>
                    </a:lnB>
                    <a:solidFill>
                      <a:srgbClr val="FFFFFF"/>
                    </a:solidFill>
                  </a:tcPr>
                </a:tc>
                <a:tc>
                  <a:txBody>
                    <a:bodyPr/>
                    <a:lstStyle/>
                    <a:p>
                      <a:pPr marL="0" marR="0">
                        <a:spcBef>
                          <a:spcPts val="0"/>
                        </a:spcBef>
                        <a:spcAft>
                          <a:spcPts val="0"/>
                        </a:spcAft>
                      </a:pPr>
                      <a:r>
                        <a:rPr lang="en-US" sz="1100">
                          <a:latin typeface="Times New Roman"/>
                          <a:ea typeface="Times New Roman"/>
                        </a:rPr>
                        <a:t>Minor</a:t>
                      </a:r>
                    </a:p>
                  </a:txBody>
                  <a:tcPr marL="9525" marR="9525" marT="9525" marB="9525">
                    <a:lnL>
                      <a:noFill/>
                    </a:lnL>
                    <a:lnR>
                      <a:noFill/>
                    </a:lnR>
                    <a:lnT>
                      <a:noFill/>
                    </a:lnT>
                    <a:lnB>
                      <a:noFill/>
                    </a:lnB>
                    <a:solidFill>
                      <a:srgbClr val="FFFFFF"/>
                    </a:solidFill>
                  </a:tcPr>
                </a:tc>
              </a:tr>
              <a:tr h="373544">
                <a:tc>
                  <a:txBody>
                    <a:bodyPr/>
                    <a:lstStyle/>
                    <a:p>
                      <a:pPr marL="0" marR="0">
                        <a:spcBef>
                          <a:spcPts val="0"/>
                        </a:spcBef>
                        <a:spcAft>
                          <a:spcPts val="0"/>
                        </a:spcAft>
                      </a:pPr>
                      <a:r>
                        <a:rPr lang="en-US" sz="1100">
                          <a:latin typeface="Times New Roman"/>
                          <a:ea typeface="Times New Roman"/>
                        </a:rPr>
                        <a:t>org.apache.ant.antunit.junit3.AntUnitSuite</a:t>
                      </a:r>
                    </a:p>
                  </a:txBody>
                  <a:tcPr marL="9525" marR="9525" marT="9525" marB="9525">
                    <a:lnL>
                      <a:noFill/>
                    </a:lnL>
                    <a:lnR>
                      <a:noFill/>
                    </a:lnR>
                    <a:lnT>
                      <a:noFill/>
                    </a:lnT>
                    <a:lnB>
                      <a:noFill/>
                    </a:lnB>
                    <a:solidFill>
                      <a:srgbClr val="FFFFFF"/>
                    </a:solidFill>
                  </a:tcPr>
                </a:tc>
                <a:tc>
                  <a:txBody>
                    <a:bodyPr/>
                    <a:lstStyle/>
                    <a:p>
                      <a:pPr marL="0" marR="0">
                        <a:spcBef>
                          <a:spcPts val="0"/>
                        </a:spcBef>
                        <a:spcAft>
                          <a:spcPts val="0"/>
                        </a:spcAft>
                      </a:pPr>
                      <a:r>
                        <a:rPr lang="en-US" sz="1100">
                          <a:latin typeface="Times New Roman"/>
                          <a:ea typeface="Times New Roman"/>
                        </a:rPr>
                        <a:t>org.apache.ant.antunit.junit4.AntUnitSuiteRunner</a:t>
                      </a:r>
                    </a:p>
                  </a:txBody>
                  <a:tcPr marL="9525" marR="9525" marT="9525" marB="9525">
                    <a:lnL>
                      <a:noFill/>
                    </a:lnL>
                    <a:lnR>
                      <a:noFill/>
                    </a:lnR>
                    <a:lnT>
                      <a:noFill/>
                    </a:lnT>
                    <a:lnB>
                      <a:noFill/>
                    </a:lnB>
                    <a:solidFill>
                      <a:srgbClr val="FFFFFF"/>
                    </a:solidFill>
                  </a:tcPr>
                </a:tc>
                <a:tc>
                  <a:txBody>
                    <a:bodyPr/>
                    <a:lstStyle/>
                    <a:p>
                      <a:pPr marL="0" marR="0">
                        <a:spcBef>
                          <a:spcPts val="0"/>
                        </a:spcBef>
                        <a:spcAft>
                          <a:spcPts val="0"/>
                        </a:spcAft>
                      </a:pPr>
                      <a:r>
                        <a:rPr lang="en-US" sz="1100">
                          <a:latin typeface="Times New Roman"/>
                          <a:ea typeface="Times New Roman"/>
                        </a:rPr>
                        <a:t>Minor</a:t>
                      </a:r>
                    </a:p>
                  </a:txBody>
                  <a:tcPr marL="9525" marR="9525" marT="9525" marB="9525">
                    <a:lnL>
                      <a:noFill/>
                    </a:lnL>
                    <a:lnR>
                      <a:noFill/>
                    </a:lnR>
                    <a:lnT>
                      <a:noFill/>
                    </a:lnT>
                    <a:lnB>
                      <a:noFill/>
                    </a:lnB>
                    <a:solidFill>
                      <a:srgbClr val="FFFFFF"/>
                    </a:solidFill>
                  </a:tcPr>
                </a:tc>
              </a:tr>
              <a:tr h="373544">
                <a:tc>
                  <a:txBody>
                    <a:bodyPr/>
                    <a:lstStyle/>
                    <a:p>
                      <a:pPr marL="0" marR="0">
                        <a:spcBef>
                          <a:spcPts val="0"/>
                        </a:spcBef>
                        <a:spcAft>
                          <a:spcPts val="0"/>
                        </a:spcAft>
                      </a:pPr>
                      <a:r>
                        <a:rPr lang="en-US" sz="1100">
                          <a:latin typeface="Times New Roman"/>
                          <a:ea typeface="Times New Roman"/>
                        </a:rPr>
                        <a:t>org.apache.ant.antunit.AntUnitScriptRunner</a:t>
                      </a:r>
                    </a:p>
                  </a:txBody>
                  <a:tcPr marL="9525" marR="9525" marT="9525" marB="9525">
                    <a:lnL>
                      <a:noFill/>
                    </a:lnL>
                    <a:lnR>
                      <a:noFill/>
                    </a:lnR>
                    <a:lnT>
                      <a:noFill/>
                    </a:lnT>
                    <a:lnB>
                      <a:noFill/>
                    </a:lnB>
                    <a:solidFill>
                      <a:srgbClr val="FFFFFF"/>
                    </a:solidFill>
                  </a:tcPr>
                </a:tc>
                <a:tc>
                  <a:txBody>
                    <a:bodyPr/>
                    <a:lstStyle/>
                    <a:p>
                      <a:pPr marL="0" marR="0">
                        <a:spcBef>
                          <a:spcPts val="0"/>
                        </a:spcBef>
                        <a:spcAft>
                          <a:spcPts val="0"/>
                        </a:spcAft>
                      </a:pPr>
                      <a:r>
                        <a:rPr lang="en-US" sz="1100">
                          <a:latin typeface="Times New Roman"/>
                          <a:ea typeface="Times New Roman"/>
                        </a:rPr>
                        <a:t>org.apache.ant.antunit.AntUnit</a:t>
                      </a:r>
                    </a:p>
                  </a:txBody>
                  <a:tcPr marL="9525" marR="9525" marT="9525" marB="9525">
                    <a:lnL>
                      <a:noFill/>
                    </a:lnL>
                    <a:lnR>
                      <a:noFill/>
                    </a:lnR>
                    <a:lnT>
                      <a:noFill/>
                    </a:lnT>
                    <a:lnB>
                      <a:noFill/>
                    </a:lnB>
                    <a:solidFill>
                      <a:srgbClr val="FFFFFF"/>
                    </a:solidFill>
                  </a:tcPr>
                </a:tc>
                <a:tc>
                  <a:txBody>
                    <a:bodyPr/>
                    <a:lstStyle/>
                    <a:p>
                      <a:pPr marL="0" marR="0">
                        <a:spcBef>
                          <a:spcPts val="0"/>
                        </a:spcBef>
                        <a:spcAft>
                          <a:spcPts val="0"/>
                        </a:spcAft>
                      </a:pPr>
                      <a:r>
                        <a:rPr lang="en-US" sz="1100">
                          <a:latin typeface="Times New Roman"/>
                          <a:ea typeface="Times New Roman"/>
                        </a:rPr>
                        <a:t>Catastrophic</a:t>
                      </a:r>
                    </a:p>
                  </a:txBody>
                  <a:tcPr marL="9525" marR="9525" marT="9525" marB="9525">
                    <a:lnL>
                      <a:noFill/>
                    </a:lnL>
                    <a:lnR>
                      <a:noFill/>
                    </a:lnR>
                    <a:lnT>
                      <a:noFill/>
                    </a:lnT>
                    <a:lnB>
                      <a:noFill/>
                    </a:lnB>
                    <a:solidFill>
                      <a:srgbClr val="FFFFFF"/>
                    </a:solidFill>
                  </a:tcPr>
                </a:tc>
              </a:tr>
              <a:tr h="373544">
                <a:tc>
                  <a:txBody>
                    <a:bodyPr/>
                    <a:lstStyle/>
                    <a:p>
                      <a:pPr marL="0" marR="0">
                        <a:spcBef>
                          <a:spcPts val="0"/>
                        </a:spcBef>
                        <a:spcAft>
                          <a:spcPts val="0"/>
                        </a:spcAft>
                      </a:pPr>
                      <a:r>
                        <a:rPr lang="en-US" sz="1100">
                          <a:latin typeface="Times New Roman"/>
                          <a:ea typeface="Times New Roman"/>
                        </a:rPr>
                        <a:t>org.apache.ant.antunit.AntUnitScriptRunner</a:t>
                      </a:r>
                    </a:p>
                  </a:txBody>
                  <a:tcPr marL="9525" marR="9525" marT="9525" marB="9525">
                    <a:lnL>
                      <a:noFill/>
                    </a:lnL>
                    <a:lnR>
                      <a:noFill/>
                    </a:lnR>
                    <a:lnT>
                      <a:noFill/>
                    </a:lnT>
                    <a:lnB>
                      <a:noFill/>
                    </a:lnB>
                    <a:solidFill>
                      <a:srgbClr val="FFFFFF"/>
                    </a:solidFill>
                  </a:tcPr>
                </a:tc>
                <a:tc>
                  <a:txBody>
                    <a:bodyPr/>
                    <a:lstStyle/>
                    <a:p>
                      <a:pPr marL="0" marR="0">
                        <a:spcBef>
                          <a:spcPts val="0"/>
                        </a:spcBef>
                        <a:spcAft>
                          <a:spcPts val="0"/>
                        </a:spcAft>
                      </a:pPr>
                      <a:r>
                        <a:rPr lang="en-US" sz="1100" dirty="0">
                          <a:latin typeface="Times New Roman"/>
                          <a:ea typeface="Times New Roman"/>
                        </a:rPr>
                        <a:t>org.apache.ant.antunit.junit3.AntUnitSuite</a:t>
                      </a:r>
                    </a:p>
                  </a:txBody>
                  <a:tcPr marL="9525" marR="9525" marT="9525" marB="9525">
                    <a:lnL>
                      <a:noFill/>
                    </a:lnL>
                    <a:lnR>
                      <a:noFill/>
                    </a:lnR>
                    <a:lnT>
                      <a:noFill/>
                    </a:lnT>
                    <a:lnB>
                      <a:noFill/>
                    </a:lnB>
                    <a:solidFill>
                      <a:srgbClr val="FFFFFF"/>
                    </a:solidFill>
                  </a:tcPr>
                </a:tc>
                <a:tc>
                  <a:txBody>
                    <a:bodyPr/>
                    <a:lstStyle/>
                    <a:p>
                      <a:pPr marL="0" marR="0">
                        <a:spcBef>
                          <a:spcPts val="0"/>
                        </a:spcBef>
                        <a:spcAft>
                          <a:spcPts val="0"/>
                        </a:spcAft>
                      </a:pPr>
                      <a:r>
                        <a:rPr lang="en-US" sz="1100">
                          <a:latin typeface="Times New Roman"/>
                          <a:ea typeface="Times New Roman"/>
                        </a:rPr>
                        <a:t>Marginal</a:t>
                      </a:r>
                    </a:p>
                  </a:txBody>
                  <a:tcPr marL="9525" marR="9525" marT="9525" marB="9525">
                    <a:lnL>
                      <a:noFill/>
                    </a:lnL>
                    <a:lnR>
                      <a:noFill/>
                    </a:lnR>
                    <a:lnT>
                      <a:noFill/>
                    </a:lnT>
                    <a:lnB>
                      <a:noFill/>
                    </a:lnB>
                    <a:solidFill>
                      <a:srgbClr val="FFFFFF"/>
                    </a:solidFill>
                  </a:tcPr>
                </a:tc>
              </a:tr>
              <a:tr h="196814">
                <a:tc>
                  <a:txBody>
                    <a:bodyPr/>
                    <a:lstStyle/>
                    <a:p>
                      <a:pPr marL="0" marR="0">
                        <a:spcBef>
                          <a:spcPts val="0"/>
                        </a:spcBef>
                        <a:spcAft>
                          <a:spcPts val="0"/>
                        </a:spcAft>
                      </a:pPr>
                      <a:r>
                        <a:rPr lang="en-US" sz="1100">
                          <a:latin typeface="Times New Roman"/>
                          <a:ea typeface="Times New Roman"/>
                        </a:rPr>
                        <a:t>org.apache.ant.antunit.LogContent</a:t>
                      </a:r>
                    </a:p>
                  </a:txBody>
                  <a:tcPr marL="9525" marR="9525" marT="9525" marB="9525">
                    <a:lnL>
                      <a:noFill/>
                    </a:lnL>
                    <a:lnR>
                      <a:noFill/>
                    </a:lnR>
                    <a:lnT>
                      <a:noFill/>
                    </a:lnT>
                    <a:lnB>
                      <a:noFill/>
                    </a:lnB>
                    <a:solidFill>
                      <a:srgbClr val="FFFFFF"/>
                    </a:solidFill>
                  </a:tcPr>
                </a:tc>
                <a:tc>
                  <a:txBody>
                    <a:bodyPr/>
                    <a:lstStyle/>
                    <a:p>
                      <a:pPr marL="0" marR="0">
                        <a:spcBef>
                          <a:spcPts val="0"/>
                        </a:spcBef>
                        <a:spcAft>
                          <a:spcPts val="0"/>
                        </a:spcAft>
                      </a:pPr>
                      <a:r>
                        <a:rPr lang="en-US" sz="1100" dirty="0" err="1">
                          <a:latin typeface="Times New Roman"/>
                          <a:ea typeface="Times New Roman"/>
                        </a:rPr>
                        <a:t>org.apache.ant.antunit.LogContent</a:t>
                      </a:r>
                      <a:endParaRPr lang="en-US" sz="1100" dirty="0">
                        <a:latin typeface="Times New Roman"/>
                        <a:ea typeface="Times New Roman"/>
                      </a:endParaRPr>
                    </a:p>
                  </a:txBody>
                  <a:tcPr marL="9525" marR="9525" marT="9525" marB="9525">
                    <a:lnL>
                      <a:noFill/>
                    </a:lnL>
                    <a:lnR>
                      <a:noFill/>
                    </a:lnR>
                    <a:lnT>
                      <a:noFill/>
                    </a:lnT>
                    <a:lnB>
                      <a:noFill/>
                    </a:lnB>
                    <a:solidFill>
                      <a:srgbClr val="FFFFFF"/>
                    </a:solidFill>
                  </a:tcPr>
                </a:tc>
                <a:tc>
                  <a:txBody>
                    <a:bodyPr/>
                    <a:lstStyle/>
                    <a:p>
                      <a:pPr marL="0" marR="0">
                        <a:spcBef>
                          <a:spcPts val="0"/>
                        </a:spcBef>
                        <a:spcAft>
                          <a:spcPts val="0"/>
                        </a:spcAft>
                      </a:pPr>
                      <a:r>
                        <a:rPr lang="en-US" sz="1100">
                          <a:latin typeface="Times New Roman"/>
                          <a:ea typeface="Times New Roman"/>
                        </a:rPr>
                        <a:t>Critical</a:t>
                      </a:r>
                    </a:p>
                  </a:txBody>
                  <a:tcPr marL="9525" marR="9525" marT="9525" marB="9525">
                    <a:lnL>
                      <a:noFill/>
                    </a:lnL>
                    <a:lnR>
                      <a:noFill/>
                    </a:lnR>
                    <a:lnT>
                      <a:noFill/>
                    </a:lnT>
                    <a:lnB>
                      <a:noFill/>
                    </a:lnB>
                    <a:solidFill>
                      <a:srgbClr val="FFFFFF"/>
                    </a:solidFill>
                  </a:tcPr>
                </a:tc>
              </a:tr>
              <a:tr h="208863">
                <a:tc>
                  <a:txBody>
                    <a:bodyPr/>
                    <a:lstStyle/>
                    <a:p>
                      <a:pPr marL="0" marR="0">
                        <a:spcBef>
                          <a:spcPts val="0"/>
                        </a:spcBef>
                        <a:spcAft>
                          <a:spcPts val="0"/>
                        </a:spcAft>
                      </a:pPr>
                      <a:r>
                        <a:rPr lang="en-US" sz="1100">
                          <a:latin typeface="Times New Roman"/>
                          <a:ea typeface="Times New Roman"/>
                        </a:rPr>
                        <a:t>org.apache.ant.antunit.LogContains</a:t>
                      </a:r>
                    </a:p>
                  </a:txBody>
                  <a:tcPr marL="9525" marR="9525" marT="9525" marB="9525">
                    <a:lnL>
                      <a:noFill/>
                    </a:lnL>
                    <a:lnR>
                      <a:noFill/>
                    </a:lnR>
                    <a:lnT>
                      <a:noFill/>
                    </a:lnT>
                    <a:lnB>
                      <a:noFill/>
                    </a:lnB>
                    <a:solidFill>
                      <a:srgbClr val="FFFFFF"/>
                    </a:solidFill>
                  </a:tcPr>
                </a:tc>
                <a:tc>
                  <a:txBody>
                    <a:bodyPr/>
                    <a:lstStyle/>
                    <a:p>
                      <a:pPr marL="0" marR="0">
                        <a:spcBef>
                          <a:spcPts val="0"/>
                        </a:spcBef>
                        <a:spcAft>
                          <a:spcPts val="0"/>
                        </a:spcAft>
                      </a:pPr>
                      <a:r>
                        <a:rPr lang="en-US" sz="1100">
                          <a:latin typeface="Times New Roman"/>
                          <a:ea typeface="Times New Roman"/>
                        </a:rPr>
                        <a:t>org.apache.ant.antunit.LogContains</a:t>
                      </a:r>
                    </a:p>
                  </a:txBody>
                  <a:tcPr marL="9525" marR="9525" marT="9525" marB="9525">
                    <a:lnL>
                      <a:noFill/>
                    </a:lnL>
                    <a:lnR>
                      <a:noFill/>
                    </a:lnR>
                    <a:lnT>
                      <a:noFill/>
                    </a:lnT>
                    <a:lnB>
                      <a:noFill/>
                    </a:lnB>
                    <a:solidFill>
                      <a:srgbClr val="FFFFFF"/>
                    </a:solidFill>
                  </a:tcPr>
                </a:tc>
                <a:tc>
                  <a:txBody>
                    <a:bodyPr/>
                    <a:lstStyle/>
                    <a:p>
                      <a:pPr marL="0" marR="0">
                        <a:spcBef>
                          <a:spcPts val="0"/>
                        </a:spcBef>
                        <a:spcAft>
                          <a:spcPts val="0"/>
                        </a:spcAft>
                      </a:pPr>
                      <a:r>
                        <a:rPr lang="en-US" sz="1100">
                          <a:latin typeface="Times New Roman"/>
                          <a:ea typeface="Times New Roman"/>
                        </a:rPr>
                        <a:t>Critical</a:t>
                      </a:r>
                    </a:p>
                  </a:txBody>
                  <a:tcPr marL="9525" marR="9525" marT="9525" marB="9525">
                    <a:lnL>
                      <a:noFill/>
                    </a:lnL>
                    <a:lnR>
                      <a:noFill/>
                    </a:lnR>
                    <a:lnT>
                      <a:noFill/>
                    </a:lnT>
                    <a:lnB>
                      <a:noFill/>
                    </a:lnB>
                    <a:solidFill>
                      <a:srgbClr val="FFFFFF"/>
                    </a:solidFill>
                  </a:tcPr>
                </a:tc>
              </a:tr>
              <a:tr h="196814">
                <a:tc>
                  <a:txBody>
                    <a:bodyPr/>
                    <a:lstStyle/>
                    <a:p>
                      <a:pPr marL="0" marR="0">
                        <a:spcBef>
                          <a:spcPts val="0"/>
                        </a:spcBef>
                        <a:spcAft>
                          <a:spcPts val="0"/>
                        </a:spcAft>
                      </a:pPr>
                      <a:r>
                        <a:rPr lang="en-US" sz="1100">
                          <a:latin typeface="Times New Roman"/>
                          <a:ea typeface="Times New Roman"/>
                        </a:rPr>
                        <a:t>org.apache.ant.antunit.ResourceExists</a:t>
                      </a:r>
                    </a:p>
                  </a:txBody>
                  <a:tcPr marL="9525" marR="9525" marT="9525" marB="9525">
                    <a:lnL>
                      <a:noFill/>
                    </a:lnL>
                    <a:lnR>
                      <a:noFill/>
                    </a:lnR>
                    <a:lnT>
                      <a:noFill/>
                    </a:lnT>
                    <a:lnB>
                      <a:noFill/>
                    </a:lnB>
                    <a:solidFill>
                      <a:srgbClr val="FFFFFF"/>
                    </a:solidFill>
                  </a:tcPr>
                </a:tc>
                <a:tc>
                  <a:txBody>
                    <a:bodyPr/>
                    <a:lstStyle/>
                    <a:p>
                      <a:pPr marL="0" marR="0">
                        <a:spcBef>
                          <a:spcPts val="0"/>
                        </a:spcBef>
                        <a:spcAft>
                          <a:spcPts val="0"/>
                        </a:spcAft>
                      </a:pPr>
                      <a:r>
                        <a:rPr lang="en-US" sz="1100">
                          <a:latin typeface="Times New Roman"/>
                          <a:ea typeface="Times New Roman"/>
                        </a:rPr>
                        <a:t>Exception*</a:t>
                      </a:r>
                    </a:p>
                  </a:txBody>
                  <a:tcPr marL="9525" marR="9525" marT="9525" marB="9525">
                    <a:lnL>
                      <a:noFill/>
                    </a:lnL>
                    <a:lnR>
                      <a:noFill/>
                    </a:lnR>
                    <a:lnT>
                      <a:noFill/>
                    </a:lnT>
                    <a:lnB>
                      <a:noFill/>
                    </a:lnB>
                    <a:solidFill>
                      <a:srgbClr val="FFFFFF"/>
                    </a:solidFill>
                  </a:tcPr>
                </a:tc>
                <a:tc>
                  <a:txBody>
                    <a:bodyPr/>
                    <a:lstStyle/>
                    <a:p>
                      <a:pPr marL="0" marR="0">
                        <a:spcBef>
                          <a:spcPts val="0"/>
                        </a:spcBef>
                        <a:spcAft>
                          <a:spcPts val="0"/>
                        </a:spcAft>
                      </a:pPr>
                      <a:r>
                        <a:rPr lang="en-US" sz="1100">
                          <a:latin typeface="Times New Roman"/>
                          <a:ea typeface="Times New Roman"/>
                        </a:rPr>
                        <a:t>Catastrophic</a:t>
                      </a:r>
                    </a:p>
                  </a:txBody>
                  <a:tcPr marL="9525" marR="9525" marT="9525" marB="9525">
                    <a:lnL>
                      <a:noFill/>
                    </a:lnL>
                    <a:lnR>
                      <a:noFill/>
                    </a:lnR>
                    <a:lnT>
                      <a:noFill/>
                    </a:lnT>
                    <a:lnB>
                      <a:noFill/>
                    </a:lnB>
                    <a:solidFill>
                      <a:srgbClr val="FFFFFF"/>
                    </a:solidFill>
                  </a:tcPr>
                </a:tc>
              </a:tr>
              <a:tr h="202838">
                <a:tc>
                  <a:txBody>
                    <a:bodyPr/>
                    <a:lstStyle/>
                    <a:p>
                      <a:pPr marL="0" marR="0">
                        <a:spcBef>
                          <a:spcPts val="0"/>
                        </a:spcBef>
                        <a:spcAft>
                          <a:spcPts val="0"/>
                        </a:spcAft>
                      </a:pPr>
                      <a:r>
                        <a:rPr lang="en-US" sz="1100">
                          <a:latin typeface="Times New Roman"/>
                          <a:ea typeface="Times New Roman"/>
                        </a:rPr>
                        <a:t>org.apache.ant.antunit.LogCapturer</a:t>
                      </a:r>
                    </a:p>
                  </a:txBody>
                  <a:tcPr marL="9525" marR="9525" marT="9525" marB="9525">
                    <a:lnL>
                      <a:noFill/>
                    </a:lnL>
                    <a:lnR>
                      <a:noFill/>
                    </a:lnR>
                    <a:lnT>
                      <a:noFill/>
                    </a:lnT>
                    <a:lnB>
                      <a:noFill/>
                    </a:lnB>
                    <a:solidFill>
                      <a:srgbClr val="FFFFFF"/>
                    </a:solidFill>
                  </a:tcPr>
                </a:tc>
                <a:tc>
                  <a:txBody>
                    <a:bodyPr/>
                    <a:lstStyle/>
                    <a:p>
                      <a:pPr marL="0" marR="0">
                        <a:spcBef>
                          <a:spcPts val="0"/>
                        </a:spcBef>
                        <a:spcAft>
                          <a:spcPts val="0"/>
                        </a:spcAft>
                      </a:pPr>
                      <a:r>
                        <a:rPr lang="en-US" sz="1100" dirty="0" err="1">
                          <a:latin typeface="Times New Roman"/>
                          <a:ea typeface="Times New Roman"/>
                        </a:rPr>
                        <a:t>org.apache.ant.antunit.LogContent</a:t>
                      </a:r>
                      <a:endParaRPr lang="en-US" sz="1100" dirty="0">
                        <a:latin typeface="Times New Roman"/>
                        <a:ea typeface="Times New Roman"/>
                      </a:endParaRPr>
                    </a:p>
                  </a:txBody>
                  <a:tcPr marL="9525" marR="9525" marT="9525" marB="9525">
                    <a:lnL>
                      <a:noFill/>
                    </a:lnL>
                    <a:lnR>
                      <a:noFill/>
                    </a:lnR>
                    <a:lnT>
                      <a:noFill/>
                    </a:lnT>
                    <a:lnB>
                      <a:noFill/>
                    </a:lnB>
                    <a:solidFill>
                      <a:srgbClr val="FFFFFF"/>
                    </a:solidFill>
                  </a:tcPr>
                </a:tc>
                <a:tc>
                  <a:txBody>
                    <a:bodyPr/>
                    <a:lstStyle/>
                    <a:p>
                      <a:pPr marL="0" marR="0">
                        <a:spcBef>
                          <a:spcPts val="0"/>
                        </a:spcBef>
                        <a:spcAft>
                          <a:spcPts val="0"/>
                        </a:spcAft>
                      </a:pPr>
                      <a:r>
                        <a:rPr lang="en-US" sz="1100">
                          <a:latin typeface="Times New Roman"/>
                          <a:ea typeface="Times New Roman"/>
                        </a:rPr>
                        <a:t>Marginal</a:t>
                      </a:r>
                    </a:p>
                  </a:txBody>
                  <a:tcPr marL="9525" marR="9525" marT="9525" marB="9525">
                    <a:lnL>
                      <a:noFill/>
                    </a:lnL>
                    <a:lnR>
                      <a:noFill/>
                    </a:lnR>
                    <a:lnT>
                      <a:noFill/>
                    </a:lnT>
                    <a:lnB>
                      <a:noFill/>
                    </a:lnB>
                    <a:solidFill>
                      <a:srgbClr val="FFFFFF"/>
                    </a:solidFill>
                  </a:tcPr>
                </a:tc>
              </a:tr>
              <a:tr h="196814">
                <a:tc>
                  <a:txBody>
                    <a:bodyPr/>
                    <a:lstStyle/>
                    <a:p>
                      <a:pPr marL="0" marR="0">
                        <a:spcBef>
                          <a:spcPts val="0"/>
                        </a:spcBef>
                        <a:spcAft>
                          <a:spcPts val="0"/>
                        </a:spcAft>
                      </a:pPr>
                      <a:r>
                        <a:rPr lang="en-US" sz="1100">
                          <a:latin typeface="Times New Roman"/>
                          <a:ea typeface="Times New Roman"/>
                        </a:rPr>
                        <a:t>org.apache.ant.antunit.LogCapturer</a:t>
                      </a:r>
                    </a:p>
                  </a:txBody>
                  <a:tcPr marL="9525" marR="9525" marT="9525" marB="9525">
                    <a:lnL>
                      <a:noFill/>
                    </a:lnL>
                    <a:lnR>
                      <a:noFill/>
                    </a:lnR>
                    <a:lnT>
                      <a:noFill/>
                    </a:lnT>
                    <a:lnB>
                      <a:noFill/>
                    </a:lnB>
                    <a:solidFill>
                      <a:srgbClr val="FFFFFF"/>
                    </a:solidFill>
                  </a:tcPr>
                </a:tc>
                <a:tc>
                  <a:txBody>
                    <a:bodyPr/>
                    <a:lstStyle/>
                    <a:p>
                      <a:pPr marL="0" marR="0">
                        <a:spcBef>
                          <a:spcPts val="0"/>
                        </a:spcBef>
                        <a:spcAft>
                          <a:spcPts val="0"/>
                        </a:spcAft>
                      </a:pPr>
                      <a:r>
                        <a:rPr lang="en-US" sz="1100">
                          <a:latin typeface="Times New Roman"/>
                          <a:ea typeface="Times New Roman"/>
                        </a:rPr>
                        <a:t>org.apache.ant.antunit.LogContains</a:t>
                      </a:r>
                    </a:p>
                  </a:txBody>
                  <a:tcPr marL="9525" marR="9525" marT="9525" marB="9525">
                    <a:lnL>
                      <a:noFill/>
                    </a:lnL>
                    <a:lnR>
                      <a:noFill/>
                    </a:lnR>
                    <a:lnT>
                      <a:noFill/>
                    </a:lnT>
                    <a:lnB>
                      <a:noFill/>
                    </a:lnB>
                    <a:solidFill>
                      <a:srgbClr val="FFFFFF"/>
                    </a:solidFill>
                  </a:tcPr>
                </a:tc>
                <a:tc>
                  <a:txBody>
                    <a:bodyPr/>
                    <a:lstStyle/>
                    <a:p>
                      <a:pPr marL="0" marR="0">
                        <a:spcBef>
                          <a:spcPts val="0"/>
                        </a:spcBef>
                        <a:spcAft>
                          <a:spcPts val="0"/>
                        </a:spcAft>
                      </a:pPr>
                      <a:r>
                        <a:rPr lang="en-US" sz="1100">
                          <a:latin typeface="Times New Roman"/>
                          <a:ea typeface="Times New Roman"/>
                        </a:rPr>
                        <a:t>Marginal</a:t>
                      </a:r>
                    </a:p>
                  </a:txBody>
                  <a:tcPr marL="9525" marR="9525" marT="9525" marB="9525">
                    <a:lnL>
                      <a:noFill/>
                    </a:lnL>
                    <a:lnR>
                      <a:noFill/>
                    </a:lnR>
                    <a:lnT>
                      <a:noFill/>
                    </a:lnT>
                    <a:lnB>
                      <a:noFill/>
                    </a:lnB>
                    <a:solidFill>
                      <a:srgbClr val="FFFFFF"/>
                    </a:solidFill>
                  </a:tcPr>
                </a:tc>
              </a:tr>
              <a:tr h="373544">
                <a:tc>
                  <a:txBody>
                    <a:bodyPr/>
                    <a:lstStyle/>
                    <a:p>
                      <a:pPr marL="0" marR="0">
                        <a:spcBef>
                          <a:spcPts val="0"/>
                        </a:spcBef>
                        <a:spcAft>
                          <a:spcPts val="0"/>
                        </a:spcAft>
                      </a:pPr>
                      <a:r>
                        <a:rPr lang="en-US" sz="1100" dirty="0">
                          <a:latin typeface="Times New Roman"/>
                          <a:ea typeface="Times New Roman"/>
                        </a:rPr>
                        <a:t>org.apache.ant.antunit.junit3.MultiProjectDemuxOutputStream</a:t>
                      </a:r>
                    </a:p>
                  </a:txBody>
                  <a:tcPr marL="9525" marR="9525" marT="9525" marB="9525">
                    <a:lnL>
                      <a:noFill/>
                    </a:lnL>
                    <a:lnR>
                      <a:noFill/>
                    </a:lnR>
                    <a:lnT>
                      <a:noFill/>
                    </a:lnT>
                    <a:lnB>
                      <a:noFill/>
                    </a:lnB>
                    <a:solidFill>
                      <a:srgbClr val="FFFFFF"/>
                    </a:solidFill>
                  </a:tcPr>
                </a:tc>
                <a:tc>
                  <a:txBody>
                    <a:bodyPr/>
                    <a:lstStyle/>
                    <a:p>
                      <a:pPr marL="0" marR="0">
                        <a:spcBef>
                          <a:spcPts val="0"/>
                        </a:spcBef>
                        <a:spcAft>
                          <a:spcPts val="0"/>
                        </a:spcAft>
                      </a:pPr>
                      <a:r>
                        <a:rPr lang="en-US" sz="1100">
                          <a:latin typeface="Times New Roman"/>
                          <a:ea typeface="Times New Roman"/>
                        </a:rPr>
                        <a:t>org.apache.ant.antunit.junit3.AntUnitSuite</a:t>
                      </a:r>
                    </a:p>
                  </a:txBody>
                  <a:tcPr marL="9525" marR="9525" marT="9525" marB="9525">
                    <a:lnL>
                      <a:noFill/>
                    </a:lnL>
                    <a:lnR>
                      <a:noFill/>
                    </a:lnR>
                    <a:lnT>
                      <a:noFill/>
                    </a:lnT>
                    <a:lnB>
                      <a:noFill/>
                    </a:lnB>
                    <a:solidFill>
                      <a:srgbClr val="FFFFFF"/>
                    </a:solidFill>
                  </a:tcPr>
                </a:tc>
                <a:tc>
                  <a:txBody>
                    <a:bodyPr/>
                    <a:lstStyle/>
                    <a:p>
                      <a:pPr marL="0" marR="0">
                        <a:spcBef>
                          <a:spcPts val="0"/>
                        </a:spcBef>
                        <a:spcAft>
                          <a:spcPts val="0"/>
                        </a:spcAft>
                      </a:pPr>
                      <a:r>
                        <a:rPr lang="en-US" sz="1100">
                          <a:latin typeface="Times New Roman"/>
                          <a:ea typeface="Times New Roman"/>
                        </a:rPr>
                        <a:t>Minor</a:t>
                      </a:r>
                    </a:p>
                  </a:txBody>
                  <a:tcPr marL="9525" marR="9525" marT="9525" marB="9525">
                    <a:lnL>
                      <a:noFill/>
                    </a:lnL>
                    <a:lnR>
                      <a:noFill/>
                    </a:lnR>
                    <a:lnT>
                      <a:noFill/>
                    </a:lnT>
                    <a:lnB>
                      <a:noFill/>
                    </a:lnB>
                    <a:solidFill>
                      <a:srgbClr val="FFFFFF"/>
                    </a:solidFill>
                  </a:tcPr>
                </a:tc>
              </a:tr>
              <a:tr h="196814">
                <a:tc>
                  <a:txBody>
                    <a:bodyPr/>
                    <a:lstStyle/>
                    <a:p>
                      <a:pPr marL="0" marR="0">
                        <a:spcBef>
                          <a:spcPts val="0"/>
                        </a:spcBef>
                        <a:spcAft>
                          <a:spcPts val="0"/>
                        </a:spcAft>
                      </a:pPr>
                      <a:r>
                        <a:rPr lang="en-US" sz="1100" dirty="0" err="1">
                          <a:latin typeface="Times New Roman"/>
                          <a:ea typeface="Times New Roman"/>
                        </a:rPr>
                        <a:t>org.apache.ant.antunit.AssertTask</a:t>
                      </a:r>
                      <a:endParaRPr lang="en-US" sz="1100" dirty="0">
                        <a:latin typeface="Times New Roman"/>
                        <a:ea typeface="Times New Roman"/>
                      </a:endParaRPr>
                    </a:p>
                  </a:txBody>
                  <a:tcPr marL="9525" marR="9525" marT="9525" marB="9525">
                    <a:lnL>
                      <a:noFill/>
                    </a:lnL>
                    <a:lnR>
                      <a:noFill/>
                    </a:lnR>
                    <a:lnT>
                      <a:noFill/>
                    </a:lnT>
                    <a:lnB>
                      <a:noFill/>
                    </a:lnB>
                    <a:solidFill>
                      <a:srgbClr val="FFFFFF"/>
                    </a:solidFill>
                  </a:tcPr>
                </a:tc>
                <a:tc>
                  <a:txBody>
                    <a:bodyPr/>
                    <a:lstStyle/>
                    <a:p>
                      <a:pPr marL="0" marR="0">
                        <a:spcBef>
                          <a:spcPts val="0"/>
                        </a:spcBef>
                        <a:spcAft>
                          <a:spcPts val="0"/>
                        </a:spcAft>
                      </a:pPr>
                      <a:r>
                        <a:rPr lang="en-US" sz="1100" dirty="0">
                          <a:latin typeface="Times New Roman"/>
                          <a:ea typeface="Times New Roman"/>
                        </a:rPr>
                        <a:t>Exception*</a:t>
                      </a:r>
                    </a:p>
                  </a:txBody>
                  <a:tcPr marL="9525" marR="9525" marT="9525" marB="9525">
                    <a:lnL>
                      <a:noFill/>
                    </a:lnL>
                    <a:lnR>
                      <a:noFill/>
                    </a:lnR>
                    <a:lnT>
                      <a:noFill/>
                    </a:lnT>
                    <a:lnB>
                      <a:noFill/>
                    </a:lnB>
                    <a:solidFill>
                      <a:srgbClr val="FFFFFF"/>
                    </a:solidFill>
                  </a:tcPr>
                </a:tc>
                <a:tc>
                  <a:txBody>
                    <a:bodyPr/>
                    <a:lstStyle/>
                    <a:p>
                      <a:pPr marL="0" marR="0">
                        <a:spcBef>
                          <a:spcPts val="0"/>
                        </a:spcBef>
                        <a:spcAft>
                          <a:spcPts val="0"/>
                        </a:spcAft>
                      </a:pPr>
                      <a:r>
                        <a:rPr lang="en-US" sz="1100">
                          <a:latin typeface="Times New Roman"/>
                          <a:ea typeface="Times New Roman"/>
                        </a:rPr>
                        <a:t>Catastrophic</a:t>
                      </a:r>
                    </a:p>
                  </a:txBody>
                  <a:tcPr marL="9525" marR="9525" marT="9525" marB="9525">
                    <a:lnL>
                      <a:noFill/>
                    </a:lnL>
                    <a:lnR>
                      <a:noFill/>
                    </a:lnR>
                    <a:lnT>
                      <a:noFill/>
                    </a:lnT>
                    <a:lnB>
                      <a:noFill/>
                    </a:lnB>
                    <a:solidFill>
                      <a:srgbClr val="FFFFFF"/>
                    </a:solidFill>
                  </a:tcPr>
                </a:tc>
              </a:tr>
              <a:tr h="196814">
                <a:tc>
                  <a:txBody>
                    <a:bodyPr/>
                    <a:lstStyle/>
                    <a:p>
                      <a:pPr marL="0" marR="0">
                        <a:spcBef>
                          <a:spcPts val="0"/>
                        </a:spcBef>
                        <a:spcAft>
                          <a:spcPts val="0"/>
                        </a:spcAft>
                      </a:pPr>
                      <a:r>
                        <a:rPr lang="en-US" sz="1100" dirty="0" err="1">
                          <a:latin typeface="Times New Roman"/>
                          <a:ea typeface="Times New Roman"/>
                        </a:rPr>
                        <a:t>org.apache.ant.antunit.AntUnit</a:t>
                      </a:r>
                      <a:endParaRPr lang="en-US" sz="1100" dirty="0">
                        <a:latin typeface="Times New Roman"/>
                        <a:ea typeface="Times New Roman"/>
                      </a:endParaRPr>
                    </a:p>
                  </a:txBody>
                  <a:tcPr marL="9525" marR="9525" marT="9525" marB="9525">
                    <a:lnL>
                      <a:noFill/>
                    </a:lnL>
                    <a:lnR>
                      <a:noFill/>
                    </a:lnR>
                    <a:lnT>
                      <a:noFill/>
                    </a:lnT>
                    <a:lnB>
                      <a:noFill/>
                    </a:lnB>
                    <a:solidFill>
                      <a:srgbClr val="FFFFFF"/>
                    </a:solidFill>
                  </a:tcPr>
                </a:tc>
                <a:tc>
                  <a:txBody>
                    <a:bodyPr/>
                    <a:lstStyle/>
                    <a:p>
                      <a:pPr marL="0" marR="0">
                        <a:spcBef>
                          <a:spcPts val="0"/>
                        </a:spcBef>
                        <a:spcAft>
                          <a:spcPts val="0"/>
                        </a:spcAft>
                      </a:pPr>
                      <a:r>
                        <a:rPr lang="en-US" sz="1100" dirty="0">
                          <a:latin typeface="Times New Roman"/>
                          <a:ea typeface="Times New Roman"/>
                        </a:rPr>
                        <a:t>Exception*</a:t>
                      </a:r>
                    </a:p>
                  </a:txBody>
                  <a:tcPr marL="9525" marR="9525" marT="9525" marB="9525">
                    <a:lnL>
                      <a:noFill/>
                    </a:lnL>
                    <a:lnR>
                      <a:noFill/>
                    </a:lnR>
                    <a:lnT>
                      <a:noFill/>
                    </a:lnT>
                    <a:lnB>
                      <a:noFill/>
                    </a:lnB>
                    <a:solidFill>
                      <a:srgbClr val="FFFFFF"/>
                    </a:solidFill>
                  </a:tcPr>
                </a:tc>
                <a:tc>
                  <a:txBody>
                    <a:bodyPr/>
                    <a:lstStyle/>
                    <a:p>
                      <a:pPr marL="0" marR="0">
                        <a:spcBef>
                          <a:spcPts val="0"/>
                        </a:spcBef>
                        <a:spcAft>
                          <a:spcPts val="0"/>
                        </a:spcAft>
                      </a:pPr>
                      <a:r>
                        <a:rPr lang="en-US" sz="1100" dirty="0">
                          <a:latin typeface="Times New Roman"/>
                          <a:ea typeface="Times New Roman"/>
                        </a:rPr>
                        <a:t>Catastrophic</a:t>
                      </a:r>
                    </a:p>
                  </a:txBody>
                  <a:tcPr marL="9525" marR="9525" marT="9525" marB="9525">
                    <a:lnL>
                      <a:noFill/>
                    </a:lnL>
                    <a:lnR>
                      <a:noFill/>
                    </a:lnR>
                    <a:lnT>
                      <a:noFill/>
                    </a:lnT>
                    <a:lnB>
                      <a:noFill/>
                    </a:lnB>
                    <a:solidFill>
                      <a:srgbClr val="FFFFFF"/>
                    </a:solidFill>
                  </a:tcPr>
                </a:tc>
              </a:tr>
            </a:tbl>
          </a:graphicData>
        </a:graphic>
      </p:graphicFrame>
      <p:sp>
        <p:nvSpPr>
          <p:cNvPr id="32817" name="Rectangle 1"/>
          <p:cNvSpPr>
            <a:spLocks noChangeArrowheads="1"/>
          </p:cNvSpPr>
          <p:nvPr/>
        </p:nvSpPr>
        <p:spPr bwMode="auto">
          <a:xfrm>
            <a:off x="263466" y="6240501"/>
            <a:ext cx="7704243" cy="338554"/>
          </a:xfrm>
          <a:prstGeom prst="rect">
            <a:avLst/>
          </a:prstGeom>
          <a:noFill/>
          <a:ln w="9525">
            <a:noFill/>
            <a:miter lim="800000"/>
            <a:headEnd/>
            <a:tailEnd/>
          </a:ln>
        </p:spPr>
        <p:txBody>
          <a:bodyPr wrap="square" anchor="ctr">
            <a:spAutoFit/>
          </a:bodyPr>
          <a:lstStyle/>
          <a:p>
            <a:pPr eaLnBrk="0" hangingPunct="0"/>
            <a:r>
              <a:rPr lang="en-US" altLang="zh-CN" sz="1000" dirty="0"/>
              <a:t>*</a:t>
            </a:r>
            <a:r>
              <a:rPr lang="en-US" altLang="zh-CN" sz="1600" dirty="0"/>
              <a:t>Because of mutation it throws an Exception and it is also called as Show-Stopper’.</a:t>
            </a:r>
          </a:p>
        </p:txBody>
      </p:sp>
      <p:graphicFrame>
        <p:nvGraphicFramePr>
          <p:cNvPr id="11" name="Table 10"/>
          <p:cNvGraphicFramePr>
            <a:graphicFrameLocks noGrp="1"/>
          </p:cNvGraphicFramePr>
          <p:nvPr/>
        </p:nvGraphicFramePr>
        <p:xfrm>
          <a:off x="6069013" y="3648078"/>
          <a:ext cx="2782863" cy="2190783"/>
        </p:xfrm>
        <a:graphic>
          <a:graphicData uri="http://schemas.openxmlformats.org/drawingml/2006/table">
            <a:tbl>
              <a:tblPr/>
              <a:tblGrid>
                <a:gridCol w="2782863"/>
              </a:tblGrid>
              <a:tr h="312969">
                <a:tc>
                  <a:txBody>
                    <a:bodyPr/>
                    <a:lstStyle/>
                    <a:p>
                      <a:pPr marL="0" marR="0" algn="ctr">
                        <a:spcBef>
                          <a:spcPts val="0"/>
                        </a:spcBef>
                        <a:spcAft>
                          <a:spcPts val="0"/>
                        </a:spcAft>
                      </a:pPr>
                      <a:r>
                        <a:rPr lang="en-US" sz="1200" b="1" dirty="0">
                          <a:latin typeface="Times New Roman"/>
                          <a:ea typeface="Times New Roman"/>
                        </a:rPr>
                        <a:t>Class Name</a:t>
                      </a:r>
                      <a:endParaRPr lang="en-US" sz="1200" dirty="0">
                        <a:latin typeface="Times New Roman"/>
                        <a:ea typeface="Times New Roman"/>
                      </a:endParaRPr>
                    </a:p>
                  </a:txBody>
                  <a:tcPr marL="9525" marR="9525" marT="9525" marB="9525" anchor="ctr">
                    <a:lnL>
                      <a:noFill/>
                    </a:lnL>
                    <a:lnR>
                      <a:noFill/>
                    </a:lnR>
                    <a:lnT>
                      <a:noFill/>
                    </a:lnT>
                    <a:lnB>
                      <a:noFill/>
                    </a:lnB>
                    <a:solidFill>
                      <a:srgbClr val="C0C0C0"/>
                    </a:solidFill>
                  </a:tcPr>
                </a:tc>
              </a:tr>
              <a:tr h="312969">
                <a:tc>
                  <a:txBody>
                    <a:bodyPr/>
                    <a:lstStyle/>
                    <a:p>
                      <a:pPr marL="0" marR="0">
                        <a:spcBef>
                          <a:spcPts val="0"/>
                        </a:spcBef>
                        <a:spcAft>
                          <a:spcPts val="0"/>
                        </a:spcAft>
                      </a:pPr>
                      <a:r>
                        <a:rPr lang="en-US" sz="1200">
                          <a:latin typeface="Times New Roman"/>
                          <a:ea typeface="Times New Roman"/>
                        </a:rPr>
                        <a:t>org.apache.ant.antunit.AntUnitScriptRunner</a:t>
                      </a:r>
                    </a:p>
                  </a:txBody>
                  <a:tcPr marL="9525" marR="9525" marT="9525" marB="9525">
                    <a:lnL>
                      <a:noFill/>
                    </a:lnL>
                    <a:lnR>
                      <a:noFill/>
                    </a:lnR>
                    <a:lnT>
                      <a:noFill/>
                    </a:lnT>
                    <a:lnB>
                      <a:noFill/>
                    </a:lnB>
                    <a:solidFill>
                      <a:srgbClr val="FFFFFF"/>
                    </a:solidFill>
                  </a:tcPr>
                </a:tc>
              </a:tr>
              <a:tr h="312969">
                <a:tc>
                  <a:txBody>
                    <a:bodyPr/>
                    <a:lstStyle/>
                    <a:p>
                      <a:pPr marL="0" marR="0">
                        <a:spcBef>
                          <a:spcPts val="0"/>
                        </a:spcBef>
                        <a:spcAft>
                          <a:spcPts val="0"/>
                        </a:spcAft>
                      </a:pPr>
                      <a:r>
                        <a:rPr lang="en-US" sz="1200">
                          <a:latin typeface="Times New Roman"/>
                          <a:ea typeface="Times New Roman"/>
                        </a:rPr>
                        <a:t>org.apache.ant.antunit.ResourceExists</a:t>
                      </a:r>
                    </a:p>
                  </a:txBody>
                  <a:tcPr marL="9525" marR="9525" marT="9525" marB="9525">
                    <a:lnL>
                      <a:noFill/>
                    </a:lnL>
                    <a:lnR>
                      <a:noFill/>
                    </a:lnR>
                    <a:lnT>
                      <a:noFill/>
                    </a:lnT>
                    <a:lnB>
                      <a:noFill/>
                    </a:lnB>
                    <a:solidFill>
                      <a:srgbClr val="FFFFFF"/>
                    </a:solidFill>
                  </a:tcPr>
                </a:tc>
              </a:tr>
              <a:tr h="312969">
                <a:tc>
                  <a:txBody>
                    <a:bodyPr/>
                    <a:lstStyle/>
                    <a:p>
                      <a:pPr marL="0" marR="0">
                        <a:spcBef>
                          <a:spcPts val="0"/>
                        </a:spcBef>
                        <a:spcAft>
                          <a:spcPts val="0"/>
                        </a:spcAft>
                      </a:pPr>
                      <a:r>
                        <a:rPr lang="en-US" sz="1200">
                          <a:latin typeface="Times New Roman"/>
                          <a:ea typeface="Times New Roman"/>
                        </a:rPr>
                        <a:t>org.apache.ant.antunit.AssertTask</a:t>
                      </a:r>
                    </a:p>
                  </a:txBody>
                  <a:tcPr marL="9525" marR="9525" marT="9525" marB="9525">
                    <a:lnL>
                      <a:noFill/>
                    </a:lnL>
                    <a:lnR>
                      <a:noFill/>
                    </a:lnR>
                    <a:lnT>
                      <a:noFill/>
                    </a:lnT>
                    <a:lnB>
                      <a:noFill/>
                    </a:lnB>
                    <a:solidFill>
                      <a:srgbClr val="FFFFFF"/>
                    </a:solidFill>
                  </a:tcPr>
                </a:tc>
              </a:tr>
              <a:tr h="312969">
                <a:tc>
                  <a:txBody>
                    <a:bodyPr/>
                    <a:lstStyle/>
                    <a:p>
                      <a:pPr marL="0" marR="0">
                        <a:spcBef>
                          <a:spcPts val="0"/>
                        </a:spcBef>
                        <a:spcAft>
                          <a:spcPts val="0"/>
                        </a:spcAft>
                      </a:pPr>
                      <a:r>
                        <a:rPr lang="en-US" sz="1200" dirty="0" err="1">
                          <a:latin typeface="Times New Roman"/>
                          <a:ea typeface="Times New Roman"/>
                        </a:rPr>
                        <a:t>org.apache.ant.antunit.AntUnit</a:t>
                      </a:r>
                      <a:endParaRPr lang="en-US" sz="1200" dirty="0">
                        <a:latin typeface="Times New Roman"/>
                        <a:ea typeface="Times New Roman"/>
                      </a:endParaRPr>
                    </a:p>
                  </a:txBody>
                  <a:tcPr marL="9525" marR="9525" marT="9525" marB="9525">
                    <a:lnL>
                      <a:noFill/>
                    </a:lnL>
                    <a:lnR>
                      <a:noFill/>
                    </a:lnR>
                    <a:lnT>
                      <a:noFill/>
                    </a:lnT>
                    <a:lnB>
                      <a:noFill/>
                    </a:lnB>
                    <a:solidFill>
                      <a:srgbClr val="FFFFFF"/>
                    </a:solidFill>
                  </a:tcPr>
                </a:tc>
              </a:tr>
              <a:tr h="312969">
                <a:tc>
                  <a:txBody>
                    <a:bodyPr/>
                    <a:lstStyle/>
                    <a:p>
                      <a:pPr marL="0" marR="0">
                        <a:spcBef>
                          <a:spcPts val="0"/>
                        </a:spcBef>
                        <a:spcAft>
                          <a:spcPts val="0"/>
                        </a:spcAft>
                      </a:pPr>
                      <a:r>
                        <a:rPr lang="en-US" sz="1200" dirty="0" err="1">
                          <a:latin typeface="Times New Roman"/>
                          <a:ea typeface="Times New Roman"/>
                        </a:rPr>
                        <a:t>org.apache.ant.antunit.LogContent</a:t>
                      </a:r>
                      <a:endParaRPr lang="en-US" sz="1200" dirty="0">
                        <a:latin typeface="Times New Roman"/>
                        <a:ea typeface="Times New Roman"/>
                      </a:endParaRPr>
                    </a:p>
                  </a:txBody>
                  <a:tcPr marL="9525" marR="9525" marT="9525" marB="9525">
                    <a:lnL>
                      <a:noFill/>
                    </a:lnL>
                    <a:lnR>
                      <a:noFill/>
                    </a:lnR>
                    <a:lnT>
                      <a:noFill/>
                    </a:lnT>
                    <a:lnB>
                      <a:noFill/>
                    </a:lnB>
                    <a:solidFill>
                      <a:srgbClr val="FFFFFF"/>
                    </a:solidFill>
                  </a:tcPr>
                </a:tc>
              </a:tr>
              <a:tr h="312969">
                <a:tc>
                  <a:txBody>
                    <a:bodyPr/>
                    <a:lstStyle/>
                    <a:p>
                      <a:pPr marL="0" marR="0">
                        <a:spcBef>
                          <a:spcPts val="0"/>
                        </a:spcBef>
                        <a:spcAft>
                          <a:spcPts val="0"/>
                        </a:spcAft>
                      </a:pPr>
                      <a:r>
                        <a:rPr lang="en-US" sz="1200" dirty="0" err="1">
                          <a:latin typeface="Times New Roman"/>
                          <a:ea typeface="Times New Roman"/>
                        </a:rPr>
                        <a:t>org.apache.ant.antunit.LogContains</a:t>
                      </a:r>
                      <a:endParaRPr lang="en-US" sz="1200" dirty="0">
                        <a:latin typeface="Times New Roman"/>
                        <a:ea typeface="Times New Roman"/>
                      </a:endParaRPr>
                    </a:p>
                  </a:txBody>
                  <a:tcPr marL="9525" marR="9525" marT="9525" marB="9525">
                    <a:lnL>
                      <a:noFill/>
                    </a:lnL>
                    <a:lnR>
                      <a:noFill/>
                    </a:lnR>
                    <a:lnT>
                      <a:noFill/>
                    </a:lnT>
                    <a:lnB>
                      <a:noFill/>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5570" y="1019142"/>
            <a:ext cx="8229600" cy="4929255"/>
          </a:xfrm>
        </p:spPr>
        <p:txBody>
          <a:bodyPr/>
          <a:lstStyle/>
          <a:p>
            <a:pPr algn="just">
              <a:lnSpc>
                <a:spcPct val="150000"/>
              </a:lnSpc>
            </a:pPr>
            <a:r>
              <a:rPr lang="en-US" sz="2400" dirty="0" smtClean="0">
                <a:latin typeface="Times New Roman" pitchFamily="18" charset="0"/>
                <a:cs typeface="Times New Roman" pitchFamily="18" charset="0"/>
              </a:rPr>
              <a:t>Characteristics of Real time Complex Systems</a:t>
            </a:r>
          </a:p>
          <a:p>
            <a:pPr lvl="1" algn="just">
              <a:lnSpc>
                <a:spcPct val="150000"/>
              </a:lnSpc>
            </a:pPr>
            <a:r>
              <a:rPr lang="en-US" sz="2000" dirty="0" smtClean="0">
                <a:latin typeface="Times New Roman" pitchFamily="18" charset="0"/>
                <a:cs typeface="Times New Roman" pitchFamily="18" charset="0"/>
              </a:rPr>
              <a:t>More number of Fault-Prone or Critical Components</a:t>
            </a:r>
          </a:p>
          <a:p>
            <a:pPr algn="just">
              <a:lnSpc>
                <a:spcPct val="150000"/>
              </a:lnSpc>
            </a:pPr>
            <a:r>
              <a:rPr lang="en-US" sz="2400" dirty="0" smtClean="0">
                <a:latin typeface="Times New Roman" pitchFamily="18" charset="0"/>
                <a:cs typeface="Times New Roman" pitchFamily="18" charset="0"/>
              </a:rPr>
              <a:t>Problem in Exhaustive Testing (100%)</a:t>
            </a:r>
            <a:endParaRPr lang="en-US" sz="2000" dirty="0" smtClean="0">
              <a:latin typeface="Times New Roman" pitchFamily="18" charset="0"/>
              <a:cs typeface="Times New Roman" pitchFamily="18" charset="0"/>
            </a:endParaRPr>
          </a:p>
          <a:p>
            <a:pPr algn="just">
              <a:lnSpc>
                <a:spcPct val="150000"/>
              </a:lnSpc>
            </a:pPr>
            <a:r>
              <a:rPr lang="en-US" sz="2400" dirty="0" smtClean="0">
                <a:latin typeface="Times New Roman" pitchFamily="18" charset="0"/>
                <a:cs typeface="Times New Roman" pitchFamily="18" charset="0"/>
              </a:rPr>
              <a:t>Causes of Failures in non-identification of Fault-prone Components</a:t>
            </a:r>
          </a:p>
          <a:p>
            <a:pPr algn="just">
              <a:lnSpc>
                <a:spcPct val="150000"/>
              </a:lnSpc>
            </a:pPr>
            <a:r>
              <a:rPr lang="en-US" sz="2400" b="1" dirty="0" smtClean="0">
                <a:solidFill>
                  <a:srgbClr val="0070C0"/>
                </a:solidFill>
                <a:latin typeface="Times New Roman" pitchFamily="18" charset="0"/>
                <a:cs typeface="Times New Roman" pitchFamily="18" charset="0"/>
              </a:rPr>
              <a:t>Hence, it is of paramount importance to identify and verify these components prior to release is the need of the hour.</a:t>
            </a:r>
            <a:endParaRPr lang="en-US" dirty="0"/>
          </a:p>
        </p:txBody>
      </p:sp>
      <p:sp>
        <p:nvSpPr>
          <p:cNvPr id="5" name="Rectangle 4"/>
          <p:cNvSpPr/>
          <p:nvPr/>
        </p:nvSpPr>
        <p:spPr>
          <a:xfrm>
            <a:off x="5448312" y="288882"/>
            <a:ext cx="3695688" cy="523220"/>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smtClean="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Research problem</a:t>
            </a:r>
            <a:endPar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
          <p:cNvSpPr>
            <a:spLocks noChangeArrowheads="1"/>
          </p:cNvSpPr>
          <p:nvPr/>
        </p:nvSpPr>
        <p:spPr bwMode="auto">
          <a:xfrm>
            <a:off x="0" y="508000"/>
            <a:ext cx="8917047" cy="1169988"/>
          </a:xfrm>
          <a:prstGeom prst="rect">
            <a:avLst/>
          </a:prstGeom>
          <a:solidFill>
            <a:srgbClr val="FFFFFF"/>
          </a:solidFill>
          <a:ln w="9525">
            <a:noFill/>
            <a:miter lim="800000"/>
            <a:headEnd/>
            <a:tailEnd/>
          </a:ln>
        </p:spPr>
        <p:txBody>
          <a:bodyPr wrap="square" anchor="ctr">
            <a:spAutoFit/>
          </a:bodyPr>
          <a:lstStyle/>
          <a:p>
            <a:pPr indent="101600" algn="just" eaLnBrk="0" hangingPunct="0">
              <a:defRPr/>
            </a:pPr>
            <a:r>
              <a:rPr lang="en-US" sz="2000" b="1" dirty="0">
                <a:solidFill>
                  <a:srgbClr val="0070C0"/>
                </a:solidFill>
                <a:latin typeface="Times New Roman" pitchFamily="18" charset="0"/>
                <a:cs typeface="Times New Roman" pitchFamily="18" charset="0"/>
              </a:rPr>
              <a:t>Impact Analysis results for Banking </a:t>
            </a:r>
            <a:r>
              <a:rPr lang="en-US" sz="2000" b="1" dirty="0" smtClean="0">
                <a:solidFill>
                  <a:srgbClr val="0070C0"/>
                </a:solidFill>
                <a:latin typeface="Times New Roman" pitchFamily="18" charset="0"/>
                <a:cs typeface="Times New Roman" pitchFamily="18" charset="0"/>
              </a:rPr>
              <a:t>Application</a:t>
            </a:r>
            <a:endParaRPr lang="en-US" sz="2000" b="1" dirty="0">
              <a:solidFill>
                <a:srgbClr val="0070C0"/>
              </a:solidFill>
              <a:latin typeface="Times New Roman" pitchFamily="18" charset="0"/>
              <a:cs typeface="Times New Roman" pitchFamily="18" charset="0"/>
            </a:endParaRPr>
          </a:p>
          <a:p>
            <a:pPr algn="just">
              <a:defRPr/>
            </a:pPr>
            <a:r>
              <a:rPr lang="en-US" dirty="0"/>
              <a:t>	</a:t>
            </a:r>
            <a:r>
              <a:rPr lang="en-US" sz="1600" dirty="0">
                <a:latin typeface="Times New Roman" pitchFamily="18" charset="0"/>
                <a:cs typeface="Times New Roman" pitchFamily="18" charset="0"/>
              </a:rPr>
              <a:t>The table 5 shows the impact analysis for Application oriented sample case study, i.e.  Banking application. Based on the impact analysis, we have extracted the </a:t>
            </a:r>
            <a:r>
              <a:rPr lang="en-US" sz="1600" dirty="0" smtClean="0">
                <a:latin typeface="Times New Roman" pitchFamily="18" charset="0"/>
                <a:cs typeface="Times New Roman" pitchFamily="18" charset="0"/>
              </a:rPr>
              <a:t>fault-prone </a:t>
            </a:r>
            <a:r>
              <a:rPr lang="en-US" sz="1600" dirty="0">
                <a:latin typeface="Times New Roman" pitchFamily="18" charset="0"/>
                <a:cs typeface="Times New Roman" pitchFamily="18" charset="0"/>
              </a:rPr>
              <a:t>components which are listed them in table 6.</a:t>
            </a:r>
          </a:p>
        </p:txBody>
      </p:sp>
      <p:sp>
        <p:nvSpPr>
          <p:cNvPr id="4" name="Rectangle 3"/>
          <p:cNvSpPr/>
          <p:nvPr/>
        </p:nvSpPr>
        <p:spPr>
          <a:xfrm>
            <a:off x="3951279" y="0"/>
            <a:ext cx="5192722" cy="523220"/>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Experimentation Results</a:t>
            </a:r>
          </a:p>
        </p:txBody>
      </p:sp>
      <p:sp>
        <p:nvSpPr>
          <p:cNvPr id="33796" name="Rectangle 1"/>
          <p:cNvSpPr>
            <a:spLocks noChangeArrowheads="1"/>
          </p:cNvSpPr>
          <p:nvPr/>
        </p:nvSpPr>
        <p:spPr bwMode="auto">
          <a:xfrm>
            <a:off x="1030239" y="1639863"/>
            <a:ext cx="3979863" cy="307975"/>
          </a:xfrm>
          <a:prstGeom prst="rect">
            <a:avLst/>
          </a:prstGeom>
          <a:solidFill>
            <a:srgbClr val="FFFFFF"/>
          </a:solidFill>
          <a:ln w="9525">
            <a:noFill/>
            <a:miter lim="800000"/>
            <a:headEnd/>
            <a:tailEnd/>
          </a:ln>
        </p:spPr>
        <p:txBody>
          <a:bodyPr anchor="ctr">
            <a:spAutoFit/>
          </a:bodyPr>
          <a:lstStyle/>
          <a:p>
            <a:pPr algn="ctr" eaLnBrk="0" hangingPunct="0"/>
            <a:r>
              <a:rPr lang="en-US" altLang="zh-CN" sz="1400" dirty="0">
                <a:latin typeface="Times New Roman" pitchFamily="18" charset="0"/>
                <a:cs typeface="Times New Roman" pitchFamily="18" charset="0"/>
              </a:rPr>
              <a:t>Table 5:Impact Analysis for Banking Application</a:t>
            </a:r>
            <a:endParaRPr lang="en-US" altLang="zh-CN" sz="1400" dirty="0"/>
          </a:p>
        </p:txBody>
      </p:sp>
      <p:sp>
        <p:nvSpPr>
          <p:cNvPr id="33797" name="Rectangle 1"/>
          <p:cNvSpPr>
            <a:spLocks noChangeArrowheads="1"/>
          </p:cNvSpPr>
          <p:nvPr/>
        </p:nvSpPr>
        <p:spPr bwMode="auto">
          <a:xfrm>
            <a:off x="5667375" y="2990850"/>
            <a:ext cx="3213100" cy="523875"/>
          </a:xfrm>
          <a:prstGeom prst="rect">
            <a:avLst/>
          </a:prstGeom>
          <a:solidFill>
            <a:srgbClr val="FFFFFF"/>
          </a:solidFill>
          <a:ln w="9525">
            <a:noFill/>
            <a:miter lim="800000"/>
            <a:headEnd/>
            <a:tailEnd/>
          </a:ln>
        </p:spPr>
        <p:txBody>
          <a:bodyPr anchor="ctr">
            <a:spAutoFit/>
          </a:bodyPr>
          <a:lstStyle/>
          <a:p>
            <a:pPr algn="ctr" eaLnBrk="0" hangingPunct="0"/>
            <a:r>
              <a:rPr lang="en-US" altLang="zh-CN" sz="1400">
                <a:latin typeface="Times New Roman" pitchFamily="18" charset="0"/>
                <a:cs typeface="Times New Roman" pitchFamily="18" charset="0"/>
              </a:rPr>
              <a:t>Table 6: Critical Components for Banking Application</a:t>
            </a:r>
            <a:endParaRPr lang="en-US" altLang="zh-CN" sz="1400"/>
          </a:p>
        </p:txBody>
      </p:sp>
      <p:graphicFrame>
        <p:nvGraphicFramePr>
          <p:cNvPr id="8" name="Table 7"/>
          <p:cNvGraphicFramePr>
            <a:graphicFrameLocks noGrp="1"/>
          </p:cNvGraphicFramePr>
          <p:nvPr/>
        </p:nvGraphicFramePr>
        <p:xfrm>
          <a:off x="227013" y="1997075"/>
          <a:ext cx="5476891" cy="4861560"/>
        </p:xfrm>
        <a:graphic>
          <a:graphicData uri="http://schemas.openxmlformats.org/drawingml/2006/table">
            <a:tbl>
              <a:tblPr/>
              <a:tblGrid>
                <a:gridCol w="2180635"/>
                <a:gridCol w="2012610"/>
                <a:gridCol w="1283646"/>
              </a:tblGrid>
              <a:tr h="140138">
                <a:tc>
                  <a:txBody>
                    <a:bodyPr/>
                    <a:lstStyle/>
                    <a:p>
                      <a:pPr algn="ctr">
                        <a:spcAft>
                          <a:spcPts val="0"/>
                        </a:spcAft>
                      </a:pPr>
                      <a:r>
                        <a:rPr lang="en-AU" sz="1100" dirty="0">
                          <a:solidFill>
                            <a:srgbClr val="000000"/>
                          </a:solidFill>
                          <a:latin typeface="Times New Roman"/>
                          <a:ea typeface="Times New Roman"/>
                          <a:cs typeface="Times New Roman"/>
                        </a:rPr>
                        <a:t>Mutant Id</a:t>
                      </a:r>
                      <a:endParaRPr lang="en-IN" sz="1100" dirty="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AU" sz="1100">
                          <a:solidFill>
                            <a:srgbClr val="000000"/>
                          </a:solidFill>
                          <a:latin typeface="Times New Roman"/>
                          <a:ea typeface="Times New Roman"/>
                          <a:cs typeface="Times New Roman"/>
                        </a:rPr>
                        <a:t>Class Affect</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AU" sz="1100" dirty="0">
                          <a:solidFill>
                            <a:srgbClr val="000000"/>
                          </a:solidFill>
                          <a:latin typeface="Times New Roman"/>
                          <a:ea typeface="Times New Roman"/>
                          <a:cs typeface="Times New Roman"/>
                        </a:rPr>
                        <a:t>Impact</a:t>
                      </a:r>
                      <a:endParaRPr lang="en-IN" sz="1100" dirty="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140138">
                <a:tc>
                  <a:txBody>
                    <a:bodyPr/>
                    <a:lstStyle/>
                    <a:p>
                      <a:pPr>
                        <a:spcAft>
                          <a:spcPts val="0"/>
                        </a:spcAft>
                      </a:pPr>
                      <a:r>
                        <a:rPr lang="en-AU" sz="1100" dirty="0">
                          <a:solidFill>
                            <a:srgbClr val="000000"/>
                          </a:solidFill>
                          <a:latin typeface="Times New Roman"/>
                          <a:ea typeface="Times New Roman"/>
                          <a:cs typeface="Times New Roman"/>
                        </a:rPr>
                        <a:t>ibsm.Account1.mut1</a:t>
                      </a:r>
                      <a:endParaRPr lang="en-IN" sz="1100" dirty="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dirty="0" err="1">
                          <a:solidFill>
                            <a:srgbClr val="000000"/>
                          </a:solidFill>
                          <a:latin typeface="Times New Roman"/>
                          <a:ea typeface="Times New Roman"/>
                          <a:cs typeface="Times New Roman"/>
                        </a:rPr>
                        <a:t>ibsm.Admin</a:t>
                      </a:r>
                      <a:endParaRPr lang="en-IN" sz="1100" dirty="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a:solidFill>
                            <a:srgbClr val="000000"/>
                          </a:solidFill>
                          <a:latin typeface="Times New Roman"/>
                          <a:ea typeface="Times New Roman"/>
                          <a:cs typeface="Times New Roman"/>
                        </a:rPr>
                        <a:t>Critical</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0138">
                <a:tc>
                  <a:txBody>
                    <a:bodyPr/>
                    <a:lstStyle/>
                    <a:p>
                      <a:pPr>
                        <a:spcAft>
                          <a:spcPts val="0"/>
                        </a:spcAft>
                      </a:pPr>
                      <a:r>
                        <a:rPr lang="en-AU" sz="1100" dirty="0">
                          <a:solidFill>
                            <a:srgbClr val="000000"/>
                          </a:solidFill>
                          <a:latin typeface="Times New Roman"/>
                          <a:ea typeface="Times New Roman"/>
                          <a:cs typeface="Times New Roman"/>
                        </a:rPr>
                        <a:t>ibsm.Admin1.mut5</a:t>
                      </a:r>
                      <a:endParaRPr lang="en-IN" sz="1100" dirty="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a:solidFill>
                            <a:srgbClr val="000000"/>
                          </a:solidFill>
                          <a:latin typeface="Times New Roman"/>
                          <a:ea typeface="Times New Roman"/>
                          <a:cs typeface="Times New Roman"/>
                        </a:rPr>
                        <a:t>ibsm.User</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a:solidFill>
                            <a:srgbClr val="000000"/>
                          </a:solidFill>
                          <a:latin typeface="Times New Roman"/>
                          <a:ea typeface="Times New Roman"/>
                          <a:cs typeface="Times New Roman"/>
                        </a:rPr>
                        <a:t>Minor</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0138">
                <a:tc>
                  <a:txBody>
                    <a:bodyPr/>
                    <a:lstStyle/>
                    <a:p>
                      <a:pPr>
                        <a:spcAft>
                          <a:spcPts val="0"/>
                        </a:spcAft>
                      </a:pPr>
                      <a:r>
                        <a:rPr lang="en-AU" sz="1100" dirty="0">
                          <a:solidFill>
                            <a:srgbClr val="000000"/>
                          </a:solidFill>
                          <a:latin typeface="Times New Roman"/>
                          <a:ea typeface="Times New Roman"/>
                          <a:cs typeface="Times New Roman"/>
                        </a:rPr>
                        <a:t>ibsm.CheckBalance1.mut11</a:t>
                      </a:r>
                      <a:endParaRPr lang="en-IN" sz="1100" dirty="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a:solidFill>
                            <a:srgbClr val="000000"/>
                          </a:solidFill>
                          <a:latin typeface="Times New Roman"/>
                          <a:ea typeface="Times New Roman"/>
                          <a:cs typeface="Times New Roman"/>
                        </a:rPr>
                        <a:t>ibsm.Deposit</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a:solidFill>
                            <a:srgbClr val="000000"/>
                          </a:solidFill>
                          <a:latin typeface="Times New Roman"/>
                          <a:ea typeface="Times New Roman"/>
                          <a:cs typeface="Times New Roman"/>
                        </a:rPr>
                        <a:t>Minor</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0138">
                <a:tc>
                  <a:txBody>
                    <a:bodyPr/>
                    <a:lstStyle/>
                    <a:p>
                      <a:pPr>
                        <a:spcAft>
                          <a:spcPts val="0"/>
                        </a:spcAft>
                      </a:pPr>
                      <a:r>
                        <a:rPr lang="en-AU" sz="1100">
                          <a:solidFill>
                            <a:srgbClr val="000000"/>
                          </a:solidFill>
                          <a:latin typeface="Times New Roman"/>
                          <a:ea typeface="Times New Roman"/>
                          <a:cs typeface="Times New Roman"/>
                        </a:rPr>
                        <a:t>ibsm.CheckBalance1.mut11</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dirty="0" err="1">
                          <a:solidFill>
                            <a:srgbClr val="000000"/>
                          </a:solidFill>
                          <a:latin typeface="Times New Roman"/>
                          <a:ea typeface="Times New Roman"/>
                          <a:cs typeface="Times New Roman"/>
                        </a:rPr>
                        <a:t>ibsm.Withdraw</a:t>
                      </a:r>
                      <a:endParaRPr lang="en-IN" sz="1100" dirty="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a:solidFill>
                            <a:srgbClr val="000000"/>
                          </a:solidFill>
                          <a:latin typeface="Times New Roman"/>
                          <a:ea typeface="Times New Roman"/>
                          <a:cs typeface="Times New Roman"/>
                        </a:rPr>
                        <a:t>Minor</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0138">
                <a:tc>
                  <a:txBody>
                    <a:bodyPr/>
                    <a:lstStyle/>
                    <a:p>
                      <a:pPr>
                        <a:spcAft>
                          <a:spcPts val="0"/>
                        </a:spcAft>
                      </a:pPr>
                      <a:r>
                        <a:rPr lang="en-AU" sz="1100">
                          <a:solidFill>
                            <a:srgbClr val="000000"/>
                          </a:solidFill>
                          <a:latin typeface="Times New Roman"/>
                          <a:ea typeface="Times New Roman"/>
                          <a:cs typeface="Times New Roman"/>
                        </a:rPr>
                        <a:t>ibsm.CheckBalance1.mut11</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dirty="0" err="1">
                          <a:solidFill>
                            <a:srgbClr val="000000"/>
                          </a:solidFill>
                          <a:latin typeface="Times New Roman"/>
                          <a:ea typeface="Times New Roman"/>
                          <a:cs typeface="Times New Roman"/>
                        </a:rPr>
                        <a:t>ibsm.CurrentAcc</a:t>
                      </a:r>
                      <a:endParaRPr lang="en-IN" sz="1100" dirty="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a:solidFill>
                            <a:srgbClr val="000000"/>
                          </a:solidFill>
                          <a:latin typeface="Times New Roman"/>
                          <a:ea typeface="Times New Roman"/>
                          <a:cs typeface="Times New Roman"/>
                        </a:rPr>
                        <a:t>Minor</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0138">
                <a:tc>
                  <a:txBody>
                    <a:bodyPr/>
                    <a:lstStyle/>
                    <a:p>
                      <a:pPr>
                        <a:spcAft>
                          <a:spcPts val="0"/>
                        </a:spcAft>
                      </a:pPr>
                      <a:r>
                        <a:rPr lang="en-AU" sz="1100">
                          <a:solidFill>
                            <a:srgbClr val="000000"/>
                          </a:solidFill>
                          <a:latin typeface="Times New Roman"/>
                          <a:ea typeface="Times New Roman"/>
                          <a:cs typeface="Times New Roman"/>
                        </a:rPr>
                        <a:t>ibsm.CheckBalance1.mut12</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dirty="0" err="1">
                          <a:solidFill>
                            <a:srgbClr val="000000"/>
                          </a:solidFill>
                          <a:latin typeface="Times New Roman"/>
                          <a:ea typeface="Times New Roman"/>
                          <a:cs typeface="Times New Roman"/>
                        </a:rPr>
                        <a:t>ibsm.Transaction</a:t>
                      </a:r>
                      <a:endParaRPr lang="en-IN" sz="1100" dirty="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a:solidFill>
                            <a:srgbClr val="000000"/>
                          </a:solidFill>
                          <a:latin typeface="Times New Roman"/>
                          <a:ea typeface="Times New Roman"/>
                          <a:cs typeface="Times New Roman"/>
                        </a:rPr>
                        <a:t>Catastrophic</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0138">
                <a:tc>
                  <a:txBody>
                    <a:bodyPr/>
                    <a:lstStyle/>
                    <a:p>
                      <a:pPr>
                        <a:spcAft>
                          <a:spcPts val="0"/>
                        </a:spcAft>
                      </a:pPr>
                      <a:r>
                        <a:rPr lang="en-AU" sz="1100">
                          <a:solidFill>
                            <a:srgbClr val="000000"/>
                          </a:solidFill>
                          <a:latin typeface="Times New Roman"/>
                          <a:ea typeface="Times New Roman"/>
                          <a:cs typeface="Times New Roman"/>
                        </a:rPr>
                        <a:t>ibsm.CheckBalance1.mut12</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dirty="0" err="1">
                          <a:solidFill>
                            <a:srgbClr val="000000"/>
                          </a:solidFill>
                          <a:latin typeface="Times New Roman"/>
                          <a:ea typeface="Times New Roman"/>
                          <a:cs typeface="Times New Roman"/>
                        </a:rPr>
                        <a:t>ibsm.Account</a:t>
                      </a:r>
                      <a:endParaRPr lang="en-IN" sz="1100" dirty="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a:solidFill>
                            <a:srgbClr val="000000"/>
                          </a:solidFill>
                          <a:latin typeface="Times New Roman"/>
                          <a:ea typeface="Times New Roman"/>
                          <a:cs typeface="Times New Roman"/>
                        </a:rPr>
                        <a:t>Minor</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0138">
                <a:tc>
                  <a:txBody>
                    <a:bodyPr/>
                    <a:lstStyle/>
                    <a:p>
                      <a:pPr>
                        <a:spcAft>
                          <a:spcPts val="0"/>
                        </a:spcAft>
                      </a:pPr>
                      <a:r>
                        <a:rPr lang="en-AU" sz="1100">
                          <a:solidFill>
                            <a:srgbClr val="000000"/>
                          </a:solidFill>
                          <a:latin typeface="Times New Roman"/>
                          <a:ea typeface="Times New Roman"/>
                          <a:cs typeface="Times New Roman"/>
                        </a:rPr>
                        <a:t>ibsm.CheckBalance1.mut12</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dirty="0" err="1">
                          <a:solidFill>
                            <a:srgbClr val="000000"/>
                          </a:solidFill>
                          <a:latin typeface="Times New Roman"/>
                          <a:ea typeface="Times New Roman"/>
                          <a:cs typeface="Times New Roman"/>
                        </a:rPr>
                        <a:t>ibsm.OnlineServices</a:t>
                      </a:r>
                      <a:endParaRPr lang="en-IN" sz="1100" dirty="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a:solidFill>
                            <a:srgbClr val="000000"/>
                          </a:solidFill>
                          <a:latin typeface="Times New Roman"/>
                          <a:ea typeface="Times New Roman"/>
                          <a:cs typeface="Times New Roman"/>
                        </a:rPr>
                        <a:t>Minor</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0138">
                <a:tc>
                  <a:txBody>
                    <a:bodyPr/>
                    <a:lstStyle/>
                    <a:p>
                      <a:pPr>
                        <a:spcAft>
                          <a:spcPts val="0"/>
                        </a:spcAft>
                      </a:pPr>
                      <a:r>
                        <a:rPr lang="en-AU" sz="1100">
                          <a:solidFill>
                            <a:srgbClr val="000000"/>
                          </a:solidFill>
                          <a:latin typeface="Times New Roman"/>
                          <a:ea typeface="Times New Roman"/>
                          <a:cs typeface="Times New Roman"/>
                        </a:rPr>
                        <a:t>ibsm.ChequeBook1.mut15</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dirty="0" err="1">
                          <a:solidFill>
                            <a:srgbClr val="000000"/>
                          </a:solidFill>
                          <a:latin typeface="Times New Roman"/>
                          <a:ea typeface="Times New Roman"/>
                          <a:cs typeface="Times New Roman"/>
                        </a:rPr>
                        <a:t>ibsm.User</a:t>
                      </a:r>
                      <a:endParaRPr lang="en-IN" sz="1100" dirty="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a:solidFill>
                            <a:srgbClr val="000000"/>
                          </a:solidFill>
                          <a:latin typeface="Times New Roman"/>
                          <a:ea typeface="Times New Roman"/>
                          <a:cs typeface="Times New Roman"/>
                        </a:rPr>
                        <a:t>Critical</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0138">
                <a:tc>
                  <a:txBody>
                    <a:bodyPr/>
                    <a:lstStyle/>
                    <a:p>
                      <a:pPr>
                        <a:spcAft>
                          <a:spcPts val="0"/>
                        </a:spcAft>
                      </a:pPr>
                      <a:r>
                        <a:rPr lang="en-AU" sz="1100">
                          <a:solidFill>
                            <a:srgbClr val="000000"/>
                          </a:solidFill>
                          <a:latin typeface="Times New Roman"/>
                          <a:ea typeface="Times New Roman"/>
                          <a:cs typeface="Times New Roman"/>
                        </a:rPr>
                        <a:t>ibsm.ChequeBook1.mut18</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dirty="0">
                          <a:solidFill>
                            <a:srgbClr val="000000"/>
                          </a:solidFill>
                          <a:latin typeface="Times New Roman"/>
                          <a:ea typeface="Times New Roman"/>
                          <a:cs typeface="Times New Roman"/>
                        </a:rPr>
                        <a:t>Exception</a:t>
                      </a:r>
                      <a:endParaRPr lang="en-IN" sz="1100" dirty="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a:solidFill>
                            <a:srgbClr val="000000"/>
                          </a:solidFill>
                          <a:latin typeface="Times New Roman"/>
                          <a:ea typeface="Times New Roman"/>
                          <a:cs typeface="Times New Roman"/>
                        </a:rPr>
                        <a:t>Catastrophic</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0138">
                <a:tc>
                  <a:txBody>
                    <a:bodyPr/>
                    <a:lstStyle/>
                    <a:p>
                      <a:pPr>
                        <a:spcAft>
                          <a:spcPts val="0"/>
                        </a:spcAft>
                      </a:pPr>
                      <a:r>
                        <a:rPr lang="en-AU" sz="1100">
                          <a:solidFill>
                            <a:srgbClr val="000000"/>
                          </a:solidFill>
                          <a:latin typeface="Times New Roman"/>
                          <a:ea typeface="Times New Roman"/>
                          <a:cs typeface="Times New Roman"/>
                        </a:rPr>
                        <a:t>ibsm.CurrentAcc1.mut21</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dirty="0" err="1">
                          <a:solidFill>
                            <a:srgbClr val="000000"/>
                          </a:solidFill>
                          <a:latin typeface="Times New Roman"/>
                          <a:ea typeface="Times New Roman"/>
                          <a:cs typeface="Times New Roman"/>
                        </a:rPr>
                        <a:t>ibsm.Account</a:t>
                      </a:r>
                      <a:endParaRPr lang="en-IN" sz="1100" dirty="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a:solidFill>
                            <a:srgbClr val="000000"/>
                          </a:solidFill>
                          <a:latin typeface="Times New Roman"/>
                          <a:ea typeface="Times New Roman"/>
                          <a:cs typeface="Times New Roman"/>
                        </a:rPr>
                        <a:t>Minor</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0138">
                <a:tc>
                  <a:txBody>
                    <a:bodyPr/>
                    <a:lstStyle/>
                    <a:p>
                      <a:pPr>
                        <a:spcAft>
                          <a:spcPts val="0"/>
                        </a:spcAft>
                      </a:pPr>
                      <a:r>
                        <a:rPr lang="en-AU" sz="1100">
                          <a:solidFill>
                            <a:srgbClr val="000000"/>
                          </a:solidFill>
                          <a:latin typeface="Times New Roman"/>
                          <a:ea typeface="Times New Roman"/>
                          <a:cs typeface="Times New Roman"/>
                        </a:rPr>
                        <a:t>ibsm.Customer1.mut24</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a:solidFill>
                            <a:srgbClr val="000000"/>
                          </a:solidFill>
                          <a:latin typeface="Times New Roman"/>
                          <a:ea typeface="Times New Roman"/>
                          <a:cs typeface="Times New Roman"/>
                        </a:rPr>
                        <a:t>ibsm.CheckBalance</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dirty="0">
                          <a:solidFill>
                            <a:srgbClr val="000000"/>
                          </a:solidFill>
                          <a:latin typeface="Times New Roman"/>
                          <a:ea typeface="Times New Roman"/>
                          <a:cs typeface="Times New Roman"/>
                        </a:rPr>
                        <a:t>Catastrophic</a:t>
                      </a:r>
                      <a:endParaRPr lang="en-IN" sz="1100" dirty="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0138">
                <a:tc>
                  <a:txBody>
                    <a:bodyPr/>
                    <a:lstStyle/>
                    <a:p>
                      <a:pPr>
                        <a:spcAft>
                          <a:spcPts val="0"/>
                        </a:spcAft>
                      </a:pPr>
                      <a:r>
                        <a:rPr lang="en-AU" sz="1100">
                          <a:solidFill>
                            <a:srgbClr val="000000"/>
                          </a:solidFill>
                          <a:latin typeface="Times New Roman"/>
                          <a:ea typeface="Times New Roman"/>
                          <a:cs typeface="Times New Roman"/>
                        </a:rPr>
                        <a:t>ibsm.Deposit1.mut29</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dirty="0" err="1">
                          <a:solidFill>
                            <a:srgbClr val="000000"/>
                          </a:solidFill>
                          <a:latin typeface="Times New Roman"/>
                          <a:ea typeface="Times New Roman"/>
                          <a:cs typeface="Times New Roman"/>
                        </a:rPr>
                        <a:t>ibsm.FundTransfer</a:t>
                      </a:r>
                      <a:endParaRPr lang="en-IN" sz="1100" dirty="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a:solidFill>
                            <a:srgbClr val="000000"/>
                          </a:solidFill>
                          <a:latin typeface="Times New Roman"/>
                          <a:ea typeface="Times New Roman"/>
                          <a:cs typeface="Times New Roman"/>
                        </a:rPr>
                        <a:t>Catastrophic</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0138">
                <a:tc>
                  <a:txBody>
                    <a:bodyPr/>
                    <a:lstStyle/>
                    <a:p>
                      <a:pPr>
                        <a:spcAft>
                          <a:spcPts val="0"/>
                        </a:spcAft>
                      </a:pPr>
                      <a:r>
                        <a:rPr lang="en-AU" sz="1100">
                          <a:solidFill>
                            <a:srgbClr val="000000"/>
                          </a:solidFill>
                          <a:latin typeface="Times New Roman"/>
                          <a:ea typeface="Times New Roman"/>
                          <a:cs typeface="Times New Roman"/>
                        </a:rPr>
                        <a:t>ibsm.FixedAcc1.mut33</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dirty="0" err="1">
                          <a:solidFill>
                            <a:srgbClr val="000000"/>
                          </a:solidFill>
                          <a:latin typeface="Times New Roman"/>
                          <a:ea typeface="Times New Roman"/>
                          <a:cs typeface="Times New Roman"/>
                        </a:rPr>
                        <a:t>ibsm.Account</a:t>
                      </a:r>
                      <a:endParaRPr lang="en-IN" sz="1100" dirty="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a:solidFill>
                            <a:srgbClr val="000000"/>
                          </a:solidFill>
                          <a:latin typeface="Times New Roman"/>
                          <a:ea typeface="Times New Roman"/>
                          <a:cs typeface="Times New Roman"/>
                        </a:rPr>
                        <a:t>Minor</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0138">
                <a:tc>
                  <a:txBody>
                    <a:bodyPr/>
                    <a:lstStyle/>
                    <a:p>
                      <a:pPr>
                        <a:spcAft>
                          <a:spcPts val="0"/>
                        </a:spcAft>
                      </a:pPr>
                      <a:r>
                        <a:rPr lang="en-AU" sz="1100">
                          <a:solidFill>
                            <a:srgbClr val="000000"/>
                          </a:solidFill>
                          <a:latin typeface="Times New Roman"/>
                          <a:ea typeface="Times New Roman"/>
                          <a:cs typeface="Times New Roman"/>
                        </a:rPr>
                        <a:t>ibsm.FundTransfer1.mut35</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dirty="0" err="1">
                          <a:solidFill>
                            <a:srgbClr val="000000"/>
                          </a:solidFill>
                          <a:latin typeface="Times New Roman"/>
                          <a:ea typeface="Times New Roman"/>
                          <a:cs typeface="Times New Roman"/>
                        </a:rPr>
                        <a:t>ibsm.Transaction</a:t>
                      </a:r>
                      <a:endParaRPr lang="en-IN" sz="1100" dirty="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a:solidFill>
                            <a:srgbClr val="000000"/>
                          </a:solidFill>
                          <a:latin typeface="Times New Roman"/>
                          <a:ea typeface="Times New Roman"/>
                          <a:cs typeface="Times New Roman"/>
                        </a:rPr>
                        <a:t>Minor</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0138">
                <a:tc>
                  <a:txBody>
                    <a:bodyPr/>
                    <a:lstStyle/>
                    <a:p>
                      <a:pPr>
                        <a:spcAft>
                          <a:spcPts val="0"/>
                        </a:spcAft>
                      </a:pPr>
                      <a:r>
                        <a:rPr lang="en-AU" sz="1100">
                          <a:solidFill>
                            <a:srgbClr val="000000"/>
                          </a:solidFill>
                          <a:latin typeface="Times New Roman"/>
                          <a:ea typeface="Times New Roman"/>
                          <a:cs typeface="Times New Roman"/>
                        </a:rPr>
                        <a:t>ibsm.Month1.mut37</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dirty="0" err="1">
                          <a:solidFill>
                            <a:srgbClr val="000000"/>
                          </a:solidFill>
                          <a:latin typeface="Times New Roman"/>
                          <a:ea typeface="Times New Roman"/>
                          <a:cs typeface="Times New Roman"/>
                        </a:rPr>
                        <a:t>ibsm.Customer</a:t>
                      </a:r>
                      <a:endParaRPr lang="en-IN" sz="1100" dirty="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a:solidFill>
                            <a:srgbClr val="000000"/>
                          </a:solidFill>
                          <a:latin typeface="Times New Roman"/>
                          <a:ea typeface="Times New Roman"/>
                          <a:cs typeface="Times New Roman"/>
                        </a:rPr>
                        <a:t>Minor</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0138">
                <a:tc>
                  <a:txBody>
                    <a:bodyPr/>
                    <a:lstStyle/>
                    <a:p>
                      <a:pPr>
                        <a:spcAft>
                          <a:spcPts val="0"/>
                        </a:spcAft>
                      </a:pPr>
                      <a:r>
                        <a:rPr lang="en-AU" sz="1100">
                          <a:solidFill>
                            <a:srgbClr val="000000"/>
                          </a:solidFill>
                          <a:latin typeface="Times New Roman"/>
                          <a:ea typeface="Times New Roman"/>
                          <a:cs typeface="Times New Roman"/>
                        </a:rPr>
                        <a:t>ibsm.OnlineServices1.mut41</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dirty="0" err="1">
                          <a:solidFill>
                            <a:srgbClr val="000000"/>
                          </a:solidFill>
                          <a:latin typeface="Times New Roman"/>
                          <a:ea typeface="Times New Roman"/>
                          <a:cs typeface="Times New Roman"/>
                        </a:rPr>
                        <a:t>ibsm.ProfileUpdation</a:t>
                      </a:r>
                      <a:endParaRPr lang="en-IN" sz="1100" dirty="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a:solidFill>
                            <a:srgbClr val="000000"/>
                          </a:solidFill>
                          <a:latin typeface="Times New Roman"/>
                          <a:ea typeface="Times New Roman"/>
                          <a:cs typeface="Times New Roman"/>
                        </a:rPr>
                        <a:t>Catastrophic</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0138">
                <a:tc>
                  <a:txBody>
                    <a:bodyPr/>
                    <a:lstStyle/>
                    <a:p>
                      <a:pPr>
                        <a:spcAft>
                          <a:spcPts val="0"/>
                        </a:spcAft>
                      </a:pPr>
                      <a:r>
                        <a:rPr lang="en-AU" sz="1100">
                          <a:solidFill>
                            <a:srgbClr val="000000"/>
                          </a:solidFill>
                          <a:latin typeface="Times New Roman"/>
                          <a:ea typeface="Times New Roman"/>
                          <a:cs typeface="Times New Roman"/>
                        </a:rPr>
                        <a:t>ibsm.ProfileUpdation1.mut43</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dirty="0" err="1">
                          <a:solidFill>
                            <a:srgbClr val="000000"/>
                          </a:solidFill>
                          <a:latin typeface="Times New Roman"/>
                          <a:ea typeface="Times New Roman"/>
                          <a:cs typeface="Times New Roman"/>
                        </a:rPr>
                        <a:t>ibsm.User</a:t>
                      </a:r>
                      <a:endParaRPr lang="en-IN" sz="1100" dirty="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dirty="0">
                          <a:solidFill>
                            <a:srgbClr val="000000"/>
                          </a:solidFill>
                          <a:latin typeface="Times New Roman"/>
                          <a:ea typeface="Times New Roman"/>
                          <a:cs typeface="Times New Roman"/>
                        </a:rPr>
                        <a:t>Minor</a:t>
                      </a:r>
                      <a:endParaRPr lang="en-IN" sz="1100" dirty="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0138">
                <a:tc>
                  <a:txBody>
                    <a:bodyPr/>
                    <a:lstStyle/>
                    <a:p>
                      <a:pPr>
                        <a:spcAft>
                          <a:spcPts val="0"/>
                        </a:spcAft>
                      </a:pPr>
                      <a:r>
                        <a:rPr lang="en-AU" sz="1100">
                          <a:solidFill>
                            <a:srgbClr val="000000"/>
                          </a:solidFill>
                          <a:latin typeface="Times New Roman"/>
                          <a:ea typeface="Times New Roman"/>
                          <a:cs typeface="Times New Roman"/>
                        </a:rPr>
                        <a:t>ibsm.ProfileUpdation1.mut43</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a:solidFill>
                            <a:srgbClr val="000000"/>
                          </a:solidFill>
                          <a:latin typeface="Times New Roman"/>
                          <a:ea typeface="Times New Roman"/>
                          <a:cs typeface="Times New Roman"/>
                        </a:rPr>
                        <a:t>ibsm.ChequeBook</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dirty="0">
                          <a:solidFill>
                            <a:srgbClr val="000000"/>
                          </a:solidFill>
                          <a:latin typeface="Times New Roman"/>
                          <a:ea typeface="Times New Roman"/>
                          <a:cs typeface="Times New Roman"/>
                        </a:rPr>
                        <a:t>Minor</a:t>
                      </a:r>
                      <a:endParaRPr lang="en-IN" sz="1100" dirty="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0138">
                <a:tc>
                  <a:txBody>
                    <a:bodyPr/>
                    <a:lstStyle/>
                    <a:p>
                      <a:pPr>
                        <a:spcAft>
                          <a:spcPts val="0"/>
                        </a:spcAft>
                      </a:pPr>
                      <a:r>
                        <a:rPr lang="en-AU" sz="1100">
                          <a:solidFill>
                            <a:srgbClr val="000000"/>
                          </a:solidFill>
                          <a:latin typeface="Times New Roman"/>
                          <a:ea typeface="Times New Roman"/>
                          <a:cs typeface="Times New Roman"/>
                        </a:rPr>
                        <a:t>ibsm.RecurringAcc1.mut47</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a:solidFill>
                            <a:srgbClr val="000000"/>
                          </a:solidFill>
                          <a:latin typeface="Times New Roman"/>
                          <a:ea typeface="Times New Roman"/>
                          <a:cs typeface="Times New Roman"/>
                        </a:rPr>
                        <a:t>ibsm.Account</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dirty="0">
                          <a:solidFill>
                            <a:srgbClr val="000000"/>
                          </a:solidFill>
                          <a:latin typeface="Times New Roman"/>
                          <a:ea typeface="Times New Roman"/>
                          <a:cs typeface="Times New Roman"/>
                        </a:rPr>
                        <a:t>Minor</a:t>
                      </a:r>
                      <a:endParaRPr lang="en-IN" sz="1100" dirty="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0138">
                <a:tc>
                  <a:txBody>
                    <a:bodyPr/>
                    <a:lstStyle/>
                    <a:p>
                      <a:pPr>
                        <a:spcAft>
                          <a:spcPts val="0"/>
                        </a:spcAft>
                      </a:pPr>
                      <a:r>
                        <a:rPr lang="en-AU" sz="1100">
                          <a:solidFill>
                            <a:srgbClr val="000000"/>
                          </a:solidFill>
                          <a:latin typeface="Times New Roman"/>
                          <a:ea typeface="Times New Roman"/>
                          <a:cs typeface="Times New Roman"/>
                        </a:rPr>
                        <a:t>ibsm.SavingAcc1.mut49</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a:solidFill>
                            <a:srgbClr val="000000"/>
                          </a:solidFill>
                          <a:latin typeface="Times New Roman"/>
                          <a:ea typeface="Times New Roman"/>
                          <a:cs typeface="Times New Roman"/>
                        </a:rPr>
                        <a:t>ibsm.Account</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dirty="0">
                          <a:solidFill>
                            <a:srgbClr val="000000"/>
                          </a:solidFill>
                          <a:latin typeface="Times New Roman"/>
                          <a:ea typeface="Times New Roman"/>
                          <a:cs typeface="Times New Roman"/>
                        </a:rPr>
                        <a:t>Minor</a:t>
                      </a:r>
                      <a:endParaRPr lang="en-IN" sz="1100" dirty="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0138">
                <a:tc>
                  <a:txBody>
                    <a:bodyPr/>
                    <a:lstStyle/>
                    <a:p>
                      <a:pPr>
                        <a:spcAft>
                          <a:spcPts val="0"/>
                        </a:spcAft>
                      </a:pPr>
                      <a:r>
                        <a:rPr lang="en-AU" sz="1100">
                          <a:solidFill>
                            <a:srgbClr val="000000"/>
                          </a:solidFill>
                          <a:latin typeface="Times New Roman"/>
                          <a:ea typeface="Times New Roman"/>
                          <a:cs typeface="Times New Roman"/>
                        </a:rPr>
                        <a:t>ibsm.Statements1.mut51</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a:solidFill>
                            <a:srgbClr val="000000"/>
                          </a:solidFill>
                          <a:latin typeface="Times New Roman"/>
                          <a:ea typeface="Times New Roman"/>
                          <a:cs typeface="Times New Roman"/>
                        </a:rPr>
                        <a:t>ibsm.Year</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dirty="0">
                          <a:solidFill>
                            <a:srgbClr val="000000"/>
                          </a:solidFill>
                          <a:latin typeface="Times New Roman"/>
                          <a:ea typeface="Times New Roman"/>
                          <a:cs typeface="Times New Roman"/>
                        </a:rPr>
                        <a:t>Minor</a:t>
                      </a:r>
                      <a:endParaRPr lang="en-IN" sz="1100" dirty="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0138">
                <a:tc>
                  <a:txBody>
                    <a:bodyPr/>
                    <a:lstStyle/>
                    <a:p>
                      <a:pPr>
                        <a:spcAft>
                          <a:spcPts val="0"/>
                        </a:spcAft>
                      </a:pPr>
                      <a:r>
                        <a:rPr lang="en-AU" sz="1100">
                          <a:solidFill>
                            <a:srgbClr val="000000"/>
                          </a:solidFill>
                          <a:latin typeface="Times New Roman"/>
                          <a:ea typeface="Times New Roman"/>
                          <a:cs typeface="Times New Roman"/>
                        </a:rPr>
                        <a:t>ibsm.Statements1.mut52</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a:solidFill>
                            <a:srgbClr val="000000"/>
                          </a:solidFill>
                          <a:latin typeface="Times New Roman"/>
                          <a:ea typeface="Times New Roman"/>
                          <a:cs typeface="Times New Roman"/>
                        </a:rPr>
                        <a:t>ibsm.Month</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dirty="0">
                          <a:solidFill>
                            <a:srgbClr val="000000"/>
                          </a:solidFill>
                          <a:latin typeface="Times New Roman"/>
                          <a:ea typeface="Times New Roman"/>
                          <a:cs typeface="Times New Roman"/>
                        </a:rPr>
                        <a:t>Minor</a:t>
                      </a:r>
                      <a:endParaRPr lang="en-IN" sz="1100" dirty="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0138">
                <a:tc>
                  <a:txBody>
                    <a:bodyPr/>
                    <a:lstStyle/>
                    <a:p>
                      <a:pPr>
                        <a:spcAft>
                          <a:spcPts val="0"/>
                        </a:spcAft>
                      </a:pPr>
                      <a:r>
                        <a:rPr lang="en-AU" sz="1100" dirty="0">
                          <a:solidFill>
                            <a:srgbClr val="000000"/>
                          </a:solidFill>
                          <a:latin typeface="Times New Roman"/>
                          <a:ea typeface="Times New Roman"/>
                          <a:cs typeface="Times New Roman"/>
                        </a:rPr>
                        <a:t>ibsm.Transaction1.mut53</a:t>
                      </a:r>
                      <a:endParaRPr lang="en-IN" sz="1100" dirty="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a:solidFill>
                            <a:srgbClr val="000000"/>
                          </a:solidFill>
                          <a:latin typeface="Times New Roman"/>
                          <a:ea typeface="Times New Roman"/>
                          <a:cs typeface="Times New Roman"/>
                        </a:rPr>
                        <a:t>ibsm.Account</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dirty="0">
                          <a:solidFill>
                            <a:srgbClr val="000000"/>
                          </a:solidFill>
                          <a:latin typeface="Times New Roman"/>
                          <a:ea typeface="Times New Roman"/>
                          <a:cs typeface="Times New Roman"/>
                        </a:rPr>
                        <a:t>Minor</a:t>
                      </a:r>
                      <a:endParaRPr lang="en-IN" sz="1100" dirty="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0138">
                <a:tc>
                  <a:txBody>
                    <a:bodyPr/>
                    <a:lstStyle/>
                    <a:p>
                      <a:pPr>
                        <a:spcAft>
                          <a:spcPts val="0"/>
                        </a:spcAft>
                      </a:pPr>
                      <a:r>
                        <a:rPr lang="en-AU" sz="1100" dirty="0">
                          <a:solidFill>
                            <a:srgbClr val="000000"/>
                          </a:solidFill>
                          <a:latin typeface="Times New Roman"/>
                          <a:ea typeface="Times New Roman"/>
                          <a:cs typeface="Times New Roman"/>
                        </a:rPr>
                        <a:t>ibsm.User1.mut57</a:t>
                      </a:r>
                      <a:endParaRPr lang="en-IN" sz="1100" dirty="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a:solidFill>
                            <a:srgbClr val="000000"/>
                          </a:solidFill>
                          <a:latin typeface="Times New Roman"/>
                          <a:ea typeface="Times New Roman"/>
                          <a:cs typeface="Times New Roman"/>
                        </a:rPr>
                        <a:t>ibsm.Admin</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dirty="0">
                          <a:solidFill>
                            <a:srgbClr val="000000"/>
                          </a:solidFill>
                          <a:latin typeface="Times New Roman"/>
                          <a:ea typeface="Times New Roman"/>
                          <a:cs typeface="Times New Roman"/>
                        </a:rPr>
                        <a:t>Critical</a:t>
                      </a:r>
                      <a:endParaRPr lang="en-IN" sz="1100" dirty="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0138">
                <a:tc>
                  <a:txBody>
                    <a:bodyPr/>
                    <a:lstStyle/>
                    <a:p>
                      <a:pPr>
                        <a:spcAft>
                          <a:spcPts val="0"/>
                        </a:spcAft>
                      </a:pPr>
                      <a:r>
                        <a:rPr lang="en-AU" sz="1100" dirty="0">
                          <a:solidFill>
                            <a:srgbClr val="000000"/>
                          </a:solidFill>
                          <a:latin typeface="Times New Roman"/>
                          <a:ea typeface="Times New Roman"/>
                          <a:cs typeface="Times New Roman"/>
                        </a:rPr>
                        <a:t>ibsm.User1.mut57</a:t>
                      </a:r>
                      <a:endParaRPr lang="en-IN" sz="1100" dirty="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a:solidFill>
                            <a:srgbClr val="000000"/>
                          </a:solidFill>
                          <a:latin typeface="Times New Roman"/>
                          <a:ea typeface="Times New Roman"/>
                          <a:cs typeface="Times New Roman"/>
                        </a:rPr>
                        <a:t>ibsm.Transaction</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dirty="0">
                          <a:solidFill>
                            <a:srgbClr val="000000"/>
                          </a:solidFill>
                          <a:latin typeface="Times New Roman"/>
                          <a:ea typeface="Times New Roman"/>
                          <a:cs typeface="Times New Roman"/>
                        </a:rPr>
                        <a:t>Minor</a:t>
                      </a:r>
                      <a:endParaRPr lang="en-IN" sz="1100" dirty="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0138">
                <a:tc>
                  <a:txBody>
                    <a:bodyPr/>
                    <a:lstStyle/>
                    <a:p>
                      <a:pPr>
                        <a:spcAft>
                          <a:spcPts val="0"/>
                        </a:spcAft>
                      </a:pPr>
                      <a:r>
                        <a:rPr lang="en-AU" sz="1100" dirty="0">
                          <a:solidFill>
                            <a:srgbClr val="000000"/>
                          </a:solidFill>
                          <a:latin typeface="Times New Roman"/>
                          <a:ea typeface="Times New Roman"/>
                          <a:cs typeface="Times New Roman"/>
                        </a:rPr>
                        <a:t>ibsm.Withdraw1.mut62</a:t>
                      </a:r>
                      <a:endParaRPr lang="en-IN" sz="1100" dirty="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a:solidFill>
                            <a:srgbClr val="000000"/>
                          </a:solidFill>
                          <a:latin typeface="Times New Roman"/>
                          <a:ea typeface="Times New Roman"/>
                          <a:cs typeface="Times New Roman"/>
                        </a:rPr>
                        <a:t>ibsm.FundTransfer</a:t>
                      </a:r>
                      <a:endParaRPr lang="en-IN" sz="110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dirty="0">
                          <a:solidFill>
                            <a:srgbClr val="000000"/>
                          </a:solidFill>
                          <a:latin typeface="Times New Roman"/>
                          <a:ea typeface="Times New Roman"/>
                          <a:cs typeface="Times New Roman"/>
                        </a:rPr>
                        <a:t>Catastrophic</a:t>
                      </a:r>
                      <a:endParaRPr lang="en-IN" sz="1100" dirty="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0138">
                <a:tc>
                  <a:txBody>
                    <a:bodyPr/>
                    <a:lstStyle/>
                    <a:p>
                      <a:pPr>
                        <a:spcAft>
                          <a:spcPts val="0"/>
                        </a:spcAft>
                      </a:pPr>
                      <a:r>
                        <a:rPr lang="en-AU" sz="1100" dirty="0">
                          <a:solidFill>
                            <a:srgbClr val="000000"/>
                          </a:solidFill>
                          <a:latin typeface="Times New Roman"/>
                          <a:ea typeface="Times New Roman"/>
                          <a:cs typeface="Times New Roman"/>
                        </a:rPr>
                        <a:t>ibsm.Year1.mut65</a:t>
                      </a:r>
                      <a:endParaRPr lang="en-IN" sz="1100" dirty="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dirty="0" err="1" smtClean="0">
                          <a:solidFill>
                            <a:srgbClr val="000000"/>
                          </a:solidFill>
                          <a:latin typeface="Times New Roman"/>
                          <a:ea typeface="Times New Roman"/>
                          <a:cs typeface="Times New Roman"/>
                        </a:rPr>
                        <a:t>ibsm.CheckBalance</a:t>
                      </a:r>
                      <a:endParaRPr lang="en-IN" sz="1100" dirty="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AU" sz="1100" dirty="0">
                          <a:solidFill>
                            <a:srgbClr val="000000"/>
                          </a:solidFill>
                          <a:latin typeface="Times New Roman"/>
                          <a:ea typeface="Times New Roman"/>
                          <a:cs typeface="Times New Roman"/>
                        </a:rPr>
                        <a:t>Minor</a:t>
                      </a:r>
                      <a:endParaRPr lang="en-IN" sz="1100" dirty="0">
                        <a:latin typeface="Times New Roman"/>
                        <a:ea typeface="SimSun"/>
                        <a:cs typeface="Times New Roman"/>
                      </a:endParaRPr>
                    </a:p>
                  </a:txBody>
                  <a:tcPr marL="55439" marR="554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nvGraphicFramePr>
        <p:xfrm>
          <a:off x="6105546" y="3611563"/>
          <a:ext cx="2774988" cy="2446371"/>
        </p:xfrm>
        <a:graphic>
          <a:graphicData uri="http://schemas.openxmlformats.org/drawingml/2006/table">
            <a:tbl>
              <a:tblPr/>
              <a:tblGrid>
                <a:gridCol w="2774988"/>
              </a:tblGrid>
              <a:tr h="314579">
                <a:tc>
                  <a:txBody>
                    <a:bodyPr/>
                    <a:lstStyle/>
                    <a:p>
                      <a:pPr algn="ctr">
                        <a:spcAft>
                          <a:spcPts val="0"/>
                        </a:spcAft>
                      </a:pPr>
                      <a:r>
                        <a:rPr lang="en-AU" sz="1400" dirty="0">
                          <a:solidFill>
                            <a:srgbClr val="000000"/>
                          </a:solidFill>
                          <a:latin typeface="Times New Roman"/>
                          <a:ea typeface="Times New Roman"/>
                          <a:cs typeface="Times New Roman"/>
                        </a:rPr>
                        <a:t>Class Name</a:t>
                      </a:r>
                      <a:endParaRPr lang="en-IN" sz="1400" dirty="0">
                        <a:latin typeface="Times New Roman"/>
                        <a:ea typeface="SimSu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319822">
                <a:tc>
                  <a:txBody>
                    <a:bodyPr/>
                    <a:lstStyle/>
                    <a:p>
                      <a:pPr>
                        <a:spcAft>
                          <a:spcPts val="0"/>
                        </a:spcAft>
                      </a:pPr>
                      <a:r>
                        <a:rPr lang="en-AU" sz="1400" dirty="0" err="1">
                          <a:solidFill>
                            <a:srgbClr val="000000"/>
                          </a:solidFill>
                          <a:latin typeface="Times New Roman"/>
                          <a:ea typeface="Times New Roman"/>
                          <a:cs typeface="Times New Roman"/>
                        </a:rPr>
                        <a:t>ibsm.Deposit</a:t>
                      </a:r>
                      <a:endParaRPr lang="en-IN" sz="1400" dirty="0">
                        <a:latin typeface="Times New Roman"/>
                        <a:ea typeface="SimSu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995">
                <a:tc>
                  <a:txBody>
                    <a:bodyPr/>
                    <a:lstStyle/>
                    <a:p>
                      <a:pPr>
                        <a:spcAft>
                          <a:spcPts val="0"/>
                        </a:spcAft>
                      </a:pPr>
                      <a:r>
                        <a:rPr lang="en-AU" sz="1400" dirty="0" err="1">
                          <a:solidFill>
                            <a:srgbClr val="000000"/>
                          </a:solidFill>
                          <a:latin typeface="Times New Roman"/>
                          <a:ea typeface="Times New Roman"/>
                          <a:cs typeface="Times New Roman"/>
                        </a:rPr>
                        <a:t>ibsm.CheckBalance</a:t>
                      </a:r>
                      <a:endParaRPr lang="en-IN" sz="1400" dirty="0">
                        <a:latin typeface="Times New Roman"/>
                        <a:ea typeface="SimSu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995">
                <a:tc>
                  <a:txBody>
                    <a:bodyPr/>
                    <a:lstStyle/>
                    <a:p>
                      <a:pPr>
                        <a:spcAft>
                          <a:spcPts val="0"/>
                        </a:spcAft>
                      </a:pPr>
                      <a:r>
                        <a:rPr lang="en-AU" sz="1400" dirty="0" err="1">
                          <a:solidFill>
                            <a:srgbClr val="000000"/>
                          </a:solidFill>
                          <a:latin typeface="Times New Roman"/>
                          <a:ea typeface="Times New Roman"/>
                          <a:cs typeface="Times New Roman"/>
                        </a:rPr>
                        <a:t>ibsm.OnlineServices</a:t>
                      </a:r>
                      <a:endParaRPr lang="en-IN" sz="1400" dirty="0">
                        <a:latin typeface="Times New Roman"/>
                        <a:ea typeface="SimSu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995">
                <a:tc>
                  <a:txBody>
                    <a:bodyPr/>
                    <a:lstStyle/>
                    <a:p>
                      <a:pPr>
                        <a:spcAft>
                          <a:spcPts val="0"/>
                        </a:spcAft>
                      </a:pPr>
                      <a:r>
                        <a:rPr lang="en-AU" sz="1400" dirty="0" err="1">
                          <a:solidFill>
                            <a:srgbClr val="000000"/>
                          </a:solidFill>
                          <a:latin typeface="Times New Roman"/>
                          <a:ea typeface="Times New Roman"/>
                          <a:cs typeface="Times New Roman"/>
                        </a:rPr>
                        <a:t>ibsm.Customer</a:t>
                      </a:r>
                      <a:endParaRPr lang="en-IN" sz="1400" dirty="0">
                        <a:latin typeface="Times New Roman"/>
                        <a:ea typeface="SimSu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995">
                <a:tc>
                  <a:txBody>
                    <a:bodyPr/>
                    <a:lstStyle/>
                    <a:p>
                      <a:pPr>
                        <a:spcAft>
                          <a:spcPts val="0"/>
                        </a:spcAft>
                      </a:pPr>
                      <a:r>
                        <a:rPr lang="en-AU" sz="1400" dirty="0" err="1">
                          <a:solidFill>
                            <a:srgbClr val="000000"/>
                          </a:solidFill>
                          <a:latin typeface="Times New Roman"/>
                          <a:ea typeface="Times New Roman"/>
                          <a:cs typeface="Times New Roman"/>
                        </a:rPr>
                        <a:t>ibsm.Deposit</a:t>
                      </a:r>
                      <a:endParaRPr lang="en-IN" sz="1400" dirty="0">
                        <a:latin typeface="Times New Roman"/>
                        <a:ea typeface="SimSu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995">
                <a:tc>
                  <a:txBody>
                    <a:bodyPr/>
                    <a:lstStyle/>
                    <a:p>
                      <a:pPr>
                        <a:spcAft>
                          <a:spcPts val="0"/>
                        </a:spcAft>
                      </a:pPr>
                      <a:r>
                        <a:rPr lang="en-AU" sz="1400" dirty="0" err="1">
                          <a:solidFill>
                            <a:srgbClr val="000000"/>
                          </a:solidFill>
                          <a:latin typeface="Times New Roman"/>
                          <a:ea typeface="Times New Roman"/>
                          <a:cs typeface="Times New Roman"/>
                        </a:rPr>
                        <a:t>ibsm.Withdraw</a:t>
                      </a:r>
                      <a:endParaRPr lang="en-IN" sz="1400" dirty="0">
                        <a:latin typeface="Times New Roman"/>
                        <a:ea typeface="SimSu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995">
                <a:tc>
                  <a:txBody>
                    <a:bodyPr/>
                    <a:lstStyle/>
                    <a:p>
                      <a:pPr>
                        <a:spcAft>
                          <a:spcPts val="0"/>
                        </a:spcAft>
                      </a:pPr>
                      <a:r>
                        <a:rPr lang="en-US" sz="1400" dirty="0" err="1" smtClean="0">
                          <a:latin typeface="Times New Roman"/>
                          <a:ea typeface="SimSun"/>
                          <a:cs typeface="Times New Roman"/>
                        </a:rPr>
                        <a:t>ibsm</a:t>
                      </a:r>
                      <a:r>
                        <a:rPr lang="en-US" sz="1400" dirty="0" smtClean="0">
                          <a:latin typeface="Times New Roman"/>
                          <a:ea typeface="SimSun"/>
                          <a:cs typeface="Times New Roman"/>
                        </a:rPr>
                        <a:t>..</a:t>
                      </a:r>
                      <a:r>
                        <a:rPr lang="en-US" sz="1400" dirty="0" err="1" smtClean="0">
                          <a:latin typeface="Times New Roman"/>
                          <a:ea typeface="SimSun"/>
                          <a:cs typeface="Times New Roman"/>
                        </a:rPr>
                        <a:t>ChequeBook</a:t>
                      </a:r>
                      <a:endParaRPr lang="en-IN" sz="1400" dirty="0">
                        <a:latin typeface="Times New Roman"/>
                        <a:ea typeface="SimSu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
          <p:cNvSpPr>
            <a:spLocks noChangeArrowheads="1"/>
          </p:cNvSpPr>
          <p:nvPr/>
        </p:nvSpPr>
        <p:spPr bwMode="auto">
          <a:xfrm>
            <a:off x="227013" y="471488"/>
            <a:ext cx="8726547" cy="1569660"/>
          </a:xfrm>
          <a:prstGeom prst="rect">
            <a:avLst/>
          </a:prstGeom>
          <a:solidFill>
            <a:srgbClr val="FFFFFF"/>
          </a:solidFill>
          <a:ln w="9525">
            <a:noFill/>
            <a:miter lim="800000"/>
            <a:headEnd/>
            <a:tailEnd/>
          </a:ln>
        </p:spPr>
        <p:txBody>
          <a:bodyPr wrap="square" anchor="ctr">
            <a:spAutoFit/>
          </a:bodyPr>
          <a:lstStyle/>
          <a:p>
            <a:pPr indent="101600" algn="just" eaLnBrk="0" hangingPunct="0">
              <a:defRPr/>
            </a:pPr>
            <a:r>
              <a:rPr lang="en-US" sz="2000" b="1" dirty="0" smtClean="0">
                <a:solidFill>
                  <a:srgbClr val="0070C0"/>
                </a:solidFill>
                <a:latin typeface="Times New Roman" pitchFamily="18" charset="0"/>
                <a:cs typeface="Times New Roman" pitchFamily="18" charset="0"/>
              </a:rPr>
              <a:t>Efficiency Analysis</a:t>
            </a:r>
          </a:p>
          <a:p>
            <a:pPr algn="just">
              <a:buFont typeface="Arial" pitchFamily="34" charset="0"/>
              <a:buChar char="•"/>
              <a:defRPr/>
            </a:pPr>
            <a:r>
              <a:rPr lang="en-US" sz="1400" dirty="0" smtClean="0">
                <a:latin typeface="Times New Roman" pitchFamily="18" charset="0"/>
                <a:cs typeface="Times New Roman" pitchFamily="18" charset="0"/>
              </a:rPr>
              <a:t> The efficiency of proposed test case generation using HGA is compared with other optimization  techniques like </a:t>
            </a:r>
          </a:p>
          <a:p>
            <a:pPr algn="just">
              <a:defRPr/>
            </a:pPr>
            <a:endParaRPr lang="en-US" sz="1400" dirty="0" smtClean="0">
              <a:latin typeface="Times New Roman" pitchFamily="18" charset="0"/>
              <a:cs typeface="Times New Roman" pitchFamily="18" charset="0"/>
            </a:endParaRPr>
          </a:p>
          <a:p>
            <a:pPr lvl="2" algn="just">
              <a:buFont typeface="Arial" pitchFamily="34" charset="0"/>
              <a:buChar char="•"/>
              <a:defRPr/>
            </a:pPr>
            <a:r>
              <a:rPr lang="en-US" sz="1600" dirty="0" smtClean="0">
                <a:latin typeface="Times New Roman" pitchFamily="18" charset="0"/>
                <a:cs typeface="Times New Roman" pitchFamily="18" charset="0"/>
              </a:rPr>
              <a:t>Random</a:t>
            </a:r>
            <a:r>
              <a:rPr lang="en-US" sz="1600" dirty="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lvl="2" algn="just">
              <a:buFont typeface="Arial" pitchFamily="34" charset="0"/>
              <a:buChar char="•"/>
              <a:defRPr/>
            </a:pPr>
            <a:r>
              <a:rPr lang="en-US" sz="1600" dirty="0" smtClean="0">
                <a:latin typeface="Times New Roman" pitchFamily="18" charset="0"/>
                <a:cs typeface="Times New Roman" pitchFamily="18" charset="0"/>
              </a:rPr>
              <a:t>Genetic </a:t>
            </a:r>
            <a:r>
              <a:rPr lang="en-US" sz="1600" dirty="0">
                <a:latin typeface="Times New Roman" pitchFamily="18" charset="0"/>
                <a:cs typeface="Times New Roman" pitchFamily="18" charset="0"/>
              </a:rPr>
              <a:t>Algorithm (GA) and </a:t>
            </a:r>
            <a:endParaRPr lang="en-US" sz="1600" dirty="0" smtClean="0">
              <a:latin typeface="Times New Roman" pitchFamily="18" charset="0"/>
              <a:cs typeface="Times New Roman" pitchFamily="18" charset="0"/>
            </a:endParaRPr>
          </a:p>
          <a:p>
            <a:pPr lvl="2" algn="just">
              <a:buFont typeface="Arial" pitchFamily="34" charset="0"/>
              <a:buChar char="•"/>
              <a:defRPr/>
            </a:pPr>
            <a:r>
              <a:rPr lang="en-US" sz="1600" dirty="0" err="1" smtClean="0">
                <a:latin typeface="Times New Roman" pitchFamily="18" charset="0"/>
                <a:cs typeface="Times New Roman" pitchFamily="18" charset="0"/>
              </a:rPr>
              <a:t>Memetic</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Algorithm (MA) </a:t>
            </a:r>
            <a:endParaRPr lang="en-US" sz="1600" dirty="0" smtClean="0">
              <a:latin typeface="Times New Roman" pitchFamily="18" charset="0"/>
              <a:cs typeface="Times New Roman" pitchFamily="18" charset="0"/>
            </a:endParaRPr>
          </a:p>
        </p:txBody>
      </p:sp>
      <p:sp>
        <p:nvSpPr>
          <p:cNvPr id="4" name="Rectangle 3"/>
          <p:cNvSpPr/>
          <p:nvPr/>
        </p:nvSpPr>
        <p:spPr>
          <a:xfrm>
            <a:off x="3951279" y="0"/>
            <a:ext cx="5192722" cy="523220"/>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Experimentation Results</a:t>
            </a:r>
          </a:p>
        </p:txBody>
      </p:sp>
      <p:sp>
        <p:nvSpPr>
          <p:cNvPr id="34820" name="Rectangle 1"/>
          <p:cNvSpPr>
            <a:spLocks noChangeArrowheads="1"/>
          </p:cNvSpPr>
          <p:nvPr/>
        </p:nvSpPr>
        <p:spPr bwMode="auto">
          <a:xfrm>
            <a:off x="3221019" y="1968480"/>
            <a:ext cx="3979862" cy="307975"/>
          </a:xfrm>
          <a:prstGeom prst="rect">
            <a:avLst/>
          </a:prstGeom>
          <a:solidFill>
            <a:srgbClr val="FFFFFF"/>
          </a:solidFill>
          <a:ln w="9525">
            <a:noFill/>
            <a:miter lim="800000"/>
            <a:headEnd/>
            <a:tailEnd/>
          </a:ln>
        </p:spPr>
        <p:txBody>
          <a:bodyPr anchor="ctr">
            <a:spAutoFit/>
          </a:bodyPr>
          <a:lstStyle/>
          <a:p>
            <a:pPr algn="ctr" eaLnBrk="0" hangingPunct="0"/>
            <a:r>
              <a:rPr lang="en-US" altLang="zh-CN" sz="1400" dirty="0">
                <a:latin typeface="Times New Roman" pitchFamily="18" charset="0"/>
                <a:cs typeface="Times New Roman" pitchFamily="18" charset="0"/>
              </a:rPr>
              <a:t>Table 7:Execution time in seconds</a:t>
            </a:r>
            <a:endParaRPr lang="en-US" altLang="zh-CN" sz="1400" dirty="0"/>
          </a:p>
        </p:txBody>
      </p:sp>
      <p:graphicFrame>
        <p:nvGraphicFramePr>
          <p:cNvPr id="9" name="Table 8"/>
          <p:cNvGraphicFramePr>
            <a:graphicFrameLocks noGrp="1"/>
          </p:cNvGraphicFramePr>
          <p:nvPr/>
        </p:nvGraphicFramePr>
        <p:xfrm>
          <a:off x="1322343" y="2333610"/>
          <a:ext cx="6864444" cy="4145280"/>
        </p:xfrm>
        <a:graphic>
          <a:graphicData uri="http://schemas.openxmlformats.org/drawingml/2006/table">
            <a:tbl>
              <a:tblPr/>
              <a:tblGrid>
                <a:gridCol w="708412"/>
                <a:gridCol w="1278434"/>
                <a:gridCol w="958100"/>
                <a:gridCol w="958100"/>
                <a:gridCol w="2003298"/>
                <a:gridCol w="958100"/>
              </a:tblGrid>
              <a:tr h="439648">
                <a:tc>
                  <a:txBody>
                    <a:bodyPr/>
                    <a:lstStyle/>
                    <a:p>
                      <a:pPr marL="0" marR="0" algn="ctr">
                        <a:spcBef>
                          <a:spcPts val="0"/>
                        </a:spcBef>
                        <a:spcAft>
                          <a:spcPts val="400"/>
                        </a:spcAft>
                      </a:pPr>
                      <a:r>
                        <a:rPr lang="en-US" sz="1600" b="1" dirty="0" err="1">
                          <a:latin typeface="Times New Roman"/>
                          <a:ea typeface="Times New Roman"/>
                          <a:cs typeface="Times New Roman"/>
                        </a:rPr>
                        <a:t>S.No</a:t>
                      </a:r>
                      <a:endParaRPr lang="en-U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400"/>
                        </a:spcAft>
                      </a:pPr>
                      <a:r>
                        <a:rPr lang="en-US" sz="1600" b="1">
                          <a:latin typeface="Times New Roman"/>
                          <a:ea typeface="Times New Roman"/>
                          <a:cs typeface="Times New Roman"/>
                        </a:rPr>
                        <a:t>Test Problems</a:t>
                      </a:r>
                      <a:endParaRPr lang="en-US" sz="16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400"/>
                        </a:spcAft>
                      </a:pPr>
                      <a:r>
                        <a:rPr lang="en-US" sz="1600" b="1">
                          <a:latin typeface="Times New Roman"/>
                          <a:ea typeface="Times New Roman"/>
                          <a:cs typeface="Times New Roman"/>
                        </a:rPr>
                        <a:t>Random</a:t>
                      </a:r>
                      <a:endParaRPr lang="en-US" sz="16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400"/>
                        </a:spcAft>
                      </a:pPr>
                      <a:r>
                        <a:rPr lang="en-US" sz="1600" b="1">
                          <a:latin typeface="Times New Roman"/>
                          <a:ea typeface="Times New Roman"/>
                          <a:cs typeface="Times New Roman"/>
                        </a:rPr>
                        <a:t>GA</a:t>
                      </a:r>
                      <a:endParaRPr lang="en-US" sz="16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400"/>
                        </a:spcAft>
                      </a:pPr>
                      <a:r>
                        <a:rPr lang="en-US" sz="1600" b="1" dirty="0" smtClean="0">
                          <a:latin typeface="Times New Roman"/>
                          <a:ea typeface="Times New Roman"/>
                          <a:cs typeface="Times New Roman"/>
                        </a:rPr>
                        <a:t>MA</a:t>
                      </a:r>
                      <a:endParaRPr lang="en-U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400"/>
                        </a:spcAft>
                      </a:pPr>
                      <a:r>
                        <a:rPr lang="en-US" sz="1600" b="1">
                          <a:latin typeface="Times New Roman"/>
                          <a:ea typeface="Times New Roman"/>
                          <a:cs typeface="Times New Roman"/>
                        </a:rPr>
                        <a:t>HGA</a:t>
                      </a:r>
                      <a:endParaRPr lang="en-US" sz="16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236">
                <a:tc>
                  <a:txBody>
                    <a:bodyPr/>
                    <a:lstStyle/>
                    <a:p>
                      <a:pPr marL="0" marR="0" algn="ctr">
                        <a:lnSpc>
                          <a:spcPct val="150000"/>
                        </a:lnSpc>
                        <a:spcBef>
                          <a:spcPts val="0"/>
                        </a:spcBef>
                        <a:spcAft>
                          <a:spcPts val="400"/>
                        </a:spcAft>
                      </a:pPr>
                      <a:r>
                        <a:rPr lang="en-US" sz="1600" dirty="0">
                          <a:latin typeface="Times New Roman"/>
                          <a:ea typeface="Times New Roman"/>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dirty="0">
                          <a:latin typeface="Times New Roman"/>
                          <a:ea typeface="Times New Roman"/>
                          <a:cs typeface="Times New Roman"/>
                        </a:rPr>
                        <a:t>TP1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756.8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683.45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587.6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510.89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236">
                <a:tc>
                  <a:txBody>
                    <a:bodyPr/>
                    <a:lstStyle/>
                    <a:p>
                      <a:pPr marL="0" marR="0" algn="ctr">
                        <a:lnSpc>
                          <a:spcPct val="150000"/>
                        </a:lnSpc>
                        <a:spcBef>
                          <a:spcPts val="0"/>
                        </a:spcBef>
                        <a:spcAft>
                          <a:spcPts val="400"/>
                        </a:spcAft>
                      </a:pPr>
                      <a:r>
                        <a:rPr lang="en-US" sz="1600" dirty="0">
                          <a:latin typeface="Times New Roman"/>
                          <a:ea typeface="Times New Roman"/>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dirty="0">
                          <a:latin typeface="Times New Roman"/>
                          <a:ea typeface="Times New Roman"/>
                          <a:cs typeface="Times New Roman"/>
                        </a:rPr>
                        <a:t>TP2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dirty="0">
                          <a:latin typeface="Times New Roman"/>
                          <a:ea typeface="Times New Roman"/>
                          <a:cs typeface="Times New Roman"/>
                        </a:rPr>
                        <a:t>975.12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872.63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647.56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512.58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236">
                <a:tc>
                  <a:txBody>
                    <a:bodyPr/>
                    <a:lstStyle/>
                    <a:p>
                      <a:pPr marL="0" marR="0" algn="ctr">
                        <a:lnSpc>
                          <a:spcPct val="150000"/>
                        </a:lnSpc>
                        <a:spcBef>
                          <a:spcPts val="0"/>
                        </a:spcBef>
                        <a:spcAft>
                          <a:spcPts val="400"/>
                        </a:spcAft>
                      </a:pPr>
                      <a:r>
                        <a:rPr lang="en-US" sz="160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dirty="0">
                          <a:latin typeface="Times New Roman"/>
                          <a:ea typeface="Times New Roman"/>
                          <a:cs typeface="Times New Roman"/>
                        </a:rPr>
                        <a:t>TP3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dirty="0">
                          <a:latin typeface="Times New Roman"/>
                          <a:ea typeface="Times New Roman"/>
                          <a:cs typeface="Times New Roman"/>
                        </a:rPr>
                        <a:t>75.99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dirty="0">
                          <a:latin typeface="Times New Roman"/>
                          <a:ea typeface="Times New Roman"/>
                          <a:cs typeface="Times New Roman"/>
                        </a:rPr>
                        <a:t>63.28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58.33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45.48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236">
                <a:tc>
                  <a:txBody>
                    <a:bodyPr/>
                    <a:lstStyle/>
                    <a:p>
                      <a:pPr marL="0" marR="0" algn="ctr">
                        <a:lnSpc>
                          <a:spcPct val="150000"/>
                        </a:lnSpc>
                        <a:spcBef>
                          <a:spcPts val="0"/>
                        </a:spcBef>
                        <a:spcAft>
                          <a:spcPts val="400"/>
                        </a:spcAft>
                      </a:pPr>
                      <a:r>
                        <a:rPr lang="en-US" sz="160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TP4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589.22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365.47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dirty="0">
                          <a:latin typeface="Times New Roman"/>
                          <a:ea typeface="Times New Roman"/>
                          <a:cs typeface="Times New Roman"/>
                        </a:rPr>
                        <a:t>352.64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295.67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236">
                <a:tc>
                  <a:txBody>
                    <a:bodyPr/>
                    <a:lstStyle/>
                    <a:p>
                      <a:pPr marL="0" marR="0" algn="ctr">
                        <a:lnSpc>
                          <a:spcPct val="150000"/>
                        </a:lnSpc>
                        <a:spcBef>
                          <a:spcPts val="0"/>
                        </a:spcBef>
                        <a:spcAft>
                          <a:spcPts val="400"/>
                        </a:spcAft>
                      </a:pPr>
                      <a:r>
                        <a:rPr lang="en-US" sz="1600">
                          <a:latin typeface="Times New Roman"/>
                          <a:ea typeface="Times New Roman"/>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TP5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dirty="0">
                          <a:latin typeface="Times New Roman"/>
                          <a:ea typeface="Times New Roman"/>
                          <a:cs typeface="Times New Roman"/>
                        </a:rPr>
                        <a:t>16.37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11.87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dirty="0">
                          <a:latin typeface="Times New Roman"/>
                          <a:ea typeface="Times New Roman"/>
                          <a:cs typeface="Times New Roman"/>
                        </a:rPr>
                        <a:t>11.48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10.875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236">
                <a:tc>
                  <a:txBody>
                    <a:bodyPr/>
                    <a:lstStyle/>
                    <a:p>
                      <a:pPr marL="0" marR="0" algn="ctr">
                        <a:lnSpc>
                          <a:spcPct val="150000"/>
                        </a:lnSpc>
                        <a:spcBef>
                          <a:spcPts val="0"/>
                        </a:spcBef>
                        <a:spcAft>
                          <a:spcPts val="400"/>
                        </a:spcAft>
                      </a:pPr>
                      <a:r>
                        <a:rPr lang="en-US" sz="1600">
                          <a:latin typeface="Times New Roman"/>
                          <a:ea typeface="Times New Roman"/>
                          <a:cs typeface="Times New Roman"/>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TP6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dirty="0">
                          <a:latin typeface="Times New Roman"/>
                          <a:ea typeface="Times New Roman"/>
                          <a:cs typeface="Times New Roman"/>
                        </a:rPr>
                        <a:t>1417.25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dirty="0">
                          <a:latin typeface="Times New Roman"/>
                          <a:ea typeface="Times New Roman"/>
                          <a:cs typeface="Times New Roman"/>
                        </a:rPr>
                        <a:t>1167.28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1053.3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dirty="0">
                          <a:latin typeface="Times New Roman"/>
                          <a:ea typeface="Times New Roman"/>
                          <a:cs typeface="Times New Roman"/>
                        </a:rPr>
                        <a:t>963.38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236">
                <a:tc>
                  <a:txBody>
                    <a:bodyPr/>
                    <a:lstStyle/>
                    <a:p>
                      <a:pPr marL="0" marR="0" algn="ctr">
                        <a:lnSpc>
                          <a:spcPct val="150000"/>
                        </a:lnSpc>
                        <a:spcBef>
                          <a:spcPts val="0"/>
                        </a:spcBef>
                        <a:spcAft>
                          <a:spcPts val="400"/>
                        </a:spcAft>
                      </a:pPr>
                      <a:r>
                        <a:rPr lang="en-US" sz="1600">
                          <a:latin typeface="Times New Roman"/>
                          <a:ea typeface="Times New Roman"/>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TP7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5793.56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dirty="0">
                          <a:latin typeface="Times New Roman"/>
                          <a:ea typeface="Times New Roman"/>
                          <a:cs typeface="Times New Roman"/>
                        </a:rPr>
                        <a:t>4693.756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dirty="0">
                          <a:latin typeface="Times New Roman"/>
                          <a:ea typeface="Times New Roman"/>
                          <a:cs typeface="Times New Roman"/>
                        </a:rPr>
                        <a:t>4125.6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dirty="0">
                          <a:latin typeface="Times New Roman"/>
                          <a:ea typeface="Times New Roman"/>
                          <a:cs typeface="Times New Roman"/>
                        </a:rPr>
                        <a:t>3963.7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236">
                <a:tc>
                  <a:txBody>
                    <a:bodyPr/>
                    <a:lstStyle/>
                    <a:p>
                      <a:pPr marL="0" marR="0" algn="ctr">
                        <a:lnSpc>
                          <a:spcPct val="150000"/>
                        </a:lnSpc>
                        <a:spcBef>
                          <a:spcPts val="0"/>
                        </a:spcBef>
                        <a:spcAft>
                          <a:spcPts val="400"/>
                        </a:spcAft>
                      </a:pPr>
                      <a:r>
                        <a:rPr lang="en-US" sz="1600">
                          <a:latin typeface="Times New Roman"/>
                          <a:ea typeface="Times New Roman"/>
                          <a:cs typeface="Times New Roman"/>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TP8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5957.45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3453.78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dirty="0">
                          <a:latin typeface="Times New Roman"/>
                          <a:ea typeface="Times New Roman"/>
                          <a:cs typeface="Times New Roman"/>
                        </a:rPr>
                        <a:t>2578.3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dirty="0">
                          <a:latin typeface="Times New Roman"/>
                          <a:ea typeface="Times New Roman"/>
                          <a:cs typeface="Times New Roman"/>
                        </a:rPr>
                        <a:t>1853.3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236">
                <a:tc>
                  <a:txBody>
                    <a:bodyPr/>
                    <a:lstStyle/>
                    <a:p>
                      <a:pPr marL="0" marR="0" algn="ctr">
                        <a:lnSpc>
                          <a:spcPct val="150000"/>
                        </a:lnSpc>
                        <a:spcBef>
                          <a:spcPts val="0"/>
                        </a:spcBef>
                        <a:spcAft>
                          <a:spcPts val="400"/>
                        </a:spcAft>
                      </a:pPr>
                      <a:r>
                        <a:rPr lang="en-US" sz="1600">
                          <a:latin typeface="Times New Roman"/>
                          <a:ea typeface="Times New Roman"/>
                          <a:cs typeface="Times New Roman"/>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TP9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5957.45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3453.78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dirty="0">
                          <a:latin typeface="Times New Roman"/>
                          <a:ea typeface="Times New Roman"/>
                          <a:cs typeface="Times New Roman"/>
                        </a:rPr>
                        <a:t>2947.5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dirty="0">
                          <a:latin typeface="Times New Roman"/>
                          <a:ea typeface="Times New Roman"/>
                          <a:cs typeface="Times New Roman"/>
                        </a:rPr>
                        <a:t>2853.7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236">
                <a:tc>
                  <a:txBody>
                    <a:bodyPr/>
                    <a:lstStyle/>
                    <a:p>
                      <a:pPr marL="0" marR="0" algn="ctr">
                        <a:lnSpc>
                          <a:spcPct val="150000"/>
                        </a:lnSpc>
                        <a:spcBef>
                          <a:spcPts val="0"/>
                        </a:spcBef>
                        <a:spcAft>
                          <a:spcPts val="400"/>
                        </a:spcAft>
                      </a:pPr>
                      <a:r>
                        <a:rPr lang="en-US" sz="1600">
                          <a:latin typeface="Times New Roman"/>
                          <a:ea typeface="Times New Roman"/>
                          <a:cs typeface="Times New Roman"/>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dirty="0">
                          <a:latin typeface="Times New Roman"/>
                          <a:ea typeface="Times New Roman"/>
                          <a:cs typeface="Times New Roman"/>
                        </a:rPr>
                        <a:t>TP10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dirty="0">
                          <a:latin typeface="Times New Roman"/>
                          <a:ea typeface="Times New Roman"/>
                          <a:cs typeface="Times New Roman"/>
                        </a:rPr>
                        <a:t>9958.45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dirty="0">
                          <a:latin typeface="Times New Roman"/>
                          <a:ea typeface="Times New Roman"/>
                          <a:cs typeface="Times New Roman"/>
                        </a:rPr>
                        <a:t>7852.56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dirty="0">
                          <a:latin typeface="Times New Roman"/>
                          <a:ea typeface="Times New Roman"/>
                          <a:cs typeface="Times New Roman"/>
                        </a:rPr>
                        <a:t>7125.6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dirty="0">
                          <a:latin typeface="Times New Roman"/>
                          <a:ea typeface="Times New Roman"/>
                          <a:cs typeface="Times New Roman"/>
                        </a:rPr>
                        <a:t>6856.78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1279" y="0"/>
            <a:ext cx="5192722" cy="523220"/>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Experimentation Results</a:t>
            </a:r>
          </a:p>
        </p:txBody>
      </p:sp>
      <p:sp>
        <p:nvSpPr>
          <p:cNvPr id="35843" name="Rectangle 1"/>
          <p:cNvSpPr>
            <a:spLocks noChangeArrowheads="1"/>
          </p:cNvSpPr>
          <p:nvPr/>
        </p:nvSpPr>
        <p:spPr bwMode="auto">
          <a:xfrm>
            <a:off x="2344707" y="1201707"/>
            <a:ext cx="4564125" cy="369332"/>
          </a:xfrm>
          <a:prstGeom prst="rect">
            <a:avLst/>
          </a:prstGeom>
          <a:solidFill>
            <a:srgbClr val="FFFFFF"/>
          </a:solidFill>
          <a:ln w="9525">
            <a:noFill/>
            <a:miter lim="800000"/>
            <a:headEnd/>
            <a:tailEnd/>
          </a:ln>
        </p:spPr>
        <p:txBody>
          <a:bodyPr wrap="square" anchor="ctr">
            <a:spAutoFit/>
          </a:bodyPr>
          <a:lstStyle/>
          <a:p>
            <a:pPr algn="ctr" eaLnBrk="0" hangingPunct="0"/>
            <a:r>
              <a:rPr lang="en-US" altLang="zh-CN" dirty="0">
                <a:latin typeface="Times New Roman" pitchFamily="18" charset="0"/>
                <a:cs typeface="Times New Roman" pitchFamily="18" charset="0"/>
              </a:rPr>
              <a:t>Table 8 : </a:t>
            </a:r>
            <a:r>
              <a:rPr lang="en-US" altLang="zh-CN" dirty="0" smtClean="0">
                <a:latin typeface="Times New Roman" pitchFamily="18" charset="0"/>
                <a:cs typeface="Times New Roman" pitchFamily="18" charset="0"/>
              </a:rPr>
              <a:t>No. of Test </a:t>
            </a:r>
            <a:r>
              <a:rPr lang="en-US" altLang="zh-CN" dirty="0">
                <a:latin typeface="Times New Roman" pitchFamily="18" charset="0"/>
                <a:cs typeface="Times New Roman" pitchFamily="18" charset="0"/>
              </a:rPr>
              <a:t>Cases  </a:t>
            </a:r>
            <a:r>
              <a:rPr lang="en-US" altLang="zh-CN" dirty="0" smtClean="0">
                <a:latin typeface="Times New Roman" pitchFamily="18" charset="0"/>
                <a:cs typeface="Times New Roman" pitchFamily="18" charset="0"/>
              </a:rPr>
              <a:t>for </a:t>
            </a:r>
            <a:r>
              <a:rPr lang="en-US" altLang="zh-CN" dirty="0">
                <a:latin typeface="Times New Roman" pitchFamily="18" charset="0"/>
                <a:cs typeface="Times New Roman" pitchFamily="18" charset="0"/>
              </a:rPr>
              <a:t>Case Studies</a:t>
            </a:r>
            <a:endParaRPr lang="en-US" altLang="zh-CN" dirty="0"/>
          </a:p>
        </p:txBody>
      </p:sp>
      <p:graphicFrame>
        <p:nvGraphicFramePr>
          <p:cNvPr id="11" name="Table 10"/>
          <p:cNvGraphicFramePr>
            <a:graphicFrameLocks noGrp="1"/>
          </p:cNvGraphicFramePr>
          <p:nvPr/>
        </p:nvGraphicFramePr>
        <p:xfrm>
          <a:off x="482600" y="1895475"/>
          <a:ext cx="7594705" cy="3901440"/>
        </p:xfrm>
        <a:graphic>
          <a:graphicData uri="http://schemas.openxmlformats.org/drawingml/2006/table">
            <a:tbl>
              <a:tblPr/>
              <a:tblGrid>
                <a:gridCol w="1204929"/>
                <a:gridCol w="1667076"/>
                <a:gridCol w="976906"/>
                <a:gridCol w="976906"/>
                <a:gridCol w="1527445"/>
                <a:gridCol w="1241443"/>
              </a:tblGrid>
              <a:tr h="192405">
                <a:tc>
                  <a:txBody>
                    <a:bodyPr/>
                    <a:lstStyle/>
                    <a:p>
                      <a:pPr marL="0" marR="0" algn="ctr">
                        <a:spcBef>
                          <a:spcPts val="0"/>
                        </a:spcBef>
                        <a:spcAft>
                          <a:spcPts val="400"/>
                        </a:spcAft>
                      </a:pPr>
                      <a:r>
                        <a:rPr lang="en-US" sz="1600" b="1" dirty="0" err="1">
                          <a:latin typeface="Times New Roman"/>
                          <a:ea typeface="Times New Roman"/>
                          <a:cs typeface="Times New Roman"/>
                        </a:rPr>
                        <a:t>S.No</a:t>
                      </a:r>
                      <a:endParaRPr lang="en-U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400"/>
                        </a:spcAft>
                      </a:pPr>
                      <a:r>
                        <a:rPr lang="en-US" sz="1600" b="1" dirty="0">
                          <a:latin typeface="Times New Roman"/>
                          <a:ea typeface="Times New Roman"/>
                          <a:cs typeface="Times New Roman"/>
                        </a:rPr>
                        <a:t>Test Problems</a:t>
                      </a:r>
                      <a:endParaRPr lang="en-U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400"/>
                        </a:spcAft>
                      </a:pPr>
                      <a:r>
                        <a:rPr lang="en-US" sz="1600" b="1">
                          <a:latin typeface="Times New Roman"/>
                          <a:ea typeface="Times New Roman"/>
                          <a:cs typeface="Times New Roman"/>
                        </a:rPr>
                        <a:t>Random</a:t>
                      </a:r>
                      <a:endParaRPr lang="en-US" sz="16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400"/>
                        </a:spcAft>
                      </a:pPr>
                      <a:r>
                        <a:rPr lang="en-US" sz="1600" b="1">
                          <a:latin typeface="Times New Roman"/>
                          <a:ea typeface="Times New Roman"/>
                          <a:cs typeface="Times New Roman"/>
                        </a:rPr>
                        <a:t>GA</a:t>
                      </a:r>
                      <a:endParaRPr lang="en-US" sz="16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400"/>
                        </a:spcAft>
                      </a:pPr>
                      <a:r>
                        <a:rPr lang="en-US" sz="1600" b="1" dirty="0" smtClean="0">
                          <a:latin typeface="Times New Roman"/>
                          <a:ea typeface="Times New Roman"/>
                          <a:cs typeface="Times New Roman"/>
                        </a:rPr>
                        <a:t>MA</a:t>
                      </a:r>
                      <a:endParaRPr lang="en-U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400"/>
                        </a:spcAft>
                      </a:pPr>
                      <a:r>
                        <a:rPr lang="en-US" sz="1600" b="1">
                          <a:latin typeface="Times New Roman"/>
                          <a:ea typeface="Times New Roman"/>
                          <a:cs typeface="Times New Roman"/>
                        </a:rPr>
                        <a:t>HGA</a:t>
                      </a:r>
                      <a:endParaRPr lang="en-US" sz="16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8270">
                <a:tc>
                  <a:txBody>
                    <a:bodyPr/>
                    <a:lstStyle/>
                    <a:p>
                      <a:pPr marL="0" marR="0" algn="ctr">
                        <a:lnSpc>
                          <a:spcPct val="150000"/>
                        </a:lnSpc>
                        <a:spcBef>
                          <a:spcPts val="0"/>
                        </a:spcBef>
                        <a:spcAft>
                          <a:spcPts val="400"/>
                        </a:spcAft>
                      </a:pPr>
                      <a:r>
                        <a:rPr lang="en-US" sz="1600" dirty="0">
                          <a:latin typeface="Times New Roman"/>
                          <a:ea typeface="Times New Roman"/>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dirty="0">
                          <a:latin typeface="Times New Roman"/>
                          <a:ea typeface="Times New Roman"/>
                          <a:cs typeface="Times New Roman"/>
                        </a:rPr>
                        <a:t>TP1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1945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1765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1425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1126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8745">
                <a:tc>
                  <a:txBody>
                    <a:bodyPr/>
                    <a:lstStyle/>
                    <a:p>
                      <a:pPr marL="0" marR="0" algn="ctr">
                        <a:lnSpc>
                          <a:spcPct val="150000"/>
                        </a:lnSpc>
                        <a:spcBef>
                          <a:spcPts val="0"/>
                        </a:spcBef>
                        <a:spcAft>
                          <a:spcPts val="400"/>
                        </a:spcAft>
                      </a:pPr>
                      <a:r>
                        <a:rPr lang="en-US" sz="1600" dirty="0">
                          <a:latin typeface="Times New Roman"/>
                          <a:ea typeface="Times New Roman"/>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dirty="0">
                          <a:latin typeface="Times New Roman"/>
                          <a:ea typeface="Times New Roman"/>
                          <a:cs typeface="Times New Roman"/>
                        </a:rPr>
                        <a:t>TP2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2546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1987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1559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1375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8270">
                <a:tc>
                  <a:txBody>
                    <a:bodyPr/>
                    <a:lstStyle/>
                    <a:p>
                      <a:pPr marL="0" marR="0" algn="ctr">
                        <a:lnSpc>
                          <a:spcPct val="150000"/>
                        </a:lnSpc>
                        <a:spcBef>
                          <a:spcPts val="0"/>
                        </a:spcBef>
                        <a:spcAft>
                          <a:spcPts val="400"/>
                        </a:spcAft>
                      </a:pPr>
                      <a:r>
                        <a:rPr lang="en-US" sz="160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dirty="0">
                          <a:latin typeface="Times New Roman"/>
                          <a:ea typeface="Times New Roman"/>
                          <a:cs typeface="Times New Roman"/>
                        </a:rPr>
                        <a:t>TP3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1543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1353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1299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1252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8270">
                <a:tc>
                  <a:txBody>
                    <a:bodyPr/>
                    <a:lstStyle/>
                    <a:p>
                      <a:pPr marL="0" marR="0" algn="ctr">
                        <a:lnSpc>
                          <a:spcPct val="150000"/>
                        </a:lnSpc>
                        <a:spcBef>
                          <a:spcPts val="0"/>
                        </a:spcBef>
                        <a:spcAft>
                          <a:spcPts val="400"/>
                        </a:spcAft>
                      </a:pPr>
                      <a:r>
                        <a:rPr lang="en-US" sz="160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dirty="0">
                          <a:latin typeface="Times New Roman"/>
                          <a:ea typeface="Times New Roman"/>
                          <a:cs typeface="Times New Roman"/>
                        </a:rPr>
                        <a:t>TP4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dirty="0">
                          <a:latin typeface="Times New Roman"/>
                          <a:ea typeface="Times New Roman"/>
                          <a:cs typeface="Times New Roman"/>
                        </a:rPr>
                        <a:t>1759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736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658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631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8745">
                <a:tc>
                  <a:txBody>
                    <a:bodyPr/>
                    <a:lstStyle/>
                    <a:p>
                      <a:pPr marL="0" marR="0" algn="ctr">
                        <a:lnSpc>
                          <a:spcPct val="150000"/>
                        </a:lnSpc>
                        <a:spcBef>
                          <a:spcPts val="0"/>
                        </a:spcBef>
                        <a:spcAft>
                          <a:spcPts val="400"/>
                        </a:spcAft>
                      </a:pPr>
                      <a:r>
                        <a:rPr lang="en-US" sz="1600">
                          <a:latin typeface="Times New Roman"/>
                          <a:ea typeface="Times New Roman"/>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TP5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dirty="0">
                          <a:latin typeface="Times New Roman"/>
                          <a:ea typeface="Times New Roman"/>
                          <a:cs typeface="Times New Roman"/>
                        </a:rPr>
                        <a:t>413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dirty="0">
                          <a:latin typeface="Times New Roman"/>
                          <a:ea typeface="Times New Roman"/>
                          <a:cs typeface="Times New Roman"/>
                        </a:rPr>
                        <a:t>404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dirty="0">
                          <a:latin typeface="Times New Roman"/>
                          <a:ea typeface="Times New Roman"/>
                          <a:cs typeface="Times New Roman"/>
                        </a:rPr>
                        <a:t>368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dirty="0">
                          <a:latin typeface="Times New Roman"/>
                          <a:ea typeface="Times New Roman"/>
                          <a:cs typeface="Times New Roman"/>
                        </a:rPr>
                        <a:t>351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8270">
                <a:tc>
                  <a:txBody>
                    <a:bodyPr/>
                    <a:lstStyle/>
                    <a:p>
                      <a:pPr marL="0" marR="0" algn="ctr">
                        <a:lnSpc>
                          <a:spcPct val="150000"/>
                        </a:lnSpc>
                        <a:spcBef>
                          <a:spcPts val="0"/>
                        </a:spcBef>
                        <a:spcAft>
                          <a:spcPts val="400"/>
                        </a:spcAft>
                      </a:pPr>
                      <a:r>
                        <a:rPr lang="en-US" sz="1600">
                          <a:latin typeface="Times New Roman"/>
                          <a:ea typeface="Times New Roman"/>
                          <a:cs typeface="Times New Roman"/>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TP6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1855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dirty="0">
                          <a:latin typeface="Times New Roman"/>
                          <a:ea typeface="Times New Roman"/>
                          <a:cs typeface="Times New Roman"/>
                        </a:rPr>
                        <a:t>1125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dirty="0">
                          <a:latin typeface="Times New Roman"/>
                          <a:ea typeface="Times New Roman"/>
                          <a:cs typeface="Times New Roman"/>
                        </a:rPr>
                        <a:t>1085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895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8270">
                <a:tc>
                  <a:txBody>
                    <a:bodyPr/>
                    <a:lstStyle/>
                    <a:p>
                      <a:pPr marL="0" marR="0" algn="ctr">
                        <a:lnSpc>
                          <a:spcPct val="150000"/>
                        </a:lnSpc>
                        <a:spcBef>
                          <a:spcPts val="0"/>
                        </a:spcBef>
                        <a:spcAft>
                          <a:spcPts val="400"/>
                        </a:spcAft>
                      </a:pPr>
                      <a:r>
                        <a:rPr lang="en-US" sz="1600">
                          <a:latin typeface="Times New Roman"/>
                          <a:ea typeface="Times New Roman"/>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TP7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3753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3225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dirty="0">
                          <a:latin typeface="Times New Roman"/>
                          <a:ea typeface="Times New Roman"/>
                          <a:cs typeface="Times New Roman"/>
                        </a:rPr>
                        <a:t>3085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2825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8270">
                <a:tc>
                  <a:txBody>
                    <a:bodyPr/>
                    <a:lstStyle/>
                    <a:p>
                      <a:pPr marL="0" marR="0" algn="ctr">
                        <a:lnSpc>
                          <a:spcPct val="150000"/>
                        </a:lnSpc>
                        <a:spcBef>
                          <a:spcPts val="0"/>
                        </a:spcBef>
                        <a:spcAft>
                          <a:spcPts val="400"/>
                        </a:spcAft>
                      </a:pPr>
                      <a:r>
                        <a:rPr lang="en-US" sz="1600">
                          <a:latin typeface="Times New Roman"/>
                          <a:ea typeface="Times New Roman"/>
                          <a:cs typeface="Times New Roman"/>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TP8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1799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1509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dirty="0">
                          <a:latin typeface="Times New Roman"/>
                          <a:ea typeface="Times New Roman"/>
                          <a:cs typeface="Times New Roman"/>
                        </a:rPr>
                        <a:t>1456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1396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8270">
                <a:tc>
                  <a:txBody>
                    <a:bodyPr/>
                    <a:lstStyle/>
                    <a:p>
                      <a:pPr marL="0" marR="0" algn="ctr">
                        <a:lnSpc>
                          <a:spcPct val="150000"/>
                        </a:lnSpc>
                        <a:spcBef>
                          <a:spcPts val="0"/>
                        </a:spcBef>
                        <a:spcAft>
                          <a:spcPts val="400"/>
                        </a:spcAft>
                      </a:pPr>
                      <a:r>
                        <a:rPr lang="en-US" sz="1600">
                          <a:latin typeface="Times New Roman"/>
                          <a:ea typeface="Times New Roman"/>
                          <a:cs typeface="Times New Roman"/>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TP9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3765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2974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dirty="0">
                          <a:latin typeface="Times New Roman"/>
                          <a:ea typeface="Times New Roman"/>
                          <a:cs typeface="Times New Roman"/>
                        </a:rPr>
                        <a:t>2759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dirty="0">
                          <a:latin typeface="Times New Roman"/>
                          <a:ea typeface="Times New Roman"/>
                          <a:cs typeface="Times New Roman"/>
                        </a:rPr>
                        <a:t>2574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8270">
                <a:tc>
                  <a:txBody>
                    <a:bodyPr/>
                    <a:lstStyle/>
                    <a:p>
                      <a:pPr marL="0" marR="0" algn="ctr">
                        <a:lnSpc>
                          <a:spcPct val="150000"/>
                        </a:lnSpc>
                        <a:spcBef>
                          <a:spcPts val="0"/>
                        </a:spcBef>
                        <a:spcAft>
                          <a:spcPts val="400"/>
                        </a:spcAft>
                      </a:pPr>
                      <a:r>
                        <a:rPr lang="en-US" sz="1600" dirty="0">
                          <a:latin typeface="Times New Roman"/>
                          <a:ea typeface="Times New Roman"/>
                          <a:cs typeface="Times New Roman"/>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TP10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5789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3225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a:latin typeface="Times New Roman"/>
                          <a:ea typeface="Times New Roman"/>
                          <a:cs typeface="Times New Roman"/>
                        </a:rPr>
                        <a:t>3085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400"/>
                        </a:spcAft>
                      </a:pPr>
                      <a:r>
                        <a:rPr lang="en-US" sz="1600" dirty="0">
                          <a:latin typeface="Times New Roman"/>
                          <a:ea typeface="Times New Roman"/>
                          <a:cs typeface="Times New Roman"/>
                        </a:rPr>
                        <a:t>2825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1"/>
          <p:cNvPicPr>
            <a:picLocks noChangeAspect="1" noChangeArrowheads="1"/>
          </p:cNvPicPr>
          <p:nvPr/>
        </p:nvPicPr>
        <p:blipFill>
          <a:blip r:embed="rId2"/>
          <a:srcRect l="30930" t="32265" r="25160" b="9187"/>
          <a:stretch>
            <a:fillRect/>
          </a:stretch>
        </p:blipFill>
        <p:spPr bwMode="auto">
          <a:xfrm>
            <a:off x="555625" y="617538"/>
            <a:ext cx="3213100" cy="2446337"/>
          </a:xfrm>
          <a:prstGeom prst="rect">
            <a:avLst/>
          </a:prstGeom>
          <a:noFill/>
          <a:ln w="9525">
            <a:noFill/>
            <a:miter lim="800000"/>
            <a:headEnd/>
            <a:tailEnd/>
          </a:ln>
        </p:spPr>
      </p:pic>
      <p:pic>
        <p:nvPicPr>
          <p:cNvPr id="36867" name="Picture 7"/>
          <p:cNvPicPr>
            <a:picLocks noChangeAspect="1" noChangeArrowheads="1"/>
          </p:cNvPicPr>
          <p:nvPr/>
        </p:nvPicPr>
        <p:blipFill>
          <a:blip r:embed="rId3"/>
          <a:srcRect l="27718" t="32181" r="28038" b="8855"/>
          <a:stretch>
            <a:fillRect/>
          </a:stretch>
        </p:blipFill>
        <p:spPr bwMode="auto">
          <a:xfrm>
            <a:off x="4900613" y="617538"/>
            <a:ext cx="3614737" cy="2482850"/>
          </a:xfrm>
          <a:prstGeom prst="rect">
            <a:avLst/>
          </a:prstGeom>
          <a:noFill/>
          <a:ln w="9525">
            <a:noFill/>
            <a:miter lim="800000"/>
            <a:headEnd/>
            <a:tailEnd/>
          </a:ln>
        </p:spPr>
      </p:pic>
      <p:pic>
        <p:nvPicPr>
          <p:cNvPr id="36868" name="Picture 3"/>
          <p:cNvPicPr>
            <a:picLocks noChangeAspect="1" noChangeArrowheads="1"/>
          </p:cNvPicPr>
          <p:nvPr/>
        </p:nvPicPr>
        <p:blipFill>
          <a:blip r:embed="rId4"/>
          <a:srcRect l="24199" t="31197" r="31570" b="9830"/>
          <a:stretch>
            <a:fillRect/>
          </a:stretch>
        </p:blipFill>
        <p:spPr bwMode="auto">
          <a:xfrm>
            <a:off x="482600" y="3611563"/>
            <a:ext cx="3213100" cy="2336800"/>
          </a:xfrm>
          <a:prstGeom prst="rect">
            <a:avLst/>
          </a:prstGeom>
          <a:noFill/>
          <a:ln w="9525">
            <a:noFill/>
            <a:miter lim="800000"/>
            <a:headEnd/>
            <a:tailEnd/>
          </a:ln>
        </p:spPr>
      </p:pic>
      <p:pic>
        <p:nvPicPr>
          <p:cNvPr id="36869" name="Picture 10"/>
          <p:cNvPicPr>
            <a:picLocks noChangeAspect="1" noChangeArrowheads="1"/>
          </p:cNvPicPr>
          <p:nvPr/>
        </p:nvPicPr>
        <p:blipFill>
          <a:blip r:embed="rId5"/>
          <a:srcRect l="32579" t="29158" r="23338" b="11662"/>
          <a:stretch>
            <a:fillRect/>
          </a:stretch>
        </p:blipFill>
        <p:spPr bwMode="auto">
          <a:xfrm>
            <a:off x="4973638" y="3538538"/>
            <a:ext cx="3529012" cy="2373312"/>
          </a:xfrm>
          <a:prstGeom prst="rect">
            <a:avLst/>
          </a:prstGeom>
          <a:noFill/>
          <a:ln w="9525">
            <a:noFill/>
            <a:miter lim="800000"/>
            <a:headEnd/>
            <a:tailEnd/>
          </a:ln>
        </p:spPr>
      </p:pic>
      <p:sp>
        <p:nvSpPr>
          <p:cNvPr id="36870" name="Rectangle 7"/>
          <p:cNvSpPr>
            <a:spLocks noChangeArrowheads="1"/>
          </p:cNvSpPr>
          <p:nvPr/>
        </p:nvSpPr>
        <p:spPr bwMode="auto">
          <a:xfrm>
            <a:off x="665163" y="3136900"/>
            <a:ext cx="2994025" cy="276225"/>
          </a:xfrm>
          <a:prstGeom prst="rect">
            <a:avLst/>
          </a:prstGeom>
          <a:noFill/>
          <a:ln w="9525">
            <a:noFill/>
            <a:miter lim="800000"/>
            <a:headEnd/>
            <a:tailEnd/>
          </a:ln>
        </p:spPr>
        <p:txBody>
          <a:bodyPr anchor="ctr">
            <a:spAutoFit/>
          </a:bodyPr>
          <a:lstStyle/>
          <a:p>
            <a:pPr eaLnBrk="0" hangingPunct="0">
              <a:tabLst>
                <a:tab pos="136525" algn="l"/>
              </a:tabLst>
            </a:pPr>
            <a:r>
              <a:rPr lang="en-US" altLang="zh-CN" sz="1200" b="1">
                <a:latin typeface="Times New Roman" pitchFamily="18" charset="0"/>
                <a:cs typeface="Times New Roman" pitchFamily="18" charset="0"/>
              </a:rPr>
              <a:t>Test Case Efficiency using Random</a:t>
            </a:r>
            <a:endParaRPr lang="en-US" altLang="zh-CN" sz="1200" b="1"/>
          </a:p>
        </p:txBody>
      </p:sp>
      <p:sp>
        <p:nvSpPr>
          <p:cNvPr id="36871" name="Rectangle 8"/>
          <p:cNvSpPr>
            <a:spLocks noChangeArrowheads="1"/>
          </p:cNvSpPr>
          <p:nvPr/>
        </p:nvSpPr>
        <p:spPr bwMode="auto">
          <a:xfrm>
            <a:off x="5192713" y="3136900"/>
            <a:ext cx="2774950" cy="276225"/>
          </a:xfrm>
          <a:prstGeom prst="rect">
            <a:avLst/>
          </a:prstGeom>
          <a:noFill/>
          <a:ln w="9525">
            <a:noFill/>
            <a:miter lim="800000"/>
            <a:headEnd/>
            <a:tailEnd/>
          </a:ln>
        </p:spPr>
        <p:txBody>
          <a:bodyPr anchor="ctr">
            <a:spAutoFit/>
          </a:bodyPr>
          <a:lstStyle/>
          <a:p>
            <a:pPr eaLnBrk="0" hangingPunct="0">
              <a:tabLst>
                <a:tab pos="136525" algn="l"/>
              </a:tabLst>
            </a:pPr>
            <a:r>
              <a:rPr lang="en-US" altLang="zh-CN" sz="1200" b="1">
                <a:latin typeface="Times New Roman" pitchFamily="18" charset="0"/>
                <a:cs typeface="Times New Roman" pitchFamily="18" charset="0"/>
              </a:rPr>
              <a:t>Test Case Efficiency using GA</a:t>
            </a:r>
            <a:endParaRPr lang="en-US" altLang="zh-CN" sz="1200" b="1"/>
          </a:p>
        </p:txBody>
      </p:sp>
      <p:sp>
        <p:nvSpPr>
          <p:cNvPr id="36872" name="Rectangle 9"/>
          <p:cNvSpPr>
            <a:spLocks noChangeArrowheads="1"/>
          </p:cNvSpPr>
          <p:nvPr/>
        </p:nvSpPr>
        <p:spPr bwMode="auto">
          <a:xfrm>
            <a:off x="446088" y="5984875"/>
            <a:ext cx="3468687" cy="277813"/>
          </a:xfrm>
          <a:prstGeom prst="rect">
            <a:avLst/>
          </a:prstGeom>
          <a:noFill/>
          <a:ln w="9525">
            <a:noFill/>
            <a:miter lim="800000"/>
            <a:headEnd/>
            <a:tailEnd/>
          </a:ln>
        </p:spPr>
        <p:txBody>
          <a:bodyPr anchor="ctr">
            <a:spAutoFit/>
          </a:bodyPr>
          <a:lstStyle/>
          <a:p>
            <a:pPr eaLnBrk="0" hangingPunct="0">
              <a:tabLst>
                <a:tab pos="136525" algn="l"/>
              </a:tabLst>
            </a:pPr>
            <a:r>
              <a:rPr lang="en-US" altLang="zh-CN" sz="1200" b="1">
                <a:latin typeface="Times New Roman" pitchFamily="18" charset="0"/>
                <a:cs typeface="Times New Roman" pitchFamily="18" charset="0"/>
              </a:rPr>
              <a:t>Test Case Efficiency using MA</a:t>
            </a:r>
            <a:endParaRPr lang="en-US" altLang="zh-CN" sz="1200" b="1"/>
          </a:p>
        </p:txBody>
      </p:sp>
      <p:sp>
        <p:nvSpPr>
          <p:cNvPr id="36873" name="Rectangle 11"/>
          <p:cNvSpPr>
            <a:spLocks noChangeArrowheads="1"/>
          </p:cNvSpPr>
          <p:nvPr/>
        </p:nvSpPr>
        <p:spPr bwMode="auto">
          <a:xfrm>
            <a:off x="4754563" y="5911850"/>
            <a:ext cx="4198937" cy="276225"/>
          </a:xfrm>
          <a:prstGeom prst="rect">
            <a:avLst/>
          </a:prstGeom>
          <a:noFill/>
          <a:ln w="9525">
            <a:noFill/>
            <a:miter lim="800000"/>
            <a:headEnd/>
            <a:tailEnd/>
          </a:ln>
        </p:spPr>
        <p:txBody>
          <a:bodyPr anchor="ctr">
            <a:spAutoFit/>
          </a:bodyPr>
          <a:lstStyle/>
          <a:p>
            <a:pPr algn="ctr" eaLnBrk="0" hangingPunct="0">
              <a:tabLst>
                <a:tab pos="136525" algn="l"/>
              </a:tabLst>
            </a:pPr>
            <a:r>
              <a:rPr lang="en-US" altLang="zh-CN" sz="1200" b="1">
                <a:latin typeface="Times New Roman" pitchFamily="18" charset="0"/>
                <a:cs typeface="Times New Roman" pitchFamily="18" charset="0"/>
              </a:rPr>
              <a:t>Test Case Efficiency using HGA</a:t>
            </a:r>
          </a:p>
        </p:txBody>
      </p:sp>
      <p:sp>
        <p:nvSpPr>
          <p:cNvPr id="15" name="Rectangle 14"/>
          <p:cNvSpPr/>
          <p:nvPr/>
        </p:nvSpPr>
        <p:spPr>
          <a:xfrm>
            <a:off x="3951279" y="0"/>
            <a:ext cx="5192722" cy="523220"/>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smtClean="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Test case efficiency</a:t>
            </a:r>
            <a:endPar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951279" y="0"/>
            <a:ext cx="5192722" cy="523220"/>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smtClean="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Defect turn around time</a:t>
            </a:r>
            <a:endPar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endParaRPr>
          </a:p>
        </p:txBody>
      </p:sp>
      <p:graphicFrame>
        <p:nvGraphicFramePr>
          <p:cNvPr id="16" name="Chart 15"/>
          <p:cNvGraphicFramePr/>
          <p:nvPr/>
        </p:nvGraphicFramePr>
        <p:xfrm>
          <a:off x="811161" y="909603"/>
          <a:ext cx="7423207" cy="507530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397650" y="0"/>
            <a:ext cx="2746350" cy="523220"/>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err="1">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GraPHs</a:t>
            </a:r>
            <a:endPar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endParaRPr>
          </a:p>
        </p:txBody>
      </p:sp>
      <p:sp>
        <p:nvSpPr>
          <p:cNvPr id="10" name="Title 1"/>
          <p:cNvSpPr txBox="1">
            <a:spLocks/>
          </p:cNvSpPr>
          <p:nvPr/>
        </p:nvSpPr>
        <p:spPr>
          <a:xfrm>
            <a:off x="482600" y="1676400"/>
            <a:ext cx="3213100" cy="381000"/>
          </a:xfrm>
          <a:prstGeom prst="rect">
            <a:avLst/>
          </a:prstGeom>
        </p:spPr>
        <p:txBody>
          <a:bodyPr anchor="ctr"/>
          <a:lstStyle/>
          <a:p>
            <a:pPr fontAlgn="auto">
              <a:spcAft>
                <a:spcPts val="0"/>
              </a:spcAft>
              <a:defRPr/>
            </a:pPr>
            <a:r>
              <a:rPr lang="en-US" sz="1400" dirty="0">
                <a:solidFill>
                  <a:schemeClr val="tx2">
                    <a:satMod val="130000"/>
                  </a:schemeClr>
                </a:solidFill>
                <a:latin typeface="Algerian" pitchFamily="82" charset="0"/>
                <a:ea typeface="+mj-ea"/>
                <a:cs typeface="+mj-cs"/>
              </a:rPr>
              <a:t>Graph Generation</a:t>
            </a:r>
          </a:p>
        </p:txBody>
      </p:sp>
      <p:pic>
        <p:nvPicPr>
          <p:cNvPr id="38916" name="Picture 2"/>
          <p:cNvPicPr>
            <a:picLocks noChangeAspect="1" noChangeArrowheads="1"/>
          </p:cNvPicPr>
          <p:nvPr/>
        </p:nvPicPr>
        <p:blipFill>
          <a:blip r:embed="rId2"/>
          <a:srcRect/>
          <a:stretch>
            <a:fillRect/>
          </a:stretch>
        </p:blipFill>
        <p:spPr bwMode="auto">
          <a:xfrm>
            <a:off x="482600" y="2297113"/>
            <a:ext cx="3687763" cy="4344987"/>
          </a:xfrm>
          <a:prstGeom prst="rect">
            <a:avLst/>
          </a:prstGeom>
          <a:noFill/>
          <a:ln w="9525">
            <a:noFill/>
            <a:miter lim="800000"/>
            <a:headEnd/>
            <a:tailEnd/>
          </a:ln>
        </p:spPr>
      </p:pic>
      <p:pic>
        <p:nvPicPr>
          <p:cNvPr id="38917" name="Picture 6"/>
          <p:cNvPicPr>
            <a:picLocks noChangeAspect="1" noChangeArrowheads="1"/>
          </p:cNvPicPr>
          <p:nvPr/>
        </p:nvPicPr>
        <p:blipFill>
          <a:blip r:embed="rId3"/>
          <a:srcRect l="30449" t="31837" r="24840" b="8974"/>
          <a:stretch>
            <a:fillRect/>
          </a:stretch>
        </p:blipFill>
        <p:spPr bwMode="auto">
          <a:xfrm>
            <a:off x="5046663" y="2041525"/>
            <a:ext cx="2847975" cy="1990725"/>
          </a:xfrm>
          <a:prstGeom prst="rect">
            <a:avLst/>
          </a:prstGeom>
          <a:noFill/>
          <a:ln w="9525">
            <a:noFill/>
            <a:miter lim="800000"/>
            <a:headEnd/>
            <a:tailEnd/>
          </a:ln>
        </p:spPr>
      </p:pic>
      <p:sp>
        <p:nvSpPr>
          <p:cNvPr id="12" name="Title 1"/>
          <p:cNvSpPr txBox="1">
            <a:spLocks/>
          </p:cNvSpPr>
          <p:nvPr/>
        </p:nvSpPr>
        <p:spPr>
          <a:xfrm>
            <a:off x="4718050" y="1639888"/>
            <a:ext cx="4235450" cy="381000"/>
          </a:xfrm>
          <a:prstGeom prst="rect">
            <a:avLst/>
          </a:prstGeom>
        </p:spPr>
        <p:txBody>
          <a:bodyPr anchor="ctr"/>
          <a:lstStyle/>
          <a:p>
            <a:pPr fontAlgn="auto">
              <a:spcAft>
                <a:spcPts val="0"/>
              </a:spcAft>
              <a:defRPr/>
            </a:pPr>
            <a:r>
              <a:rPr lang="en-US" sz="1400" dirty="0">
                <a:solidFill>
                  <a:schemeClr val="tx2">
                    <a:satMod val="130000"/>
                  </a:schemeClr>
                </a:solidFill>
                <a:latin typeface="Algerian" pitchFamily="82" charset="0"/>
                <a:ea typeface="+mj-ea"/>
                <a:cs typeface="+mj-cs"/>
              </a:rPr>
              <a:t>Over All Test Coverage Graph</a:t>
            </a:r>
          </a:p>
        </p:txBody>
      </p:sp>
      <p:pic>
        <p:nvPicPr>
          <p:cNvPr id="38919" name="Picture 8"/>
          <p:cNvPicPr>
            <a:picLocks noChangeAspect="1" noChangeArrowheads="1"/>
          </p:cNvPicPr>
          <p:nvPr/>
        </p:nvPicPr>
        <p:blipFill>
          <a:blip r:embed="rId4"/>
          <a:srcRect l="42299" t="31503" r="18872" b="25229"/>
          <a:stretch>
            <a:fillRect/>
          </a:stretch>
        </p:blipFill>
        <p:spPr bwMode="auto">
          <a:xfrm>
            <a:off x="4645025" y="4560888"/>
            <a:ext cx="3943350" cy="2044700"/>
          </a:xfrm>
          <a:prstGeom prst="rect">
            <a:avLst/>
          </a:prstGeom>
          <a:noFill/>
          <a:ln w="9525">
            <a:noFill/>
            <a:miter lim="800000"/>
            <a:headEnd/>
            <a:tailEnd/>
          </a:ln>
        </p:spPr>
      </p:pic>
      <p:sp>
        <p:nvSpPr>
          <p:cNvPr id="14" name="Title 1"/>
          <p:cNvSpPr txBox="1">
            <a:spLocks/>
          </p:cNvSpPr>
          <p:nvPr/>
        </p:nvSpPr>
        <p:spPr>
          <a:xfrm>
            <a:off x="4608513" y="4122738"/>
            <a:ext cx="4344987" cy="381000"/>
          </a:xfrm>
          <a:prstGeom prst="rect">
            <a:avLst/>
          </a:prstGeom>
        </p:spPr>
        <p:txBody>
          <a:bodyPr anchor="ctr"/>
          <a:lstStyle/>
          <a:p>
            <a:pPr fontAlgn="auto">
              <a:spcAft>
                <a:spcPts val="0"/>
              </a:spcAft>
              <a:defRPr/>
            </a:pPr>
            <a:r>
              <a:rPr lang="en-US" sz="1400" dirty="0">
                <a:solidFill>
                  <a:schemeClr val="tx2">
                    <a:satMod val="130000"/>
                  </a:schemeClr>
                </a:solidFill>
                <a:latin typeface="Algerian" pitchFamily="82" charset="0"/>
                <a:ea typeface="+mj-ea"/>
                <a:cs typeface="+mj-cs"/>
              </a:rPr>
              <a:t>Priority Distribution for Defects Graph</a:t>
            </a:r>
          </a:p>
        </p:txBody>
      </p:sp>
      <p:sp>
        <p:nvSpPr>
          <p:cNvPr id="38921" name="Rectangle 12"/>
          <p:cNvSpPr>
            <a:spLocks noChangeArrowheads="1"/>
          </p:cNvSpPr>
          <p:nvPr/>
        </p:nvSpPr>
        <p:spPr bwMode="auto">
          <a:xfrm>
            <a:off x="227013" y="654050"/>
            <a:ext cx="8178800" cy="830263"/>
          </a:xfrm>
          <a:prstGeom prst="rect">
            <a:avLst/>
          </a:prstGeom>
          <a:noFill/>
          <a:ln w="9525">
            <a:noFill/>
            <a:miter lim="800000"/>
            <a:headEnd/>
            <a:tailEnd/>
          </a:ln>
        </p:spPr>
        <p:txBody>
          <a:bodyPr>
            <a:spAutoFit/>
          </a:bodyPr>
          <a:lstStyle/>
          <a:p>
            <a:r>
              <a:rPr lang="en-US" sz="1600">
                <a:solidFill>
                  <a:srgbClr val="0070C0"/>
                </a:solidFill>
                <a:latin typeface="Times New Roman" pitchFamily="18" charset="0"/>
                <a:cs typeface="Times New Roman" pitchFamily="18" charset="0"/>
              </a:rPr>
              <a:t>Banking Application:</a:t>
            </a:r>
          </a:p>
          <a:p>
            <a:r>
              <a:rPr lang="en-AU" sz="1600">
                <a:latin typeface="Times New Roman" pitchFamily="18" charset="0"/>
                <a:cs typeface="Times New Roman" pitchFamily="18" charset="0"/>
              </a:rPr>
              <a:t>	The subsequent graphs are generated as per Infosys White Paper “Realizing Efficiency and Effectiveness in software through a Comprehensive metrics model” [24].</a:t>
            </a:r>
            <a:endParaRPr lang="en-US" sz="16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9" descr="cc"/>
          <p:cNvPicPr>
            <a:picLocks noChangeAspect="1" noChangeArrowheads="1"/>
          </p:cNvPicPr>
          <p:nvPr/>
        </p:nvPicPr>
        <p:blipFill>
          <a:blip r:embed="rId2"/>
          <a:srcRect/>
          <a:stretch>
            <a:fillRect/>
          </a:stretch>
        </p:blipFill>
        <p:spPr bwMode="auto">
          <a:xfrm>
            <a:off x="628650" y="3721100"/>
            <a:ext cx="8032750" cy="2844800"/>
          </a:xfrm>
          <a:prstGeom prst="rect">
            <a:avLst/>
          </a:prstGeom>
          <a:noFill/>
          <a:ln w="9525">
            <a:noFill/>
            <a:miter lim="800000"/>
            <a:headEnd/>
            <a:tailEnd/>
          </a:ln>
        </p:spPr>
      </p:pic>
      <p:sp>
        <p:nvSpPr>
          <p:cNvPr id="39939" name="TextBox 8"/>
          <p:cNvSpPr txBox="1">
            <a:spLocks noChangeArrowheads="1"/>
          </p:cNvSpPr>
          <p:nvPr/>
        </p:nvSpPr>
        <p:spPr bwMode="auto">
          <a:xfrm>
            <a:off x="336550" y="3429000"/>
            <a:ext cx="3840163" cy="307975"/>
          </a:xfrm>
          <a:prstGeom prst="rect">
            <a:avLst/>
          </a:prstGeom>
          <a:noFill/>
          <a:ln w="9525">
            <a:noFill/>
            <a:miter lim="800000"/>
            <a:headEnd/>
            <a:tailEnd/>
          </a:ln>
        </p:spPr>
        <p:txBody>
          <a:bodyPr wrap="none">
            <a:spAutoFit/>
          </a:bodyPr>
          <a:lstStyle/>
          <a:p>
            <a:r>
              <a:rPr lang="en-US" sz="1400">
                <a:solidFill>
                  <a:schemeClr val="tx2"/>
                </a:solidFill>
                <a:latin typeface="Algerian" pitchFamily="82" charset="0"/>
              </a:rPr>
              <a:t>Cost of Testing -Component Wise  Graph</a:t>
            </a:r>
          </a:p>
        </p:txBody>
      </p:sp>
      <p:pic>
        <p:nvPicPr>
          <p:cNvPr id="39940" name="Picture 9" descr="aa.JPG"/>
          <p:cNvPicPr>
            <a:picLocks noChangeAspect="1"/>
          </p:cNvPicPr>
          <p:nvPr/>
        </p:nvPicPr>
        <p:blipFill>
          <a:blip r:embed="rId3"/>
          <a:srcRect/>
          <a:stretch>
            <a:fillRect/>
          </a:stretch>
        </p:blipFill>
        <p:spPr bwMode="auto">
          <a:xfrm>
            <a:off x="665163" y="763588"/>
            <a:ext cx="7850187" cy="2555875"/>
          </a:xfrm>
          <a:prstGeom prst="rect">
            <a:avLst/>
          </a:prstGeom>
          <a:noFill/>
          <a:ln w="9525">
            <a:noFill/>
            <a:miter lim="800000"/>
            <a:headEnd/>
            <a:tailEnd/>
          </a:ln>
        </p:spPr>
      </p:pic>
      <p:sp>
        <p:nvSpPr>
          <p:cNvPr id="10" name="Title 1"/>
          <p:cNvSpPr txBox="1">
            <a:spLocks/>
          </p:cNvSpPr>
          <p:nvPr/>
        </p:nvSpPr>
        <p:spPr>
          <a:xfrm>
            <a:off x="665163" y="434975"/>
            <a:ext cx="4235450" cy="381000"/>
          </a:xfrm>
          <a:prstGeom prst="rect">
            <a:avLst/>
          </a:prstGeom>
        </p:spPr>
        <p:txBody>
          <a:bodyPr anchor="ctr"/>
          <a:lstStyle/>
          <a:p>
            <a:pPr fontAlgn="auto">
              <a:spcAft>
                <a:spcPts val="0"/>
              </a:spcAft>
              <a:defRPr/>
            </a:pPr>
            <a:r>
              <a:rPr lang="en-US" sz="1400" dirty="0">
                <a:solidFill>
                  <a:schemeClr val="tx2">
                    <a:satMod val="130000"/>
                  </a:schemeClr>
                </a:solidFill>
                <a:latin typeface="Algerian" pitchFamily="82" charset="0"/>
                <a:ea typeface="+mj-ea"/>
                <a:cs typeface="+mj-cs"/>
              </a:rPr>
              <a:t>Component Wise  Test Case Coverage Graph</a:t>
            </a:r>
          </a:p>
        </p:txBody>
      </p:sp>
      <p:sp>
        <p:nvSpPr>
          <p:cNvPr id="11" name="Rectangle 10"/>
          <p:cNvSpPr/>
          <p:nvPr/>
        </p:nvSpPr>
        <p:spPr>
          <a:xfrm>
            <a:off x="6397650" y="0"/>
            <a:ext cx="2746350" cy="523220"/>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err="1">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GRaphs</a:t>
            </a:r>
            <a:endPar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Box 8"/>
          <p:cNvSpPr txBox="1">
            <a:spLocks noChangeArrowheads="1"/>
          </p:cNvSpPr>
          <p:nvPr/>
        </p:nvSpPr>
        <p:spPr bwMode="auto">
          <a:xfrm>
            <a:off x="263525" y="2735263"/>
            <a:ext cx="3373438" cy="307975"/>
          </a:xfrm>
          <a:prstGeom prst="rect">
            <a:avLst/>
          </a:prstGeom>
          <a:noFill/>
          <a:ln w="9525">
            <a:noFill/>
            <a:miter lim="800000"/>
            <a:headEnd/>
            <a:tailEnd/>
          </a:ln>
        </p:spPr>
        <p:txBody>
          <a:bodyPr wrap="none">
            <a:spAutoFit/>
          </a:bodyPr>
          <a:lstStyle/>
          <a:p>
            <a:r>
              <a:rPr lang="en-US" sz="1400">
                <a:solidFill>
                  <a:schemeClr val="tx2"/>
                </a:solidFill>
                <a:latin typeface="Algerian" pitchFamily="82" charset="0"/>
              </a:rPr>
              <a:t>Defect REMOVAL EFFICIENCY  Graph</a:t>
            </a:r>
          </a:p>
        </p:txBody>
      </p:sp>
      <p:pic>
        <p:nvPicPr>
          <p:cNvPr id="40963" name="Picture 8"/>
          <p:cNvPicPr>
            <a:picLocks noChangeAspect="1" noChangeArrowheads="1"/>
          </p:cNvPicPr>
          <p:nvPr/>
        </p:nvPicPr>
        <p:blipFill>
          <a:blip r:embed="rId2"/>
          <a:srcRect l="22276" t="40598" r="18590" b="6837"/>
          <a:stretch>
            <a:fillRect/>
          </a:stretch>
        </p:blipFill>
        <p:spPr bwMode="auto">
          <a:xfrm>
            <a:off x="884238" y="3027363"/>
            <a:ext cx="7485062" cy="2592417"/>
          </a:xfrm>
          <a:prstGeom prst="rect">
            <a:avLst/>
          </a:prstGeom>
          <a:noFill/>
          <a:ln w="9525">
            <a:noFill/>
            <a:miter lim="800000"/>
            <a:headEnd/>
            <a:tailEnd/>
          </a:ln>
        </p:spPr>
      </p:pic>
      <p:sp>
        <p:nvSpPr>
          <p:cNvPr id="9" name="Title 1"/>
          <p:cNvSpPr txBox="1">
            <a:spLocks/>
          </p:cNvSpPr>
          <p:nvPr/>
        </p:nvSpPr>
        <p:spPr>
          <a:xfrm>
            <a:off x="190500" y="252413"/>
            <a:ext cx="3724275" cy="381000"/>
          </a:xfrm>
          <a:prstGeom prst="rect">
            <a:avLst/>
          </a:prstGeom>
        </p:spPr>
        <p:txBody>
          <a:bodyPr anchor="ctr"/>
          <a:lstStyle/>
          <a:p>
            <a:pPr fontAlgn="auto">
              <a:spcAft>
                <a:spcPts val="0"/>
              </a:spcAft>
              <a:defRPr/>
            </a:pPr>
            <a:r>
              <a:rPr lang="en-US" sz="1400" dirty="0">
                <a:solidFill>
                  <a:schemeClr val="tx2">
                    <a:satMod val="130000"/>
                  </a:schemeClr>
                </a:solidFill>
                <a:latin typeface="Algerian" pitchFamily="82" charset="0"/>
                <a:ea typeface="+mj-ea"/>
                <a:cs typeface="+mj-cs"/>
              </a:rPr>
              <a:t>Defect Turn around time Graph</a:t>
            </a:r>
          </a:p>
        </p:txBody>
      </p:sp>
      <p:pic>
        <p:nvPicPr>
          <p:cNvPr id="40965" name="Picture 8"/>
          <p:cNvPicPr>
            <a:picLocks noChangeAspect="1" noChangeArrowheads="1"/>
          </p:cNvPicPr>
          <p:nvPr/>
        </p:nvPicPr>
        <p:blipFill>
          <a:blip r:embed="rId3"/>
          <a:srcRect/>
          <a:stretch>
            <a:fillRect/>
          </a:stretch>
        </p:blipFill>
        <p:spPr bwMode="auto">
          <a:xfrm>
            <a:off x="738188" y="617538"/>
            <a:ext cx="7658100" cy="1898650"/>
          </a:xfrm>
          <a:prstGeom prst="rect">
            <a:avLst/>
          </a:prstGeom>
          <a:noFill/>
          <a:ln w="9525">
            <a:noFill/>
            <a:miter lim="800000"/>
            <a:headEnd/>
            <a:tailEnd/>
          </a:ln>
        </p:spPr>
      </p:pic>
      <p:sp>
        <p:nvSpPr>
          <p:cNvPr id="8" name="Rectangle 7"/>
          <p:cNvSpPr/>
          <p:nvPr/>
        </p:nvSpPr>
        <p:spPr>
          <a:xfrm>
            <a:off x="6397650" y="0"/>
            <a:ext cx="2746350" cy="523220"/>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Graphs</a:t>
            </a:r>
          </a:p>
        </p:txBody>
      </p:sp>
      <p:sp>
        <p:nvSpPr>
          <p:cNvPr id="40967" name="Rectangle 1"/>
          <p:cNvSpPr>
            <a:spLocks noChangeArrowheads="1"/>
          </p:cNvSpPr>
          <p:nvPr/>
        </p:nvSpPr>
        <p:spPr bwMode="auto">
          <a:xfrm>
            <a:off x="1358900" y="5729288"/>
            <a:ext cx="6061075" cy="738187"/>
          </a:xfrm>
          <a:prstGeom prst="rect">
            <a:avLst/>
          </a:prstGeom>
          <a:solidFill>
            <a:srgbClr val="FFFFFF"/>
          </a:solidFill>
          <a:ln w="9525">
            <a:noFill/>
            <a:miter lim="800000"/>
            <a:headEnd/>
            <a:tailEnd/>
          </a:ln>
        </p:spPr>
        <p:txBody>
          <a:bodyPr anchor="ctr">
            <a:spAutoFit/>
          </a:bodyPr>
          <a:lstStyle/>
          <a:p>
            <a:pPr eaLnBrk="0" hangingPunct="0"/>
            <a:r>
              <a:rPr lang="en-US" altLang="zh-CN" sz="1400" b="1">
                <a:latin typeface="Times New Roman" pitchFamily="18" charset="0"/>
                <a:cs typeface="Times New Roman" pitchFamily="18" charset="0"/>
              </a:rPr>
              <a:t>DRE (%) =  [TM / (TM+AM) * 100]</a:t>
            </a:r>
          </a:p>
          <a:p>
            <a:pPr eaLnBrk="0" hangingPunct="0"/>
            <a:r>
              <a:rPr lang="en-US" altLang="zh-CN" sz="1400">
                <a:latin typeface="Times New Roman" pitchFamily="18" charset="0"/>
                <a:cs typeface="Times New Roman" pitchFamily="18" charset="0"/>
              </a:rPr>
              <a:t>TM – Total number of mutants</a:t>
            </a:r>
          </a:p>
          <a:p>
            <a:pPr eaLnBrk="0" hangingPunct="0"/>
            <a:r>
              <a:rPr lang="en-US" altLang="zh-CN" sz="1400">
                <a:latin typeface="Times New Roman" pitchFamily="18" charset="0"/>
                <a:cs typeface="Times New Roman" pitchFamily="18" charset="0"/>
              </a:rPr>
              <a:t>AM- Number of Mutants revealed per Test cycle execution</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581025"/>
            <a:ext cx="2819400" cy="381000"/>
          </a:xfrm>
          <a:prstGeom prst="rect">
            <a:avLst/>
          </a:prstGeom>
        </p:spPr>
        <p:txBody>
          <a:bodyPr anchor="ctr"/>
          <a:lstStyle/>
          <a:p>
            <a:pPr fontAlgn="auto">
              <a:spcAft>
                <a:spcPts val="0"/>
              </a:spcAft>
              <a:defRPr/>
            </a:pPr>
            <a:r>
              <a:rPr lang="en-US" sz="1400" dirty="0">
                <a:solidFill>
                  <a:schemeClr val="tx2">
                    <a:satMod val="130000"/>
                  </a:schemeClr>
                </a:solidFill>
                <a:latin typeface="Algerian" pitchFamily="82" charset="0"/>
                <a:ea typeface="+mj-ea"/>
                <a:cs typeface="+mj-cs"/>
              </a:rPr>
              <a:t>Show stoppers’ Trend Graph</a:t>
            </a:r>
          </a:p>
        </p:txBody>
      </p:sp>
      <p:pic>
        <p:nvPicPr>
          <p:cNvPr id="41987" name="Picture 6"/>
          <p:cNvPicPr>
            <a:picLocks noChangeAspect="1" noChangeArrowheads="1"/>
          </p:cNvPicPr>
          <p:nvPr/>
        </p:nvPicPr>
        <p:blipFill>
          <a:blip r:embed="rId2"/>
          <a:srcRect l="20352" t="8119" r="11058" b="7265"/>
          <a:stretch>
            <a:fillRect/>
          </a:stretch>
        </p:blipFill>
        <p:spPr bwMode="auto">
          <a:xfrm>
            <a:off x="665163" y="3757613"/>
            <a:ext cx="7959725" cy="2921000"/>
          </a:xfrm>
          <a:prstGeom prst="rect">
            <a:avLst/>
          </a:prstGeom>
          <a:noFill/>
          <a:ln w="9525">
            <a:noFill/>
            <a:miter lim="800000"/>
            <a:headEnd/>
            <a:tailEnd/>
          </a:ln>
        </p:spPr>
      </p:pic>
      <p:sp>
        <p:nvSpPr>
          <p:cNvPr id="10" name="Title 1"/>
          <p:cNvSpPr txBox="1">
            <a:spLocks/>
          </p:cNvSpPr>
          <p:nvPr/>
        </p:nvSpPr>
        <p:spPr>
          <a:xfrm>
            <a:off x="0" y="3392488"/>
            <a:ext cx="4746625" cy="381000"/>
          </a:xfrm>
          <a:prstGeom prst="rect">
            <a:avLst/>
          </a:prstGeom>
        </p:spPr>
        <p:txBody>
          <a:bodyPr anchor="ctr"/>
          <a:lstStyle/>
          <a:p>
            <a:pPr fontAlgn="auto">
              <a:spcAft>
                <a:spcPts val="0"/>
              </a:spcAft>
              <a:defRPr/>
            </a:pPr>
            <a:r>
              <a:rPr lang="en-US" sz="1400" dirty="0">
                <a:solidFill>
                  <a:schemeClr val="tx2">
                    <a:satMod val="130000"/>
                  </a:schemeClr>
                </a:solidFill>
                <a:latin typeface="Algerian" pitchFamily="82" charset="0"/>
                <a:ea typeface="+mj-ea"/>
                <a:cs typeface="+mj-cs"/>
              </a:rPr>
              <a:t>Test Automation Productivity Trends Graph</a:t>
            </a:r>
          </a:p>
        </p:txBody>
      </p:sp>
      <p:pic>
        <p:nvPicPr>
          <p:cNvPr id="41989" name="Picture 10" descr="aa.JPG"/>
          <p:cNvPicPr>
            <a:picLocks noChangeAspect="1"/>
          </p:cNvPicPr>
          <p:nvPr/>
        </p:nvPicPr>
        <p:blipFill>
          <a:blip r:embed="rId3"/>
          <a:srcRect b="18668"/>
          <a:stretch>
            <a:fillRect/>
          </a:stretch>
        </p:blipFill>
        <p:spPr bwMode="auto">
          <a:xfrm>
            <a:off x="628650" y="982663"/>
            <a:ext cx="7959725" cy="2227262"/>
          </a:xfrm>
          <a:prstGeom prst="rect">
            <a:avLst/>
          </a:prstGeom>
          <a:noFill/>
          <a:ln w="9525">
            <a:noFill/>
            <a:miter lim="800000"/>
            <a:headEnd/>
            <a:tailEnd/>
          </a:ln>
        </p:spPr>
      </p:pic>
      <p:sp>
        <p:nvSpPr>
          <p:cNvPr id="9" name="Rectangle 8"/>
          <p:cNvSpPr/>
          <p:nvPr/>
        </p:nvSpPr>
        <p:spPr>
          <a:xfrm>
            <a:off x="6397650" y="0"/>
            <a:ext cx="2746350" cy="523220"/>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Graphs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701622" y="580986"/>
            <a:ext cx="4965700" cy="381000"/>
          </a:xfrm>
          <a:prstGeom prst="rect">
            <a:avLst/>
          </a:prstGeom>
        </p:spPr>
        <p:txBody>
          <a:bodyPr anchor="ctr"/>
          <a:lstStyle/>
          <a:p>
            <a:pPr fontAlgn="auto">
              <a:spcAft>
                <a:spcPts val="0"/>
              </a:spcAft>
              <a:defRPr/>
            </a:pPr>
            <a:r>
              <a:rPr lang="en-US" sz="1400" dirty="0">
                <a:solidFill>
                  <a:schemeClr val="tx2">
                    <a:satMod val="130000"/>
                  </a:schemeClr>
                </a:solidFill>
                <a:latin typeface="Algerian" pitchFamily="82" charset="0"/>
                <a:ea typeface="+mj-ea"/>
                <a:cs typeface="+mj-cs"/>
              </a:rPr>
              <a:t>Failures  Detected Per Test cycle Executed Graph</a:t>
            </a:r>
          </a:p>
        </p:txBody>
      </p:sp>
      <p:sp>
        <p:nvSpPr>
          <p:cNvPr id="9" name="Rectangle 8"/>
          <p:cNvSpPr/>
          <p:nvPr/>
        </p:nvSpPr>
        <p:spPr>
          <a:xfrm>
            <a:off x="6397650" y="0"/>
            <a:ext cx="2746350" cy="523220"/>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Graphs</a:t>
            </a:r>
          </a:p>
        </p:txBody>
      </p:sp>
      <p:pic>
        <p:nvPicPr>
          <p:cNvPr id="43012" name="Picture 7"/>
          <p:cNvPicPr>
            <a:picLocks noChangeAspect="1" noChangeArrowheads="1"/>
          </p:cNvPicPr>
          <p:nvPr/>
        </p:nvPicPr>
        <p:blipFill>
          <a:blip r:embed="rId2"/>
          <a:srcRect/>
          <a:stretch>
            <a:fillRect/>
          </a:stretch>
        </p:blipFill>
        <p:spPr bwMode="auto">
          <a:xfrm>
            <a:off x="446030" y="946116"/>
            <a:ext cx="8361477" cy="52578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057" y="1238220"/>
            <a:ext cx="8229600" cy="5403924"/>
          </a:xfrm>
        </p:spPr>
        <p:txBody>
          <a:bodyPr/>
          <a:lstStyle/>
          <a:p>
            <a:pPr algn="just">
              <a:lnSpc>
                <a:spcPct val="150000"/>
              </a:lnSpc>
            </a:pPr>
            <a:r>
              <a:rPr lang="en-US" sz="2800" dirty="0" smtClean="0">
                <a:solidFill>
                  <a:srgbClr val="0070C0"/>
                </a:solidFill>
                <a:latin typeface="Times New Roman" pitchFamily="18" charset="0"/>
                <a:cs typeface="Times New Roman" pitchFamily="18" charset="0"/>
              </a:rPr>
              <a:t>Fault Prone Components</a:t>
            </a:r>
          </a:p>
          <a:p>
            <a:pPr lvl="1" algn="just">
              <a:lnSpc>
                <a:spcPct val="150000"/>
              </a:lnSpc>
            </a:pPr>
            <a:r>
              <a:rPr lang="en-AU" sz="2400" dirty="0" smtClean="0">
                <a:latin typeface="Times New Roman" pitchFamily="18" charset="0"/>
                <a:cs typeface="Times New Roman" pitchFamily="18" charset="0"/>
              </a:rPr>
              <a:t>Pareto principle - 20% of components lead to 80% of the problems [6]</a:t>
            </a:r>
          </a:p>
          <a:p>
            <a:pPr lvl="1" algn="just">
              <a:lnSpc>
                <a:spcPct val="150000"/>
              </a:lnSpc>
            </a:pPr>
            <a:r>
              <a:rPr lang="en-US" sz="2400" dirty="0" smtClean="0">
                <a:latin typeface="Times New Roman" pitchFamily="18" charset="0"/>
                <a:cs typeface="Times New Roman" pitchFamily="18" charset="0"/>
              </a:rPr>
              <a:t>Decide the entire functionality and error free operation of the software</a:t>
            </a:r>
          </a:p>
          <a:p>
            <a:pPr lvl="1" algn="just">
              <a:lnSpc>
                <a:spcPct val="150000"/>
              </a:lnSpc>
            </a:pPr>
            <a:r>
              <a:rPr lang="en-US" sz="2400" dirty="0" smtClean="0">
                <a:latin typeface="Times New Roman" pitchFamily="18" charset="0"/>
                <a:cs typeface="Times New Roman" pitchFamily="18" charset="0"/>
              </a:rPr>
              <a:t>have a higher level of functionality and or a higher level of dependability with other components.</a:t>
            </a:r>
          </a:p>
          <a:p>
            <a:pPr lvl="1" algn="just">
              <a:lnSpc>
                <a:spcPct val="150000"/>
              </a:lnSpc>
            </a:pPr>
            <a:r>
              <a:rPr lang="en-US" sz="2400" dirty="0" smtClean="0">
                <a:latin typeface="Times New Roman" pitchFamily="18" charset="0"/>
                <a:cs typeface="Times New Roman" pitchFamily="18" charset="0"/>
              </a:rPr>
              <a:t>errors in them lead to erroneous operations, system failure, high cost and resource wastage etc.	</a:t>
            </a:r>
            <a:endParaRPr lang="en-AU" sz="2400" dirty="0" smtClean="0">
              <a:latin typeface="Times New Roman" pitchFamily="18" charset="0"/>
              <a:cs typeface="Times New Roman" pitchFamily="18" charset="0"/>
            </a:endParaRPr>
          </a:p>
          <a:p>
            <a:pPr algn="just">
              <a:lnSpc>
                <a:spcPct val="150000"/>
              </a:lnSpc>
              <a:buNone/>
            </a:pPr>
            <a:endParaRPr lang="en-US" sz="1600" dirty="0" smtClean="0">
              <a:latin typeface="Times New Roman" pitchFamily="18" charset="0"/>
              <a:cs typeface="Times New Roman" pitchFamily="18" charset="0"/>
            </a:endParaRPr>
          </a:p>
          <a:p>
            <a:endParaRPr lang="en-US" dirty="0"/>
          </a:p>
        </p:txBody>
      </p:sp>
      <p:sp>
        <p:nvSpPr>
          <p:cNvPr id="5" name="Rectangle 4"/>
          <p:cNvSpPr/>
          <p:nvPr/>
        </p:nvSpPr>
        <p:spPr>
          <a:xfrm>
            <a:off x="5448312" y="252369"/>
            <a:ext cx="3695688" cy="523220"/>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smtClean="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Key Words</a:t>
            </a:r>
            <a:endPar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Diagonal Corner Rectangle 3"/>
          <p:cNvSpPr>
            <a:spLocks noChangeArrowheads="1"/>
          </p:cNvSpPr>
          <p:nvPr/>
        </p:nvSpPr>
        <p:spPr bwMode="auto">
          <a:xfrm>
            <a:off x="263525" y="434975"/>
            <a:ext cx="8689975" cy="6243638"/>
          </a:xfrm>
          <a:custGeom>
            <a:avLst/>
            <a:gdLst>
              <a:gd name="T0" fmla="*/ 3276600 w 3276600"/>
              <a:gd name="T1" fmla="*/ 617538 h 1235075"/>
              <a:gd name="T2" fmla="*/ 1638300 w 3276600"/>
              <a:gd name="T3" fmla="*/ 1235075 h 1235075"/>
              <a:gd name="T4" fmla="*/ 0 w 3276600"/>
              <a:gd name="T5" fmla="*/ 617538 h 1235075"/>
              <a:gd name="T6" fmla="*/ 1638300 w 3276600"/>
              <a:gd name="T7" fmla="*/ 0 h 1235075"/>
              <a:gd name="T8" fmla="*/ 0 60000 65536"/>
              <a:gd name="T9" fmla="*/ 1 60000 65536"/>
              <a:gd name="T10" fmla="*/ 2 60000 65536"/>
              <a:gd name="T11" fmla="*/ 3 60000 65536"/>
              <a:gd name="T12" fmla="*/ 34253 w 3276600"/>
              <a:gd name="T13" fmla="*/ 34253 h 1235075"/>
              <a:gd name="T14" fmla="*/ 3242347 w 3276600"/>
              <a:gd name="T15" fmla="*/ 1200822 h 1235075"/>
            </a:gdLst>
            <a:ahLst/>
            <a:cxnLst>
              <a:cxn ang="T8">
                <a:pos x="T0" y="T1"/>
              </a:cxn>
              <a:cxn ang="T9">
                <a:pos x="T2" y="T3"/>
              </a:cxn>
              <a:cxn ang="T10">
                <a:pos x="T4" y="T5"/>
              </a:cxn>
              <a:cxn ang="T11">
                <a:pos x="T6" y="T7"/>
              </a:cxn>
            </a:cxnLst>
            <a:rect l="T12" t="T13" r="T14" b="T15"/>
            <a:pathLst>
              <a:path w="3276600" h="1235075">
                <a:moveTo>
                  <a:pt x="116949" y="0"/>
                </a:moveTo>
                <a:lnTo>
                  <a:pt x="3276600" y="0"/>
                </a:lnTo>
                <a:lnTo>
                  <a:pt x="3276600" y="1118126"/>
                </a:lnTo>
                <a:cubicBezTo>
                  <a:pt x="3276600" y="1182715"/>
                  <a:pt x="3224240" y="1235074"/>
                  <a:pt x="3159651" y="1235075"/>
                </a:cubicBezTo>
                <a:lnTo>
                  <a:pt x="0" y="1235075"/>
                </a:lnTo>
                <a:lnTo>
                  <a:pt x="0" y="116949"/>
                </a:lnTo>
                <a:cubicBezTo>
                  <a:pt x="0" y="52359"/>
                  <a:pt x="52359" y="0"/>
                  <a:pt x="116948" y="0"/>
                </a:cubicBezTo>
                <a:close/>
              </a:path>
            </a:pathLst>
          </a:custGeom>
          <a:noFill/>
          <a:ln w="12700">
            <a:solidFill>
              <a:srgbClr val="595959"/>
            </a:solid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sz="1400">
              <a:solidFill>
                <a:srgbClr val="FFFFFF"/>
              </a:solidFill>
              <a:latin typeface="+mn-lt"/>
              <a:cs typeface="ＭＳ Ｐゴシック" pitchFamily="-105" charset="-128"/>
            </a:endParaRPr>
          </a:p>
        </p:txBody>
      </p:sp>
      <p:sp>
        <p:nvSpPr>
          <p:cNvPr id="44035" name="Rectangle 1"/>
          <p:cNvSpPr>
            <a:spLocks noChangeArrowheads="1"/>
          </p:cNvSpPr>
          <p:nvPr/>
        </p:nvSpPr>
        <p:spPr bwMode="auto">
          <a:xfrm>
            <a:off x="555625" y="508000"/>
            <a:ext cx="8324850" cy="5693866"/>
          </a:xfrm>
          <a:prstGeom prst="rect">
            <a:avLst/>
          </a:prstGeom>
          <a:noFill/>
          <a:ln w="9525">
            <a:noFill/>
            <a:miter lim="800000"/>
            <a:headEnd/>
            <a:tailEnd/>
          </a:ln>
        </p:spPr>
        <p:txBody>
          <a:bodyPr wrap="square" anchor="ctr">
            <a:spAutoFit/>
          </a:bodyPr>
          <a:lstStyle/>
          <a:p>
            <a:pPr algn="just">
              <a:buFont typeface="Wingdings" pitchFamily="2" charset="2"/>
              <a:buChar char="§"/>
            </a:pPr>
            <a:r>
              <a:rPr lang="en-AU" sz="2400" dirty="0" smtClean="0">
                <a:latin typeface="Times New Roman" pitchFamily="18" charset="0"/>
                <a:cs typeface="Times New Roman" pitchFamily="18" charset="0"/>
              </a:rPr>
              <a:t>A novel testing </a:t>
            </a:r>
            <a:r>
              <a:rPr lang="en-AU" sz="2400" dirty="0">
                <a:latin typeface="Times New Roman" pitchFamily="18" charset="0"/>
                <a:cs typeface="Times New Roman" pitchFamily="18" charset="0"/>
              </a:rPr>
              <a:t>tool namely ‘</a:t>
            </a:r>
            <a:r>
              <a:rPr lang="en-AU" sz="2400" b="1" dirty="0" err="1">
                <a:latin typeface="Times New Roman" pitchFamily="18" charset="0"/>
                <a:cs typeface="Times New Roman" pitchFamily="18" charset="0"/>
              </a:rPr>
              <a:t>JImpact</a:t>
            </a:r>
            <a:r>
              <a:rPr lang="en-AU" sz="2400" b="1" dirty="0">
                <a:latin typeface="Times New Roman" pitchFamily="18" charset="0"/>
                <a:cs typeface="Times New Roman" pitchFamily="18" charset="0"/>
              </a:rPr>
              <a:t> Arbiter</a:t>
            </a:r>
            <a:r>
              <a:rPr lang="en-AU" sz="2400" dirty="0">
                <a:latin typeface="Times New Roman" pitchFamily="18" charset="0"/>
                <a:cs typeface="Times New Roman" pitchFamily="18" charset="0"/>
              </a:rPr>
              <a:t>’ has been developed to analyse any given Java based software to identify and test the </a:t>
            </a:r>
            <a:r>
              <a:rPr lang="en-AU" sz="2400" dirty="0" smtClean="0">
                <a:latin typeface="Times New Roman" pitchFamily="18" charset="0"/>
                <a:cs typeface="Times New Roman" pitchFamily="18" charset="0"/>
              </a:rPr>
              <a:t>fault prone </a:t>
            </a:r>
            <a:r>
              <a:rPr lang="en-AU" sz="2400" dirty="0">
                <a:latin typeface="Times New Roman" pitchFamily="18" charset="0"/>
                <a:cs typeface="Times New Roman" pitchFamily="18" charset="0"/>
              </a:rPr>
              <a:t>components in it. </a:t>
            </a:r>
          </a:p>
          <a:p>
            <a:pPr algn="just">
              <a:buFont typeface="Wingdings" pitchFamily="2" charset="2"/>
              <a:buChar char="§"/>
            </a:pPr>
            <a:endParaRPr lang="en-AU" sz="2400" dirty="0">
              <a:latin typeface="Times New Roman" pitchFamily="18" charset="0"/>
              <a:cs typeface="Times New Roman" pitchFamily="18" charset="0"/>
            </a:endParaRPr>
          </a:p>
          <a:p>
            <a:pPr algn="just">
              <a:buFont typeface="Wingdings" pitchFamily="2" charset="2"/>
              <a:buChar char="§"/>
            </a:pPr>
            <a:r>
              <a:rPr lang="en-AU" sz="2400" dirty="0" smtClean="0">
                <a:latin typeface="Times New Roman" pitchFamily="18" charset="0"/>
                <a:cs typeface="Times New Roman" pitchFamily="18" charset="0"/>
              </a:rPr>
              <a:t>The tool achieves objective in two phases</a:t>
            </a:r>
          </a:p>
          <a:p>
            <a:pPr lvl="1" algn="just">
              <a:buFont typeface="Wingdings" pitchFamily="2" charset="2"/>
              <a:buChar char="§"/>
            </a:pPr>
            <a:r>
              <a:rPr lang="en-AU" sz="2000" dirty="0" smtClean="0">
                <a:latin typeface="Times New Roman" pitchFamily="18" charset="0"/>
                <a:cs typeface="Times New Roman" pitchFamily="18" charset="0"/>
              </a:rPr>
              <a:t>Phase I – Fault-Prone Components Identification</a:t>
            </a:r>
          </a:p>
          <a:p>
            <a:pPr lvl="1" algn="just">
              <a:buFont typeface="Wingdings" pitchFamily="2" charset="2"/>
              <a:buChar char="§"/>
            </a:pPr>
            <a:r>
              <a:rPr lang="en-AU" sz="2000" dirty="0" smtClean="0">
                <a:latin typeface="Times New Roman" pitchFamily="18" charset="0"/>
                <a:cs typeface="Times New Roman" pitchFamily="18" charset="0"/>
              </a:rPr>
              <a:t>Phase II – Fault-Prone Components Verification</a:t>
            </a:r>
          </a:p>
          <a:p>
            <a:pPr lvl="1" algn="just"/>
            <a:endParaRPr lang="en-AU" sz="2400" dirty="0" smtClean="0">
              <a:latin typeface="Times New Roman" pitchFamily="18" charset="0"/>
              <a:cs typeface="Times New Roman" pitchFamily="18" charset="0"/>
            </a:endParaRPr>
          </a:p>
          <a:p>
            <a:pPr algn="just">
              <a:buFont typeface="Wingdings" pitchFamily="2" charset="2"/>
              <a:buChar char="§"/>
            </a:pPr>
            <a:r>
              <a:rPr lang="en-AU" sz="2400" dirty="0" smtClean="0">
                <a:latin typeface="Times New Roman" pitchFamily="18" charset="0"/>
                <a:cs typeface="Times New Roman" pitchFamily="18" charset="0"/>
              </a:rPr>
              <a:t>Phase I - Dynamic Impact analysis </a:t>
            </a:r>
          </a:p>
          <a:p>
            <a:pPr lvl="1" algn="just">
              <a:buFont typeface="Wingdings" pitchFamily="2" charset="2"/>
              <a:buChar char="§"/>
            </a:pPr>
            <a:r>
              <a:rPr lang="en-AU" sz="2000" dirty="0" smtClean="0">
                <a:latin typeface="Times New Roman" pitchFamily="18" charset="0"/>
                <a:cs typeface="Times New Roman" pitchFamily="18" charset="0"/>
              </a:rPr>
              <a:t>Provides a complete list of fault-prone components</a:t>
            </a:r>
            <a:r>
              <a:rPr lang="en-AU" sz="2400" dirty="0" smtClean="0">
                <a:latin typeface="Times New Roman" pitchFamily="18" charset="0"/>
                <a:cs typeface="Times New Roman" pitchFamily="18" charset="0"/>
              </a:rPr>
              <a:t> </a:t>
            </a:r>
          </a:p>
          <a:p>
            <a:pPr lvl="1" algn="just">
              <a:buNone/>
            </a:pPr>
            <a:endParaRPr lang="en-AU" sz="2400" dirty="0" smtClean="0">
              <a:latin typeface="Times New Roman" pitchFamily="18" charset="0"/>
              <a:cs typeface="Times New Roman" pitchFamily="18" charset="0"/>
            </a:endParaRPr>
          </a:p>
          <a:p>
            <a:pPr algn="just">
              <a:buFont typeface="Wingdings" pitchFamily="2" charset="2"/>
              <a:buChar char="§"/>
            </a:pPr>
            <a:r>
              <a:rPr lang="en-US" sz="2400" dirty="0" smtClean="0">
                <a:latin typeface="Times New Roman" pitchFamily="18" charset="0"/>
                <a:cs typeface="Times New Roman" pitchFamily="18" charset="0"/>
              </a:rPr>
              <a:t>Phase II - HGA based approach</a:t>
            </a:r>
          </a:p>
          <a:p>
            <a:pPr lvl="1" algn="just">
              <a:buFont typeface="Wingdings" pitchFamily="2" charset="2"/>
              <a:buChar char="§"/>
            </a:pPr>
            <a:r>
              <a:rPr lang="en-AU" sz="2000" dirty="0" smtClean="0">
                <a:latin typeface="Times New Roman" pitchFamily="18" charset="0"/>
                <a:cs typeface="Times New Roman" pitchFamily="18" charset="0"/>
              </a:rPr>
              <a:t>Fault prone components are tested in unit as well as integration testing rigorously using the test cases generated using HGA</a:t>
            </a:r>
          </a:p>
          <a:p>
            <a:pPr lvl="1" algn="just">
              <a:buFont typeface="Wingdings" pitchFamily="2" charset="2"/>
              <a:buChar char="§"/>
            </a:pPr>
            <a:r>
              <a:rPr lang="en-US" sz="2000" dirty="0" smtClean="0">
                <a:latin typeface="Times New Roman" pitchFamily="18" charset="0"/>
                <a:cs typeface="Times New Roman" pitchFamily="18" charset="0"/>
              </a:rPr>
              <a:t>The test cases are stored properly in data stores for later use</a:t>
            </a:r>
          </a:p>
          <a:p>
            <a:pPr lvl="1" algn="just"/>
            <a:endParaRPr lang="en-AU" sz="2400" dirty="0" smtClean="0">
              <a:latin typeface="Times New Roman" pitchFamily="18" charset="0"/>
              <a:cs typeface="Times New Roman" pitchFamily="18" charset="0"/>
            </a:endParaRPr>
          </a:p>
        </p:txBody>
      </p:sp>
      <p:sp>
        <p:nvSpPr>
          <p:cNvPr id="4" name="Rectangle 3"/>
          <p:cNvSpPr/>
          <p:nvPr/>
        </p:nvSpPr>
        <p:spPr>
          <a:xfrm>
            <a:off x="5667390" y="0"/>
            <a:ext cx="3476610" cy="523220"/>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Conclusion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2544" y="507960"/>
            <a:ext cx="8471016" cy="6134184"/>
          </a:xfrm>
        </p:spPr>
        <p:txBody>
          <a:bodyPr/>
          <a:lstStyle/>
          <a:p>
            <a:pPr algn="just">
              <a:buFont typeface="Wingdings" pitchFamily="2" charset="2"/>
              <a:buChar char="§"/>
            </a:pPr>
            <a:r>
              <a:rPr lang="en-AU" sz="2400" dirty="0" smtClean="0">
                <a:latin typeface="Times New Roman" pitchFamily="18" charset="0"/>
                <a:cs typeface="Times New Roman" pitchFamily="18" charset="0"/>
              </a:rPr>
              <a:t>The tool facilitates </a:t>
            </a:r>
          </a:p>
          <a:p>
            <a:pPr lvl="1" algn="just">
              <a:buFont typeface="Wingdings" pitchFamily="2" charset="2"/>
              <a:buChar char="§"/>
            </a:pPr>
            <a:r>
              <a:rPr lang="en-AU" sz="2000" dirty="0" smtClean="0">
                <a:latin typeface="Times New Roman" pitchFamily="18" charset="0"/>
                <a:cs typeface="Times New Roman" pitchFamily="18" charset="0"/>
              </a:rPr>
              <a:t>Automatic generation of mutants from the source code</a:t>
            </a:r>
          </a:p>
          <a:p>
            <a:pPr lvl="1" algn="just">
              <a:buFont typeface="Wingdings" pitchFamily="2" charset="2"/>
              <a:buChar char="§"/>
            </a:pPr>
            <a:r>
              <a:rPr lang="en-AU" sz="2000" dirty="0" smtClean="0">
                <a:latin typeface="Times New Roman" pitchFamily="18" charset="0"/>
                <a:cs typeface="Times New Roman" pitchFamily="18" charset="0"/>
              </a:rPr>
              <a:t>Dynamic code impact analysis</a:t>
            </a:r>
          </a:p>
          <a:p>
            <a:pPr lvl="1" algn="just">
              <a:buFont typeface="Wingdings" pitchFamily="2" charset="2"/>
              <a:buChar char="§"/>
            </a:pPr>
            <a:r>
              <a:rPr lang="en-AU" sz="2000" dirty="0" smtClean="0">
                <a:latin typeface="Times New Roman" pitchFamily="18" charset="0"/>
                <a:cs typeface="Times New Roman" pitchFamily="18" charset="0"/>
              </a:rPr>
              <a:t>Automated test cases generation with unit &amp; integration testing</a:t>
            </a:r>
          </a:p>
          <a:p>
            <a:pPr lvl="1" algn="just">
              <a:buNone/>
            </a:pPr>
            <a:endParaRPr lang="en-US" sz="2400" dirty="0" smtClean="0">
              <a:latin typeface="Times New Roman" pitchFamily="18" charset="0"/>
              <a:cs typeface="Times New Roman" pitchFamily="18" charset="0"/>
            </a:endParaRPr>
          </a:p>
          <a:p>
            <a:pPr algn="just">
              <a:buFont typeface="Wingdings" pitchFamily="2" charset="2"/>
              <a:buChar char="§"/>
            </a:pPr>
            <a:r>
              <a:rPr lang="en-AU" sz="2400" dirty="0" smtClean="0">
                <a:latin typeface="Times New Roman" pitchFamily="18" charset="0"/>
                <a:cs typeface="Times New Roman" pitchFamily="18" charset="0"/>
              </a:rPr>
              <a:t>Impact Analysis</a:t>
            </a:r>
          </a:p>
          <a:p>
            <a:pPr lvl="1" algn="just">
              <a:buFont typeface="Wingdings" pitchFamily="2" charset="2"/>
              <a:buChar char="§"/>
            </a:pPr>
            <a:r>
              <a:rPr lang="en-AU" sz="2000" dirty="0" smtClean="0">
                <a:latin typeface="Times New Roman" pitchFamily="18" charset="0"/>
                <a:cs typeface="Times New Roman" pitchFamily="18" charset="0"/>
              </a:rPr>
              <a:t>catastrophic, critical, marginal and minor</a:t>
            </a:r>
          </a:p>
          <a:p>
            <a:pPr lvl="1" algn="just">
              <a:buFont typeface="Wingdings" pitchFamily="2" charset="2"/>
              <a:buChar char="§"/>
            </a:pPr>
            <a:r>
              <a:rPr lang="en-US" sz="2000" dirty="0" smtClean="0">
                <a:latin typeface="Times New Roman" pitchFamily="18" charset="0"/>
                <a:cs typeface="Times New Roman" pitchFamily="18" charset="0"/>
              </a:rPr>
              <a:t>Show Stoppers kind of error</a:t>
            </a:r>
            <a:endParaRPr lang="en-US" sz="2400" dirty="0" smtClean="0">
              <a:latin typeface="Times New Roman" pitchFamily="18" charset="0"/>
              <a:cs typeface="Times New Roman" pitchFamily="18" charset="0"/>
            </a:endParaRPr>
          </a:p>
          <a:p>
            <a:pPr lvl="1" algn="just">
              <a:buFont typeface="Wingdings" pitchFamily="2" charset="2"/>
              <a:buChar char="§"/>
            </a:pPr>
            <a:endParaRPr lang="en-AU" sz="2000" dirty="0" smtClean="0">
              <a:latin typeface="Times New Roman" pitchFamily="18" charset="0"/>
              <a:cs typeface="Times New Roman" pitchFamily="18" charset="0"/>
            </a:endParaRPr>
          </a:p>
          <a:p>
            <a:pPr algn="just">
              <a:buFont typeface="Wingdings" pitchFamily="2" charset="2"/>
              <a:buChar char="§"/>
            </a:pPr>
            <a:r>
              <a:rPr lang="en-AU" sz="2400" dirty="0" smtClean="0">
                <a:latin typeface="Times New Roman" pitchFamily="18" charset="0"/>
                <a:cs typeface="Times New Roman" pitchFamily="18" charset="0"/>
              </a:rPr>
              <a:t>Efficiency analysis </a:t>
            </a:r>
          </a:p>
          <a:p>
            <a:pPr lvl="1" algn="just">
              <a:buFont typeface="Wingdings" pitchFamily="2" charset="2"/>
              <a:buChar char="§"/>
            </a:pPr>
            <a:r>
              <a:rPr lang="en-AU" sz="2000" dirty="0" smtClean="0">
                <a:latin typeface="Times New Roman" pitchFamily="18" charset="0"/>
                <a:cs typeface="Times New Roman" pitchFamily="18" charset="0"/>
              </a:rPr>
              <a:t>based on Infosys’s various metrics and measures </a:t>
            </a:r>
          </a:p>
          <a:p>
            <a:pPr lvl="1" algn="just">
              <a:buFont typeface="Wingdings" pitchFamily="2" charset="2"/>
              <a:buChar char="§"/>
            </a:pPr>
            <a:endParaRPr lang="en-AU" sz="2000" dirty="0" smtClean="0">
              <a:latin typeface="Times New Roman" pitchFamily="18" charset="0"/>
              <a:cs typeface="Times New Roman" pitchFamily="18" charset="0"/>
            </a:endParaRPr>
          </a:p>
          <a:p>
            <a:pPr algn="just">
              <a:buFont typeface="Wingdings" pitchFamily="2" charset="2"/>
              <a:buChar char="§"/>
            </a:pPr>
            <a:r>
              <a:rPr lang="en-AU" sz="2400" dirty="0" smtClean="0">
                <a:latin typeface="Times New Roman" pitchFamily="18" charset="0"/>
                <a:cs typeface="Times New Roman" pitchFamily="18" charset="0"/>
              </a:rPr>
              <a:t>Report Generation</a:t>
            </a:r>
          </a:p>
          <a:p>
            <a:pPr lvl="1" algn="just">
              <a:buFont typeface="Wingdings" pitchFamily="2" charset="2"/>
              <a:buChar char="§"/>
            </a:pPr>
            <a:r>
              <a:rPr lang="en-AU" sz="2000" dirty="0" smtClean="0">
                <a:latin typeface="Times New Roman" pitchFamily="18" charset="0"/>
                <a:cs typeface="Times New Roman" pitchFamily="18" charset="0"/>
              </a:rPr>
              <a:t>Graph based visualization </a:t>
            </a:r>
          </a:p>
          <a:p>
            <a:pPr lvl="1" algn="just">
              <a:buFont typeface="Wingdings" pitchFamily="2" charset="2"/>
              <a:buChar char="§"/>
            </a:pPr>
            <a:r>
              <a:rPr lang="en-AU" sz="2000" dirty="0" smtClean="0">
                <a:latin typeface="Times New Roman" pitchFamily="18" charset="0"/>
                <a:cs typeface="Times New Roman" pitchFamily="18" charset="0"/>
              </a:rPr>
              <a:t>Test cases saved in .</a:t>
            </a:r>
            <a:r>
              <a:rPr lang="en-AU" sz="2000" dirty="0" err="1" smtClean="0">
                <a:latin typeface="Times New Roman" pitchFamily="18" charset="0"/>
                <a:cs typeface="Times New Roman" pitchFamily="18" charset="0"/>
              </a:rPr>
              <a:t>xls</a:t>
            </a:r>
            <a:r>
              <a:rPr lang="en-AU" sz="2000" dirty="0" smtClean="0">
                <a:latin typeface="Times New Roman" pitchFamily="18" charset="0"/>
                <a:cs typeface="Times New Roman" pitchFamily="18" charset="0"/>
              </a:rPr>
              <a:t> form</a:t>
            </a:r>
          </a:p>
          <a:p>
            <a:pPr lvl="1" algn="just">
              <a:buFont typeface="Wingdings" pitchFamily="2" charset="2"/>
              <a:buChar char="§"/>
            </a:pPr>
            <a:r>
              <a:rPr lang="en-AU" sz="2000" dirty="0" err="1" smtClean="0">
                <a:latin typeface="Times New Roman" pitchFamily="18" charset="0"/>
                <a:cs typeface="Times New Roman" pitchFamily="18" charset="0"/>
              </a:rPr>
              <a:t>Pdf</a:t>
            </a:r>
            <a:r>
              <a:rPr lang="en-AU" sz="2000" dirty="0" smtClean="0">
                <a:latin typeface="Times New Roman" pitchFamily="18" charset="0"/>
                <a:cs typeface="Times New Roman" pitchFamily="18" charset="0"/>
              </a:rPr>
              <a:t> reports for test results </a:t>
            </a:r>
          </a:p>
          <a:p>
            <a:endParaRPr lang="en-US" sz="2200" dirty="0"/>
          </a:p>
        </p:txBody>
      </p:sp>
      <p:sp>
        <p:nvSpPr>
          <p:cNvPr id="4" name="Round Diagonal Corner Rectangle 3"/>
          <p:cNvSpPr>
            <a:spLocks noChangeArrowheads="1"/>
          </p:cNvSpPr>
          <p:nvPr/>
        </p:nvSpPr>
        <p:spPr bwMode="auto">
          <a:xfrm>
            <a:off x="263525" y="434975"/>
            <a:ext cx="8689975" cy="6243638"/>
          </a:xfrm>
          <a:custGeom>
            <a:avLst/>
            <a:gdLst>
              <a:gd name="T0" fmla="*/ 3276600 w 3276600"/>
              <a:gd name="T1" fmla="*/ 617538 h 1235075"/>
              <a:gd name="T2" fmla="*/ 1638300 w 3276600"/>
              <a:gd name="T3" fmla="*/ 1235075 h 1235075"/>
              <a:gd name="T4" fmla="*/ 0 w 3276600"/>
              <a:gd name="T5" fmla="*/ 617538 h 1235075"/>
              <a:gd name="T6" fmla="*/ 1638300 w 3276600"/>
              <a:gd name="T7" fmla="*/ 0 h 1235075"/>
              <a:gd name="T8" fmla="*/ 0 60000 65536"/>
              <a:gd name="T9" fmla="*/ 1 60000 65536"/>
              <a:gd name="T10" fmla="*/ 2 60000 65536"/>
              <a:gd name="T11" fmla="*/ 3 60000 65536"/>
              <a:gd name="T12" fmla="*/ 34253 w 3276600"/>
              <a:gd name="T13" fmla="*/ 34253 h 1235075"/>
              <a:gd name="T14" fmla="*/ 3242347 w 3276600"/>
              <a:gd name="T15" fmla="*/ 1200822 h 1235075"/>
            </a:gdLst>
            <a:ahLst/>
            <a:cxnLst>
              <a:cxn ang="T8">
                <a:pos x="T0" y="T1"/>
              </a:cxn>
              <a:cxn ang="T9">
                <a:pos x="T2" y="T3"/>
              </a:cxn>
              <a:cxn ang="T10">
                <a:pos x="T4" y="T5"/>
              </a:cxn>
              <a:cxn ang="T11">
                <a:pos x="T6" y="T7"/>
              </a:cxn>
            </a:cxnLst>
            <a:rect l="T12" t="T13" r="T14" b="T15"/>
            <a:pathLst>
              <a:path w="3276600" h="1235075">
                <a:moveTo>
                  <a:pt x="116949" y="0"/>
                </a:moveTo>
                <a:lnTo>
                  <a:pt x="3276600" y="0"/>
                </a:lnTo>
                <a:lnTo>
                  <a:pt x="3276600" y="1118126"/>
                </a:lnTo>
                <a:cubicBezTo>
                  <a:pt x="3276600" y="1182715"/>
                  <a:pt x="3224240" y="1235074"/>
                  <a:pt x="3159651" y="1235075"/>
                </a:cubicBezTo>
                <a:lnTo>
                  <a:pt x="0" y="1235075"/>
                </a:lnTo>
                <a:lnTo>
                  <a:pt x="0" y="116949"/>
                </a:lnTo>
                <a:cubicBezTo>
                  <a:pt x="0" y="52359"/>
                  <a:pt x="52359" y="0"/>
                  <a:pt x="116948" y="0"/>
                </a:cubicBezTo>
                <a:close/>
              </a:path>
            </a:pathLst>
          </a:custGeom>
          <a:noFill/>
          <a:ln w="12700">
            <a:solidFill>
              <a:srgbClr val="595959"/>
            </a:solid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sz="1400">
              <a:solidFill>
                <a:srgbClr val="FFFFFF"/>
              </a:solidFill>
              <a:latin typeface="+mn-lt"/>
              <a:cs typeface="ＭＳ Ｐゴシック" pitchFamily="-105" charset="-128"/>
            </a:endParaRPr>
          </a:p>
        </p:txBody>
      </p:sp>
      <p:sp>
        <p:nvSpPr>
          <p:cNvPr id="5" name="Rectangle 4"/>
          <p:cNvSpPr/>
          <p:nvPr/>
        </p:nvSpPr>
        <p:spPr>
          <a:xfrm>
            <a:off x="5667390" y="0"/>
            <a:ext cx="3476610" cy="523220"/>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smtClean="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Contd..</a:t>
            </a:r>
            <a:endPar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Gruppe 33"/>
          <p:cNvGrpSpPr>
            <a:grpSpLocks/>
          </p:cNvGrpSpPr>
          <p:nvPr/>
        </p:nvGrpSpPr>
        <p:grpSpPr bwMode="auto">
          <a:xfrm>
            <a:off x="555625" y="1347789"/>
            <a:ext cx="8069318" cy="1570029"/>
            <a:chOff x="2220686" y="2809505"/>
            <a:chExt cx="2177143" cy="1339929"/>
          </a:xfrm>
        </p:grpSpPr>
        <p:sp>
          <p:nvSpPr>
            <p:cNvPr id="45063" name="Rektangel 41"/>
            <p:cNvSpPr>
              <a:spLocks noChangeArrowheads="1"/>
            </p:cNvSpPr>
            <p:nvPr/>
          </p:nvSpPr>
          <p:spPr bwMode="auto">
            <a:xfrm>
              <a:off x="2220686" y="2809505"/>
              <a:ext cx="2177143" cy="282063"/>
            </a:xfrm>
            <a:prstGeom prst="rect">
              <a:avLst/>
            </a:prstGeom>
            <a:gradFill rotWithShape="1">
              <a:gsLst>
                <a:gs pos="0">
                  <a:srgbClr val="74F4FF"/>
                </a:gs>
                <a:gs pos="56000">
                  <a:srgbClr val="208ECD"/>
                </a:gs>
                <a:gs pos="100000">
                  <a:srgbClr val="208ECD"/>
                </a:gs>
              </a:gsLst>
              <a:lin ang="5400000" scaled="1"/>
            </a:gradFill>
            <a:ln w="9525">
              <a:solidFill>
                <a:srgbClr val="208ECD"/>
              </a:solidFill>
              <a:miter lim="800000"/>
              <a:headEnd/>
              <a:tailEnd/>
            </a:ln>
          </p:spPr>
          <p:txBody>
            <a:bodyPr anchor="ctr"/>
            <a:lstStyle/>
            <a:p>
              <a:pPr algn="ctr"/>
              <a:r>
                <a:rPr lang="da-DK" sz="2400" dirty="0">
                  <a:solidFill>
                    <a:srgbClr val="FFFFFF"/>
                  </a:solidFill>
                  <a:latin typeface="Calibri" pitchFamily="34" charset="0"/>
                </a:rPr>
                <a:t>Future Enhancement</a:t>
              </a:r>
            </a:p>
          </p:txBody>
        </p:sp>
        <p:sp>
          <p:nvSpPr>
            <p:cNvPr id="13" name="Rektangel 42"/>
            <p:cNvSpPr>
              <a:spLocks noChangeArrowheads="1"/>
            </p:cNvSpPr>
            <p:nvPr/>
          </p:nvSpPr>
          <p:spPr bwMode="auto">
            <a:xfrm>
              <a:off x="2220686" y="3091595"/>
              <a:ext cx="2177143" cy="1057839"/>
            </a:xfrm>
            <a:prstGeom prst="rect">
              <a:avLst/>
            </a:prstGeom>
            <a:gradFill rotWithShape="1">
              <a:gsLst>
                <a:gs pos="0">
                  <a:schemeClr val="bg1">
                    <a:lumMod val="95000"/>
                  </a:schemeClr>
                </a:gs>
                <a:gs pos="100000">
                  <a:schemeClr val="bg1"/>
                </a:gs>
              </a:gsLst>
              <a:lin ang="16200000"/>
            </a:gradFill>
            <a:ln w="9525">
              <a:solidFill>
                <a:schemeClr val="tx1">
                  <a:lumMod val="50000"/>
                  <a:lumOff val="50000"/>
                </a:schemeClr>
              </a:solidFill>
              <a:miter lim="800000"/>
              <a:headEnd/>
              <a:tailEnd/>
            </a:ln>
            <a:effectLst/>
          </p:spPr>
          <p:txBody>
            <a:bodyPr anchor="ctr"/>
            <a:lstStyle/>
            <a:p>
              <a:pPr algn="ctr" fontAlgn="auto">
                <a:spcBef>
                  <a:spcPts val="0"/>
                </a:spcBef>
                <a:spcAft>
                  <a:spcPts val="0"/>
                </a:spcAft>
                <a:defRPr/>
              </a:pPr>
              <a:endParaRPr lang="da-DK">
                <a:solidFill>
                  <a:srgbClr val="FFFFFF"/>
                </a:solidFill>
                <a:latin typeface="Calibri" charset="0"/>
                <a:ea typeface="ＭＳ Ｐゴシック" charset="-128"/>
                <a:cs typeface="ＭＳ Ｐゴシック" charset="-128"/>
              </a:endParaRPr>
            </a:p>
          </p:txBody>
        </p:sp>
      </p:grpSp>
      <p:sp>
        <p:nvSpPr>
          <p:cNvPr id="45059" name="Rectangle 11"/>
          <p:cNvSpPr>
            <a:spLocks noChangeArrowheads="1"/>
          </p:cNvSpPr>
          <p:nvPr/>
        </p:nvSpPr>
        <p:spPr bwMode="auto">
          <a:xfrm>
            <a:off x="701674" y="1676400"/>
            <a:ext cx="7886755" cy="1200329"/>
          </a:xfrm>
          <a:prstGeom prst="rect">
            <a:avLst/>
          </a:prstGeom>
          <a:noFill/>
          <a:ln w="9525">
            <a:noFill/>
            <a:miter lim="800000"/>
            <a:headEnd/>
            <a:tailEnd/>
          </a:ln>
        </p:spPr>
        <p:txBody>
          <a:bodyPr wrap="square">
            <a:spAutoFit/>
          </a:bodyPr>
          <a:lstStyle/>
          <a:p>
            <a:pPr algn="just"/>
            <a:r>
              <a:rPr lang="en-AU" sz="2000" dirty="0">
                <a:latin typeface="Times New Roman" pitchFamily="18" charset="0"/>
                <a:cs typeface="Times New Roman" pitchFamily="18" charset="0"/>
              </a:rPr>
              <a:t>In future we will apply other test case optimization techniques like Ant Colony Optimization (ACO), Particle Swarm Optimization (PSO) and so on, for a comparative study.</a:t>
            </a:r>
            <a:r>
              <a:rPr lang="en-AU" sz="2000" dirty="0"/>
              <a:t> </a:t>
            </a:r>
          </a:p>
          <a:p>
            <a:pPr marL="565150" lvl="2" indent="-209550">
              <a:buClr>
                <a:srgbClr val="00ADDC"/>
              </a:buClr>
            </a:pPr>
            <a:endParaRPr lang="en-US" sz="1200" dirty="0">
              <a:latin typeface="Times New Roman" pitchFamily="18" charset="0"/>
              <a:cs typeface="Times New Roman" pitchFamily="18" charset="0"/>
            </a:endParaRPr>
          </a:p>
        </p:txBody>
      </p:sp>
      <p:sp>
        <p:nvSpPr>
          <p:cNvPr id="11" name="Rectangle 10"/>
          <p:cNvSpPr/>
          <p:nvPr/>
        </p:nvSpPr>
        <p:spPr>
          <a:xfrm>
            <a:off x="3878253" y="0"/>
            <a:ext cx="5265747" cy="954107"/>
          </a:xfrm>
          <a:prstGeom prst="rect">
            <a:avLst/>
          </a:prstGeom>
          <a:noFill/>
        </p:spPr>
        <p:txBody>
          <a:bodyPr wrap="square">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smtClean="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Future enhancement &amp; acknowledgement</a:t>
            </a:r>
            <a:endPar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endParaRPr>
          </a:p>
        </p:txBody>
      </p:sp>
      <p:sp>
        <p:nvSpPr>
          <p:cNvPr id="22" name="Round Diagonal Corner Rectangle 3"/>
          <p:cNvSpPr>
            <a:spLocks noChangeArrowheads="1"/>
          </p:cNvSpPr>
          <p:nvPr/>
        </p:nvSpPr>
        <p:spPr bwMode="auto">
          <a:xfrm>
            <a:off x="993726" y="3648078"/>
            <a:ext cx="7594600" cy="1606568"/>
          </a:xfrm>
          <a:custGeom>
            <a:avLst/>
            <a:gdLst>
              <a:gd name="T0" fmla="*/ 3276600 w 3276600"/>
              <a:gd name="T1" fmla="*/ 617538 h 1235075"/>
              <a:gd name="T2" fmla="*/ 1638300 w 3276600"/>
              <a:gd name="T3" fmla="*/ 1235075 h 1235075"/>
              <a:gd name="T4" fmla="*/ 0 w 3276600"/>
              <a:gd name="T5" fmla="*/ 617538 h 1235075"/>
              <a:gd name="T6" fmla="*/ 1638300 w 3276600"/>
              <a:gd name="T7" fmla="*/ 0 h 1235075"/>
              <a:gd name="T8" fmla="*/ 0 60000 65536"/>
              <a:gd name="T9" fmla="*/ 1 60000 65536"/>
              <a:gd name="T10" fmla="*/ 2 60000 65536"/>
              <a:gd name="T11" fmla="*/ 3 60000 65536"/>
              <a:gd name="T12" fmla="*/ 34253 w 3276600"/>
              <a:gd name="T13" fmla="*/ 34253 h 1235075"/>
              <a:gd name="T14" fmla="*/ 3242347 w 3276600"/>
              <a:gd name="T15" fmla="*/ 1200822 h 1235075"/>
            </a:gdLst>
            <a:ahLst/>
            <a:cxnLst>
              <a:cxn ang="T8">
                <a:pos x="T0" y="T1"/>
              </a:cxn>
              <a:cxn ang="T9">
                <a:pos x="T2" y="T3"/>
              </a:cxn>
              <a:cxn ang="T10">
                <a:pos x="T4" y="T5"/>
              </a:cxn>
              <a:cxn ang="T11">
                <a:pos x="T6" y="T7"/>
              </a:cxn>
            </a:cxnLst>
            <a:rect l="T12" t="T13" r="T14" b="T15"/>
            <a:pathLst>
              <a:path w="3276600" h="1235075">
                <a:moveTo>
                  <a:pt x="116949" y="0"/>
                </a:moveTo>
                <a:lnTo>
                  <a:pt x="3276600" y="0"/>
                </a:lnTo>
                <a:lnTo>
                  <a:pt x="3276600" y="1118126"/>
                </a:lnTo>
                <a:cubicBezTo>
                  <a:pt x="3276600" y="1182715"/>
                  <a:pt x="3224240" y="1235074"/>
                  <a:pt x="3159651" y="1235075"/>
                </a:cubicBezTo>
                <a:lnTo>
                  <a:pt x="0" y="1235075"/>
                </a:lnTo>
                <a:lnTo>
                  <a:pt x="0" y="116949"/>
                </a:lnTo>
                <a:cubicBezTo>
                  <a:pt x="0" y="52359"/>
                  <a:pt x="52359" y="0"/>
                  <a:pt x="116948" y="0"/>
                </a:cubicBezTo>
                <a:close/>
              </a:path>
            </a:pathLst>
          </a:custGeom>
          <a:solidFill>
            <a:schemeClr val="bg1"/>
          </a:solidFill>
          <a:ln w="12700">
            <a:solidFill>
              <a:srgbClr val="595959"/>
            </a:solid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sz="1400">
              <a:solidFill>
                <a:srgbClr val="FFFFFF"/>
              </a:solidFill>
              <a:latin typeface="+mn-lt"/>
              <a:cs typeface="ＭＳ Ｐゴシック" pitchFamily="-105" charset="-128"/>
            </a:endParaRPr>
          </a:p>
        </p:txBody>
      </p:sp>
      <p:sp>
        <p:nvSpPr>
          <p:cNvPr id="45062" name="Text Box 52"/>
          <p:cNvSpPr txBox="1">
            <a:spLocks noChangeArrowheads="1"/>
          </p:cNvSpPr>
          <p:nvPr/>
        </p:nvSpPr>
        <p:spPr bwMode="gray">
          <a:xfrm>
            <a:off x="1249317" y="3282948"/>
            <a:ext cx="7156450" cy="1384995"/>
          </a:xfrm>
          <a:prstGeom prst="rect">
            <a:avLst/>
          </a:prstGeom>
          <a:noFill/>
          <a:ln w="9525">
            <a:noFill/>
            <a:miter lim="800000"/>
            <a:headEnd/>
            <a:tailEnd/>
          </a:ln>
        </p:spPr>
        <p:txBody>
          <a:bodyPr>
            <a:spAutoFit/>
          </a:bodyPr>
          <a:lstStyle/>
          <a:p>
            <a:pPr algn="ctr" defTabSz="801688">
              <a:spcBef>
                <a:spcPct val="20000"/>
              </a:spcBef>
            </a:pPr>
            <a:r>
              <a:rPr lang="en-US" sz="2000" b="1" u="sng" noProof="1">
                <a:solidFill>
                  <a:srgbClr val="0070C0"/>
                </a:solidFill>
                <a:latin typeface="Times New Roman" pitchFamily="18" charset="0"/>
                <a:cs typeface="Times New Roman" pitchFamily="18" charset="0"/>
              </a:rPr>
              <a:t>Acknowledgement:</a:t>
            </a:r>
          </a:p>
          <a:p>
            <a:pPr algn="just" defTabSz="801688">
              <a:spcBef>
                <a:spcPct val="20000"/>
              </a:spcBef>
            </a:pPr>
            <a:r>
              <a:rPr lang="en-US" sz="2000" b="1" noProof="1">
                <a:solidFill>
                  <a:srgbClr val="000000"/>
                </a:solidFill>
                <a:latin typeface="Calibri" pitchFamily="34" charset="0"/>
                <a:cs typeface="Arial" charset="0"/>
              </a:rPr>
              <a:t>	</a:t>
            </a:r>
            <a:r>
              <a:rPr lang="en-US" sz="2000" dirty="0">
                <a:latin typeface="Times New Roman" pitchFamily="18" charset="0"/>
                <a:cs typeface="Times New Roman" pitchFamily="18" charset="0"/>
              </a:rPr>
              <a:t> This research paper is the part of UGC Major Research Project supported by University Grants Commission, New Delhi, India.</a:t>
            </a:r>
            <a:endParaRPr lang="en-US" sz="2000" noProof="1">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Box 7"/>
          <p:cNvSpPr txBox="1">
            <a:spLocks noChangeArrowheads="1"/>
          </p:cNvSpPr>
          <p:nvPr/>
        </p:nvSpPr>
        <p:spPr bwMode="auto">
          <a:xfrm>
            <a:off x="446031" y="690525"/>
            <a:ext cx="1431925" cy="307975"/>
          </a:xfrm>
          <a:prstGeom prst="rect">
            <a:avLst/>
          </a:prstGeom>
          <a:noFill/>
          <a:ln w="9525">
            <a:noFill/>
            <a:miter lim="800000"/>
            <a:headEnd/>
            <a:tailEnd/>
          </a:ln>
        </p:spPr>
        <p:txBody>
          <a:bodyPr wrap="none">
            <a:spAutoFit/>
          </a:bodyPr>
          <a:lstStyle/>
          <a:p>
            <a:r>
              <a:rPr lang="en-US" sz="1400" dirty="0">
                <a:solidFill>
                  <a:schemeClr val="tx2"/>
                </a:solidFill>
                <a:latin typeface="Algerian" pitchFamily="82" charset="0"/>
              </a:rPr>
              <a:t>Read The</a:t>
            </a:r>
            <a:r>
              <a:rPr lang="en-US" sz="1400" dirty="0">
                <a:latin typeface="Algerian" pitchFamily="82" charset="0"/>
              </a:rPr>
              <a:t> </a:t>
            </a:r>
            <a:r>
              <a:rPr lang="en-US" sz="1400" dirty="0">
                <a:solidFill>
                  <a:schemeClr val="tx2"/>
                </a:solidFill>
                <a:latin typeface="Algerian" pitchFamily="82" charset="0"/>
              </a:rPr>
              <a:t> SUT</a:t>
            </a:r>
          </a:p>
        </p:txBody>
      </p:sp>
      <p:sp>
        <p:nvSpPr>
          <p:cNvPr id="6" name="Rectangle 5"/>
          <p:cNvSpPr/>
          <p:nvPr/>
        </p:nvSpPr>
        <p:spPr>
          <a:xfrm>
            <a:off x="6397650" y="0"/>
            <a:ext cx="2746350" cy="523220"/>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Screen Shots</a:t>
            </a:r>
          </a:p>
        </p:txBody>
      </p:sp>
      <p:pic>
        <p:nvPicPr>
          <p:cNvPr id="46085" name="Picture 6"/>
          <p:cNvPicPr>
            <a:picLocks noChangeAspect="1" noChangeArrowheads="1"/>
          </p:cNvPicPr>
          <p:nvPr/>
        </p:nvPicPr>
        <p:blipFill>
          <a:blip r:embed="rId2"/>
          <a:srcRect/>
          <a:stretch>
            <a:fillRect/>
          </a:stretch>
        </p:blipFill>
        <p:spPr bwMode="auto">
          <a:xfrm>
            <a:off x="263524" y="946116"/>
            <a:ext cx="8653523" cy="585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8"/>
          <p:cNvSpPr txBox="1">
            <a:spLocks noChangeArrowheads="1"/>
          </p:cNvSpPr>
          <p:nvPr/>
        </p:nvSpPr>
        <p:spPr bwMode="auto">
          <a:xfrm>
            <a:off x="5484825" y="580986"/>
            <a:ext cx="3417888" cy="307975"/>
          </a:xfrm>
          <a:prstGeom prst="rect">
            <a:avLst/>
          </a:prstGeom>
          <a:noFill/>
          <a:ln w="9525">
            <a:noFill/>
            <a:miter lim="800000"/>
            <a:headEnd/>
            <a:tailEnd/>
          </a:ln>
        </p:spPr>
        <p:txBody>
          <a:bodyPr wrap="none">
            <a:spAutoFit/>
          </a:bodyPr>
          <a:lstStyle/>
          <a:p>
            <a:r>
              <a:rPr lang="en-US" sz="1400" dirty="0">
                <a:solidFill>
                  <a:schemeClr val="tx2"/>
                </a:solidFill>
                <a:latin typeface="Algerian" pitchFamily="82" charset="0"/>
              </a:rPr>
              <a:t>Connected Components Extraction</a:t>
            </a:r>
          </a:p>
        </p:txBody>
      </p:sp>
      <p:pic>
        <p:nvPicPr>
          <p:cNvPr id="5" name="Picture 7"/>
          <p:cNvPicPr>
            <a:picLocks noChangeAspect="1" noChangeArrowheads="1"/>
          </p:cNvPicPr>
          <p:nvPr/>
        </p:nvPicPr>
        <p:blipFill>
          <a:blip r:embed="rId2"/>
          <a:srcRect/>
          <a:stretch>
            <a:fillRect/>
          </a:stretch>
        </p:blipFill>
        <p:spPr bwMode="auto">
          <a:xfrm>
            <a:off x="226953" y="946116"/>
            <a:ext cx="8624947" cy="56261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Box 5"/>
          <p:cNvSpPr txBox="1">
            <a:spLocks noChangeArrowheads="1"/>
          </p:cNvSpPr>
          <p:nvPr/>
        </p:nvSpPr>
        <p:spPr bwMode="auto">
          <a:xfrm>
            <a:off x="263466" y="654012"/>
            <a:ext cx="3359150" cy="307975"/>
          </a:xfrm>
          <a:prstGeom prst="rect">
            <a:avLst/>
          </a:prstGeom>
          <a:noFill/>
          <a:ln w="9525">
            <a:noFill/>
            <a:miter lim="800000"/>
            <a:headEnd/>
            <a:tailEnd/>
          </a:ln>
        </p:spPr>
        <p:txBody>
          <a:bodyPr>
            <a:spAutoFit/>
          </a:bodyPr>
          <a:lstStyle/>
          <a:p>
            <a:r>
              <a:rPr lang="en-US" sz="1400" dirty="0">
                <a:solidFill>
                  <a:schemeClr val="tx2"/>
                </a:solidFill>
                <a:latin typeface="Algerian" pitchFamily="82" charset="0"/>
              </a:rPr>
              <a:t>Random Test Case Generation</a:t>
            </a:r>
          </a:p>
        </p:txBody>
      </p:sp>
      <p:sp>
        <p:nvSpPr>
          <p:cNvPr id="9" name="Rectangle 8"/>
          <p:cNvSpPr/>
          <p:nvPr/>
        </p:nvSpPr>
        <p:spPr>
          <a:xfrm>
            <a:off x="6397650" y="0"/>
            <a:ext cx="2746350" cy="523220"/>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Screen Shots</a:t>
            </a:r>
          </a:p>
        </p:txBody>
      </p:sp>
      <p:pic>
        <p:nvPicPr>
          <p:cNvPr id="47109" name="Picture 6"/>
          <p:cNvPicPr>
            <a:picLocks noChangeAspect="1" noChangeArrowheads="1"/>
          </p:cNvPicPr>
          <p:nvPr/>
        </p:nvPicPr>
        <p:blipFill>
          <a:blip r:embed="rId2"/>
          <a:srcRect/>
          <a:stretch>
            <a:fillRect/>
          </a:stretch>
        </p:blipFill>
        <p:spPr bwMode="auto">
          <a:xfrm>
            <a:off x="190440" y="982630"/>
            <a:ext cx="8799633" cy="565951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a:spLocks noChangeArrowheads="1"/>
          </p:cNvSpPr>
          <p:nvPr/>
        </p:nvSpPr>
        <p:spPr bwMode="auto">
          <a:xfrm>
            <a:off x="6981858" y="544473"/>
            <a:ext cx="2003425" cy="307975"/>
          </a:xfrm>
          <a:prstGeom prst="rect">
            <a:avLst/>
          </a:prstGeom>
          <a:noFill/>
          <a:ln w="9525">
            <a:noFill/>
            <a:miter lim="800000"/>
            <a:headEnd/>
            <a:tailEnd/>
          </a:ln>
        </p:spPr>
        <p:txBody>
          <a:bodyPr wrap="none">
            <a:spAutoFit/>
          </a:bodyPr>
          <a:lstStyle/>
          <a:p>
            <a:r>
              <a:rPr lang="en-US" sz="1400" dirty="0">
                <a:solidFill>
                  <a:schemeClr val="tx2"/>
                </a:solidFill>
                <a:latin typeface="Algerian" pitchFamily="82" charset="0"/>
              </a:rPr>
              <a:t>Mutant Generation</a:t>
            </a:r>
          </a:p>
        </p:txBody>
      </p:sp>
      <p:pic>
        <p:nvPicPr>
          <p:cNvPr id="5" name="Picture 7"/>
          <p:cNvPicPr>
            <a:picLocks noChangeAspect="1" noChangeArrowheads="1"/>
          </p:cNvPicPr>
          <p:nvPr/>
        </p:nvPicPr>
        <p:blipFill>
          <a:blip r:embed="rId2"/>
          <a:srcRect/>
          <a:stretch>
            <a:fillRect/>
          </a:stretch>
        </p:blipFill>
        <p:spPr bwMode="auto">
          <a:xfrm>
            <a:off x="263466" y="800064"/>
            <a:ext cx="8880534" cy="584521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63466" y="763551"/>
            <a:ext cx="2819400" cy="381000"/>
          </a:xfrm>
          <a:prstGeom prst="rect">
            <a:avLst/>
          </a:prstGeom>
        </p:spPr>
        <p:txBody>
          <a:bodyPr anchor="ctr"/>
          <a:lstStyle/>
          <a:p>
            <a:pPr fontAlgn="auto">
              <a:spcAft>
                <a:spcPts val="0"/>
              </a:spcAft>
              <a:defRPr/>
            </a:pPr>
            <a:r>
              <a:rPr lang="en-US" sz="1400" dirty="0">
                <a:solidFill>
                  <a:schemeClr val="tx2">
                    <a:satMod val="130000"/>
                  </a:schemeClr>
                </a:solidFill>
                <a:latin typeface="Algerian" pitchFamily="82" charset="0"/>
                <a:ea typeface="+mj-ea"/>
                <a:cs typeface="+mj-cs"/>
              </a:rPr>
              <a:t>Impact Analysis</a:t>
            </a:r>
          </a:p>
        </p:txBody>
      </p:sp>
      <p:sp>
        <p:nvSpPr>
          <p:cNvPr id="8" name="Rectangle 7"/>
          <p:cNvSpPr/>
          <p:nvPr/>
        </p:nvSpPr>
        <p:spPr>
          <a:xfrm>
            <a:off x="6397650" y="0"/>
            <a:ext cx="2746350" cy="523220"/>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Screen Shots</a:t>
            </a:r>
          </a:p>
        </p:txBody>
      </p:sp>
      <p:pic>
        <p:nvPicPr>
          <p:cNvPr id="48133" name="Picture 8"/>
          <p:cNvPicPr>
            <a:picLocks noChangeAspect="1" noChangeArrowheads="1"/>
          </p:cNvPicPr>
          <p:nvPr/>
        </p:nvPicPr>
        <p:blipFill>
          <a:blip r:embed="rId2"/>
          <a:srcRect/>
          <a:stretch>
            <a:fillRect/>
          </a:stretch>
        </p:blipFill>
        <p:spPr bwMode="auto">
          <a:xfrm>
            <a:off x="190441" y="1201707"/>
            <a:ext cx="8763120" cy="54371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930900" y="434934"/>
            <a:ext cx="3213100" cy="381000"/>
          </a:xfrm>
          <a:prstGeom prst="rect">
            <a:avLst/>
          </a:prstGeom>
        </p:spPr>
        <p:txBody>
          <a:bodyPr anchor="ctr"/>
          <a:lstStyle/>
          <a:p>
            <a:pPr fontAlgn="auto">
              <a:spcAft>
                <a:spcPts val="0"/>
              </a:spcAft>
              <a:defRPr/>
            </a:pPr>
            <a:r>
              <a:rPr lang="en-US" sz="1400" dirty="0">
                <a:solidFill>
                  <a:schemeClr val="tx2">
                    <a:satMod val="130000"/>
                  </a:schemeClr>
                </a:solidFill>
                <a:latin typeface="Algerian" pitchFamily="82" charset="0"/>
                <a:ea typeface="+mj-ea"/>
                <a:cs typeface="+mj-cs"/>
              </a:rPr>
              <a:t>Test Case Generation using GA</a:t>
            </a:r>
          </a:p>
        </p:txBody>
      </p:sp>
      <p:pic>
        <p:nvPicPr>
          <p:cNvPr id="5" name="Picture 9"/>
          <p:cNvPicPr>
            <a:picLocks noChangeAspect="1" noChangeArrowheads="1"/>
          </p:cNvPicPr>
          <p:nvPr/>
        </p:nvPicPr>
        <p:blipFill>
          <a:blip r:embed="rId2"/>
          <a:srcRect/>
          <a:stretch>
            <a:fillRect/>
          </a:stretch>
        </p:blipFill>
        <p:spPr bwMode="auto">
          <a:xfrm>
            <a:off x="263466" y="763551"/>
            <a:ext cx="8617009" cy="58785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397650" y="0"/>
            <a:ext cx="2746350" cy="523220"/>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Screen Shots</a:t>
            </a:r>
          </a:p>
        </p:txBody>
      </p:sp>
      <p:sp>
        <p:nvSpPr>
          <p:cNvPr id="5" name="Title 1"/>
          <p:cNvSpPr txBox="1">
            <a:spLocks/>
          </p:cNvSpPr>
          <p:nvPr/>
        </p:nvSpPr>
        <p:spPr>
          <a:xfrm>
            <a:off x="299979" y="654012"/>
            <a:ext cx="3213100" cy="381000"/>
          </a:xfrm>
          <a:prstGeom prst="rect">
            <a:avLst/>
          </a:prstGeom>
        </p:spPr>
        <p:txBody>
          <a:bodyPr anchor="ctr"/>
          <a:lstStyle/>
          <a:p>
            <a:pPr fontAlgn="auto">
              <a:spcAft>
                <a:spcPts val="0"/>
              </a:spcAft>
              <a:defRPr/>
            </a:pPr>
            <a:r>
              <a:rPr lang="en-US" sz="1400" dirty="0">
                <a:solidFill>
                  <a:schemeClr val="tx2">
                    <a:satMod val="130000"/>
                  </a:schemeClr>
                </a:solidFill>
                <a:latin typeface="Algerian" pitchFamily="82" charset="0"/>
                <a:ea typeface="+mj-ea"/>
                <a:cs typeface="+mj-cs"/>
              </a:rPr>
              <a:t>Branch Coverage using GA</a:t>
            </a:r>
          </a:p>
        </p:txBody>
      </p:sp>
      <p:pic>
        <p:nvPicPr>
          <p:cNvPr id="49157" name="Picture 6"/>
          <p:cNvPicPr>
            <a:picLocks noChangeAspect="1" noChangeArrowheads="1"/>
          </p:cNvPicPr>
          <p:nvPr/>
        </p:nvPicPr>
        <p:blipFill>
          <a:blip r:embed="rId2"/>
          <a:srcRect/>
          <a:stretch>
            <a:fillRect/>
          </a:stretch>
        </p:blipFill>
        <p:spPr bwMode="auto">
          <a:xfrm>
            <a:off x="336549" y="1128682"/>
            <a:ext cx="8580497" cy="5476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7"/>
          <p:cNvSpPr txBox="1">
            <a:spLocks noChangeArrowheads="1"/>
          </p:cNvSpPr>
          <p:nvPr/>
        </p:nvSpPr>
        <p:spPr bwMode="auto">
          <a:xfrm>
            <a:off x="152399" y="690525"/>
            <a:ext cx="8837673" cy="6093976"/>
          </a:xfrm>
          <a:prstGeom prst="rect">
            <a:avLst/>
          </a:prstGeom>
          <a:noFill/>
          <a:ln w="9525">
            <a:noFill/>
            <a:miter lim="800000"/>
            <a:headEnd/>
            <a:tailEnd/>
          </a:ln>
        </p:spPr>
        <p:txBody>
          <a:bodyPr wrap="square">
            <a:spAutoFit/>
          </a:bodyPr>
          <a:lstStyle/>
          <a:p>
            <a:pPr algn="just">
              <a:lnSpc>
                <a:spcPct val="150000"/>
              </a:lnSpc>
              <a:buNone/>
            </a:pPr>
            <a:r>
              <a:rPr lang="en-US" sz="2000" dirty="0" smtClean="0">
                <a:solidFill>
                  <a:srgbClr val="0070C0"/>
                </a:solidFill>
                <a:latin typeface="Times New Roman" pitchFamily="18" charset="0"/>
                <a:cs typeface="Times New Roman" pitchFamily="18" charset="0"/>
              </a:rPr>
              <a:t>Software Under Test (SUT)</a:t>
            </a:r>
          </a:p>
          <a:p>
            <a:pPr algn="just">
              <a:lnSpc>
                <a:spcPct val="150000"/>
              </a:lnSpc>
              <a:buNone/>
            </a:pPr>
            <a:r>
              <a:rPr lang="en-US" sz="2000" dirty="0" smtClean="0">
                <a:latin typeface="Times New Roman" pitchFamily="18" charset="0"/>
                <a:cs typeface="Times New Roman" pitchFamily="18" charset="0"/>
              </a:rPr>
              <a:t> 	Java based system is taken as input. </a:t>
            </a:r>
          </a:p>
          <a:p>
            <a:pPr algn="just">
              <a:lnSpc>
                <a:spcPct val="150000"/>
              </a:lnSpc>
              <a:buNone/>
            </a:pPr>
            <a:r>
              <a:rPr lang="en-US" sz="2000" dirty="0" smtClean="0">
                <a:solidFill>
                  <a:srgbClr val="0070C0"/>
                </a:solidFill>
                <a:latin typeface="Times New Roman" pitchFamily="18" charset="0"/>
                <a:cs typeface="Times New Roman" pitchFamily="18" charset="0"/>
              </a:rPr>
              <a:t>Mutants </a:t>
            </a:r>
          </a:p>
          <a:p>
            <a:pPr algn="just">
              <a:lnSpc>
                <a:spcPct val="150000"/>
              </a:lnSpc>
              <a:buNone/>
            </a:pPr>
            <a:r>
              <a:rPr lang="en-US" sz="2000" dirty="0" smtClean="0">
                <a:latin typeface="Times New Roman" pitchFamily="18" charset="0"/>
                <a:cs typeface="Times New Roman" pitchFamily="18" charset="0"/>
              </a:rPr>
              <a:t>	Components which are artificially seeded  with faults are called as mutants.</a:t>
            </a:r>
            <a:endParaRPr lang="en-US" sz="2000" dirty="0">
              <a:solidFill>
                <a:srgbClr val="0070C0"/>
              </a:solidFill>
              <a:latin typeface="Times New Roman" pitchFamily="18" charset="0"/>
              <a:cs typeface="Times New Roman" pitchFamily="18" charset="0"/>
            </a:endParaRPr>
          </a:p>
          <a:p>
            <a:pPr algn="just">
              <a:lnSpc>
                <a:spcPct val="150000"/>
              </a:lnSpc>
            </a:pPr>
            <a:r>
              <a:rPr lang="en-US" sz="2000" dirty="0" smtClean="0">
                <a:solidFill>
                  <a:srgbClr val="0070C0"/>
                </a:solidFill>
                <a:latin typeface="Times New Roman" pitchFamily="18" charset="0"/>
                <a:cs typeface="Times New Roman" pitchFamily="18" charset="0"/>
              </a:rPr>
              <a:t>Mutation Analysis</a:t>
            </a:r>
            <a:endParaRPr lang="en-US" sz="2000" dirty="0">
              <a:solidFill>
                <a:srgbClr val="0070C0"/>
              </a:solidFill>
              <a:latin typeface="Times New Roman" pitchFamily="18" charset="0"/>
              <a:cs typeface="Times New Roman" pitchFamily="18" charset="0"/>
            </a:endParaRPr>
          </a:p>
          <a:p>
            <a:pPr algn="just">
              <a:lnSpc>
                <a:spcPct val="150000"/>
              </a:lnSpc>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Mutation </a:t>
            </a:r>
            <a:r>
              <a:rPr lang="en-US" sz="2000" dirty="0">
                <a:latin typeface="Times New Roman" pitchFamily="18" charset="0"/>
                <a:cs typeface="Times New Roman" pitchFamily="18" charset="0"/>
              </a:rPr>
              <a:t>Score(MS) to identify the fault </a:t>
            </a:r>
            <a:r>
              <a:rPr lang="en-US" sz="2000" dirty="0" smtClean="0">
                <a:latin typeface="Times New Roman" pitchFamily="18" charset="0"/>
                <a:cs typeface="Times New Roman" pitchFamily="18" charset="0"/>
              </a:rPr>
              <a:t>revealing </a:t>
            </a:r>
            <a:r>
              <a:rPr lang="en-US" sz="2000" dirty="0">
                <a:latin typeface="Times New Roman" pitchFamily="18" charset="0"/>
                <a:cs typeface="Times New Roman" pitchFamily="18" charset="0"/>
              </a:rPr>
              <a:t>capability of each test </a:t>
            </a:r>
            <a:r>
              <a:rPr lang="en-US" sz="2000" dirty="0" smtClean="0">
                <a:latin typeface="Times New Roman" pitchFamily="18" charset="0"/>
                <a:cs typeface="Times New Roman" pitchFamily="18" charset="0"/>
              </a:rPr>
              <a:t>	case </a:t>
            </a:r>
            <a:r>
              <a:rPr lang="en-US" sz="2000" dirty="0">
                <a:latin typeface="Times New Roman" pitchFamily="18" charset="0"/>
                <a:cs typeface="Times New Roman" pitchFamily="18" charset="0"/>
              </a:rPr>
              <a:t>for effective test cases generation. </a:t>
            </a:r>
          </a:p>
          <a:p>
            <a:pPr algn="just">
              <a:lnSpc>
                <a:spcPct val="150000"/>
              </a:lnSpc>
            </a:pPr>
            <a:r>
              <a:rPr lang="en-US" sz="2000" dirty="0" smtClean="0">
                <a:solidFill>
                  <a:srgbClr val="0070C0"/>
                </a:solidFill>
                <a:latin typeface="Times New Roman" pitchFamily="18" charset="0"/>
                <a:cs typeface="Times New Roman" pitchFamily="18" charset="0"/>
              </a:rPr>
              <a:t>Impact Analysis</a:t>
            </a:r>
            <a:endParaRPr lang="en-US" sz="2000" dirty="0">
              <a:solidFill>
                <a:srgbClr val="0070C0"/>
              </a:solidFill>
              <a:latin typeface="Times New Roman" pitchFamily="18" charset="0"/>
              <a:cs typeface="Times New Roman" pitchFamily="18" charset="0"/>
            </a:endParaRPr>
          </a:p>
          <a:p>
            <a:pPr algn="just">
              <a:lnSpc>
                <a:spcPct val="150000"/>
              </a:lnSpc>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Identifies </a:t>
            </a:r>
            <a:r>
              <a:rPr lang="en-US" sz="2000" dirty="0">
                <a:latin typeface="Times New Roman" pitchFamily="18" charset="0"/>
                <a:cs typeface="Times New Roman" pitchFamily="18" charset="0"/>
              </a:rPr>
              <a:t>the impact of mutated component over its connected </a:t>
            </a:r>
            <a:r>
              <a:rPr lang="en-US" sz="2000" dirty="0" smtClean="0">
                <a:latin typeface="Times New Roman" pitchFamily="18" charset="0"/>
                <a:cs typeface="Times New Roman" pitchFamily="18" charset="0"/>
              </a:rPr>
              <a:t>	components</a:t>
            </a:r>
            <a:r>
              <a:rPr lang="en-US" sz="2000" dirty="0">
                <a:latin typeface="Times New Roman" pitchFamily="18" charset="0"/>
                <a:cs typeface="Times New Roman" pitchFamily="18" charset="0"/>
              </a:rPr>
              <a:t>.</a:t>
            </a:r>
          </a:p>
          <a:p>
            <a:pPr algn="just">
              <a:lnSpc>
                <a:spcPct val="150000"/>
              </a:lnSpc>
            </a:pPr>
            <a:r>
              <a:rPr lang="en-US" sz="2000" dirty="0" smtClean="0">
                <a:solidFill>
                  <a:srgbClr val="0070C0"/>
                </a:solidFill>
                <a:latin typeface="Times New Roman" pitchFamily="18" charset="0"/>
                <a:cs typeface="Times New Roman" pitchFamily="18" charset="0"/>
              </a:rPr>
              <a:t>Fault </a:t>
            </a:r>
            <a:r>
              <a:rPr lang="en-US" sz="2000" dirty="0">
                <a:solidFill>
                  <a:srgbClr val="0070C0"/>
                </a:solidFill>
                <a:latin typeface="Times New Roman" pitchFamily="18" charset="0"/>
                <a:cs typeface="Times New Roman" pitchFamily="18" charset="0"/>
              </a:rPr>
              <a:t>Prone Components </a:t>
            </a:r>
            <a:r>
              <a:rPr lang="en-US" sz="2000" dirty="0" smtClean="0">
                <a:solidFill>
                  <a:srgbClr val="0070C0"/>
                </a:solidFill>
                <a:latin typeface="Times New Roman" pitchFamily="18" charset="0"/>
                <a:cs typeface="Times New Roman" pitchFamily="18" charset="0"/>
              </a:rPr>
              <a:t>Testing</a:t>
            </a:r>
            <a:endParaRPr lang="en-US" sz="2000" dirty="0">
              <a:solidFill>
                <a:srgbClr val="0070C0"/>
              </a:solidFill>
              <a:latin typeface="Times New Roman" pitchFamily="18" charset="0"/>
              <a:cs typeface="Times New Roman" pitchFamily="18" charset="0"/>
            </a:endParaRPr>
          </a:p>
          <a:p>
            <a:pPr algn="just">
              <a:lnSpc>
                <a:spcPct val="150000"/>
              </a:lnSpc>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Execution </a:t>
            </a:r>
            <a:r>
              <a:rPr lang="en-US" sz="2000" dirty="0">
                <a:latin typeface="Times New Roman" pitchFamily="18" charset="0"/>
                <a:cs typeface="Times New Roman" pitchFamily="18" charset="0"/>
              </a:rPr>
              <a:t>of the </a:t>
            </a:r>
            <a:r>
              <a:rPr lang="en-US" sz="2000" dirty="0" smtClean="0">
                <a:latin typeface="Times New Roman" pitchFamily="18" charset="0"/>
                <a:cs typeface="Times New Roman" pitchFamily="18" charset="0"/>
              </a:rPr>
              <a:t>fault-prone </a:t>
            </a:r>
            <a:r>
              <a:rPr lang="en-US" sz="2000" dirty="0">
                <a:latin typeface="Times New Roman" pitchFamily="18" charset="0"/>
                <a:cs typeface="Times New Roman" pitchFamily="18" charset="0"/>
              </a:rPr>
              <a:t>components using the test cases generated </a:t>
            </a:r>
            <a:r>
              <a:rPr lang="en-US" sz="2000" dirty="0" smtClean="0">
                <a:latin typeface="Times New Roman" pitchFamily="18" charset="0"/>
                <a:cs typeface="Times New Roman" pitchFamily="18" charset="0"/>
              </a:rPr>
              <a:t>	using Hybrid </a:t>
            </a:r>
            <a:r>
              <a:rPr lang="en-US" sz="2000" dirty="0">
                <a:latin typeface="Times New Roman" pitchFamily="18" charset="0"/>
                <a:cs typeface="Times New Roman" pitchFamily="18" charset="0"/>
              </a:rPr>
              <a:t>Genetic Algorithm based approach.</a:t>
            </a:r>
            <a:endParaRPr lang="en-US" sz="2000" dirty="0">
              <a:solidFill>
                <a:srgbClr val="0070C0"/>
              </a:solidFill>
              <a:latin typeface="Times New Roman" pitchFamily="18" charset="0"/>
              <a:cs typeface="Times New Roman" pitchFamily="18" charset="0"/>
            </a:endParaRPr>
          </a:p>
        </p:txBody>
      </p:sp>
      <p:sp>
        <p:nvSpPr>
          <p:cNvPr id="4" name="Rectangle 3"/>
          <p:cNvSpPr/>
          <p:nvPr/>
        </p:nvSpPr>
        <p:spPr>
          <a:xfrm>
            <a:off x="5448312" y="0"/>
            <a:ext cx="3695688" cy="523220"/>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smtClean="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Key Words Contd..</a:t>
            </a:r>
            <a:endPar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776929" y="398421"/>
            <a:ext cx="3213100" cy="381000"/>
          </a:xfrm>
          <a:prstGeom prst="rect">
            <a:avLst/>
          </a:prstGeom>
        </p:spPr>
        <p:txBody>
          <a:bodyPr anchor="ctr"/>
          <a:lstStyle/>
          <a:p>
            <a:pPr fontAlgn="auto">
              <a:spcAft>
                <a:spcPts val="0"/>
              </a:spcAft>
              <a:defRPr/>
            </a:pPr>
            <a:r>
              <a:rPr lang="en-US" sz="1400" dirty="0">
                <a:solidFill>
                  <a:schemeClr val="tx2">
                    <a:satMod val="130000"/>
                  </a:schemeClr>
                </a:solidFill>
                <a:latin typeface="Algerian" pitchFamily="82" charset="0"/>
                <a:ea typeface="+mj-ea"/>
                <a:cs typeface="+mj-cs"/>
              </a:rPr>
              <a:t>Test Case Generation Using HGA</a:t>
            </a:r>
          </a:p>
        </p:txBody>
      </p:sp>
      <p:pic>
        <p:nvPicPr>
          <p:cNvPr id="5" name="Picture 9"/>
          <p:cNvPicPr>
            <a:picLocks noChangeAspect="1" noChangeArrowheads="1"/>
          </p:cNvPicPr>
          <p:nvPr/>
        </p:nvPicPr>
        <p:blipFill>
          <a:blip r:embed="rId2"/>
          <a:srcRect/>
          <a:stretch>
            <a:fillRect/>
          </a:stretch>
        </p:blipFill>
        <p:spPr bwMode="auto">
          <a:xfrm>
            <a:off x="226953" y="763551"/>
            <a:ext cx="8726547" cy="58785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397650" y="0"/>
            <a:ext cx="2746350" cy="523220"/>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Screen Shots</a:t>
            </a:r>
          </a:p>
        </p:txBody>
      </p:sp>
      <p:sp>
        <p:nvSpPr>
          <p:cNvPr id="10" name="Title 1"/>
          <p:cNvSpPr txBox="1">
            <a:spLocks/>
          </p:cNvSpPr>
          <p:nvPr/>
        </p:nvSpPr>
        <p:spPr>
          <a:xfrm>
            <a:off x="446087" y="800100"/>
            <a:ext cx="5513407" cy="381000"/>
          </a:xfrm>
          <a:prstGeom prst="rect">
            <a:avLst/>
          </a:prstGeom>
        </p:spPr>
        <p:txBody>
          <a:bodyPr anchor="ctr"/>
          <a:lstStyle/>
          <a:p>
            <a:pPr fontAlgn="auto">
              <a:spcAft>
                <a:spcPts val="0"/>
              </a:spcAft>
              <a:defRPr/>
            </a:pPr>
            <a:r>
              <a:rPr lang="en-US" sz="1400" dirty="0" smtClean="0">
                <a:solidFill>
                  <a:schemeClr val="tx2">
                    <a:satMod val="130000"/>
                  </a:schemeClr>
                </a:solidFill>
                <a:latin typeface="Algerian" pitchFamily="82" charset="0"/>
                <a:ea typeface="+mj-ea"/>
                <a:cs typeface="+mj-cs"/>
              </a:rPr>
              <a:t>Unit testing with Optimized test cases and Branch Coverage </a:t>
            </a:r>
            <a:r>
              <a:rPr lang="en-US" sz="1400" dirty="0">
                <a:solidFill>
                  <a:schemeClr val="tx2">
                    <a:satMod val="130000"/>
                  </a:schemeClr>
                </a:solidFill>
                <a:latin typeface="Algerian" pitchFamily="82" charset="0"/>
                <a:ea typeface="+mj-ea"/>
                <a:cs typeface="+mj-cs"/>
              </a:rPr>
              <a:t>Using HGA</a:t>
            </a:r>
          </a:p>
        </p:txBody>
      </p:sp>
      <p:pic>
        <p:nvPicPr>
          <p:cNvPr id="50181" name="Picture 6"/>
          <p:cNvPicPr>
            <a:picLocks noChangeAspect="1" noChangeArrowheads="1"/>
          </p:cNvPicPr>
          <p:nvPr/>
        </p:nvPicPr>
        <p:blipFill>
          <a:blip r:embed="rId2"/>
          <a:srcRect/>
          <a:stretch>
            <a:fillRect/>
          </a:stretch>
        </p:blipFill>
        <p:spPr bwMode="auto">
          <a:xfrm>
            <a:off x="300038" y="1274762"/>
            <a:ext cx="8690035" cy="540389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740416" y="361908"/>
            <a:ext cx="3213100" cy="381000"/>
          </a:xfrm>
          <a:prstGeom prst="rect">
            <a:avLst/>
          </a:prstGeom>
        </p:spPr>
        <p:txBody>
          <a:bodyPr anchor="ctr"/>
          <a:lstStyle/>
          <a:p>
            <a:pPr fontAlgn="auto">
              <a:spcAft>
                <a:spcPts val="0"/>
              </a:spcAft>
              <a:defRPr/>
            </a:pPr>
            <a:r>
              <a:rPr lang="en-US" sz="1400" dirty="0">
                <a:solidFill>
                  <a:schemeClr val="tx2">
                    <a:satMod val="130000"/>
                  </a:schemeClr>
                </a:solidFill>
                <a:latin typeface="Algerian" pitchFamily="82" charset="0"/>
                <a:ea typeface="+mj-ea"/>
                <a:cs typeface="+mj-cs"/>
              </a:rPr>
              <a:t>Integration Testing using HGA</a:t>
            </a:r>
          </a:p>
        </p:txBody>
      </p:sp>
      <p:pic>
        <p:nvPicPr>
          <p:cNvPr id="5" name="Picture 10"/>
          <p:cNvPicPr>
            <a:picLocks noChangeAspect="1" noChangeArrowheads="1"/>
          </p:cNvPicPr>
          <p:nvPr/>
        </p:nvPicPr>
        <p:blipFill>
          <a:blip r:embed="rId2"/>
          <a:srcRect/>
          <a:stretch>
            <a:fillRect/>
          </a:stretch>
        </p:blipFill>
        <p:spPr bwMode="auto">
          <a:xfrm>
            <a:off x="190440" y="727038"/>
            <a:ext cx="8763120" cy="5878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4"/>
          <p:cNvSpPr txBox="1">
            <a:spLocks noChangeArrowheads="1"/>
          </p:cNvSpPr>
          <p:nvPr/>
        </p:nvSpPr>
        <p:spPr bwMode="auto">
          <a:xfrm>
            <a:off x="227013" y="873125"/>
            <a:ext cx="8726487" cy="5940425"/>
          </a:xfrm>
          <a:prstGeom prst="rect">
            <a:avLst/>
          </a:prstGeom>
          <a:noFill/>
          <a:ln w="9525">
            <a:noFill/>
            <a:miter lim="800000"/>
            <a:headEnd/>
            <a:tailEnd/>
          </a:ln>
        </p:spPr>
        <p:txBody>
          <a:bodyPr>
            <a:spAutoFit/>
          </a:bodyPr>
          <a:lstStyle/>
          <a:p>
            <a:pPr marL="457200" indent="-228600">
              <a:spcAft>
                <a:spcPts val="300"/>
              </a:spcAft>
              <a:buFont typeface="Arial" charset="0"/>
              <a:buAutoNum type="arabicPeriod"/>
            </a:pPr>
            <a:r>
              <a:rPr lang="en-US" sz="1400">
                <a:latin typeface="Times New Roman" pitchFamily="18" charset="0"/>
                <a:cs typeface="Times New Roman" pitchFamily="18" charset="0"/>
              </a:rPr>
              <a:t>Srinivasan Desikan, Gopalaswamy Ramesh, “Software Testing Principles &amp; Practices” PEARSON Education, 2006.</a:t>
            </a:r>
          </a:p>
          <a:p>
            <a:pPr marL="457200" indent="-228600">
              <a:spcAft>
                <a:spcPts val="300"/>
              </a:spcAft>
              <a:buFont typeface="Arial" charset="0"/>
              <a:buAutoNum type="arabicPeriod"/>
            </a:pPr>
            <a:r>
              <a:rPr lang="en-US" sz="1400">
                <a:latin typeface="Times New Roman" pitchFamily="18" charset="0"/>
                <a:cs typeface="Times New Roman" pitchFamily="18" charset="0"/>
              </a:rPr>
              <a:t>Aditya P.Mathur, “Software Testing”, Pearson Education, Asia. </a:t>
            </a:r>
          </a:p>
          <a:p>
            <a:pPr marL="457200" indent="-228600">
              <a:spcAft>
                <a:spcPts val="300"/>
              </a:spcAft>
              <a:buFont typeface="Arial" charset="0"/>
              <a:buAutoNum type="arabicPeriod"/>
            </a:pPr>
            <a:r>
              <a:rPr lang="en-US" sz="1400">
                <a:latin typeface="Times New Roman" pitchFamily="18" charset="0"/>
                <a:cs typeface="Times New Roman" pitchFamily="18" charset="0"/>
              </a:rPr>
              <a:t>A.J.Ofutt, A. Lee, G. Rothermel, R. Untch, and C. Zapf, “An experimental determination of sufficient mutation operators”, ACM Transactions on Software Engineering Methodology, 5(2):99{118, April 1996. </a:t>
            </a:r>
          </a:p>
          <a:p>
            <a:pPr marL="457200" indent="-228600">
              <a:spcAft>
                <a:spcPts val="300"/>
              </a:spcAft>
              <a:buFont typeface="Arial" charset="0"/>
              <a:buAutoNum type="arabicPeriod"/>
            </a:pPr>
            <a:r>
              <a:rPr lang="en-AU" sz="1400">
                <a:latin typeface="Times New Roman" pitchFamily="18" charset="0"/>
                <a:cs typeface="Times New Roman" pitchFamily="18" charset="0"/>
              </a:rPr>
              <a:t>MuJava homepage </a:t>
            </a:r>
            <a:r>
              <a:rPr lang="en-US" sz="1400">
                <a:latin typeface="Times New Roman" pitchFamily="18" charset="0"/>
                <a:cs typeface="Times New Roman" pitchFamily="18" charset="0"/>
              </a:rPr>
              <a:t>[Online]. Available: http://cs.gmu.edu/~offutt/mujava/</a:t>
            </a:r>
          </a:p>
          <a:p>
            <a:pPr marL="457200" indent="-228600">
              <a:spcAft>
                <a:spcPts val="300"/>
              </a:spcAft>
              <a:buFont typeface="Arial" charset="0"/>
              <a:buAutoNum type="arabicPeriod"/>
            </a:pPr>
            <a:r>
              <a:rPr lang="en-AU" sz="1400">
                <a:latin typeface="Times New Roman" pitchFamily="18" charset="0"/>
                <a:cs typeface="Times New Roman" pitchFamily="18" charset="0"/>
              </a:rPr>
              <a:t>Yu-Seung Ma, Jeff Offutt, and Yong Rae Kwon, “MuJava: An Automated Class Mutation System”, Journal of Software Testing, Verification and Reliability, 15(2):97-133, June 2005.</a:t>
            </a:r>
            <a:r>
              <a:rPr lang="en-AU" sz="1400" i="1">
                <a:latin typeface="Times New Roman" pitchFamily="18" charset="0"/>
                <a:cs typeface="Times New Roman" pitchFamily="18" charset="0"/>
              </a:rPr>
              <a:t> </a:t>
            </a:r>
            <a:endParaRPr lang="en-US" sz="1400">
              <a:latin typeface="Times New Roman" pitchFamily="18" charset="0"/>
              <a:cs typeface="Times New Roman" pitchFamily="18" charset="0"/>
            </a:endParaRPr>
          </a:p>
          <a:p>
            <a:pPr marL="457200" indent="-228600">
              <a:spcAft>
                <a:spcPts val="300"/>
              </a:spcAft>
              <a:buFont typeface="Arial" charset="0"/>
              <a:buAutoNum type="arabicPeriod"/>
            </a:pPr>
            <a:r>
              <a:rPr lang="en-US" sz="1400">
                <a:latin typeface="Times New Roman" pitchFamily="18" charset="0"/>
                <a:cs typeface="Times New Roman" pitchFamily="18" charset="0"/>
              </a:rPr>
              <a:t>Roger S. Pressman, “Software Engineering”, A Practitioner’s Approach 5th Edition, McGraw Hill, 1997.</a:t>
            </a:r>
          </a:p>
          <a:p>
            <a:pPr marL="457200" indent="-228600">
              <a:spcAft>
                <a:spcPts val="300"/>
              </a:spcAft>
              <a:buFont typeface="Arial" charset="0"/>
              <a:buAutoNum type="arabicPeriod"/>
            </a:pPr>
            <a:r>
              <a:rPr lang="en-US" sz="1400">
                <a:latin typeface="Times New Roman" pitchFamily="18" charset="0"/>
                <a:cs typeface="Times New Roman" pitchFamily="18" charset="0"/>
              </a:rPr>
              <a:t>A. Offutt, G. Rothermel, and C. Zapf, “An experimental evaluation of selective mutation,” in </a:t>
            </a:r>
            <a:r>
              <a:rPr lang="en-US" sz="1400" i="1">
                <a:latin typeface="Times New Roman" pitchFamily="18" charset="0"/>
                <a:cs typeface="Times New Roman" pitchFamily="18" charset="0"/>
              </a:rPr>
              <a:t>Proc. ICSE</a:t>
            </a:r>
            <a:r>
              <a:rPr lang="en-US" sz="1400">
                <a:latin typeface="Times New Roman" pitchFamily="18" charset="0"/>
                <a:cs typeface="Times New Roman" pitchFamily="18" charset="0"/>
              </a:rPr>
              <a:t>, 1993, pp. 100–107.</a:t>
            </a:r>
          </a:p>
          <a:p>
            <a:pPr marL="457200" indent="-228600">
              <a:spcAft>
                <a:spcPts val="300"/>
              </a:spcAft>
              <a:buFont typeface="Arial" charset="0"/>
              <a:buAutoNum type="arabicPeriod"/>
            </a:pPr>
            <a:r>
              <a:rPr lang="en-US" sz="1400">
                <a:latin typeface="Times New Roman" pitchFamily="18" charset="0"/>
                <a:cs typeface="Times New Roman" pitchFamily="18" charset="0"/>
              </a:rPr>
              <a:t>A R. A. DeMillo and R. J. Martin, “The Mothra software testing environment user’s manual”, Software Engineering Research Center, Tech.Rep., 1987.</a:t>
            </a:r>
          </a:p>
          <a:p>
            <a:pPr marL="457200" indent="-228600">
              <a:spcAft>
                <a:spcPts val="300"/>
              </a:spcAft>
              <a:buFont typeface="Arial" charset="0"/>
              <a:buAutoNum type="arabicPeriod"/>
            </a:pPr>
            <a:r>
              <a:rPr lang="en-US" sz="1400">
                <a:latin typeface="Times New Roman" pitchFamily="18" charset="0"/>
                <a:cs typeface="Times New Roman" pitchFamily="18" charset="0"/>
              </a:rPr>
              <a:t>P K Suri, Kumar Sandeep, “Simulator for Identifying Critical Components for Testing in a Component Based Software System”, IJCSNS International Journal of Computer Science and Network Security, Vol.10, No.6, 2010; pp. 250-257.</a:t>
            </a:r>
          </a:p>
          <a:p>
            <a:pPr marL="457200" indent="-228600">
              <a:spcAft>
                <a:spcPts val="300"/>
              </a:spcAft>
              <a:buFont typeface="Arial" charset="0"/>
              <a:buAutoNum type="arabicPeriod"/>
            </a:pPr>
            <a:r>
              <a:rPr lang="en-US" sz="1400">
                <a:latin typeface="Times New Roman" pitchFamily="18" charset="0"/>
                <a:cs typeface="Times New Roman" pitchFamily="18" charset="0"/>
              </a:rPr>
              <a:t>Zhou Yuming, Hareton Leung, “Empirical Analysis of Object-Oriented Design Metrics for Predicting High and Low Severity Faults”, IEEE Transactions on Software Engineering, Vol. 32, No. 10, 2006; pp.771-789.</a:t>
            </a:r>
          </a:p>
          <a:p>
            <a:pPr marL="457200" indent="-228600">
              <a:spcAft>
                <a:spcPts val="300"/>
              </a:spcAft>
              <a:buFont typeface="Arial" charset="0"/>
              <a:buAutoNum type="arabicPeriod"/>
            </a:pPr>
            <a:r>
              <a:rPr lang="en-US" sz="1400">
                <a:latin typeface="Times New Roman" pitchFamily="18" charset="0"/>
                <a:cs typeface="Times New Roman" pitchFamily="18" charset="0"/>
              </a:rPr>
              <a:t>Shatnawi A Raed, Li Wei,”The Effectiveness of Software Metrics in Identifying Error-Prone Classes in Post-Release Software Evolution Process”, Journal of Systems and Software, Vol. 81, 2008; pp.1868–1882.</a:t>
            </a:r>
          </a:p>
          <a:p>
            <a:pPr marL="457200" indent="-228600">
              <a:spcAft>
                <a:spcPts val="300"/>
              </a:spcAft>
              <a:buFont typeface="Arial" charset="0"/>
              <a:buAutoNum type="arabicPeriod"/>
            </a:pPr>
            <a:r>
              <a:rPr lang="en-US" sz="1400">
                <a:latin typeface="Times New Roman" pitchFamily="18" charset="0"/>
                <a:cs typeface="Times New Roman" pitchFamily="18" charset="0"/>
              </a:rPr>
              <a:t>Ray Mitrabinda, Prasad Mohapatra Durga, ”A novel methodology for software risk assessment at architectural level using UML diagrams”, SETLabs Briefings, Vol 9, No 4, 2011; pp.41-60.</a:t>
            </a:r>
          </a:p>
          <a:p>
            <a:pPr marL="457200" indent="-228600">
              <a:spcAft>
                <a:spcPts val="300"/>
              </a:spcAft>
              <a:buFont typeface="Arial" charset="0"/>
              <a:buAutoNum type="arabicPeriod"/>
            </a:pPr>
            <a:r>
              <a:rPr lang="en-US" sz="1400">
                <a:latin typeface="Times New Roman" pitchFamily="18" charset="0"/>
                <a:cs typeface="Times New Roman" pitchFamily="18" charset="0"/>
              </a:rPr>
              <a:t>Goseva-Popstojanova Katerina, Hassan Ahmed, Guedem Ajith, Abdelmoez Walid, M.Nassar Diaa Eldin, Ammar Hany, Mili Ali, “Architectural Level Risk Analysis”,IEEE Transactions on Software Engineering, Vol. 29, No.10.2003; pp. 946 – 960.</a:t>
            </a:r>
          </a:p>
        </p:txBody>
      </p:sp>
      <p:sp>
        <p:nvSpPr>
          <p:cNvPr id="7" name="Rectangle 6"/>
          <p:cNvSpPr/>
          <p:nvPr/>
        </p:nvSpPr>
        <p:spPr>
          <a:xfrm>
            <a:off x="6705600" y="0"/>
            <a:ext cx="2438400" cy="523220"/>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References</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0500" y="544513"/>
            <a:ext cx="8763000" cy="6194425"/>
          </a:xfrm>
          <a:prstGeom prst="rect">
            <a:avLst/>
          </a:prstGeom>
          <a:noFill/>
        </p:spPr>
        <p:txBody>
          <a:bodyPr>
            <a:spAutoFit/>
          </a:bodyPr>
          <a:lstStyle/>
          <a:p>
            <a:pPr marL="457200" indent="-228600">
              <a:spcAft>
                <a:spcPts val="300"/>
              </a:spcAft>
              <a:buFont typeface="+mj-lt"/>
              <a:buAutoNum type="arabicPeriod" startAt="14"/>
              <a:defRPr/>
            </a:pPr>
            <a:r>
              <a:rPr lang="en-US" sz="1400" dirty="0">
                <a:latin typeface="Times New Roman" pitchFamily="18" charset="0"/>
                <a:cs typeface="Times New Roman" pitchFamily="18" charset="0"/>
              </a:rPr>
              <a:t>Land, M 1998. Evolutionary Algorithms with Local Search for Combinatorial Optimization. Ph.D. Thesis, University of California, San Diego, (1998).</a:t>
            </a:r>
          </a:p>
          <a:p>
            <a:pPr marL="457200" indent="-228600">
              <a:spcAft>
                <a:spcPts val="300"/>
              </a:spcAft>
              <a:buFont typeface="+mj-lt"/>
              <a:buAutoNum type="arabicPeriod" startAt="14"/>
              <a:defRPr/>
            </a:pPr>
            <a:r>
              <a:rPr lang="en-AU" sz="1400" dirty="0" err="1">
                <a:latin typeface="Times New Roman" pitchFamily="18" charset="0"/>
                <a:cs typeface="Times New Roman" pitchFamily="18" charset="0"/>
              </a:rPr>
              <a:t>D.Jeyamala</a:t>
            </a:r>
            <a:r>
              <a:rPr lang="en-AU" sz="1400" dirty="0">
                <a:latin typeface="Times New Roman" pitchFamily="18" charset="0"/>
                <a:cs typeface="Times New Roman" pitchFamily="18" charset="0"/>
              </a:rPr>
              <a:t>, </a:t>
            </a:r>
            <a:r>
              <a:rPr lang="en-AU" sz="1400" dirty="0" err="1">
                <a:latin typeface="Times New Roman" pitchFamily="18" charset="0"/>
                <a:cs typeface="Times New Roman" pitchFamily="18" charset="0"/>
              </a:rPr>
              <a:t>V.Mohan</a:t>
            </a:r>
            <a:r>
              <a:rPr lang="en-AU" sz="1400" dirty="0">
                <a:latin typeface="Times New Roman" pitchFamily="18" charset="0"/>
                <a:cs typeface="Times New Roman" pitchFamily="18" charset="0"/>
              </a:rPr>
              <a:t> 2010. A Hybrid Test Optimization Framework– Coupling Genetic Algorithm with Local Search Technique. </a:t>
            </a:r>
            <a:r>
              <a:rPr lang="en-AU" sz="1400" i="1" dirty="0">
                <a:latin typeface="Times New Roman" pitchFamily="18" charset="0"/>
                <a:cs typeface="Times New Roman" pitchFamily="18" charset="0"/>
              </a:rPr>
              <a:t>International Journal - Computing and Informatics</a:t>
            </a:r>
            <a:r>
              <a:rPr lang="en-AU" sz="1400" dirty="0">
                <a:latin typeface="Times New Roman" pitchFamily="18" charset="0"/>
                <a:cs typeface="Times New Roman" pitchFamily="18" charset="0"/>
              </a:rPr>
              <a:t>,Vol.29, No.1, pp. 133-164, (2010)</a:t>
            </a:r>
          </a:p>
          <a:p>
            <a:pPr marL="457200" indent="-228600">
              <a:spcAft>
                <a:spcPts val="300"/>
              </a:spcAft>
              <a:buFont typeface="+mj-lt"/>
              <a:buAutoNum type="arabicPeriod" startAt="14"/>
              <a:defRPr/>
            </a:pPr>
            <a:r>
              <a:rPr lang="en-US" sz="1400" dirty="0">
                <a:latin typeface="Times New Roman" pitchFamily="18" charset="0"/>
                <a:cs typeface="Times New Roman" pitchFamily="18" charset="0"/>
              </a:rPr>
              <a:t>D. </a:t>
            </a:r>
            <a:r>
              <a:rPr lang="en-US" sz="1400" dirty="0" err="1">
                <a:latin typeface="Times New Roman" pitchFamily="18" charset="0"/>
                <a:cs typeface="Times New Roman" pitchFamily="18" charset="0"/>
              </a:rPr>
              <a:t>Jeya</a:t>
            </a:r>
            <a:r>
              <a:rPr lang="en-US" sz="1400" dirty="0">
                <a:latin typeface="Times New Roman" pitchFamily="18" charset="0"/>
                <a:cs typeface="Times New Roman" pitchFamily="18" charset="0"/>
              </a:rPr>
              <a:t> Mala and K. Sabari Nathan. Component Impact Analyzer with genetic algorithm. ICTACT journal of Soft Computing Vol. 3, No 4 (July 2013).</a:t>
            </a:r>
          </a:p>
          <a:p>
            <a:pPr marL="457200" indent="-228600">
              <a:spcAft>
                <a:spcPts val="300"/>
              </a:spcAft>
              <a:buFont typeface="+mj-lt"/>
              <a:buAutoNum type="arabicPeriod" startAt="14"/>
              <a:defRPr/>
            </a:pPr>
            <a:r>
              <a:rPr lang="en-US" sz="1400" dirty="0">
                <a:latin typeface="Times New Roman" pitchFamily="18" charset="0"/>
                <a:cs typeface="Times New Roman" pitchFamily="18" charset="0"/>
              </a:rPr>
              <a:t>Mala, D.J., </a:t>
            </a:r>
            <a:r>
              <a:rPr lang="en-US" sz="1400" dirty="0" err="1">
                <a:latin typeface="Times New Roman" pitchFamily="18" charset="0"/>
                <a:cs typeface="Times New Roman" pitchFamily="18" charset="0"/>
              </a:rPr>
              <a:t>Praba</a:t>
            </a:r>
            <a:r>
              <a:rPr lang="en-US" sz="1400" dirty="0">
                <a:latin typeface="Times New Roman" pitchFamily="18" charset="0"/>
                <a:cs typeface="Times New Roman" pitchFamily="18" charset="0"/>
              </a:rPr>
              <a:t>. M.R. 2011.Critical components identification and verification for effective software test prioritization. </a:t>
            </a:r>
            <a:r>
              <a:rPr lang="en-US" sz="1400" i="1" dirty="0">
                <a:latin typeface="Times New Roman" pitchFamily="18" charset="0"/>
                <a:cs typeface="Times New Roman" pitchFamily="18" charset="0"/>
              </a:rPr>
              <a:t>Advanced Computing (</a:t>
            </a:r>
            <a:r>
              <a:rPr lang="en-US" sz="1400" i="1" dirty="0" err="1">
                <a:latin typeface="Times New Roman" pitchFamily="18" charset="0"/>
                <a:cs typeface="Times New Roman" pitchFamily="18" charset="0"/>
              </a:rPr>
              <a:t>ICoAC</a:t>
            </a:r>
            <a:r>
              <a:rPr lang="en-US" sz="1400" i="1" dirty="0">
                <a:latin typeface="Times New Roman" pitchFamily="18" charset="0"/>
                <a:cs typeface="Times New Roman" pitchFamily="18" charset="0"/>
              </a:rPr>
              <a:t>)</a:t>
            </a:r>
            <a:r>
              <a:rPr lang="en-US" sz="1400" dirty="0">
                <a:latin typeface="Times New Roman" pitchFamily="18" charset="0"/>
                <a:cs typeface="Times New Roman" pitchFamily="18" charset="0"/>
              </a:rPr>
              <a:t>, (2011) Third International Conference on , vol., no., pp.181,186, 14-16 (Dec. 2011) DOI: 10.1109/ICoAC.2011.6165171 </a:t>
            </a:r>
          </a:p>
          <a:p>
            <a:pPr marL="457200" indent="-228600">
              <a:spcAft>
                <a:spcPts val="300"/>
              </a:spcAft>
              <a:buFont typeface="+mj-lt"/>
              <a:buAutoNum type="arabicPeriod" startAt="14"/>
              <a:defRPr/>
            </a:pPr>
            <a:r>
              <a:rPr lang="en-US" sz="1400" dirty="0">
                <a:latin typeface="Times New Roman" pitchFamily="18" charset="0"/>
                <a:cs typeface="Times New Roman" pitchFamily="18" charset="0"/>
              </a:rPr>
              <a:t> </a:t>
            </a:r>
            <a:r>
              <a:rPr lang="en-AU" sz="1400" dirty="0">
                <a:latin typeface="Times New Roman" pitchFamily="18" charset="0"/>
                <a:cs typeface="Times New Roman" pitchFamily="18" charset="0"/>
              </a:rPr>
              <a:t>D. Jeyamala, K. Sabari Nathan 2013. Critical Components Identification using Mutation based Components Impact Analysis. </a:t>
            </a:r>
            <a:r>
              <a:rPr lang="en-AU" sz="1400" i="1" dirty="0">
                <a:latin typeface="Times New Roman" pitchFamily="18" charset="0"/>
                <a:cs typeface="Times New Roman" pitchFamily="18" charset="0"/>
              </a:rPr>
              <a:t>IJCSI International Journal of Computer Science and Informatics</a:t>
            </a:r>
            <a:r>
              <a:rPr lang="en-AU" sz="1400" dirty="0">
                <a:latin typeface="Times New Roman" pitchFamily="18" charset="0"/>
                <a:cs typeface="Times New Roman" pitchFamily="18" charset="0"/>
              </a:rPr>
              <a:t>. Vol.3, No.2, (2013); pp. 24-33.</a:t>
            </a:r>
          </a:p>
          <a:p>
            <a:pPr marL="457200" indent="-228600">
              <a:spcAft>
                <a:spcPts val="300"/>
              </a:spcAft>
              <a:buFont typeface="+mj-lt"/>
              <a:buAutoNum type="arabicPeriod" startAt="14"/>
              <a:defRPr/>
            </a:pPr>
            <a:r>
              <a:rPr lang="en-AU" sz="1400" dirty="0">
                <a:latin typeface="Times New Roman" pitchFamily="18" charset="0"/>
                <a:cs typeface="Times New Roman" pitchFamily="18" charset="0"/>
              </a:rPr>
              <a:t>D. Jeyamala, S. </a:t>
            </a:r>
            <a:r>
              <a:rPr lang="en-AU" sz="1400" dirty="0" err="1">
                <a:latin typeface="Times New Roman" pitchFamily="18" charset="0"/>
                <a:cs typeface="Times New Roman" pitchFamily="18" charset="0"/>
              </a:rPr>
              <a:t>Balamurugan</a:t>
            </a:r>
            <a:r>
              <a:rPr lang="en-AU" sz="1400" dirty="0">
                <a:latin typeface="Times New Roman" pitchFamily="18" charset="0"/>
                <a:cs typeface="Times New Roman" pitchFamily="18" charset="0"/>
              </a:rPr>
              <a:t> 2013. </a:t>
            </a:r>
            <a:r>
              <a:rPr lang="en-US" sz="1400" dirty="0">
                <a:latin typeface="Times New Roman" pitchFamily="18" charset="0"/>
                <a:cs typeface="Times New Roman" pitchFamily="18" charset="0"/>
              </a:rPr>
              <a:t>Fault-prone Components Identification for Real-time Complex systems based on Criticality Analysis</a:t>
            </a:r>
            <a:r>
              <a:rPr lang="en-AU" sz="1400" dirty="0">
                <a:latin typeface="Times New Roman" pitchFamily="18" charset="0"/>
                <a:cs typeface="Times New Roman" pitchFamily="18" charset="0"/>
              </a:rPr>
              <a:t>. </a:t>
            </a:r>
            <a:r>
              <a:rPr lang="en-AU" sz="1400" i="1" dirty="0">
                <a:latin typeface="Times New Roman" pitchFamily="18" charset="0"/>
                <a:cs typeface="Times New Roman" pitchFamily="18" charset="0"/>
              </a:rPr>
              <a:t>IJCSI International Journal of Computer Science and Informatics</a:t>
            </a:r>
            <a:r>
              <a:rPr lang="en-AU" sz="1400" dirty="0">
                <a:latin typeface="Times New Roman" pitchFamily="18" charset="0"/>
                <a:cs typeface="Times New Roman" pitchFamily="18" charset="0"/>
              </a:rPr>
              <a:t>. Vol.3, No.2, (2013); pp. 17-23.</a:t>
            </a:r>
          </a:p>
          <a:p>
            <a:pPr marL="457200" indent="-228600">
              <a:spcAft>
                <a:spcPts val="300"/>
              </a:spcAft>
              <a:buFont typeface="+mj-lt"/>
              <a:buAutoNum type="arabicPeriod" startAt="14"/>
              <a:defRPr/>
            </a:pPr>
            <a:r>
              <a:rPr lang="en-AU" sz="1400" dirty="0" err="1">
                <a:latin typeface="Times New Roman" pitchFamily="18" charset="0"/>
                <a:cs typeface="Times New Roman" pitchFamily="18" charset="0"/>
              </a:rPr>
              <a:t>D.Jeyamala</a:t>
            </a:r>
            <a:r>
              <a:rPr lang="en-AU" sz="1400" dirty="0">
                <a:latin typeface="Times New Roman" pitchFamily="18" charset="0"/>
                <a:cs typeface="Times New Roman" pitchFamily="18" charset="0"/>
              </a:rPr>
              <a:t>, </a:t>
            </a:r>
            <a:r>
              <a:rPr lang="en-AU" sz="1400" dirty="0" err="1">
                <a:latin typeface="Times New Roman" pitchFamily="18" charset="0"/>
                <a:cs typeface="Times New Roman" pitchFamily="18" charset="0"/>
              </a:rPr>
              <a:t>A.Jalila</a:t>
            </a:r>
            <a:r>
              <a:rPr lang="en-AU" sz="1400" dirty="0">
                <a:latin typeface="Times New Roman" pitchFamily="18" charset="0"/>
                <a:cs typeface="Times New Roman" pitchFamily="18" charset="0"/>
              </a:rPr>
              <a:t> 2013. OCL formal Specification based Metrics a measure of complexity and fault proneness. </a:t>
            </a:r>
            <a:r>
              <a:rPr lang="en-AU" sz="1400" i="1" dirty="0">
                <a:latin typeface="Times New Roman" pitchFamily="18" charset="0"/>
                <a:cs typeface="Times New Roman" pitchFamily="18" charset="0"/>
              </a:rPr>
              <a:t>IJCSI International Journal of Computer Science and Informatics</a:t>
            </a:r>
            <a:r>
              <a:rPr lang="en-AU" sz="1400" dirty="0">
                <a:latin typeface="Times New Roman" pitchFamily="18" charset="0"/>
                <a:cs typeface="Times New Roman" pitchFamily="18" charset="0"/>
              </a:rPr>
              <a:t>. Vol.3, No.2, (2013); pp. 69-79.</a:t>
            </a:r>
          </a:p>
          <a:p>
            <a:pPr marL="457200" indent="-228600">
              <a:spcAft>
                <a:spcPts val="300"/>
              </a:spcAft>
              <a:buFont typeface="+mj-lt"/>
              <a:buAutoNum type="arabicPeriod" startAt="14"/>
              <a:defRPr/>
            </a:pPr>
            <a:r>
              <a:rPr lang="en-US" sz="1400" dirty="0">
                <a:latin typeface="Times New Roman" pitchFamily="18" charset="0"/>
                <a:cs typeface="Times New Roman" pitchFamily="18" charset="0"/>
              </a:rPr>
              <a:t>D. </a:t>
            </a:r>
            <a:r>
              <a:rPr lang="en-US" sz="1400" dirty="0" err="1">
                <a:latin typeface="Times New Roman" pitchFamily="18" charset="0"/>
                <a:cs typeface="Times New Roman" pitchFamily="18" charset="0"/>
              </a:rPr>
              <a:t>Jeya</a:t>
            </a:r>
            <a:r>
              <a:rPr lang="en-US" sz="1400" dirty="0">
                <a:latin typeface="Times New Roman" pitchFamily="18" charset="0"/>
                <a:cs typeface="Times New Roman" pitchFamily="18" charset="0"/>
              </a:rPr>
              <a:t> Mala and A. </a:t>
            </a:r>
            <a:r>
              <a:rPr lang="en-US" sz="1400" dirty="0" err="1">
                <a:latin typeface="Times New Roman" pitchFamily="18" charset="0"/>
                <a:cs typeface="Times New Roman" pitchFamily="18" charset="0"/>
              </a:rPr>
              <a:t>Jalila</a:t>
            </a:r>
            <a:r>
              <a:rPr lang="en-US" sz="1400" dirty="0">
                <a:latin typeface="Times New Roman" pitchFamily="18" charset="0"/>
                <a:cs typeface="Times New Roman" pitchFamily="18" charset="0"/>
              </a:rPr>
              <a:t>. Empirical evidence on OCL formal specification-based metrics as a predictor of fault-proneness.  ACM </a:t>
            </a:r>
            <a:r>
              <a:rPr lang="en-US" sz="1400" i="1" dirty="0">
                <a:latin typeface="Times New Roman" pitchFamily="18" charset="0"/>
                <a:cs typeface="Times New Roman" pitchFamily="18" charset="0"/>
              </a:rPr>
              <a:t>SIGSOFT </a:t>
            </a:r>
            <a:r>
              <a:rPr lang="en-US" sz="1400" i="1" dirty="0" err="1">
                <a:latin typeface="Times New Roman" pitchFamily="18" charset="0"/>
                <a:cs typeface="Times New Roman" pitchFamily="18" charset="0"/>
              </a:rPr>
              <a:t>Softw</a:t>
            </a:r>
            <a:r>
              <a:rPr lang="en-US" sz="1400" i="1" dirty="0">
                <a:latin typeface="Times New Roman" pitchFamily="18" charset="0"/>
                <a:cs typeface="Times New Roman" pitchFamily="18" charset="0"/>
              </a:rPr>
              <a:t>. Eng. Notes</a:t>
            </a:r>
            <a:r>
              <a:rPr lang="en-US" sz="1400" dirty="0">
                <a:latin typeface="Times New Roman" pitchFamily="18" charset="0"/>
                <a:cs typeface="Times New Roman" pitchFamily="18" charset="0"/>
              </a:rPr>
              <a:t> 38, 5 (August 2013), 1-10. DOI=10.1145/2507288.2507308 </a:t>
            </a:r>
          </a:p>
          <a:p>
            <a:pPr marL="457200" indent="-228600">
              <a:spcAft>
                <a:spcPts val="300"/>
              </a:spcAft>
              <a:buFont typeface="+mj-lt"/>
              <a:buAutoNum type="arabicPeriod" startAt="14"/>
              <a:defRPr/>
            </a:pPr>
            <a:r>
              <a:rPr lang="en-US" sz="1400" dirty="0">
                <a:latin typeface="Times New Roman" pitchFamily="18" charset="0"/>
                <a:cs typeface="Times New Roman" pitchFamily="18" charset="0"/>
              </a:rPr>
              <a:t>http://www.informit.com/guides/content.aspx</a:t>
            </a:r>
          </a:p>
          <a:p>
            <a:pPr marL="457200" indent="-228600">
              <a:spcAft>
                <a:spcPts val="300"/>
              </a:spcAft>
              <a:buFont typeface="+mj-lt"/>
              <a:buAutoNum type="arabicPeriod" startAt="14"/>
              <a:defRPr/>
            </a:pPr>
            <a:r>
              <a:rPr lang="en-US" sz="1400" dirty="0">
                <a:latin typeface="Times New Roman" pitchFamily="18" charset="0"/>
                <a:cs typeface="Times New Roman" pitchFamily="18" charset="0"/>
              </a:rPr>
              <a:t>http://workbench.haefelinger.it/flaka/</a:t>
            </a:r>
            <a:endParaRPr lang="en-US" sz="1400" dirty="0">
              <a:solidFill>
                <a:schemeClr val="accent1">
                  <a:lumMod val="75000"/>
                </a:schemeClr>
              </a:solidFill>
              <a:latin typeface="Times New Roman" pitchFamily="18" charset="0"/>
              <a:cs typeface="Times New Roman" pitchFamily="18" charset="0"/>
            </a:endParaRPr>
          </a:p>
          <a:p>
            <a:pPr marL="457200" indent="-228600">
              <a:spcAft>
                <a:spcPts val="300"/>
              </a:spcAft>
              <a:buFont typeface="+mj-lt"/>
              <a:buAutoNum type="arabicPeriod" startAt="14"/>
              <a:defRPr/>
            </a:pPr>
            <a:r>
              <a:rPr lang="en-US" sz="1400" dirty="0">
                <a:latin typeface="Times New Roman" pitchFamily="18" charset="0"/>
                <a:cs typeface="Times New Roman" pitchFamily="18" charset="0"/>
              </a:rPr>
              <a:t>http://www.infosys.com/engineering-services/white-papers/Documents/comprehensive-metrics-model.pdf </a:t>
            </a:r>
          </a:p>
          <a:p>
            <a:pPr marL="457200" indent="-228600">
              <a:spcAft>
                <a:spcPts val="300"/>
              </a:spcAft>
              <a:buFont typeface="+mj-lt"/>
              <a:buAutoNum type="arabicPeriod" startAt="14"/>
              <a:defRPr/>
            </a:pPr>
            <a:r>
              <a:rPr lang="en-US" sz="1400" dirty="0">
                <a:latin typeface="Times New Roman" pitchFamily="18" charset="0"/>
                <a:cs typeface="Times New Roman" pitchFamily="18" charset="0"/>
              </a:rPr>
              <a:t>http://ant.apache.org/</a:t>
            </a:r>
          </a:p>
          <a:p>
            <a:pPr marL="457200" indent="-228600">
              <a:spcAft>
                <a:spcPts val="300"/>
              </a:spcAft>
              <a:buFont typeface="+mj-lt"/>
              <a:buAutoNum type="arabicPeriod" startAt="14"/>
              <a:defRPr/>
            </a:pPr>
            <a:r>
              <a:rPr lang="en-US" sz="1400" dirty="0">
                <a:latin typeface="Times New Roman" pitchFamily="18" charset="0"/>
                <a:cs typeface="Times New Roman" pitchFamily="18" charset="0"/>
              </a:rPr>
              <a:t>http://staffwww.dcs.shef.ac.uk/people/A.Simons/jwalk/download.html</a:t>
            </a:r>
          </a:p>
          <a:p>
            <a:pPr marL="457200" indent="-228600">
              <a:spcAft>
                <a:spcPts val="300"/>
              </a:spcAft>
              <a:buFont typeface="+mj-lt"/>
              <a:buAutoNum type="arabicPeriod" startAt="14"/>
              <a:defRPr/>
            </a:pPr>
            <a:r>
              <a:rPr lang="en-US" sz="1400" dirty="0">
                <a:latin typeface="Times New Roman" pitchFamily="18" charset="0"/>
                <a:cs typeface="Times New Roman" pitchFamily="18" charset="0"/>
              </a:rPr>
              <a:t>http://neo.lcc.uma.es/mase/index.php/problems/48-problems/121-source-of-800-sythetic-programs</a:t>
            </a:r>
          </a:p>
        </p:txBody>
      </p:sp>
      <p:sp>
        <p:nvSpPr>
          <p:cNvPr id="7" name="Rectangle 6"/>
          <p:cNvSpPr/>
          <p:nvPr/>
        </p:nvSpPr>
        <p:spPr>
          <a:xfrm>
            <a:off x="6705600" y="0"/>
            <a:ext cx="2438400" cy="523220"/>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References</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12" descr="thank-you-028.gif"/>
          <p:cNvPicPr>
            <a:picLocks noChangeAspect="1"/>
          </p:cNvPicPr>
          <p:nvPr/>
        </p:nvPicPr>
        <p:blipFill>
          <a:blip r:embed="rId2"/>
          <a:srcRect b="26123"/>
          <a:stretch>
            <a:fillRect/>
          </a:stretch>
        </p:blipFill>
        <p:spPr bwMode="auto">
          <a:xfrm>
            <a:off x="2235200" y="2260600"/>
            <a:ext cx="4048125" cy="1384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448312" y="0"/>
            <a:ext cx="3695688" cy="523220"/>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Proposed WORK</a:t>
            </a:r>
          </a:p>
        </p:txBody>
      </p:sp>
      <p:sp>
        <p:nvSpPr>
          <p:cNvPr id="6147" name="TextBox 5"/>
          <p:cNvSpPr txBox="1">
            <a:spLocks noChangeArrowheads="1"/>
          </p:cNvSpPr>
          <p:nvPr/>
        </p:nvSpPr>
        <p:spPr bwMode="auto">
          <a:xfrm>
            <a:off x="519057" y="579358"/>
            <a:ext cx="7996289" cy="6001643"/>
          </a:xfrm>
          <a:prstGeom prst="rect">
            <a:avLst/>
          </a:prstGeom>
          <a:noFill/>
          <a:ln w="9525">
            <a:noFill/>
            <a:miter lim="800000"/>
            <a:headEnd/>
            <a:tailEnd/>
          </a:ln>
        </p:spPr>
        <p:txBody>
          <a:bodyPr wrap="square">
            <a:spAutoFit/>
          </a:bodyPr>
          <a:lstStyle/>
          <a:p>
            <a:r>
              <a:rPr lang="en-US" sz="2400" dirty="0">
                <a:latin typeface="Times New Roman" pitchFamily="18" charset="0"/>
                <a:cs typeface="Times New Roman" pitchFamily="18" charset="0"/>
              </a:rPr>
              <a:t>Step 1:	Read SUT</a:t>
            </a:r>
          </a:p>
          <a:p>
            <a:r>
              <a:rPr lang="en-US" sz="2400" dirty="0">
                <a:latin typeface="Times New Roman" pitchFamily="18" charset="0"/>
                <a:cs typeface="Times New Roman" pitchFamily="18" charset="0"/>
              </a:rPr>
              <a:t>Step 2:  </a:t>
            </a:r>
            <a:r>
              <a:rPr lang="en-US" sz="2400" dirty="0" smtClean="0">
                <a:latin typeface="Times New Roman" pitchFamily="18" charset="0"/>
                <a:cs typeface="Times New Roman" pitchFamily="18" charset="0"/>
              </a:rPr>
              <a:t>Extract </a:t>
            </a:r>
            <a:r>
              <a:rPr lang="en-US" sz="2400" dirty="0">
                <a:latin typeface="Times New Roman" pitchFamily="18" charset="0"/>
                <a:cs typeface="Times New Roman" pitchFamily="18" charset="0"/>
              </a:rPr>
              <a:t>components from it.</a:t>
            </a:r>
          </a:p>
          <a:p>
            <a:r>
              <a:rPr lang="en-US" sz="2400" dirty="0">
                <a:latin typeface="Times New Roman" pitchFamily="18" charset="0"/>
                <a:cs typeface="Times New Roman" pitchFamily="18" charset="0"/>
              </a:rPr>
              <a:t>Step 3: </a:t>
            </a:r>
            <a:r>
              <a:rPr lang="en-US" sz="2400" dirty="0" smtClean="0">
                <a:latin typeface="Times New Roman" pitchFamily="18" charset="0"/>
                <a:cs typeface="Times New Roman" pitchFamily="18" charset="0"/>
              </a:rPr>
              <a:t>Generate </a:t>
            </a:r>
            <a:r>
              <a:rPr lang="en-US" sz="2400" dirty="0">
                <a:latin typeface="Times New Roman" pitchFamily="18" charset="0"/>
                <a:cs typeface="Times New Roman" pitchFamily="18" charset="0"/>
              </a:rPr>
              <a:t>and execute random test cases over the SUT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and </a:t>
            </a:r>
            <a:r>
              <a:rPr lang="en-US" sz="2400" dirty="0">
                <a:latin typeface="Times New Roman" pitchFamily="18" charset="0"/>
                <a:cs typeface="Times New Roman" pitchFamily="18" charset="0"/>
              </a:rPr>
              <a:t>store the results.</a:t>
            </a:r>
          </a:p>
          <a:p>
            <a:r>
              <a:rPr lang="en-US" sz="2400" dirty="0">
                <a:latin typeface="Times New Roman" pitchFamily="18" charset="0"/>
                <a:cs typeface="Times New Roman" pitchFamily="18" charset="0"/>
              </a:rPr>
              <a:t>Step 4:	Perform Impact Analysis using the following </a:t>
            </a:r>
            <a:r>
              <a:rPr lang="en-US" sz="2400" dirty="0" smtClean="0">
                <a:latin typeface="Times New Roman" pitchFamily="18" charset="0"/>
                <a:cs typeface="Times New Roman" pitchFamily="18" charset="0"/>
              </a:rPr>
              <a:t>steps:</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  Mutant generation.</a:t>
            </a:r>
          </a:p>
          <a:p>
            <a:r>
              <a:rPr lang="en-US" sz="2400" dirty="0">
                <a:latin typeface="Times New Roman" pitchFamily="18" charset="0"/>
                <a:cs typeface="Times New Roman" pitchFamily="18" charset="0"/>
              </a:rPr>
              <a:t>	b)  Mutant execution.</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c</a:t>
            </a:r>
            <a:r>
              <a:rPr lang="en-US" sz="2400" dirty="0">
                <a:latin typeface="Times New Roman" pitchFamily="18" charset="0"/>
                <a:cs typeface="Times New Roman" pitchFamily="18" charset="0"/>
              </a:rPr>
              <a:t>)  Extract connected components .</a:t>
            </a:r>
          </a:p>
          <a:p>
            <a:r>
              <a:rPr lang="en-US" sz="2400" dirty="0">
                <a:latin typeface="Times New Roman" pitchFamily="18" charset="0"/>
                <a:cs typeface="Times New Roman" pitchFamily="18" charset="0"/>
              </a:rPr>
              <a:t>	d)  Impact analysis of each component over the </a:t>
            </a:r>
            <a:r>
              <a:rPr lang="en-US" sz="2400" dirty="0" smtClean="0">
                <a:latin typeface="Times New Roman" pitchFamily="18" charset="0"/>
                <a:cs typeface="Times New Roman" pitchFamily="18" charset="0"/>
              </a:rPr>
              <a:t>	connected </a:t>
            </a:r>
            <a:r>
              <a:rPr lang="en-US" sz="2400" dirty="0">
                <a:latin typeface="Times New Roman" pitchFamily="18" charset="0"/>
                <a:cs typeface="Times New Roman" pitchFamily="18" charset="0"/>
              </a:rPr>
              <a:t>components.</a:t>
            </a:r>
          </a:p>
          <a:p>
            <a:r>
              <a:rPr lang="en-US" sz="2400" dirty="0">
                <a:latin typeface="Times New Roman" pitchFamily="18" charset="0"/>
                <a:cs typeface="Times New Roman" pitchFamily="18" charset="0"/>
              </a:rPr>
              <a:t>Step 4:	Fault Prone Components verification using the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following steps:</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  Test case generation and optimization using HGA</a:t>
            </a:r>
          </a:p>
          <a:p>
            <a:r>
              <a:rPr lang="en-US" sz="2400" dirty="0">
                <a:latin typeface="Times New Roman" pitchFamily="18" charset="0"/>
                <a:cs typeface="Times New Roman" pitchFamily="18" charset="0"/>
              </a:rPr>
              <a:t>	b)  Unit-Testing using </a:t>
            </a:r>
            <a:r>
              <a:rPr lang="en-US" sz="2400" dirty="0" smtClean="0">
                <a:latin typeface="Times New Roman" pitchFamily="18" charset="0"/>
                <a:cs typeface="Times New Roman" pitchFamily="18" charset="0"/>
              </a:rPr>
              <a:t>HGA based test cases</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c)  Integration-Testing  using  </a:t>
            </a:r>
            <a:r>
              <a:rPr lang="en-US" sz="2400" dirty="0" smtClean="0">
                <a:latin typeface="Times New Roman" pitchFamily="18" charset="0"/>
                <a:cs typeface="Times New Roman" pitchFamily="18" charset="0"/>
              </a:rPr>
              <a:t>HGA based test cases</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Step 5:	Experimentation results and comparative study</a:t>
            </a:r>
            <a:r>
              <a:rPr lang="en-US" sz="2400" dirty="0" smtClean="0">
                <a:latin typeface="Times New Roman" pitchFamily="18" charset="0"/>
                <a:cs typeface="Times New Roman" pitchFamily="18" charset="0"/>
              </a:rPr>
              <a: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344707" y="0"/>
            <a:ext cx="6799293" cy="954107"/>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r">
              <a:defRPr/>
            </a:pPr>
            <a:r>
              <a:rPr lang="en-US" sz="2800" b="1" cap="all" dirty="0" smtClean="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Phase I - Fault </a:t>
            </a:r>
            <a:r>
              <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Prone Components Identification</a:t>
            </a:r>
          </a:p>
        </p:txBody>
      </p:sp>
      <p:sp>
        <p:nvSpPr>
          <p:cNvPr id="7171" name="Rectangle 3"/>
          <p:cNvSpPr>
            <a:spLocks noChangeArrowheads="1"/>
          </p:cNvSpPr>
          <p:nvPr/>
        </p:nvSpPr>
        <p:spPr bwMode="auto">
          <a:xfrm>
            <a:off x="0" y="909638"/>
            <a:ext cx="8990013" cy="4985980"/>
          </a:xfrm>
          <a:prstGeom prst="rect">
            <a:avLst/>
          </a:prstGeom>
          <a:noFill/>
          <a:ln w="9525">
            <a:noFill/>
            <a:miter lim="800000"/>
            <a:headEnd/>
            <a:tailEnd/>
          </a:ln>
        </p:spPr>
        <p:txBody>
          <a:bodyPr wrap="square">
            <a:spAutoFit/>
          </a:bodyPr>
          <a:lstStyle/>
          <a:p>
            <a:r>
              <a:rPr lang="en-US" sz="2400" dirty="0">
                <a:solidFill>
                  <a:srgbClr val="0070C0"/>
                </a:solidFill>
                <a:latin typeface="Times New Roman" pitchFamily="18" charset="0"/>
                <a:cs typeface="Times New Roman" pitchFamily="18" charset="0"/>
              </a:rPr>
              <a:t>Pseudo Code </a:t>
            </a:r>
            <a:r>
              <a:rPr lang="en-US" sz="2400" dirty="0" smtClean="0">
                <a:solidFill>
                  <a:srgbClr val="0070C0"/>
                </a:solidFill>
                <a:latin typeface="Times New Roman" pitchFamily="18" charset="0"/>
                <a:cs typeface="Times New Roman" pitchFamily="18" charset="0"/>
              </a:rPr>
              <a:t>:</a:t>
            </a:r>
            <a:endParaRPr lang="en-US" sz="2400" dirty="0">
              <a:solidFill>
                <a:srgbClr val="0070C0"/>
              </a:solidFill>
              <a:latin typeface="Times New Roman" pitchFamily="18" charset="0"/>
              <a:cs typeface="Times New Roman" pitchFamily="18" charset="0"/>
            </a:endParaRPr>
          </a:p>
          <a:p>
            <a:pPr marL="800100" lvl="1" indent="-342900">
              <a:lnSpc>
                <a:spcPct val="200000"/>
              </a:lnSpc>
              <a:buFont typeface="Arial" charset="0"/>
              <a:buAutoNum type="arabicPeriod"/>
            </a:pPr>
            <a:r>
              <a:rPr lang="en-AU" sz="2000" dirty="0" smtClean="0">
                <a:latin typeface="Times New Roman" pitchFamily="18" charset="0"/>
                <a:cs typeface="Times New Roman" pitchFamily="18" charset="0"/>
              </a:rPr>
              <a:t>Extract </a:t>
            </a:r>
            <a:r>
              <a:rPr lang="en-AU" sz="2000" dirty="0">
                <a:latin typeface="Times New Roman" pitchFamily="18" charset="0"/>
                <a:cs typeface="Times New Roman" pitchFamily="18" charset="0"/>
              </a:rPr>
              <a:t>the </a:t>
            </a:r>
            <a:r>
              <a:rPr lang="en-AU" sz="2000" dirty="0" smtClean="0">
                <a:latin typeface="Times New Roman" pitchFamily="18" charset="0"/>
                <a:cs typeface="Times New Roman" pitchFamily="18" charset="0"/>
              </a:rPr>
              <a:t>components </a:t>
            </a:r>
            <a:r>
              <a:rPr lang="en-AU" sz="2000" dirty="0" err="1">
                <a:latin typeface="Times New Roman" pitchFamily="18" charset="0"/>
                <a:cs typeface="Times New Roman" pitchFamily="18" charset="0"/>
              </a:rPr>
              <a:t>C</a:t>
            </a:r>
            <a:r>
              <a:rPr lang="en-AU" sz="2000" baseline="-25000" dirty="0" err="1">
                <a:latin typeface="Times New Roman" pitchFamily="18" charset="0"/>
                <a:cs typeface="Times New Roman" pitchFamily="18" charset="0"/>
              </a:rPr>
              <a:t>i</a:t>
            </a:r>
            <a:r>
              <a:rPr lang="en-AU" sz="2000" baseline="-25000" dirty="0">
                <a:latin typeface="Times New Roman" pitchFamily="18" charset="0"/>
                <a:cs typeface="Times New Roman" pitchFamily="18" charset="0"/>
              </a:rPr>
              <a:t> </a:t>
            </a:r>
            <a:r>
              <a:rPr lang="en-AU" sz="2000" dirty="0">
                <a:latin typeface="Times New Roman" pitchFamily="18" charset="0"/>
                <a:cs typeface="Times New Roman" pitchFamily="18" charset="0"/>
              </a:rPr>
              <a:t>from the SUT where </a:t>
            </a:r>
            <a:r>
              <a:rPr lang="en-AU" sz="2000" dirty="0" err="1">
                <a:latin typeface="Times New Roman" pitchFamily="18" charset="0"/>
                <a:cs typeface="Times New Roman" pitchFamily="18" charset="0"/>
              </a:rPr>
              <a:t>i</a:t>
            </a:r>
            <a:r>
              <a:rPr lang="en-AU" sz="2000" dirty="0">
                <a:latin typeface="Times New Roman" pitchFamily="18" charset="0"/>
                <a:cs typeface="Times New Roman" pitchFamily="18" charset="0"/>
              </a:rPr>
              <a:t>=1 to n.</a:t>
            </a:r>
            <a:endParaRPr lang="en-US" sz="2000" dirty="0">
              <a:latin typeface="Times New Roman" pitchFamily="18" charset="0"/>
              <a:cs typeface="Times New Roman" pitchFamily="18" charset="0"/>
            </a:endParaRPr>
          </a:p>
          <a:p>
            <a:pPr marL="800100" lvl="1" indent="-342900">
              <a:lnSpc>
                <a:spcPct val="200000"/>
              </a:lnSpc>
              <a:buFont typeface="Arial" charset="0"/>
              <a:buAutoNum type="arabicPeriod"/>
            </a:pPr>
            <a:r>
              <a:rPr lang="en-AU" sz="2000" dirty="0">
                <a:latin typeface="Times New Roman" pitchFamily="18" charset="0"/>
                <a:cs typeface="Times New Roman" pitchFamily="18" charset="0"/>
              </a:rPr>
              <a:t>Generate the mutants M</a:t>
            </a:r>
            <a:r>
              <a:rPr lang="en-AU" sz="2000" baseline="-25000" dirty="0">
                <a:latin typeface="Times New Roman" pitchFamily="18" charset="0"/>
                <a:cs typeface="Times New Roman" pitchFamily="18" charset="0"/>
              </a:rPr>
              <a:t>1</a:t>
            </a:r>
            <a:r>
              <a:rPr lang="en-AU" sz="2000" dirty="0">
                <a:latin typeface="Times New Roman" pitchFamily="18" charset="0"/>
                <a:cs typeface="Times New Roman" pitchFamily="18" charset="0"/>
              </a:rPr>
              <a:t> to </a:t>
            </a:r>
            <a:r>
              <a:rPr lang="en-AU" sz="2000" dirty="0" smtClean="0">
                <a:latin typeface="Times New Roman" pitchFamily="18" charset="0"/>
                <a:cs typeface="Times New Roman" pitchFamily="18" charset="0"/>
              </a:rPr>
              <a:t>M</a:t>
            </a:r>
            <a:r>
              <a:rPr lang="en-AU" sz="2000" baseline="-25000" dirty="0" smtClean="0">
                <a:latin typeface="Times New Roman" pitchFamily="18" charset="0"/>
                <a:cs typeface="Times New Roman" pitchFamily="18" charset="0"/>
              </a:rPr>
              <a:t>m</a:t>
            </a:r>
            <a:r>
              <a:rPr lang="en-AU" sz="2000" dirty="0" smtClean="0">
                <a:latin typeface="Times New Roman" pitchFamily="18" charset="0"/>
                <a:cs typeface="Times New Roman" pitchFamily="18" charset="0"/>
              </a:rPr>
              <a:t> </a:t>
            </a:r>
            <a:r>
              <a:rPr lang="en-AU" sz="2000" dirty="0">
                <a:latin typeface="Times New Roman" pitchFamily="18" charset="0"/>
                <a:cs typeface="Times New Roman" pitchFamily="18" charset="0"/>
              </a:rPr>
              <a:t>for </a:t>
            </a:r>
            <a:r>
              <a:rPr lang="en-AU" sz="2000" dirty="0" err="1">
                <a:latin typeface="Times New Roman" pitchFamily="18" charset="0"/>
                <a:cs typeface="Times New Roman" pitchFamily="18" charset="0"/>
              </a:rPr>
              <a:t>Ci</a:t>
            </a:r>
            <a:r>
              <a:rPr lang="en-AU" sz="2000" dirty="0">
                <a:latin typeface="Times New Roman" pitchFamily="18" charset="0"/>
                <a:cs typeface="Times New Roman" pitchFamily="18" charset="0"/>
              </a:rPr>
              <a:t>. </a:t>
            </a:r>
            <a:r>
              <a:rPr lang="en-AU" sz="2000" dirty="0" smtClean="0">
                <a:latin typeface="Times New Roman" pitchFamily="18" charset="0"/>
                <a:cs typeface="Times New Roman" pitchFamily="18" charset="0"/>
              </a:rPr>
              <a:t>(where ‘m’ </a:t>
            </a:r>
            <a:r>
              <a:rPr lang="en-AU" sz="2000" dirty="0">
                <a:latin typeface="Times New Roman" pitchFamily="18" charset="0"/>
                <a:cs typeface="Times New Roman" pitchFamily="18" charset="0"/>
              </a:rPr>
              <a:t>is total number of mutants</a:t>
            </a:r>
            <a:r>
              <a:rPr lang="en-AU"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marL="800100" lvl="1" indent="-342900">
              <a:lnSpc>
                <a:spcPct val="200000"/>
              </a:lnSpc>
              <a:buFont typeface="Arial" charset="0"/>
              <a:buAutoNum type="arabicPeriod"/>
            </a:pPr>
            <a:r>
              <a:rPr lang="en-AU" sz="2000" dirty="0">
                <a:latin typeface="Times New Roman" pitchFamily="18" charset="0"/>
                <a:cs typeface="Times New Roman" pitchFamily="18" charset="0"/>
              </a:rPr>
              <a:t>Execute Test Cases </a:t>
            </a:r>
            <a:r>
              <a:rPr lang="en-AU" sz="2000" dirty="0" err="1">
                <a:latin typeface="Times New Roman" pitchFamily="18" charset="0"/>
                <a:cs typeface="Times New Roman" pitchFamily="18" charset="0"/>
              </a:rPr>
              <a:t>TC</a:t>
            </a:r>
            <a:r>
              <a:rPr lang="en-AU" sz="2000" baseline="-25000" dirty="0" err="1">
                <a:latin typeface="Times New Roman" pitchFamily="18" charset="0"/>
                <a:cs typeface="Times New Roman" pitchFamily="18" charset="0"/>
              </a:rPr>
              <a:t>j</a:t>
            </a:r>
            <a:r>
              <a:rPr lang="en-AU" sz="2000" baseline="-25000" dirty="0">
                <a:latin typeface="Times New Roman" pitchFamily="18" charset="0"/>
                <a:cs typeface="Times New Roman" pitchFamily="18" charset="0"/>
              </a:rPr>
              <a:t> </a:t>
            </a:r>
            <a:r>
              <a:rPr lang="en-AU" sz="2000" dirty="0">
                <a:latin typeface="Times New Roman" pitchFamily="18" charset="0"/>
                <a:cs typeface="Times New Roman" pitchFamily="18" charset="0"/>
              </a:rPr>
              <a:t>over  </a:t>
            </a:r>
            <a:r>
              <a:rPr lang="en-AU" sz="2000" dirty="0" err="1">
                <a:latin typeface="Times New Roman" pitchFamily="18" charset="0"/>
                <a:cs typeface="Times New Roman" pitchFamily="18" charset="0"/>
              </a:rPr>
              <a:t>C</a:t>
            </a:r>
            <a:r>
              <a:rPr lang="en-AU" sz="2000" baseline="-25000" dirty="0" err="1">
                <a:latin typeface="Times New Roman" pitchFamily="18" charset="0"/>
                <a:cs typeface="Times New Roman" pitchFamily="18" charset="0"/>
              </a:rPr>
              <a:t>i</a:t>
            </a:r>
            <a:r>
              <a:rPr lang="en-AU" sz="2000" dirty="0">
                <a:latin typeface="Times New Roman" pitchFamily="18" charset="0"/>
                <a:cs typeface="Times New Roman" pitchFamily="18" charset="0"/>
              </a:rPr>
              <a:t> and </a:t>
            </a:r>
            <a:r>
              <a:rPr lang="en-AU" sz="2000" dirty="0" err="1">
                <a:latin typeface="Times New Roman" pitchFamily="18" charset="0"/>
                <a:cs typeface="Times New Roman" pitchFamily="18" charset="0"/>
              </a:rPr>
              <a:t>M</a:t>
            </a:r>
            <a:r>
              <a:rPr lang="en-AU" sz="2000" baseline="-25000" dirty="0" err="1">
                <a:latin typeface="Times New Roman" pitchFamily="18" charset="0"/>
                <a:cs typeface="Times New Roman" pitchFamily="18" charset="0"/>
              </a:rPr>
              <a:t>j</a:t>
            </a:r>
            <a:r>
              <a:rPr lang="en-AU" sz="2000" baseline="-25000" dirty="0">
                <a:latin typeface="Times New Roman" pitchFamily="18" charset="0"/>
                <a:cs typeface="Times New Roman" pitchFamily="18" charset="0"/>
              </a:rPr>
              <a:t>, </a:t>
            </a:r>
            <a:r>
              <a:rPr lang="en-AU" sz="2000" dirty="0">
                <a:latin typeface="Times New Roman" pitchFamily="18" charset="0"/>
                <a:cs typeface="Times New Roman" pitchFamily="18" charset="0"/>
              </a:rPr>
              <a:t>where </a:t>
            </a:r>
            <a:r>
              <a:rPr lang="en-AU" sz="2000" dirty="0" err="1">
                <a:latin typeface="Times New Roman" pitchFamily="18" charset="0"/>
                <a:cs typeface="Times New Roman" pitchFamily="18" charset="0"/>
              </a:rPr>
              <a:t>i</a:t>
            </a:r>
            <a:r>
              <a:rPr lang="en-AU" sz="2000" dirty="0">
                <a:latin typeface="Times New Roman" pitchFamily="18" charset="0"/>
                <a:cs typeface="Times New Roman" pitchFamily="18" charset="0"/>
              </a:rPr>
              <a:t> =1 to n and j=1 to m.</a:t>
            </a:r>
            <a:endParaRPr lang="en-US" sz="2000" dirty="0">
              <a:latin typeface="Times New Roman" pitchFamily="18" charset="0"/>
              <a:cs typeface="Times New Roman" pitchFamily="18" charset="0"/>
            </a:endParaRPr>
          </a:p>
          <a:p>
            <a:pPr marL="800100" lvl="1" indent="-342900">
              <a:lnSpc>
                <a:spcPct val="200000"/>
              </a:lnSpc>
              <a:buFont typeface="Arial" charset="0"/>
              <a:buAutoNum type="arabicPeriod"/>
            </a:pPr>
            <a:r>
              <a:rPr lang="en-AU" sz="2000" dirty="0">
                <a:latin typeface="Times New Roman" pitchFamily="18" charset="0"/>
                <a:cs typeface="Times New Roman" pitchFamily="18" charset="0"/>
              </a:rPr>
              <a:t>Examine the impact of M</a:t>
            </a:r>
            <a:r>
              <a:rPr lang="en-AU" sz="2000" baseline="-25000" dirty="0">
                <a:latin typeface="Times New Roman" pitchFamily="18" charset="0"/>
                <a:cs typeface="Times New Roman" pitchFamily="18" charset="0"/>
              </a:rPr>
              <a:t>1</a:t>
            </a:r>
            <a:r>
              <a:rPr lang="en-AU" sz="2000" dirty="0">
                <a:latin typeface="Times New Roman" pitchFamily="18" charset="0"/>
                <a:cs typeface="Times New Roman" pitchFamily="18" charset="0"/>
              </a:rPr>
              <a:t> to </a:t>
            </a:r>
            <a:r>
              <a:rPr lang="en-AU" sz="2000" dirty="0" smtClean="0">
                <a:latin typeface="Times New Roman" pitchFamily="18" charset="0"/>
                <a:cs typeface="Times New Roman" pitchFamily="18" charset="0"/>
              </a:rPr>
              <a:t>M</a:t>
            </a:r>
            <a:r>
              <a:rPr lang="en-AU" sz="2000" baseline="-25000" dirty="0" smtClean="0">
                <a:latin typeface="Times New Roman" pitchFamily="18" charset="0"/>
                <a:cs typeface="Times New Roman" pitchFamily="18" charset="0"/>
              </a:rPr>
              <a:t>m</a:t>
            </a:r>
            <a:r>
              <a:rPr lang="en-AU" sz="2000" dirty="0" smtClean="0">
                <a:latin typeface="Times New Roman" pitchFamily="18" charset="0"/>
                <a:cs typeface="Times New Roman" pitchFamily="18" charset="0"/>
              </a:rPr>
              <a:t> </a:t>
            </a:r>
            <a:r>
              <a:rPr lang="en-AU" sz="2000" dirty="0">
                <a:latin typeface="Times New Roman" pitchFamily="18" charset="0"/>
                <a:cs typeface="Times New Roman" pitchFamily="18" charset="0"/>
              </a:rPr>
              <a:t>on execution of the test cases based on the category I1-Catastrophic, I2-Critical, I3-Marginal, and I4-Minor.</a:t>
            </a:r>
            <a:endParaRPr lang="en-US" sz="2000" dirty="0">
              <a:latin typeface="Times New Roman" pitchFamily="18" charset="0"/>
              <a:cs typeface="Times New Roman" pitchFamily="18" charset="0"/>
            </a:endParaRPr>
          </a:p>
          <a:p>
            <a:pPr marL="800100" lvl="1" indent="-342900">
              <a:lnSpc>
                <a:spcPct val="200000"/>
              </a:lnSpc>
              <a:buFont typeface="Arial" charset="0"/>
              <a:buAutoNum type="arabicPeriod"/>
            </a:pPr>
            <a:r>
              <a:rPr lang="en-AU" sz="2000" dirty="0">
                <a:latin typeface="Times New Roman" pitchFamily="18" charset="0"/>
                <a:cs typeface="Times New Roman" pitchFamily="18" charset="0"/>
              </a:rPr>
              <a:t>Based on the categories, final set of fault-prone components are identified.</a:t>
            </a:r>
            <a:endParaRPr lang="en-US" sz="2000" dirty="0">
              <a:latin typeface="Times New Roman" pitchFamily="18" charset="0"/>
              <a:cs typeface="Times New Roman" pitchFamily="18" charset="0"/>
            </a:endParaRPr>
          </a:p>
          <a:p>
            <a:endParaRPr lang="en-US" dirty="0">
              <a:solidFill>
                <a:srgbClr val="0070C0"/>
              </a:solidFill>
              <a:latin typeface="Times New Roman" pitchFamily="18" charset="0"/>
              <a:cs typeface="Times New Roman" pitchFamily="18" charset="0"/>
            </a:endParaRPr>
          </a:p>
          <a:p>
            <a:r>
              <a:rPr lang="en-US" dirty="0">
                <a:solidFill>
                  <a:srgbClr val="0070C0"/>
                </a:solidFill>
                <a:latin typeface="Times New Roman" pitchFamily="18" charset="0"/>
                <a:cs typeface="Times New Roman" pitchFamily="18" charset="0"/>
              </a:rPr>
              <a:t>	</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02260" y="0"/>
            <a:ext cx="3841740" cy="523220"/>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Implementation</a:t>
            </a:r>
          </a:p>
        </p:txBody>
      </p:sp>
      <p:sp>
        <p:nvSpPr>
          <p:cNvPr id="8195" name="Rectangle 3"/>
          <p:cNvSpPr>
            <a:spLocks noChangeArrowheads="1"/>
          </p:cNvSpPr>
          <p:nvPr/>
        </p:nvSpPr>
        <p:spPr bwMode="auto">
          <a:xfrm>
            <a:off x="665109" y="1055655"/>
            <a:ext cx="8105826" cy="4524315"/>
          </a:xfrm>
          <a:prstGeom prst="rect">
            <a:avLst/>
          </a:prstGeom>
          <a:noFill/>
          <a:ln w="9525">
            <a:noFill/>
            <a:miter lim="800000"/>
            <a:headEnd/>
            <a:tailEnd/>
          </a:ln>
        </p:spPr>
        <p:txBody>
          <a:bodyPr wrap="square">
            <a:spAutoFit/>
          </a:bodyPr>
          <a:lstStyle/>
          <a:p>
            <a:pPr>
              <a:buFont typeface="Arial" pitchFamily="34" charset="0"/>
              <a:buChar char="•"/>
            </a:pPr>
            <a:r>
              <a:rPr lang="en-US" sz="2400" b="1" dirty="0">
                <a:solidFill>
                  <a:srgbClr val="0070C0"/>
                </a:solidFill>
                <a:latin typeface="Times New Roman" pitchFamily="18" charset="0"/>
                <a:cs typeface="Times New Roman" pitchFamily="18" charset="0"/>
              </a:rPr>
              <a:t>Software Under Test (SUT) </a:t>
            </a:r>
            <a:r>
              <a:rPr lang="en-US" sz="2400" b="1" dirty="0" smtClean="0">
                <a:solidFill>
                  <a:srgbClr val="0070C0"/>
                </a:solidFill>
                <a:latin typeface="Times New Roman" pitchFamily="18" charset="0"/>
                <a:cs typeface="Times New Roman" pitchFamily="18" charset="0"/>
              </a:rPr>
              <a:t>Analysis</a:t>
            </a:r>
          </a:p>
          <a:p>
            <a:pPr lvl="1" algn="just">
              <a:lnSpc>
                <a:spcPct val="150000"/>
              </a:lnSpc>
              <a:buFont typeface="Arial" pitchFamily="34" charset="0"/>
              <a:buChar char="•"/>
            </a:pPr>
            <a:r>
              <a:rPr lang="en-AU" sz="2400" dirty="0" smtClean="0">
                <a:latin typeface="Times New Roman" pitchFamily="18" charset="0"/>
                <a:cs typeface="Times New Roman" pitchFamily="18" charset="0"/>
              </a:rPr>
              <a:t>Choose </a:t>
            </a:r>
            <a:r>
              <a:rPr lang="en-AU" sz="2400" dirty="0">
                <a:latin typeface="Times New Roman" pitchFamily="18" charset="0"/>
                <a:cs typeface="Times New Roman" pitchFamily="18" charset="0"/>
              </a:rPr>
              <a:t>any Java based system </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from simple to complex) as </a:t>
            </a:r>
            <a:r>
              <a:rPr lang="en-US" sz="2400" dirty="0" smtClean="0">
                <a:latin typeface="Times New Roman" pitchFamily="18" charset="0"/>
                <a:cs typeface="Times New Roman" pitchFamily="18" charset="0"/>
              </a:rPr>
              <a:t>input</a:t>
            </a:r>
          </a:p>
          <a:p>
            <a:pPr lvl="1" algn="just">
              <a:lnSpc>
                <a:spcPct val="150000"/>
              </a:lnSpc>
              <a:buFont typeface="Arial" pitchFamily="34" charset="0"/>
              <a:buChar char="•"/>
            </a:pPr>
            <a:r>
              <a:rPr lang="en-AU" sz="2400" dirty="0" smtClean="0">
                <a:latin typeface="Times New Roman" pitchFamily="18" charset="0"/>
                <a:cs typeface="Times New Roman" pitchFamily="18" charset="0"/>
              </a:rPr>
              <a:t>Extract all packages, classes and methods in it</a:t>
            </a:r>
            <a:endParaRPr lang="en-AU" sz="2400" dirty="0">
              <a:latin typeface="Times New Roman" pitchFamily="18" charset="0"/>
              <a:cs typeface="Times New Roman" pitchFamily="18" charset="0"/>
            </a:endParaRPr>
          </a:p>
          <a:p>
            <a:endParaRPr lang="en-AU" sz="2400" dirty="0">
              <a:latin typeface="Times New Roman" pitchFamily="18" charset="0"/>
              <a:cs typeface="Times New Roman" pitchFamily="18" charset="0"/>
            </a:endParaRPr>
          </a:p>
          <a:p>
            <a:pPr>
              <a:buFont typeface="Arial" pitchFamily="34" charset="0"/>
              <a:buChar char="•"/>
            </a:pPr>
            <a:r>
              <a:rPr lang="en-US" sz="2400" b="1" dirty="0" smtClean="0">
                <a:solidFill>
                  <a:srgbClr val="0070C0"/>
                </a:solidFill>
                <a:latin typeface="Times New Roman" pitchFamily="18" charset="0"/>
                <a:cs typeface="Times New Roman" pitchFamily="18" charset="0"/>
              </a:rPr>
              <a:t>Execution of SUT</a:t>
            </a:r>
            <a:endParaRPr lang="en-US" sz="2400" b="1" dirty="0">
              <a:solidFill>
                <a:srgbClr val="0070C0"/>
              </a:solidFill>
              <a:latin typeface="Times New Roman" pitchFamily="18" charset="0"/>
              <a:cs typeface="Times New Roman" pitchFamily="18" charset="0"/>
            </a:endParaRPr>
          </a:p>
          <a:p>
            <a:pPr lvl="1">
              <a:lnSpc>
                <a:spcPct val="150000"/>
              </a:lnSpc>
              <a:buFont typeface="Arial" pitchFamily="34" charset="0"/>
              <a:buChar char="•"/>
            </a:pPr>
            <a:r>
              <a:rPr lang="en-US" sz="2400" dirty="0" smtClean="0">
                <a:latin typeface="Times New Roman" pitchFamily="18" charset="0"/>
                <a:cs typeface="Times New Roman" pitchFamily="18" charset="0"/>
              </a:rPr>
              <a:t>Test </a:t>
            </a:r>
            <a:r>
              <a:rPr lang="en-US" sz="2400" dirty="0">
                <a:latin typeface="Times New Roman" pitchFamily="18" charset="0"/>
                <a:cs typeface="Times New Roman" pitchFamily="18" charset="0"/>
              </a:rPr>
              <a:t>case </a:t>
            </a:r>
            <a:r>
              <a:rPr lang="en-US" sz="2400" dirty="0" smtClean="0">
                <a:latin typeface="Times New Roman" pitchFamily="18" charset="0"/>
                <a:cs typeface="Times New Roman" pitchFamily="18" charset="0"/>
              </a:rPr>
              <a:t>generation</a:t>
            </a:r>
          </a:p>
          <a:p>
            <a:pPr lvl="1">
              <a:lnSpc>
                <a:spcPct val="150000"/>
              </a:lnSpc>
              <a:buFont typeface="Arial" pitchFamily="34" charset="0"/>
              <a:buChar char="•"/>
            </a:pPr>
            <a:r>
              <a:rPr lang="en-US" sz="2400" dirty="0" smtClean="0">
                <a:latin typeface="Times New Roman" pitchFamily="18" charset="0"/>
                <a:cs typeface="Times New Roman" pitchFamily="18" charset="0"/>
              </a:rPr>
              <a:t>Test </a:t>
            </a:r>
            <a:r>
              <a:rPr lang="en-US" sz="2400" dirty="0">
                <a:latin typeface="Times New Roman" pitchFamily="18" charset="0"/>
                <a:cs typeface="Times New Roman" pitchFamily="18" charset="0"/>
              </a:rPr>
              <a:t>case execution and </a:t>
            </a:r>
            <a:endParaRPr lang="en-US" sz="2400" dirty="0" smtClean="0">
              <a:latin typeface="Times New Roman" pitchFamily="18" charset="0"/>
              <a:cs typeface="Times New Roman" pitchFamily="18" charset="0"/>
            </a:endParaRPr>
          </a:p>
          <a:p>
            <a:pPr lvl="1">
              <a:lnSpc>
                <a:spcPct val="150000"/>
              </a:lnSpc>
              <a:buFont typeface="Arial" pitchFamily="34" charset="0"/>
              <a:buChar char="•"/>
            </a:pPr>
            <a:r>
              <a:rPr lang="en-US" sz="2400" dirty="0" smtClean="0">
                <a:latin typeface="Times New Roman" pitchFamily="18" charset="0"/>
                <a:cs typeface="Times New Roman" pitchFamily="18" charset="0"/>
              </a:rPr>
              <a:t>Test evaluation</a:t>
            </a:r>
            <a:r>
              <a:rPr lang="en-US" sz="2400" dirty="0" smtClean="0">
                <a:solidFill>
                  <a:srgbClr val="0070C0"/>
                </a:solidFill>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02260" y="0"/>
            <a:ext cx="3841740" cy="523220"/>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a:ln/>
                <a:solidFill>
                  <a:schemeClr val="accent6"/>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a typeface="宋体" charset="-122"/>
              </a:rPr>
              <a:t>Implementation</a:t>
            </a:r>
          </a:p>
        </p:txBody>
      </p:sp>
      <p:sp>
        <p:nvSpPr>
          <p:cNvPr id="9219" name="Rectangle 3"/>
          <p:cNvSpPr>
            <a:spLocks noChangeArrowheads="1"/>
          </p:cNvSpPr>
          <p:nvPr/>
        </p:nvSpPr>
        <p:spPr bwMode="auto">
          <a:xfrm>
            <a:off x="190500" y="549275"/>
            <a:ext cx="8697913" cy="5878532"/>
          </a:xfrm>
          <a:prstGeom prst="rect">
            <a:avLst/>
          </a:prstGeom>
          <a:noFill/>
          <a:ln w="9525">
            <a:noFill/>
            <a:miter lim="800000"/>
            <a:headEnd/>
            <a:tailEnd/>
          </a:ln>
        </p:spPr>
        <p:txBody>
          <a:bodyPr>
            <a:spAutoFit/>
          </a:bodyPr>
          <a:lstStyle/>
          <a:p>
            <a:endParaRPr lang="en-US" sz="2400" b="1" dirty="0" smtClean="0">
              <a:solidFill>
                <a:srgbClr val="0070C0"/>
              </a:solidFill>
              <a:latin typeface="Times New Roman" pitchFamily="18" charset="0"/>
              <a:cs typeface="Times New Roman" pitchFamily="18" charset="0"/>
            </a:endParaRPr>
          </a:p>
          <a:p>
            <a:r>
              <a:rPr lang="en-US" sz="2400" b="1" dirty="0" smtClean="0">
                <a:solidFill>
                  <a:srgbClr val="0070C0"/>
                </a:solidFill>
                <a:latin typeface="Times New Roman" pitchFamily="18" charset="0"/>
                <a:cs typeface="Times New Roman" pitchFamily="18" charset="0"/>
              </a:rPr>
              <a:t>Mutant </a:t>
            </a:r>
            <a:r>
              <a:rPr lang="en-US" sz="2400" b="1" dirty="0">
                <a:solidFill>
                  <a:srgbClr val="0070C0"/>
                </a:solidFill>
                <a:latin typeface="Times New Roman" pitchFamily="18" charset="0"/>
                <a:cs typeface="Times New Roman" pitchFamily="18" charset="0"/>
              </a:rPr>
              <a:t>Generation </a:t>
            </a:r>
            <a:endParaRPr lang="en-US" sz="2800" dirty="0">
              <a:solidFill>
                <a:srgbClr val="0070C0"/>
              </a:solidFill>
              <a:latin typeface="Times New Roman" pitchFamily="18" charset="0"/>
              <a:cs typeface="Times New Roman" pitchFamily="18" charset="0"/>
            </a:endParaRPr>
          </a:p>
          <a:p>
            <a:pPr lvl="1" algn="just">
              <a:lnSpc>
                <a:spcPct val="150000"/>
              </a:lnSpc>
              <a:buFont typeface="Wingdings" pitchFamily="2" charset="2"/>
              <a:buChar char="Ø"/>
            </a:pPr>
            <a:r>
              <a:rPr lang="en-US" sz="2400" dirty="0">
                <a:latin typeface="Times New Roman" pitchFamily="18" charset="0"/>
                <a:cs typeface="Times New Roman" pitchFamily="18" charset="0"/>
              </a:rPr>
              <a:t>Generate mutants for each </a:t>
            </a:r>
            <a:r>
              <a:rPr lang="en-US" sz="2400" dirty="0" smtClean="0">
                <a:latin typeface="Times New Roman" pitchFamily="18" charset="0"/>
                <a:cs typeface="Times New Roman" pitchFamily="18" charset="0"/>
              </a:rPr>
              <a:t>component </a:t>
            </a:r>
            <a:r>
              <a:rPr lang="en-US" sz="2400" dirty="0">
                <a:latin typeface="Times New Roman" pitchFamily="18" charset="0"/>
                <a:cs typeface="Times New Roman" pitchFamily="18" charset="0"/>
              </a:rPr>
              <a:t>using the set of mutation operators prescribed by Offutt [</a:t>
            </a:r>
            <a:r>
              <a:rPr lang="en-US" sz="2400" dirty="0" smtClean="0">
                <a:latin typeface="Times New Roman" pitchFamily="18" charset="0"/>
                <a:cs typeface="Times New Roman" pitchFamily="18" charset="0"/>
              </a:rPr>
              <a:t>7] using five </a:t>
            </a:r>
            <a:r>
              <a:rPr lang="en-US" sz="2400" dirty="0">
                <a:latin typeface="Times New Roman" pitchFamily="18" charset="0"/>
                <a:cs typeface="Times New Roman" pitchFamily="18" charset="0"/>
              </a:rPr>
              <a:t>mutation operators </a:t>
            </a:r>
          </a:p>
          <a:p>
            <a:pPr lvl="2" algn="just">
              <a:lnSpc>
                <a:spcPct val="150000"/>
              </a:lnSpc>
              <a:buFont typeface="Wingdings" pitchFamily="2" charset="2"/>
              <a:buChar char="§"/>
            </a:pPr>
            <a:r>
              <a:rPr lang="en-US" sz="2000" dirty="0">
                <a:latin typeface="Times New Roman" pitchFamily="18" charset="0"/>
                <a:cs typeface="Times New Roman" pitchFamily="18" charset="0"/>
              </a:rPr>
              <a:t>Absolute value Insertion (ABS</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lvl="2" algn="just">
              <a:lnSpc>
                <a:spcPct val="150000"/>
              </a:lnSpc>
              <a:buFont typeface="Wingdings" pitchFamily="2" charset="2"/>
              <a:buChar char="§"/>
            </a:pPr>
            <a:r>
              <a:rPr lang="en-US" sz="2000" dirty="0">
                <a:latin typeface="Times New Roman" pitchFamily="18" charset="0"/>
                <a:cs typeface="Times New Roman" pitchFamily="18" charset="0"/>
              </a:rPr>
              <a:t>Arithmetic Operator Replacement (AOR</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lvl="2" algn="just">
              <a:lnSpc>
                <a:spcPct val="150000"/>
              </a:lnSpc>
              <a:buFont typeface="Wingdings" pitchFamily="2" charset="2"/>
              <a:buChar char="§"/>
            </a:pPr>
            <a:r>
              <a:rPr lang="en-US" sz="2000" dirty="0">
                <a:latin typeface="Times New Roman" pitchFamily="18" charset="0"/>
                <a:cs typeface="Times New Roman" pitchFamily="18" charset="0"/>
              </a:rPr>
              <a:t>Relational Operator Replacement (ROR</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lvl="2" algn="just">
              <a:lnSpc>
                <a:spcPct val="150000"/>
              </a:lnSpc>
              <a:buFont typeface="Wingdings" pitchFamily="2" charset="2"/>
              <a:buChar char="§"/>
            </a:pPr>
            <a:r>
              <a:rPr lang="en-US" sz="2000" dirty="0">
                <a:latin typeface="Times New Roman" pitchFamily="18" charset="0"/>
                <a:cs typeface="Times New Roman" pitchFamily="18" charset="0"/>
              </a:rPr>
              <a:t>Logical Connector Replacement </a:t>
            </a:r>
            <a:r>
              <a:rPr lang="en-US" sz="2000" dirty="0" smtClean="0">
                <a:latin typeface="Times New Roman" pitchFamily="18" charset="0"/>
                <a:cs typeface="Times New Roman" pitchFamily="18" charset="0"/>
              </a:rPr>
              <a:t>(LCR) </a:t>
            </a:r>
            <a:endParaRPr lang="en-US" sz="2000" dirty="0">
              <a:latin typeface="Times New Roman" pitchFamily="18" charset="0"/>
              <a:cs typeface="Times New Roman" pitchFamily="18" charset="0"/>
            </a:endParaRPr>
          </a:p>
          <a:p>
            <a:pPr lvl="2" algn="just">
              <a:lnSpc>
                <a:spcPct val="150000"/>
              </a:lnSpc>
              <a:buFont typeface="Wingdings" pitchFamily="2" charset="2"/>
              <a:buChar char="§"/>
            </a:pPr>
            <a:r>
              <a:rPr lang="en-US" sz="2000" dirty="0">
                <a:latin typeface="Times New Roman" pitchFamily="18" charset="0"/>
                <a:cs typeface="Times New Roman" pitchFamily="18" charset="0"/>
              </a:rPr>
              <a:t>Unary Operator Inclusion (UOI</a:t>
            </a:r>
            <a:r>
              <a:rPr lang="en-US" sz="20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lvl="1" algn="just">
              <a:lnSpc>
                <a:spcPct val="150000"/>
              </a:lnSpc>
              <a:buFont typeface="Wingdings" pitchFamily="2" charset="2"/>
              <a:buChar char="Ø"/>
            </a:pPr>
            <a:r>
              <a:rPr lang="en-AU" sz="2400" dirty="0" smtClean="0">
                <a:latin typeface="Times New Roman" pitchFamily="18" charset="0"/>
                <a:cs typeface="Times New Roman" pitchFamily="18" charset="0"/>
              </a:rPr>
              <a:t>Offutt </a:t>
            </a:r>
            <a:r>
              <a:rPr lang="en-AU" sz="2400" dirty="0">
                <a:latin typeface="Times New Roman" pitchFamily="18" charset="0"/>
                <a:cs typeface="Times New Roman" pitchFamily="18" charset="0"/>
              </a:rPr>
              <a:t>class level mutation operators </a:t>
            </a:r>
          </a:p>
          <a:p>
            <a:pPr lvl="2" algn="just">
              <a:lnSpc>
                <a:spcPct val="150000"/>
              </a:lnSpc>
              <a:buFont typeface="Wingdings" pitchFamily="2" charset="2"/>
              <a:buChar char="§"/>
            </a:pPr>
            <a:r>
              <a:rPr lang="en-AU" sz="2000" dirty="0">
                <a:latin typeface="Times New Roman" pitchFamily="18" charset="0"/>
                <a:cs typeface="Times New Roman" pitchFamily="18" charset="0"/>
              </a:rPr>
              <a:t>Java this  keyword Deletion (JTD</a:t>
            </a:r>
            <a:r>
              <a:rPr lang="en-AU" sz="2000" dirty="0" smtClean="0">
                <a:latin typeface="Times New Roman" pitchFamily="18" charset="0"/>
                <a:cs typeface="Times New Roman" pitchFamily="18" charset="0"/>
              </a:rPr>
              <a:t>)</a:t>
            </a:r>
            <a:endParaRPr lang="en-AU" sz="2000" dirty="0">
              <a:latin typeface="Times New Roman" pitchFamily="18" charset="0"/>
              <a:cs typeface="Times New Roman" pitchFamily="18" charset="0"/>
            </a:endParaRPr>
          </a:p>
          <a:p>
            <a:pPr lvl="2" algn="just">
              <a:lnSpc>
                <a:spcPct val="150000"/>
              </a:lnSpc>
              <a:buFont typeface="Wingdings" pitchFamily="2" charset="2"/>
              <a:buChar char="§"/>
            </a:pPr>
            <a:r>
              <a:rPr lang="en-AU" sz="2000" dirty="0">
                <a:latin typeface="Times New Roman" pitchFamily="18" charset="0"/>
                <a:cs typeface="Times New Roman" pitchFamily="18" charset="0"/>
              </a:rPr>
              <a:t> Java this keyword Insertion (JTI</a:t>
            </a:r>
            <a:r>
              <a:rPr lang="en-AU"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157258349</TotalTime>
  <Pages>0</Pages>
  <Words>3303</Words>
  <Characters>0</Characters>
  <Application>Microsoft Office PowerPoint</Application>
  <DocSecurity>0</DocSecurity>
  <PresentationFormat>On-screen Show (4:3)</PresentationFormat>
  <Lines>0</Lines>
  <Paragraphs>900</Paragraphs>
  <Slides>55</Slides>
  <Notes>1</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自定义设计方案</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vector>
  </TitlesOfParts>
  <Company>Microsoft Corporation</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Platform</dc:title>
  <dc:creator>David Chou</dc:creator>
  <cp:lastModifiedBy>hp3</cp:lastModifiedBy>
  <cp:revision>592</cp:revision>
  <cp:lastPrinted>1899-12-30T00:00:00Z</cp:lastPrinted>
  <dcterms:created xsi:type="dcterms:W3CDTF">2009-09-24T06:17:00Z</dcterms:created>
  <dcterms:modified xsi:type="dcterms:W3CDTF">2017-12-06T04:25:13Z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1033-8.1.0.3018</vt:lpwstr>
  </property>
</Properties>
</file>