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367" r:id="rId3"/>
    <p:sldId id="368" r:id="rId5"/>
    <p:sldId id="369" r:id="rId6"/>
    <p:sldId id="370" r:id="rId7"/>
    <p:sldId id="372" r:id="rId8"/>
    <p:sldId id="373" r:id="rId9"/>
    <p:sldId id="375" r:id="rId10"/>
    <p:sldId id="378" r:id="rId11"/>
    <p:sldId id="376" r:id="rId12"/>
    <p:sldId id="377" r:id="rId13"/>
    <p:sldId id="34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showGuides="1">
      <p:cViewPr varScale="1">
        <p:scale>
          <a:sx n="87" d="100"/>
          <a:sy n="87" d="100"/>
        </p:scale>
        <p:origin x="96" y="318"/>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endParaRPr lang="en-IN" b="0"/>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fld>
            <a:endParaRPr lang="en-US" sz="1200" b="0" strike="noStrike" spc="-1">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Rectangle 5"/>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Project Title</a:t>
            </a:r>
            <a:endParaRPr lang="en-US"/>
          </a:p>
        </p:txBody>
      </p:sp>
      <p:sp>
        <p:nvSpPr>
          <p:cNvPr id="9" name="Rectangle 8"/>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12"/>
          <a:srcRect/>
          <a:stretch>
            <a:fillRect/>
          </a:stretch>
        </p:blipFill>
        <p:spPr>
          <a:xfrm>
            <a:off x="7435308" y="29029"/>
            <a:ext cx="1245494" cy="405088"/>
          </a:xfrm>
          <a:prstGeom prst="rect">
            <a:avLst/>
          </a:prstGeom>
        </p:spPr>
      </p:pic>
      <p:sp>
        <p:nvSpPr>
          <p:cNvPr id="13" name="Rectangle 12"/>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1.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 y="-122464"/>
            <a:ext cx="9144000" cy="5143500"/>
          </a:xfrm>
          <a:prstGeom prst="rect">
            <a:avLst/>
          </a:prstGeom>
        </p:spPr>
      </p:pic>
      <p:sp>
        <p:nvSpPr>
          <p:cNvPr id="2" name="TextBox 1"/>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endParaRPr lang="en-US" sz="1200">
              <a:solidFill>
                <a:schemeClr val="bg1"/>
              </a:solidFill>
            </a:endParaRPr>
          </a:p>
        </p:txBody>
      </p:sp>
      <p:sp>
        <p:nvSpPr>
          <p:cNvPr id="5" name="Rectangle: Rounded Corners 4"/>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US"/>
          </a:p>
        </p:txBody>
      </p:sp>
      <p:grpSp>
        <p:nvGrpSpPr>
          <p:cNvPr id="6" name="Group 5"/>
          <p:cNvGrpSpPr/>
          <p:nvPr/>
        </p:nvGrpSpPr>
        <p:grpSpPr>
          <a:xfrm>
            <a:off x="1567263" y="1495382"/>
            <a:ext cx="6047412" cy="601034"/>
            <a:chOff x="1567263" y="1495382"/>
            <a:chExt cx="6047412" cy="601034"/>
          </a:xfrm>
        </p:grpSpPr>
        <p:pic>
          <p:nvPicPr>
            <p:cNvPr id="8" name="Google Shape;110;p4" descr="A close up of a sign&#10;&#10;Description automatically generated"/>
            <p:cNvPicPr preferRelativeResize="0"/>
            <p:nvPr/>
          </p:nvPicPr>
          <p:blipFill rotWithShape="1">
            <a:blip r:embed="rId2"/>
            <a:srcRect/>
            <a:stretch>
              <a:fillRect/>
            </a:stretch>
          </p:blipFill>
          <p:spPr>
            <a:xfrm>
              <a:off x="4755974" y="1620847"/>
              <a:ext cx="1163978" cy="389110"/>
            </a:xfrm>
            <a:prstGeom prst="rect">
              <a:avLst/>
            </a:prstGeom>
            <a:noFill/>
            <a:ln>
              <a:noFill/>
            </a:ln>
          </p:spPr>
        </p:pic>
        <p:pic>
          <p:nvPicPr>
            <p:cNvPr id="11" name="Picture 10"/>
            <p:cNvPicPr>
              <a:picLocks noChangeAspect="1"/>
            </p:cNvPicPr>
            <p:nvPr/>
          </p:nvPicPr>
          <p:blipFill rotWithShape="1">
            <a:blip r:embed="rId3"/>
            <a:srcRect t="20552"/>
            <a:stretch>
              <a:fillRect/>
            </a:stretch>
          </p:blipFill>
          <p:spPr>
            <a:xfrm>
              <a:off x="3675859" y="1608154"/>
              <a:ext cx="787775" cy="414497"/>
            </a:xfrm>
            <a:prstGeom prst="rect">
              <a:avLst/>
            </a:prstGeom>
          </p:spPr>
        </p:pic>
        <p:cxnSp>
          <p:nvCxnSpPr>
            <p:cNvPr id="15" name="Straight Connector 14"/>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p:cNvPicPr/>
            <p:nvPr/>
          </p:nvPicPr>
          <p:blipFill>
            <a:blip r:embed="rId4"/>
            <a:stretch>
              <a:fillRect/>
            </a:stretch>
          </p:blipFill>
          <p:spPr>
            <a:xfrm>
              <a:off x="6212294" y="1633695"/>
              <a:ext cx="1402381" cy="363414"/>
            </a:xfrm>
            <a:prstGeom prst="rect">
              <a:avLst/>
            </a:prstGeom>
            <a:ln w="0">
              <a:noFill/>
            </a:ln>
          </p:spPr>
        </p:pic>
        <p:cxnSp>
          <p:nvCxnSpPr>
            <p:cNvPr id="21" name="Straight Connector 20"/>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p:cNvPicPr>
              <a:picLocks noChangeAspect="1"/>
            </p:cNvPicPr>
            <p:nvPr/>
          </p:nvPicPr>
          <p:blipFill>
            <a:blip r:embed="rId5"/>
            <a:stretch>
              <a:fillRect/>
            </a:stretch>
          </p:blipFill>
          <p:spPr>
            <a:xfrm>
              <a:off x="1567263" y="1495382"/>
              <a:ext cx="1816256" cy="454064"/>
            </a:xfrm>
            <a:prstGeom prst="rect">
              <a:avLst/>
            </a:prstGeom>
          </p:spPr>
        </p:pic>
      </p:grpSp>
      <p:sp>
        <p:nvSpPr>
          <p:cNvPr id="7" name="TextBox 6"/>
          <p:cNvSpPr txBox="1"/>
          <p:nvPr/>
        </p:nvSpPr>
        <p:spPr>
          <a:xfrm>
            <a:off x="1311965" y="2312364"/>
            <a:ext cx="6520068" cy="2768600"/>
          </a:xfrm>
          <a:prstGeom prst="rect">
            <a:avLst/>
          </a:prstGeom>
          <a:noFill/>
        </p:spPr>
        <p:txBody>
          <a:bodyPr wrap="square">
            <a:spAutoFit/>
          </a:bodyPr>
          <a:lstStyle/>
          <a:p>
            <a:pPr algn="ctr"/>
            <a:r>
              <a:rPr lang="en-IN" sz="1800" b="1" dirty="0">
                <a:effectLst/>
                <a:latin typeface="Calibri" panose="020F0502020204030204" pitchFamily="34" charset="0"/>
                <a:ea typeface="Calibri" panose="020F0502020204030204" pitchFamily="34" charset="0"/>
                <a:cs typeface="Calibri" panose="020F0502020204030204" pitchFamily="34" charset="0"/>
              </a:rPr>
              <a:t>COUSTOMER SEGMENTATION AND PERSONALIZATION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a:p>
            <a:endParaRPr lang="en-US" sz="1400" dirty="0"/>
          </a:p>
          <a:p>
            <a:r>
              <a:rPr lang="en-US" sz="1400" dirty="0"/>
              <a:t>Team </a:t>
            </a:r>
            <a:r>
              <a:rPr lang="en-US" sz="1400" b="1" dirty="0"/>
              <a:t>: JEYAPRAKASH J</a:t>
            </a:r>
            <a:r>
              <a:rPr lang="en-IN" altLang="en-US" sz="1400" b="1" dirty="0"/>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,jeyaprakash2509@gmail.com.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t>		Guide:</a:t>
            </a:r>
            <a:r>
              <a:rPr lang="en-US" sz="1800" b="1" dirty="0">
                <a:effectLst/>
                <a:latin typeface="Calibri" panose="020F0502020204030204" pitchFamily="34" charset="0"/>
                <a:ea typeface="Calibri" panose="020F0502020204030204" pitchFamily="34" charset="0"/>
                <a:cs typeface="Times New Roman" panose="02020603050405020304" pitchFamily="18" charset="0"/>
              </a:rPr>
              <a:t>(P. Raja, Master Trainer, Edu net Foundation)</a:t>
            </a:r>
            <a:endParaRPr lang="en-US" sz="1400" dirty="0"/>
          </a:p>
          <a:p>
            <a:pPr algn="ctr"/>
            <a:endParaRPr lang="en-US" dirty="0"/>
          </a:p>
          <a:p>
            <a:pPr algn="ctr"/>
            <a:endParaRPr lang="en-US" sz="1400" dirty="0"/>
          </a:p>
          <a:p>
            <a:pPr algn="ctr"/>
            <a:endParaRPr lang="en-US" dirty="0"/>
          </a:p>
          <a:p>
            <a:pPr algn="ct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Future Scope</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311700" y="1059405"/>
            <a:ext cx="7989819" cy="1815882"/>
          </a:xfrm>
          <a:prstGeom prst="rect">
            <a:avLst/>
          </a:prstGeom>
          <a:noFill/>
        </p:spPr>
        <p:txBody>
          <a:bodyPr wrap="square">
            <a:spAutoFit/>
          </a:bodyPr>
          <a:lstStyle/>
          <a:p>
            <a:pPr algn="just"/>
            <a:r>
              <a:rPr lang="en-US" dirty="0"/>
              <a:t>The future scope of customer segmentation and personalization lies in the continued evolution of AI, machine learning, and data analytics. As technologies advance, businesses will gain even deeper insights into customer behavior, enabling more granular and real-time personalization. The integration of omnichannel data will allow for seamless, cross-platform experiences, while predictive analytics will enable hyper-targeted strategies to anticipate customer needs. Furthermore, with the growing importance of privacy and ethical data use, businesses will need to balance personalization with trust, ensuring data security and transparency. The future promises even more dynamic, tailored customer experiences, driving deeper engagement and loyalty.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p:cNvSpPr txBox="1"/>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spcBef>
                <a:spcPts val="600"/>
              </a:spcBef>
            </a:pPr>
            <a:r>
              <a:rPr lang="en-US" sz="3000" b="1"/>
              <a:t>Thank you!</a:t>
            </a:r>
            <a:endParaRPr lang="en-US" sz="30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p:cNvSpPr txBox="1"/>
          <p:nvPr/>
        </p:nvSpPr>
        <p:spPr>
          <a:xfrm>
            <a:off x="654158" y="1060098"/>
            <a:ext cx="6935087" cy="3331810"/>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chemeClr val="tx1"/>
                </a:solidFill>
                <a:effectLst/>
                <a:latin typeface="+mj-lt"/>
                <a:ea typeface="Times New Roman" panose="02020603050405020304" pitchFamily="18" charset="0"/>
                <a:cs typeface="Times New Roman" panose="02020603050405020304" pitchFamily="18" charset="0"/>
              </a:rPr>
              <a:t>Abstract of the Project</a:t>
            </a:r>
            <a:endParaRPr lang="en-IN" sz="1800" dirty="0">
              <a:solidFill>
                <a:schemeClr val="tx1"/>
              </a:solidFill>
              <a:latin typeface="+mj-lt"/>
              <a:ea typeface="Times New Roman" panose="02020603050405020304" pitchFamily="18" charset="0"/>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Problem Statement</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Proposed Solution</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mn-lt"/>
              </a:rPr>
              <a:t>System Architecture</a:t>
            </a:r>
            <a:endParaRPr lang="en-US" sz="1800" dirty="0">
              <a:latin typeface="+mj-lt"/>
              <a:ea typeface="+mn-lt"/>
              <a:cs typeface="Calibri" panose="020F0502020204030204"/>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Live Demo of the Project</a:t>
            </a:r>
            <a:endParaRPr lang="en-US" sz="1800" dirty="0">
              <a:latin typeface="+mj-lt"/>
              <a:ea typeface="+mn-lt"/>
              <a:cs typeface="Arial" panose="020B0604020202020204"/>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Embedded</a:t>
            </a:r>
            <a:r>
              <a:rPr lang="en-US" sz="1800" dirty="0">
                <a:latin typeface="+mj-lt"/>
                <a:ea typeface="+mn-lt"/>
              </a:rPr>
              <a:t> Video of Project</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a:latin typeface="+mj-lt"/>
                <a:ea typeface="+mn-lt"/>
                <a:cs typeface="Arial" panose="020B0604020202020204"/>
              </a:rPr>
              <a:t>Conclusion</a:t>
            </a:r>
            <a:endParaRPr lang="en-IN"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Future Scope</a:t>
            </a:r>
            <a:endParaRPr lang="en-US" sz="1800" dirty="0">
              <a:latin typeface="+mj-lt"/>
              <a:ea typeface="+mn-lt"/>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Abstract</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237493" y="1088619"/>
            <a:ext cx="8669013" cy="2966261"/>
          </a:xfrm>
          <a:prstGeom prst="rect">
            <a:avLst/>
          </a:prstGeom>
          <a:noFill/>
        </p:spPr>
        <p:txBody>
          <a:bodyPr wrap="square">
            <a:spAutoFit/>
          </a:bodyPr>
          <a:lstStyle/>
          <a:p>
            <a:pPr marL="0" marR="0" algn="just">
              <a:lnSpc>
                <a:spcPct val="150000"/>
              </a:lnSpc>
              <a:spcBef>
                <a:spcPts val="0"/>
              </a:spcBef>
              <a:spcAft>
                <a:spcPts val="6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This paper explores the application of Artificial Intelligence (AI) techniques for customer segmentation and personalization to enhance customer engagement and optimize marketing strategies. By leveraging customer data, including preferences, behaviors, and purchase history, AI-driven models enable the segmentation of customers into distinct groups with shared characteristics. These segments allow for a more nuanced understanding of customer needs and enable personalized recommendations and targeted marketing campaigns, improving both customer satisfaction and business outcomes. Key AI techniques, such as machine learning algorithms, clustering, and recommendation systems, are discussed in the context of their role in creating dynamic and personalized customer experiences. The findings indicate that adopting AI for customer segmentation and personalization can lead to significant increases in customer engagement, conversion rates, and long-term brand loyalty.</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a:solidFill>
                  <a:srgbClr val="002060"/>
                </a:solidFill>
                <a:latin typeface="Arial" panose="020B0604020202020204" pitchFamily="34" charset="0"/>
                <a:cs typeface="Arial" panose="020B0604020202020204" pitchFamily="34" charset="0"/>
              </a:rPr>
              <a:t>Problem</a:t>
            </a:r>
            <a:r>
              <a:rPr lang="en-US" sz="1400" b="1">
                <a:solidFill>
                  <a:schemeClr val="accent1"/>
                </a:solidFill>
                <a:latin typeface="Arial" panose="020B0604020202020204" pitchFamily="34" charset="0"/>
                <a:cs typeface="Arial" panose="020B0604020202020204" pitchFamily="34" charset="0"/>
              </a:rPr>
              <a:t> </a:t>
            </a:r>
            <a:r>
              <a:rPr lang="en-US" sz="2400" b="1">
                <a:solidFill>
                  <a:srgbClr val="002060"/>
                </a:solidFill>
                <a:latin typeface="Arial" panose="020B0604020202020204" pitchFamily="34" charset="0"/>
                <a:cs typeface="Arial" panose="020B0604020202020204" pitchFamily="34" charset="0"/>
              </a:rPr>
              <a:t>Statement</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215721" y="1325659"/>
            <a:ext cx="8712557" cy="1810945"/>
          </a:xfrm>
          <a:prstGeom prst="rect">
            <a:avLst/>
          </a:prstGeom>
          <a:noFill/>
        </p:spPr>
        <p:txBody>
          <a:bodyPr wrap="square">
            <a:spAutoFit/>
          </a:bodyPr>
          <a:lstStyle/>
          <a:p>
            <a:pPr marL="0" marR="0" algn="just">
              <a:lnSpc>
                <a:spcPct val="115000"/>
              </a:lnSpc>
              <a:spcBef>
                <a:spcPts val="0"/>
              </a:spcBef>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 today’s competitive market, businesses struggle with delivering relevant marketing messages to individual customers. Traditional segmentation methods often fail to capture the full spectrum of customer behaviors, leading to ineffective marketing strategies and missed revenue opportunities. Without accurate and actionable insights, companies risk alienating customers with irrelevant or untimely messages. The challenge is to leverage vast and diverse customer data to create dynamic segments and develop personalized marketing strategies that resonate with each customer. This project aims to address these challenges by applying AI techniques to improve the accuracy of customer segmentation and personalization efforts, enabling businesses to target their audiences more effectively and efficiently.</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986" y="510339"/>
            <a:ext cx="8520600" cy="572700"/>
          </a:xfrm>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rgbClr val="002060"/>
                </a:solidFill>
                <a:latin typeface="Arial" panose="020B0604020202020204" pitchFamily="34" charset="0"/>
                <a:cs typeface="Arial" panose="020B0604020202020204" pitchFamily="34" charset="0"/>
              </a:rPr>
              <a:t>Proposed Solution</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111772" y="1083039"/>
            <a:ext cx="8938242" cy="3754874"/>
          </a:xfrm>
          <a:prstGeom prst="rect">
            <a:avLst/>
          </a:prstGeom>
          <a:noFill/>
        </p:spPr>
        <p:txBody>
          <a:bodyPr wrap="square">
            <a:spAutoFit/>
          </a:bodyPr>
          <a:lstStyle/>
          <a:p>
            <a:pPr algn="just"/>
            <a:r>
              <a:rPr lang="en-US" b="1" dirty="0"/>
              <a:t>1.Customer Segmentation Strategy:</a:t>
            </a:r>
            <a:r>
              <a:rPr lang="en-US" dirty="0"/>
              <a:t> Data Collection,</a:t>
            </a:r>
            <a:r>
              <a:rPr lang="en-US" b="1" dirty="0"/>
              <a:t> </a:t>
            </a:r>
            <a:r>
              <a:rPr lang="en-US" dirty="0"/>
              <a:t>Segmentation Techniques, Creating Segments.</a:t>
            </a:r>
            <a:endParaRPr lang="en-US" dirty="0"/>
          </a:p>
          <a:p>
            <a:pPr algn="just"/>
            <a:endParaRPr lang="en-US" dirty="0"/>
          </a:p>
          <a:p>
            <a:pPr algn="just"/>
            <a:r>
              <a:rPr lang="en-US" b="1" dirty="0"/>
              <a:t>2.Personalization Strategy:</a:t>
            </a:r>
            <a:r>
              <a:rPr lang="en-US" dirty="0"/>
              <a:t> Personalized Marketing Campaigns, Personalized Product Recommendations, Customized Offers and Discounts, Personalized Customer Support.</a:t>
            </a:r>
            <a:endParaRPr lang="en-US" dirty="0"/>
          </a:p>
          <a:p>
            <a:pPr algn="just"/>
            <a:endParaRPr lang="en-US" dirty="0"/>
          </a:p>
          <a:p>
            <a:r>
              <a:rPr lang="en-US" b="1" dirty="0"/>
              <a:t>3.Data-Driven Technology &amp; Tools: </a:t>
            </a:r>
            <a:r>
              <a:rPr lang="en-US" dirty="0"/>
              <a:t>CRM Software (e.g., Salesforce, HubSpot),Customer Data Platform (CDP),Marketing Automation Tools (e.g., Marketo, Mail chimp, Personalization Engines (e.g., Dynamic Yield, Optimizely),AI and Machine Learning Algorithms.</a:t>
            </a:r>
            <a:endParaRPr lang="en-US" dirty="0"/>
          </a:p>
          <a:p>
            <a:endParaRPr lang="en-US" dirty="0"/>
          </a:p>
          <a:p>
            <a:r>
              <a:rPr lang="en-US" b="1" dirty="0"/>
              <a:t>4. Testing &amp; Optimization: </a:t>
            </a:r>
            <a:r>
              <a:rPr lang="en-US" dirty="0"/>
              <a:t>A/B Testing, Multivariate Testing, Continuous Feedback Loop.</a:t>
            </a:r>
            <a:endParaRPr lang="en-US" dirty="0"/>
          </a:p>
          <a:p>
            <a:endParaRPr lang="en-US" dirty="0"/>
          </a:p>
          <a:p>
            <a:r>
              <a:rPr lang="en-US" b="1" dirty="0"/>
              <a:t>5. Monitoring &amp; Metrics:</a:t>
            </a:r>
            <a:endParaRPr lang="en-US" b="1" dirty="0"/>
          </a:p>
          <a:p>
            <a:pPr marL="285750" indent="-285750">
              <a:buFont typeface="Wingdings" panose="05000000000000000000" pitchFamily="2" charset="2"/>
              <a:buChar char="Ø"/>
            </a:pPr>
            <a:r>
              <a:rPr lang="en-US" dirty="0"/>
              <a:t>Customer Lifetime Value (CLV),</a:t>
            </a:r>
            <a:endParaRPr lang="en-US" dirty="0"/>
          </a:p>
          <a:p>
            <a:pPr marL="285750" indent="-285750">
              <a:buFont typeface="Wingdings" panose="05000000000000000000" pitchFamily="2" charset="2"/>
              <a:buChar char="Ø"/>
            </a:pPr>
            <a:r>
              <a:rPr lang="en-US" dirty="0"/>
              <a:t>Conversion Rate,</a:t>
            </a:r>
            <a:endParaRPr lang="en-US" dirty="0"/>
          </a:p>
          <a:p>
            <a:pPr marL="285750" indent="-285750">
              <a:buFont typeface="Wingdings" panose="05000000000000000000" pitchFamily="2" charset="2"/>
              <a:buChar char="Ø"/>
            </a:pPr>
            <a:r>
              <a:rPr lang="en-US" dirty="0"/>
              <a:t>Engagement Metrics,</a:t>
            </a:r>
            <a:endParaRPr lang="en-US" dirty="0"/>
          </a:p>
          <a:p>
            <a:pPr marL="285750" indent="-285750">
              <a:buFont typeface="Wingdings" panose="05000000000000000000" pitchFamily="2" charset="2"/>
              <a:buChar char="Ø"/>
            </a:pPr>
            <a:r>
              <a:rPr lang="en-US" dirty="0"/>
              <a:t>Customer Retention Rate,</a:t>
            </a:r>
            <a:endParaRPr lang="en-US" dirty="0"/>
          </a:p>
          <a:p>
            <a:pPr marL="285750" indent="-285750">
              <a:buFont typeface="Wingdings" panose="05000000000000000000" pitchFamily="2" charset="2"/>
              <a:buChar char="Ø"/>
            </a:pPr>
            <a:r>
              <a:rPr lang="en-US" dirty="0"/>
              <a:t>ROI.</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rgbClr val="002060"/>
                </a:solidFill>
                <a:latin typeface="Arial" panose="020B0604020202020204" pitchFamily="34" charset="0"/>
                <a:cs typeface="Arial" panose="020B0604020202020204" pitchFamily="34" charset="0"/>
              </a:rPr>
              <a:t>System Architecture</a:t>
            </a:r>
            <a:endParaRPr lang="en-US" sz="2400" b="1" dirty="0">
              <a:solidFill>
                <a:srgbClr val="002060"/>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1"/>
          <a:stretch>
            <a:fillRect/>
          </a:stretch>
        </p:blipFill>
        <p:spPr>
          <a:xfrm>
            <a:off x="1581141" y="924674"/>
            <a:ext cx="6196395" cy="377432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rgbClr val="002060"/>
                </a:solidFill>
                <a:latin typeface="Arial" panose="020B0604020202020204" pitchFamily="34" charset="0"/>
                <a:cs typeface="Arial" panose="020B0604020202020204" pitchFamily="34" charset="0"/>
              </a:rPr>
              <a:t>Live Demo of Project</a:t>
            </a:r>
            <a:endParaRPr lang="en-IN" sz="2400" b="1" dirty="0">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309740" y="375246"/>
            <a:ext cx="8520600" cy="46166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2400" b="1">
                <a:solidFill>
                  <a:srgbClr val="002060"/>
                </a:solidFill>
                <a:latin typeface="Arial" panose="020B0604020202020204" pitchFamily="34" charset="0"/>
                <a:cs typeface="Arial" panose="020B0604020202020204" pitchFamily="34" charset="0"/>
              </a:rPr>
              <a:t>Video of Project Demo</a:t>
            </a:r>
            <a:endParaRPr lang="en-IN" sz="2400" b="1" dirty="0">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rgbClr val="002060"/>
                </a:solidFill>
                <a:latin typeface="Arial" panose="020B0604020202020204" pitchFamily="34" charset="0"/>
                <a:cs typeface="Arial" panose="020B0604020202020204" pitchFamily="34" charset="0"/>
              </a:rPr>
              <a:t>Conclusion</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311700" y="1197344"/>
            <a:ext cx="7931649" cy="1815882"/>
          </a:xfrm>
          <a:prstGeom prst="rect">
            <a:avLst/>
          </a:prstGeom>
          <a:noFill/>
        </p:spPr>
        <p:txBody>
          <a:bodyPr wrap="square">
            <a:spAutoFit/>
          </a:bodyPr>
          <a:lstStyle/>
          <a:p>
            <a:pPr algn="just"/>
            <a:r>
              <a:rPr lang="en-US" dirty="0"/>
              <a:t>In conclusion, customer segmentation and personalization are essential strategies for delivering targeted, relevant experiences that drive customer satisfaction, loyalty, and business growth. By understanding the unique needs and behaviors of different customer groups, companies can tailor their marketing efforts to resonate more effectively, boosting engagement and conversion rates. Leveraging advanced technologies like AI and machine learning enables real-time personalization, optimizing both customer experiences and marketing ROI. Ultimately, a well-executed segmentation and personalization strategy helps businesses build stronger customer relationships, improve retention, and stay competitive in today’s dynamic market.</a:t>
            </a:r>
            <a:endParaRPr lang="en-US"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Props1.xml><?xml version="1.0" encoding="utf-8"?>
<ds:datastoreItem xmlns:ds="http://schemas.openxmlformats.org/officeDocument/2006/customXml" ds:itemID="{82B6CD32-2537-46E7-8CC3-A58D44622414}">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0</TotalTime>
  <Words>4471</Words>
  <Application>WPS Presentation</Application>
  <PresentationFormat>On-screen Show (16:9)</PresentationFormat>
  <Paragraphs>65</Paragraphs>
  <Slides>11</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Arial</vt:lpstr>
      <vt:lpstr>Calibri</vt:lpstr>
      <vt:lpstr>Calibri</vt:lpstr>
      <vt:lpstr>Times New Roman</vt:lpstr>
      <vt:lpstr>Times New Roman</vt:lpstr>
      <vt:lpstr>Microsoft YaHei</vt:lpstr>
      <vt:lpstr>Arial Unicode MS</vt:lpstr>
      <vt:lpstr>Simple Light</vt:lpstr>
      <vt:lpstr>PowerPoint 演示文稿</vt:lpstr>
      <vt:lpstr>PowerPoint 演示文稿</vt:lpstr>
      <vt:lpstr>Abstract</vt:lpstr>
      <vt:lpstr>Problem Statement</vt:lpstr>
      <vt:lpstr>Proposed Solution</vt:lpstr>
      <vt:lpstr>System Architecture</vt:lpstr>
      <vt:lpstr>Live Demo of Project</vt:lpstr>
      <vt:lpstr>PowerPoint 演示文稿</vt:lpstr>
      <vt:lpstr>Conclusion</vt:lpstr>
      <vt:lpstr>Future Scope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rishi</cp:lastModifiedBy>
  <cp:revision>9</cp:revision>
  <dcterms:created xsi:type="dcterms:W3CDTF">2024-11-14T09:30:00Z</dcterms:created>
  <dcterms:modified xsi:type="dcterms:W3CDTF">2024-11-20T15:25:53Z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y fmtid="{D5CDD505-2E9C-101B-9397-08002B2CF9AE}" pid="10" name="ICV">
    <vt:lpwstr>82068DB0679A4EABB7E945F81D5E778A_12</vt:lpwstr>
  </property>
  <property fmtid="{D5CDD505-2E9C-101B-9397-08002B2CF9AE}" pid="11" name="KSOProductBuildVer">
    <vt:lpwstr>1033-12.2.0.18911</vt:lpwstr>
  </property>
</Properties>
</file>