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02" r:id="rId2"/>
    <p:sldId id="349" r:id="rId3"/>
    <p:sldId id="370" r:id="rId4"/>
    <p:sldId id="374" r:id="rId5"/>
    <p:sldId id="361" r:id="rId6"/>
    <p:sldId id="367" r:id="rId7"/>
    <p:sldId id="353" r:id="rId8"/>
    <p:sldId id="372" r:id="rId9"/>
    <p:sldId id="371" r:id="rId10"/>
    <p:sldId id="363" r:id="rId11"/>
    <p:sldId id="373" r:id="rId12"/>
    <p:sldId id="365" r:id="rId13"/>
    <p:sldId id="375" r:id="rId14"/>
    <p:sldId id="364" r:id="rId15"/>
    <p:sldId id="376" r:id="rId16"/>
    <p:sldId id="384" r:id="rId17"/>
    <p:sldId id="366" r:id="rId18"/>
    <p:sldId id="381" r:id="rId19"/>
    <p:sldId id="382" r:id="rId20"/>
    <p:sldId id="383" r:id="rId21"/>
    <p:sldId id="368" r:id="rId22"/>
    <p:sldId id="369" r:id="rId23"/>
    <p:sldId id="377" r:id="rId24"/>
    <p:sldId id="378" r:id="rId25"/>
    <p:sldId id="379" r:id="rId26"/>
    <p:sldId id="380" r:id="rId27"/>
    <p:sldId id="385" r:id="rId28"/>
    <p:sldId id="386" r:id="rId29"/>
    <p:sldId id="387" r:id="rId30"/>
    <p:sldId id="29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804" autoAdjust="0"/>
    <p:restoredTop sz="94660"/>
  </p:normalViewPr>
  <p:slideViewPr>
    <p:cSldViewPr snapToGrid="0">
      <p:cViewPr varScale="1">
        <p:scale>
          <a:sx n="80" d="100"/>
          <a:sy n="80" d="100"/>
        </p:scale>
        <p:origin x="48" y="2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E78F1B-B29C-4227-9BBC-E96B6ECAC483}" type="doc">
      <dgm:prSet loTypeId="urn:microsoft.com/office/officeart/2005/8/layout/chevron1" loCatId="process" qsTypeId="urn:microsoft.com/office/officeart/2005/8/quickstyle/simple1" qsCatId="simple" csTypeId="urn:microsoft.com/office/officeart/2005/8/colors/accent1_2" csCatId="accent1" phldr="1"/>
      <dgm:spPr/>
    </dgm:pt>
    <dgm:pt modelId="{26657BD0-CE80-491E-ABE8-52827DD309D6}">
      <dgm:prSet phldrT="[Text]"/>
      <dgm:spPr/>
      <dgm:t>
        <a:bodyPr/>
        <a:lstStyle/>
        <a:p>
          <a:r>
            <a:rPr lang="en-IN" dirty="0" smtClean="0"/>
            <a:t>Sprint Planning Meeting</a:t>
          </a:r>
          <a:endParaRPr lang="en-IN" dirty="0"/>
        </a:p>
      </dgm:t>
    </dgm:pt>
    <dgm:pt modelId="{A78619A8-8B7A-4155-A5DA-634D2F7A6F97}" type="parTrans" cxnId="{5BBED66C-8259-4425-99DF-029CFC1FABA2}">
      <dgm:prSet/>
      <dgm:spPr/>
      <dgm:t>
        <a:bodyPr/>
        <a:lstStyle/>
        <a:p>
          <a:endParaRPr lang="en-IN"/>
        </a:p>
      </dgm:t>
    </dgm:pt>
    <dgm:pt modelId="{1EA9301A-D9E1-4F2E-BA6A-C43E3A466033}" type="sibTrans" cxnId="{5BBED66C-8259-4425-99DF-029CFC1FABA2}">
      <dgm:prSet/>
      <dgm:spPr/>
      <dgm:t>
        <a:bodyPr/>
        <a:lstStyle/>
        <a:p>
          <a:endParaRPr lang="en-IN"/>
        </a:p>
      </dgm:t>
    </dgm:pt>
    <dgm:pt modelId="{E869C227-BB49-41F7-9F6C-B664C9B74E3A}">
      <dgm:prSet phldrT="[Text]"/>
      <dgm:spPr/>
      <dgm:t>
        <a:bodyPr/>
        <a:lstStyle/>
        <a:p>
          <a:r>
            <a:rPr lang="en-IN" dirty="0" smtClean="0"/>
            <a:t>Sprint Review Meeting</a:t>
          </a:r>
          <a:endParaRPr lang="en-IN" dirty="0"/>
        </a:p>
      </dgm:t>
    </dgm:pt>
    <dgm:pt modelId="{1072C109-9B62-4565-A19D-E64ADAC615CC}" type="parTrans" cxnId="{BB75564F-0CB7-4D15-8FE5-666BCE8EB8F8}">
      <dgm:prSet/>
      <dgm:spPr/>
      <dgm:t>
        <a:bodyPr/>
        <a:lstStyle/>
        <a:p>
          <a:endParaRPr lang="en-IN"/>
        </a:p>
      </dgm:t>
    </dgm:pt>
    <dgm:pt modelId="{0D608F4F-B67D-4B35-AFE5-DABE2CEC8A06}" type="sibTrans" cxnId="{BB75564F-0CB7-4D15-8FE5-666BCE8EB8F8}">
      <dgm:prSet/>
      <dgm:spPr/>
      <dgm:t>
        <a:bodyPr/>
        <a:lstStyle/>
        <a:p>
          <a:endParaRPr lang="en-IN"/>
        </a:p>
      </dgm:t>
    </dgm:pt>
    <dgm:pt modelId="{92C2CE59-79E1-4EB8-9E33-08C68E2B7DD9}">
      <dgm:prSet phldrT="[Text]"/>
      <dgm:spPr/>
      <dgm:t>
        <a:bodyPr/>
        <a:lstStyle/>
        <a:p>
          <a:r>
            <a:rPr lang="en-IN" dirty="0" smtClean="0"/>
            <a:t>Sprint Retrospective Meeting</a:t>
          </a:r>
          <a:endParaRPr lang="en-IN" dirty="0"/>
        </a:p>
      </dgm:t>
    </dgm:pt>
    <dgm:pt modelId="{551FF4E1-4E26-49F9-B5E7-FB37CA260013}" type="parTrans" cxnId="{2CB8353D-21B4-4719-9B16-CF58D6D32C76}">
      <dgm:prSet/>
      <dgm:spPr/>
      <dgm:t>
        <a:bodyPr/>
        <a:lstStyle/>
        <a:p>
          <a:endParaRPr lang="en-IN"/>
        </a:p>
      </dgm:t>
    </dgm:pt>
    <dgm:pt modelId="{F728D3CD-5E9A-4D93-AAD8-20F060482F4B}" type="sibTrans" cxnId="{2CB8353D-21B4-4719-9B16-CF58D6D32C76}">
      <dgm:prSet/>
      <dgm:spPr/>
      <dgm:t>
        <a:bodyPr/>
        <a:lstStyle/>
        <a:p>
          <a:endParaRPr lang="en-IN"/>
        </a:p>
      </dgm:t>
    </dgm:pt>
    <dgm:pt modelId="{EAE866F1-5168-4487-9EE7-DA6A9686E357}">
      <dgm:prSet phldrT="[Text]"/>
      <dgm:spPr/>
      <dgm:t>
        <a:bodyPr/>
        <a:lstStyle/>
        <a:p>
          <a:r>
            <a:rPr lang="en-IN" dirty="0" smtClean="0"/>
            <a:t>Daily Scrum Meeting</a:t>
          </a:r>
          <a:endParaRPr lang="en-IN" dirty="0"/>
        </a:p>
      </dgm:t>
    </dgm:pt>
    <dgm:pt modelId="{AC935A4D-8DA9-4405-918D-42293AC32E11}" type="parTrans" cxnId="{ECB657E8-CDE7-4D92-8EE8-BA53D65DA99B}">
      <dgm:prSet/>
      <dgm:spPr/>
      <dgm:t>
        <a:bodyPr/>
        <a:lstStyle/>
        <a:p>
          <a:endParaRPr lang="en-IN"/>
        </a:p>
      </dgm:t>
    </dgm:pt>
    <dgm:pt modelId="{3EA242DD-678B-4628-A73F-6959151EB008}" type="sibTrans" cxnId="{ECB657E8-CDE7-4D92-8EE8-BA53D65DA99B}">
      <dgm:prSet/>
      <dgm:spPr/>
      <dgm:t>
        <a:bodyPr/>
        <a:lstStyle/>
        <a:p>
          <a:endParaRPr lang="en-IN"/>
        </a:p>
      </dgm:t>
    </dgm:pt>
    <dgm:pt modelId="{9F79598C-B8BB-4F1E-985E-A35DBA2DE125}" type="pres">
      <dgm:prSet presAssocID="{90E78F1B-B29C-4227-9BBC-E96B6ECAC483}" presName="Name0" presStyleCnt="0">
        <dgm:presLayoutVars>
          <dgm:dir/>
          <dgm:animLvl val="lvl"/>
          <dgm:resizeHandles val="exact"/>
        </dgm:presLayoutVars>
      </dgm:prSet>
      <dgm:spPr/>
    </dgm:pt>
    <dgm:pt modelId="{474AE95C-0FF8-4C4C-8EE4-B281AF9C857D}" type="pres">
      <dgm:prSet presAssocID="{26657BD0-CE80-491E-ABE8-52827DD309D6}" presName="parTxOnly" presStyleLbl="node1" presStyleIdx="0" presStyleCnt="4">
        <dgm:presLayoutVars>
          <dgm:chMax val="0"/>
          <dgm:chPref val="0"/>
          <dgm:bulletEnabled val="1"/>
        </dgm:presLayoutVars>
      </dgm:prSet>
      <dgm:spPr/>
      <dgm:t>
        <a:bodyPr/>
        <a:lstStyle/>
        <a:p>
          <a:endParaRPr lang="en-IN"/>
        </a:p>
      </dgm:t>
    </dgm:pt>
    <dgm:pt modelId="{6D93F0F7-5D6E-46CD-B6C0-67250B023191}" type="pres">
      <dgm:prSet presAssocID="{1EA9301A-D9E1-4F2E-BA6A-C43E3A466033}" presName="parTxOnlySpace" presStyleCnt="0"/>
      <dgm:spPr/>
    </dgm:pt>
    <dgm:pt modelId="{80B5896B-5844-4557-878D-37B047E8A88A}" type="pres">
      <dgm:prSet presAssocID="{EAE866F1-5168-4487-9EE7-DA6A9686E357}" presName="parTxOnly" presStyleLbl="node1" presStyleIdx="1" presStyleCnt="4">
        <dgm:presLayoutVars>
          <dgm:chMax val="0"/>
          <dgm:chPref val="0"/>
          <dgm:bulletEnabled val="1"/>
        </dgm:presLayoutVars>
      </dgm:prSet>
      <dgm:spPr/>
      <dgm:t>
        <a:bodyPr/>
        <a:lstStyle/>
        <a:p>
          <a:endParaRPr lang="en-IN"/>
        </a:p>
      </dgm:t>
    </dgm:pt>
    <dgm:pt modelId="{658A07AF-B355-45B7-B34A-894254CD0B37}" type="pres">
      <dgm:prSet presAssocID="{3EA242DD-678B-4628-A73F-6959151EB008}" presName="parTxOnlySpace" presStyleCnt="0"/>
      <dgm:spPr/>
    </dgm:pt>
    <dgm:pt modelId="{FB41B2BE-F7B8-4D14-B370-F07D8292CE7D}" type="pres">
      <dgm:prSet presAssocID="{E869C227-BB49-41F7-9F6C-B664C9B74E3A}" presName="parTxOnly" presStyleLbl="node1" presStyleIdx="2" presStyleCnt="4">
        <dgm:presLayoutVars>
          <dgm:chMax val="0"/>
          <dgm:chPref val="0"/>
          <dgm:bulletEnabled val="1"/>
        </dgm:presLayoutVars>
      </dgm:prSet>
      <dgm:spPr/>
      <dgm:t>
        <a:bodyPr/>
        <a:lstStyle/>
        <a:p>
          <a:endParaRPr lang="en-IN"/>
        </a:p>
      </dgm:t>
    </dgm:pt>
    <dgm:pt modelId="{D22AF2CC-5218-416A-974F-AFB5E70734C5}" type="pres">
      <dgm:prSet presAssocID="{0D608F4F-B67D-4B35-AFE5-DABE2CEC8A06}" presName="parTxOnlySpace" presStyleCnt="0"/>
      <dgm:spPr/>
    </dgm:pt>
    <dgm:pt modelId="{500DBBCF-5508-4D81-A332-0E2CAB64F0D5}" type="pres">
      <dgm:prSet presAssocID="{92C2CE59-79E1-4EB8-9E33-08C68E2B7DD9}" presName="parTxOnly" presStyleLbl="node1" presStyleIdx="3" presStyleCnt="4">
        <dgm:presLayoutVars>
          <dgm:chMax val="0"/>
          <dgm:chPref val="0"/>
          <dgm:bulletEnabled val="1"/>
        </dgm:presLayoutVars>
      </dgm:prSet>
      <dgm:spPr/>
      <dgm:t>
        <a:bodyPr/>
        <a:lstStyle/>
        <a:p>
          <a:endParaRPr lang="en-IN"/>
        </a:p>
      </dgm:t>
    </dgm:pt>
  </dgm:ptLst>
  <dgm:cxnLst>
    <dgm:cxn modelId="{EF325829-3D85-46D1-9E01-31755E0316F8}" type="presOf" srcId="{E869C227-BB49-41F7-9F6C-B664C9B74E3A}" destId="{FB41B2BE-F7B8-4D14-B370-F07D8292CE7D}" srcOrd="0" destOrd="0" presId="urn:microsoft.com/office/officeart/2005/8/layout/chevron1"/>
    <dgm:cxn modelId="{9E9D245D-9470-4E19-9AA0-85D03B67044C}" type="presOf" srcId="{92C2CE59-79E1-4EB8-9E33-08C68E2B7DD9}" destId="{500DBBCF-5508-4D81-A332-0E2CAB64F0D5}" srcOrd="0" destOrd="0" presId="urn:microsoft.com/office/officeart/2005/8/layout/chevron1"/>
    <dgm:cxn modelId="{5BBED66C-8259-4425-99DF-029CFC1FABA2}" srcId="{90E78F1B-B29C-4227-9BBC-E96B6ECAC483}" destId="{26657BD0-CE80-491E-ABE8-52827DD309D6}" srcOrd="0" destOrd="0" parTransId="{A78619A8-8B7A-4155-A5DA-634D2F7A6F97}" sibTransId="{1EA9301A-D9E1-4F2E-BA6A-C43E3A466033}"/>
    <dgm:cxn modelId="{30472C6C-BD84-4A61-B8FB-BBC1A7A71F12}" type="presOf" srcId="{EAE866F1-5168-4487-9EE7-DA6A9686E357}" destId="{80B5896B-5844-4557-878D-37B047E8A88A}" srcOrd="0" destOrd="0" presId="urn:microsoft.com/office/officeart/2005/8/layout/chevron1"/>
    <dgm:cxn modelId="{ECB657E8-CDE7-4D92-8EE8-BA53D65DA99B}" srcId="{90E78F1B-B29C-4227-9BBC-E96B6ECAC483}" destId="{EAE866F1-5168-4487-9EE7-DA6A9686E357}" srcOrd="1" destOrd="0" parTransId="{AC935A4D-8DA9-4405-918D-42293AC32E11}" sibTransId="{3EA242DD-678B-4628-A73F-6959151EB008}"/>
    <dgm:cxn modelId="{BB75564F-0CB7-4D15-8FE5-666BCE8EB8F8}" srcId="{90E78F1B-B29C-4227-9BBC-E96B6ECAC483}" destId="{E869C227-BB49-41F7-9F6C-B664C9B74E3A}" srcOrd="2" destOrd="0" parTransId="{1072C109-9B62-4565-A19D-E64ADAC615CC}" sibTransId="{0D608F4F-B67D-4B35-AFE5-DABE2CEC8A06}"/>
    <dgm:cxn modelId="{3129A2C1-F0BE-4539-8489-DD5DC30B1DAA}" type="presOf" srcId="{26657BD0-CE80-491E-ABE8-52827DD309D6}" destId="{474AE95C-0FF8-4C4C-8EE4-B281AF9C857D}" srcOrd="0" destOrd="0" presId="urn:microsoft.com/office/officeart/2005/8/layout/chevron1"/>
    <dgm:cxn modelId="{2CB8353D-21B4-4719-9B16-CF58D6D32C76}" srcId="{90E78F1B-B29C-4227-9BBC-E96B6ECAC483}" destId="{92C2CE59-79E1-4EB8-9E33-08C68E2B7DD9}" srcOrd="3" destOrd="0" parTransId="{551FF4E1-4E26-49F9-B5E7-FB37CA260013}" sibTransId="{F728D3CD-5E9A-4D93-AAD8-20F060482F4B}"/>
    <dgm:cxn modelId="{DC0F702F-0764-4EED-9B67-AA16FE0F7055}" type="presOf" srcId="{90E78F1B-B29C-4227-9BBC-E96B6ECAC483}" destId="{9F79598C-B8BB-4F1E-985E-A35DBA2DE125}" srcOrd="0" destOrd="0" presId="urn:microsoft.com/office/officeart/2005/8/layout/chevron1"/>
    <dgm:cxn modelId="{0E4FDCA0-A40A-43D3-9892-752B34723956}" type="presParOf" srcId="{9F79598C-B8BB-4F1E-985E-A35DBA2DE125}" destId="{474AE95C-0FF8-4C4C-8EE4-B281AF9C857D}" srcOrd="0" destOrd="0" presId="urn:microsoft.com/office/officeart/2005/8/layout/chevron1"/>
    <dgm:cxn modelId="{8B384A09-AE19-42C7-B6A9-EDB328642554}" type="presParOf" srcId="{9F79598C-B8BB-4F1E-985E-A35DBA2DE125}" destId="{6D93F0F7-5D6E-46CD-B6C0-67250B023191}" srcOrd="1" destOrd="0" presId="urn:microsoft.com/office/officeart/2005/8/layout/chevron1"/>
    <dgm:cxn modelId="{95093517-7FDE-4AB3-BC13-EEA724371A0C}" type="presParOf" srcId="{9F79598C-B8BB-4F1E-985E-A35DBA2DE125}" destId="{80B5896B-5844-4557-878D-37B047E8A88A}" srcOrd="2" destOrd="0" presId="urn:microsoft.com/office/officeart/2005/8/layout/chevron1"/>
    <dgm:cxn modelId="{74AE4919-73F4-4C17-989D-B3824E54560B}" type="presParOf" srcId="{9F79598C-B8BB-4F1E-985E-A35DBA2DE125}" destId="{658A07AF-B355-45B7-B34A-894254CD0B37}" srcOrd="3" destOrd="0" presId="urn:microsoft.com/office/officeart/2005/8/layout/chevron1"/>
    <dgm:cxn modelId="{70A40001-9785-42D3-ADB3-D91AEEE8B3AF}" type="presParOf" srcId="{9F79598C-B8BB-4F1E-985E-A35DBA2DE125}" destId="{FB41B2BE-F7B8-4D14-B370-F07D8292CE7D}" srcOrd="4" destOrd="0" presId="urn:microsoft.com/office/officeart/2005/8/layout/chevron1"/>
    <dgm:cxn modelId="{A26E0187-A47C-4DA4-B13E-4E862A19303C}" type="presParOf" srcId="{9F79598C-B8BB-4F1E-985E-A35DBA2DE125}" destId="{D22AF2CC-5218-416A-974F-AFB5E70734C5}" srcOrd="5" destOrd="0" presId="urn:microsoft.com/office/officeart/2005/8/layout/chevron1"/>
    <dgm:cxn modelId="{088EB358-7D30-4BA9-98AC-3A30C04D3888}" type="presParOf" srcId="{9F79598C-B8BB-4F1E-985E-A35DBA2DE125}" destId="{500DBBCF-5508-4D81-A332-0E2CAB64F0D5}"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4AE95C-0FF8-4C4C-8EE4-B281AF9C857D}">
      <dsp:nvSpPr>
        <dsp:cNvPr id="0" name=""/>
        <dsp:cNvSpPr/>
      </dsp:nvSpPr>
      <dsp:spPr>
        <a:xfrm>
          <a:off x="4740" y="1378462"/>
          <a:ext cx="2759687" cy="110387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en-IN" sz="2100" kern="1200" dirty="0" smtClean="0"/>
            <a:t>Sprint Planning Meeting</a:t>
          </a:r>
          <a:endParaRPr lang="en-IN" sz="2100" kern="1200" dirty="0"/>
        </a:p>
      </dsp:txBody>
      <dsp:txXfrm>
        <a:off x="556677" y="1378462"/>
        <a:ext cx="1655813" cy="1103874"/>
      </dsp:txXfrm>
    </dsp:sp>
    <dsp:sp modelId="{80B5896B-5844-4557-878D-37B047E8A88A}">
      <dsp:nvSpPr>
        <dsp:cNvPr id="0" name=""/>
        <dsp:cNvSpPr/>
      </dsp:nvSpPr>
      <dsp:spPr>
        <a:xfrm>
          <a:off x="2488459" y="1378462"/>
          <a:ext cx="2759687" cy="110387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en-IN" sz="2100" kern="1200" dirty="0" smtClean="0"/>
            <a:t>Daily Scrum Meeting</a:t>
          </a:r>
          <a:endParaRPr lang="en-IN" sz="2100" kern="1200" dirty="0"/>
        </a:p>
      </dsp:txBody>
      <dsp:txXfrm>
        <a:off x="3040396" y="1378462"/>
        <a:ext cx="1655813" cy="1103874"/>
      </dsp:txXfrm>
    </dsp:sp>
    <dsp:sp modelId="{FB41B2BE-F7B8-4D14-B370-F07D8292CE7D}">
      <dsp:nvSpPr>
        <dsp:cNvPr id="0" name=""/>
        <dsp:cNvSpPr/>
      </dsp:nvSpPr>
      <dsp:spPr>
        <a:xfrm>
          <a:off x="4972178" y="1378462"/>
          <a:ext cx="2759687" cy="110387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en-IN" sz="2100" kern="1200" dirty="0" smtClean="0"/>
            <a:t>Sprint Review Meeting</a:t>
          </a:r>
          <a:endParaRPr lang="en-IN" sz="2100" kern="1200" dirty="0"/>
        </a:p>
      </dsp:txBody>
      <dsp:txXfrm>
        <a:off x="5524115" y="1378462"/>
        <a:ext cx="1655813" cy="1103874"/>
      </dsp:txXfrm>
    </dsp:sp>
    <dsp:sp modelId="{500DBBCF-5508-4D81-A332-0E2CAB64F0D5}">
      <dsp:nvSpPr>
        <dsp:cNvPr id="0" name=""/>
        <dsp:cNvSpPr/>
      </dsp:nvSpPr>
      <dsp:spPr>
        <a:xfrm>
          <a:off x="7455896" y="1378462"/>
          <a:ext cx="2759687" cy="110387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en-IN" sz="2100" kern="1200" dirty="0" smtClean="0"/>
            <a:t>Sprint Retrospective Meeting</a:t>
          </a:r>
          <a:endParaRPr lang="en-IN" sz="2100" kern="1200" dirty="0"/>
        </a:p>
      </dsp:txBody>
      <dsp:txXfrm>
        <a:off x="8007833" y="1378462"/>
        <a:ext cx="1655813" cy="110387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B2D34B-F6D3-4AEE-B408-DDA89C065D69}" type="datetimeFigureOut">
              <a:rPr lang="en-IN" smtClean="0"/>
              <a:t>20-03-2024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612819-01CC-4006-BD01-FE91015E59F9}" type="slidenum">
              <a:rPr lang="en-IN" smtClean="0"/>
              <a:t>‹#›</a:t>
            </a:fld>
            <a:endParaRPr lang="en-IN"/>
          </a:p>
        </p:txBody>
      </p:sp>
    </p:spTree>
    <p:extLst>
      <p:ext uri="{BB962C8B-B14F-4D97-AF65-F5344CB8AC3E}">
        <p14:creationId xmlns:p14="http://schemas.microsoft.com/office/powerpoint/2010/main" val="3798864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1612819-01CC-4006-BD01-FE91015E59F9}" type="slidenum">
              <a:rPr lang="en-IN" smtClean="0"/>
              <a:t>1</a:t>
            </a:fld>
            <a:endParaRPr lang="en-IN"/>
          </a:p>
        </p:txBody>
      </p:sp>
    </p:spTree>
    <p:extLst>
      <p:ext uri="{BB962C8B-B14F-4D97-AF65-F5344CB8AC3E}">
        <p14:creationId xmlns:p14="http://schemas.microsoft.com/office/powerpoint/2010/main" val="1816210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002848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820380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587036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130CD23-6D90-42BE-89D9-20A7D91F1840}" type="datetime1">
              <a:rPr lang="en-IN" smtClean="0"/>
              <a:t>20-03-2024</a:t>
            </a:fld>
            <a:endParaRPr lang="en-IN"/>
          </a:p>
        </p:txBody>
      </p:sp>
      <p:sp>
        <p:nvSpPr>
          <p:cNvPr id="5" name="Footer Placeholder 4"/>
          <p:cNvSpPr>
            <a:spLocks noGrp="1"/>
          </p:cNvSpPr>
          <p:nvPr>
            <p:ph type="ftr" sz="quarter" idx="11"/>
          </p:nvPr>
        </p:nvSpPr>
        <p:spPr/>
        <p:txBody>
          <a:bodyPr/>
          <a:lstStyle/>
          <a:p>
            <a:r>
              <a:rPr lang="en-US" smtClean="0"/>
              <a:t>Tiger Airways: Buyout Offer from Singapore International Airlines (Merger &amp; Acquisition)</a:t>
            </a:r>
            <a:endParaRPr lang="en-IN"/>
          </a:p>
        </p:txBody>
      </p:sp>
      <p:sp>
        <p:nvSpPr>
          <p:cNvPr id="6" name="Slide Number Placeholder 5"/>
          <p:cNvSpPr>
            <a:spLocks noGrp="1"/>
          </p:cNvSpPr>
          <p:nvPr>
            <p:ph type="sldNum" sz="quarter" idx="12"/>
          </p:nvPr>
        </p:nvSpPr>
        <p:spPr/>
        <p:txBody>
          <a:bodyPr/>
          <a:lstStyle/>
          <a:p>
            <a:fld id="{FDF11021-78AA-4185-A804-39C32B977F7C}" type="slidenum">
              <a:rPr lang="en-IN" smtClean="0"/>
              <a:pPr/>
              <a:t>‹#›</a:t>
            </a:fld>
            <a:endParaRPr lang="en-IN"/>
          </a:p>
        </p:txBody>
      </p:sp>
    </p:spTree>
    <p:extLst>
      <p:ext uri="{BB962C8B-B14F-4D97-AF65-F5344CB8AC3E}">
        <p14:creationId xmlns:p14="http://schemas.microsoft.com/office/powerpoint/2010/main" val="2684310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2CC9EB5-07DC-4EB5-95ED-40549FA88FAA}" type="datetime1">
              <a:rPr lang="en-IN" smtClean="0"/>
              <a:t>20-03-2024</a:t>
            </a:fld>
            <a:endParaRPr lang="en-IN"/>
          </a:p>
        </p:txBody>
      </p:sp>
      <p:sp>
        <p:nvSpPr>
          <p:cNvPr id="5" name="Footer Placeholder 4"/>
          <p:cNvSpPr>
            <a:spLocks noGrp="1"/>
          </p:cNvSpPr>
          <p:nvPr>
            <p:ph type="ftr" sz="quarter" idx="11"/>
          </p:nvPr>
        </p:nvSpPr>
        <p:spPr/>
        <p:txBody>
          <a:bodyPr/>
          <a:lstStyle/>
          <a:p>
            <a:r>
              <a:rPr lang="en-US" smtClean="0"/>
              <a:t>Tiger Airways: Buyout Offer from Singapore International Airlines (Merger &amp; Acquisition)</a:t>
            </a:r>
            <a:endParaRPr lang="en-IN"/>
          </a:p>
        </p:txBody>
      </p:sp>
      <p:sp>
        <p:nvSpPr>
          <p:cNvPr id="6" name="Slide Number Placeholder 5"/>
          <p:cNvSpPr>
            <a:spLocks noGrp="1"/>
          </p:cNvSpPr>
          <p:nvPr>
            <p:ph type="sldNum" sz="quarter" idx="12"/>
          </p:nvPr>
        </p:nvSpPr>
        <p:spPr/>
        <p:txBody>
          <a:bodyPr/>
          <a:lstStyle/>
          <a:p>
            <a:fld id="{FDF11021-78AA-4185-A804-39C32B977F7C}" type="slidenum">
              <a:rPr lang="en-IN" smtClean="0"/>
              <a:pPr/>
              <a:t>‹#›</a:t>
            </a:fld>
            <a:endParaRPr lang="en-IN"/>
          </a:p>
        </p:txBody>
      </p:sp>
    </p:spTree>
    <p:extLst>
      <p:ext uri="{BB962C8B-B14F-4D97-AF65-F5344CB8AC3E}">
        <p14:creationId xmlns:p14="http://schemas.microsoft.com/office/powerpoint/2010/main" val="4089153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6585B08-7B58-40BD-8F01-B57A56A263C4}" type="datetime1">
              <a:rPr lang="en-IN" smtClean="0"/>
              <a:t>20-03-2024</a:t>
            </a:fld>
            <a:endParaRPr lang="en-IN"/>
          </a:p>
        </p:txBody>
      </p:sp>
      <p:sp>
        <p:nvSpPr>
          <p:cNvPr id="5" name="Footer Placeholder 4"/>
          <p:cNvSpPr>
            <a:spLocks noGrp="1"/>
          </p:cNvSpPr>
          <p:nvPr>
            <p:ph type="ftr" sz="quarter" idx="11"/>
          </p:nvPr>
        </p:nvSpPr>
        <p:spPr/>
        <p:txBody>
          <a:bodyPr/>
          <a:lstStyle/>
          <a:p>
            <a:r>
              <a:rPr lang="en-US" smtClean="0"/>
              <a:t>Tiger Airways: Buyout Offer from Singapore International Airlines (Merger &amp; Acquisition)</a:t>
            </a:r>
            <a:endParaRPr lang="en-IN"/>
          </a:p>
        </p:txBody>
      </p:sp>
      <p:sp>
        <p:nvSpPr>
          <p:cNvPr id="6" name="Slide Number Placeholder 5"/>
          <p:cNvSpPr>
            <a:spLocks noGrp="1"/>
          </p:cNvSpPr>
          <p:nvPr>
            <p:ph type="sldNum" sz="quarter" idx="12"/>
          </p:nvPr>
        </p:nvSpPr>
        <p:spPr/>
        <p:txBody>
          <a:bodyPr/>
          <a:lstStyle/>
          <a:p>
            <a:fld id="{FDF11021-78AA-4185-A804-39C32B977F7C}" type="slidenum">
              <a:rPr lang="en-IN" smtClean="0"/>
              <a:pPr/>
              <a:t>‹#›</a:t>
            </a:fld>
            <a:endParaRPr lang="en-IN"/>
          </a:p>
        </p:txBody>
      </p:sp>
    </p:spTree>
    <p:extLst>
      <p:ext uri="{BB962C8B-B14F-4D97-AF65-F5344CB8AC3E}">
        <p14:creationId xmlns:p14="http://schemas.microsoft.com/office/powerpoint/2010/main" val="2305838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9DA344-8613-4D4E-9825-5B70FBC62E48}" type="datetime1">
              <a:rPr lang="en-IN" smtClean="0"/>
              <a:t>20-03-2024</a:t>
            </a:fld>
            <a:endParaRPr lang="en-IN"/>
          </a:p>
        </p:txBody>
      </p:sp>
      <p:sp>
        <p:nvSpPr>
          <p:cNvPr id="5" name="Footer Placeholder 4"/>
          <p:cNvSpPr>
            <a:spLocks noGrp="1"/>
          </p:cNvSpPr>
          <p:nvPr>
            <p:ph type="ftr" sz="quarter" idx="11"/>
          </p:nvPr>
        </p:nvSpPr>
        <p:spPr/>
        <p:txBody>
          <a:bodyPr/>
          <a:lstStyle/>
          <a:p>
            <a:r>
              <a:rPr lang="en-US" smtClean="0"/>
              <a:t>Tiger Airways: Buyout Offer from Singapore International Airlines (Merger &amp; Acquisition)</a:t>
            </a:r>
            <a:endParaRPr lang="en-IN"/>
          </a:p>
        </p:txBody>
      </p:sp>
      <p:sp>
        <p:nvSpPr>
          <p:cNvPr id="6" name="Slide Number Placeholder 5"/>
          <p:cNvSpPr>
            <a:spLocks noGrp="1"/>
          </p:cNvSpPr>
          <p:nvPr>
            <p:ph type="sldNum" sz="quarter" idx="12"/>
          </p:nvPr>
        </p:nvSpPr>
        <p:spPr/>
        <p:txBody>
          <a:bodyPr/>
          <a:lstStyle/>
          <a:p>
            <a:fld id="{FDF11021-78AA-4185-A804-39C32B977F7C}" type="slidenum">
              <a:rPr lang="en-IN" smtClean="0"/>
              <a:pPr/>
              <a:t>‹#›</a:t>
            </a:fld>
            <a:endParaRPr lang="en-IN"/>
          </a:p>
        </p:txBody>
      </p:sp>
    </p:spTree>
    <p:extLst>
      <p:ext uri="{BB962C8B-B14F-4D97-AF65-F5344CB8AC3E}">
        <p14:creationId xmlns:p14="http://schemas.microsoft.com/office/powerpoint/2010/main" val="2772601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BEE972-266A-4ADE-8E0C-F270D7EBF81B}" type="datetime1">
              <a:rPr lang="en-IN" smtClean="0"/>
              <a:t>20-03-2024</a:t>
            </a:fld>
            <a:endParaRPr lang="en-IN"/>
          </a:p>
        </p:txBody>
      </p:sp>
      <p:sp>
        <p:nvSpPr>
          <p:cNvPr id="5" name="Footer Placeholder 4"/>
          <p:cNvSpPr>
            <a:spLocks noGrp="1"/>
          </p:cNvSpPr>
          <p:nvPr>
            <p:ph type="ftr" sz="quarter" idx="11"/>
          </p:nvPr>
        </p:nvSpPr>
        <p:spPr/>
        <p:txBody>
          <a:bodyPr/>
          <a:lstStyle/>
          <a:p>
            <a:r>
              <a:rPr lang="en-US" smtClean="0"/>
              <a:t>Tiger Airways: Buyout Offer from Singapore International Airlines (Merger &amp; Acquisition)</a:t>
            </a:r>
            <a:endParaRPr lang="en-IN"/>
          </a:p>
        </p:txBody>
      </p:sp>
      <p:sp>
        <p:nvSpPr>
          <p:cNvPr id="6" name="Slide Number Placeholder 5"/>
          <p:cNvSpPr>
            <a:spLocks noGrp="1"/>
          </p:cNvSpPr>
          <p:nvPr>
            <p:ph type="sldNum" sz="quarter" idx="12"/>
          </p:nvPr>
        </p:nvSpPr>
        <p:spPr/>
        <p:txBody>
          <a:bodyPr/>
          <a:lstStyle/>
          <a:p>
            <a:fld id="{FDF11021-78AA-4185-A804-39C32B977F7C}" type="slidenum">
              <a:rPr lang="en-IN" smtClean="0"/>
              <a:pPr/>
              <a:t>‹#›</a:t>
            </a:fld>
            <a:endParaRPr lang="en-IN"/>
          </a:p>
        </p:txBody>
      </p:sp>
    </p:spTree>
    <p:extLst>
      <p:ext uri="{BB962C8B-B14F-4D97-AF65-F5344CB8AC3E}">
        <p14:creationId xmlns:p14="http://schemas.microsoft.com/office/powerpoint/2010/main" val="3977731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F6C6E62-762F-49D4-9F49-374344CA9308}" type="datetime1">
              <a:rPr lang="en-IN" smtClean="0"/>
              <a:t>20-03-2024</a:t>
            </a:fld>
            <a:endParaRPr lang="en-IN"/>
          </a:p>
        </p:txBody>
      </p:sp>
      <p:sp>
        <p:nvSpPr>
          <p:cNvPr id="6" name="Footer Placeholder 5"/>
          <p:cNvSpPr>
            <a:spLocks noGrp="1"/>
          </p:cNvSpPr>
          <p:nvPr>
            <p:ph type="ftr" sz="quarter" idx="11"/>
          </p:nvPr>
        </p:nvSpPr>
        <p:spPr/>
        <p:txBody>
          <a:bodyPr/>
          <a:lstStyle/>
          <a:p>
            <a:r>
              <a:rPr lang="en-US" smtClean="0"/>
              <a:t>Tiger Airways: Buyout Offer from Singapore International Airlines (Merger &amp; Acquisition)</a:t>
            </a:r>
            <a:endParaRPr lang="en-IN"/>
          </a:p>
        </p:txBody>
      </p:sp>
      <p:sp>
        <p:nvSpPr>
          <p:cNvPr id="7" name="Slide Number Placeholder 6"/>
          <p:cNvSpPr>
            <a:spLocks noGrp="1"/>
          </p:cNvSpPr>
          <p:nvPr>
            <p:ph type="sldNum" sz="quarter" idx="12"/>
          </p:nvPr>
        </p:nvSpPr>
        <p:spPr/>
        <p:txBody>
          <a:bodyPr/>
          <a:lstStyle/>
          <a:p>
            <a:fld id="{FDF11021-78AA-4185-A804-39C32B977F7C}" type="slidenum">
              <a:rPr lang="en-IN" smtClean="0"/>
              <a:pPr/>
              <a:t>‹#›</a:t>
            </a:fld>
            <a:endParaRPr lang="en-IN"/>
          </a:p>
        </p:txBody>
      </p:sp>
    </p:spTree>
    <p:extLst>
      <p:ext uri="{BB962C8B-B14F-4D97-AF65-F5344CB8AC3E}">
        <p14:creationId xmlns:p14="http://schemas.microsoft.com/office/powerpoint/2010/main" val="2999357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70DE07-3351-4BF0-94E8-F101B681A085}" type="datetime1">
              <a:rPr lang="en-IN" smtClean="0"/>
              <a:t>20-03-2024</a:t>
            </a:fld>
            <a:endParaRPr lang="en-IN"/>
          </a:p>
        </p:txBody>
      </p:sp>
      <p:sp>
        <p:nvSpPr>
          <p:cNvPr id="8" name="Footer Placeholder 7"/>
          <p:cNvSpPr>
            <a:spLocks noGrp="1"/>
          </p:cNvSpPr>
          <p:nvPr>
            <p:ph type="ftr" sz="quarter" idx="11"/>
          </p:nvPr>
        </p:nvSpPr>
        <p:spPr/>
        <p:txBody>
          <a:bodyPr/>
          <a:lstStyle/>
          <a:p>
            <a:r>
              <a:rPr lang="en-US" smtClean="0"/>
              <a:t>Tiger Airways: Buyout Offer from Singapore International Airlines (Merger &amp; Acquisition)</a:t>
            </a:r>
            <a:endParaRPr lang="en-IN"/>
          </a:p>
        </p:txBody>
      </p:sp>
      <p:sp>
        <p:nvSpPr>
          <p:cNvPr id="9" name="Slide Number Placeholder 8"/>
          <p:cNvSpPr>
            <a:spLocks noGrp="1"/>
          </p:cNvSpPr>
          <p:nvPr>
            <p:ph type="sldNum" sz="quarter" idx="12"/>
          </p:nvPr>
        </p:nvSpPr>
        <p:spPr/>
        <p:txBody>
          <a:bodyPr/>
          <a:lstStyle/>
          <a:p>
            <a:fld id="{FDF11021-78AA-4185-A804-39C32B977F7C}" type="slidenum">
              <a:rPr lang="en-IN" smtClean="0"/>
              <a:pPr/>
              <a:t>‹#›</a:t>
            </a:fld>
            <a:endParaRPr lang="en-IN"/>
          </a:p>
        </p:txBody>
      </p:sp>
    </p:spTree>
    <p:extLst>
      <p:ext uri="{BB962C8B-B14F-4D97-AF65-F5344CB8AC3E}">
        <p14:creationId xmlns:p14="http://schemas.microsoft.com/office/powerpoint/2010/main" val="2619522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6F94A3B-1139-4B22-87EA-4BB162C14437}" type="datetime1">
              <a:rPr lang="en-IN" smtClean="0"/>
              <a:t>20-03-2024</a:t>
            </a:fld>
            <a:endParaRPr lang="en-IN"/>
          </a:p>
        </p:txBody>
      </p:sp>
      <p:sp>
        <p:nvSpPr>
          <p:cNvPr id="4" name="Footer Placeholder 3"/>
          <p:cNvSpPr>
            <a:spLocks noGrp="1"/>
          </p:cNvSpPr>
          <p:nvPr>
            <p:ph type="ftr" sz="quarter" idx="11"/>
          </p:nvPr>
        </p:nvSpPr>
        <p:spPr/>
        <p:txBody>
          <a:bodyPr/>
          <a:lstStyle/>
          <a:p>
            <a:r>
              <a:rPr lang="en-US" smtClean="0"/>
              <a:t>Tiger Airways: Buyout Offer from Singapore International Airlines (Merger &amp; Acquisition)</a:t>
            </a:r>
            <a:endParaRPr lang="en-IN"/>
          </a:p>
        </p:txBody>
      </p:sp>
      <p:sp>
        <p:nvSpPr>
          <p:cNvPr id="5" name="Slide Number Placeholder 4"/>
          <p:cNvSpPr>
            <a:spLocks noGrp="1"/>
          </p:cNvSpPr>
          <p:nvPr>
            <p:ph type="sldNum" sz="quarter" idx="12"/>
          </p:nvPr>
        </p:nvSpPr>
        <p:spPr/>
        <p:txBody>
          <a:bodyPr/>
          <a:lstStyle/>
          <a:p>
            <a:fld id="{FDF11021-78AA-4185-A804-39C32B977F7C}" type="slidenum">
              <a:rPr lang="en-IN" smtClean="0"/>
              <a:pPr/>
              <a:t>‹#›</a:t>
            </a:fld>
            <a:endParaRPr lang="en-IN"/>
          </a:p>
        </p:txBody>
      </p:sp>
    </p:spTree>
    <p:extLst>
      <p:ext uri="{BB962C8B-B14F-4D97-AF65-F5344CB8AC3E}">
        <p14:creationId xmlns:p14="http://schemas.microsoft.com/office/powerpoint/2010/main" val="3671033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D60F59-71E9-4A24-8D7C-3659ECDB65A6}" type="datetime1">
              <a:rPr lang="en-IN" smtClean="0"/>
              <a:t>20-03-2024</a:t>
            </a:fld>
            <a:endParaRPr lang="en-IN"/>
          </a:p>
        </p:txBody>
      </p:sp>
      <p:sp>
        <p:nvSpPr>
          <p:cNvPr id="3" name="Footer Placeholder 2"/>
          <p:cNvSpPr>
            <a:spLocks noGrp="1"/>
          </p:cNvSpPr>
          <p:nvPr>
            <p:ph type="ftr" sz="quarter" idx="11"/>
          </p:nvPr>
        </p:nvSpPr>
        <p:spPr/>
        <p:txBody>
          <a:bodyPr/>
          <a:lstStyle/>
          <a:p>
            <a:r>
              <a:rPr lang="en-US" smtClean="0"/>
              <a:t>Tiger Airways: Buyout Offer from Singapore International Airlines (Merger &amp; Acquisition)</a:t>
            </a:r>
            <a:endParaRPr lang="en-IN"/>
          </a:p>
        </p:txBody>
      </p:sp>
      <p:sp>
        <p:nvSpPr>
          <p:cNvPr id="4" name="Slide Number Placeholder 3"/>
          <p:cNvSpPr>
            <a:spLocks noGrp="1"/>
          </p:cNvSpPr>
          <p:nvPr>
            <p:ph type="sldNum" sz="quarter" idx="12"/>
          </p:nvPr>
        </p:nvSpPr>
        <p:spPr/>
        <p:txBody>
          <a:bodyPr/>
          <a:lstStyle/>
          <a:p>
            <a:fld id="{FDF11021-78AA-4185-A804-39C32B977F7C}" type="slidenum">
              <a:rPr lang="en-IN" smtClean="0"/>
              <a:pPr/>
              <a:t>‹#›</a:t>
            </a:fld>
            <a:endParaRPr lang="en-IN"/>
          </a:p>
        </p:txBody>
      </p:sp>
    </p:spTree>
    <p:extLst>
      <p:ext uri="{BB962C8B-B14F-4D97-AF65-F5344CB8AC3E}">
        <p14:creationId xmlns:p14="http://schemas.microsoft.com/office/powerpoint/2010/main" val="3288558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49C7B2-A312-40B0-8148-B822E35F1BF3}" type="datetime1">
              <a:rPr lang="en-IN" smtClean="0"/>
              <a:t>20-03-2024</a:t>
            </a:fld>
            <a:endParaRPr lang="en-IN"/>
          </a:p>
        </p:txBody>
      </p:sp>
      <p:sp>
        <p:nvSpPr>
          <p:cNvPr id="6" name="Footer Placeholder 5"/>
          <p:cNvSpPr>
            <a:spLocks noGrp="1"/>
          </p:cNvSpPr>
          <p:nvPr>
            <p:ph type="ftr" sz="quarter" idx="11"/>
          </p:nvPr>
        </p:nvSpPr>
        <p:spPr/>
        <p:txBody>
          <a:bodyPr/>
          <a:lstStyle/>
          <a:p>
            <a:r>
              <a:rPr lang="en-US" smtClean="0"/>
              <a:t>Tiger Airways: Buyout Offer from Singapore International Airlines (Merger &amp; Acquisition)</a:t>
            </a:r>
            <a:endParaRPr lang="en-IN"/>
          </a:p>
        </p:txBody>
      </p:sp>
      <p:sp>
        <p:nvSpPr>
          <p:cNvPr id="7" name="Slide Number Placeholder 6"/>
          <p:cNvSpPr>
            <a:spLocks noGrp="1"/>
          </p:cNvSpPr>
          <p:nvPr>
            <p:ph type="sldNum" sz="quarter" idx="12"/>
          </p:nvPr>
        </p:nvSpPr>
        <p:spPr/>
        <p:txBody>
          <a:bodyPr/>
          <a:lstStyle/>
          <a:p>
            <a:fld id="{FDF11021-78AA-4185-A804-39C32B977F7C}" type="slidenum">
              <a:rPr lang="en-IN" smtClean="0"/>
              <a:pPr/>
              <a:t>‹#›</a:t>
            </a:fld>
            <a:endParaRPr lang="en-IN"/>
          </a:p>
        </p:txBody>
      </p:sp>
    </p:spTree>
    <p:extLst>
      <p:ext uri="{BB962C8B-B14F-4D97-AF65-F5344CB8AC3E}">
        <p14:creationId xmlns:p14="http://schemas.microsoft.com/office/powerpoint/2010/main" val="248703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7F696B9-048C-4E1B-8E7E-73DFB4D84F6C}" type="datetime1">
              <a:rPr lang="en-IN" smtClean="0"/>
              <a:t>20-03-2024</a:t>
            </a:fld>
            <a:endParaRPr lang="en-IN"/>
          </a:p>
        </p:txBody>
      </p:sp>
      <p:sp>
        <p:nvSpPr>
          <p:cNvPr id="6" name="Footer Placeholder 5"/>
          <p:cNvSpPr>
            <a:spLocks noGrp="1"/>
          </p:cNvSpPr>
          <p:nvPr>
            <p:ph type="ftr" sz="quarter" idx="11"/>
          </p:nvPr>
        </p:nvSpPr>
        <p:spPr/>
        <p:txBody>
          <a:bodyPr/>
          <a:lstStyle/>
          <a:p>
            <a:r>
              <a:rPr lang="en-US" smtClean="0"/>
              <a:t>Tiger Airways: Buyout Offer from Singapore International Airlines (Merger &amp; Acquisition)</a:t>
            </a:r>
            <a:endParaRPr lang="en-IN"/>
          </a:p>
        </p:txBody>
      </p:sp>
      <p:sp>
        <p:nvSpPr>
          <p:cNvPr id="7" name="Slide Number Placeholder 6"/>
          <p:cNvSpPr>
            <a:spLocks noGrp="1"/>
          </p:cNvSpPr>
          <p:nvPr>
            <p:ph type="sldNum" sz="quarter" idx="12"/>
          </p:nvPr>
        </p:nvSpPr>
        <p:spPr/>
        <p:txBody>
          <a:bodyPr/>
          <a:lstStyle/>
          <a:p>
            <a:fld id="{FDF11021-78AA-4185-A804-39C32B977F7C}" type="slidenum">
              <a:rPr lang="en-IN" smtClean="0"/>
              <a:pPr/>
              <a:t>‹#›</a:t>
            </a:fld>
            <a:endParaRPr lang="en-IN"/>
          </a:p>
        </p:txBody>
      </p:sp>
    </p:spTree>
    <p:extLst>
      <p:ext uri="{BB962C8B-B14F-4D97-AF65-F5344CB8AC3E}">
        <p14:creationId xmlns:p14="http://schemas.microsoft.com/office/powerpoint/2010/main" val="4016070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85DE3B-BB4B-4503-8174-02B749DD4F0E}" type="datetime1">
              <a:rPr lang="en-IN" smtClean="0"/>
              <a:t>20-03-2024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Tiger Airways: Buyout Offer from Singapore International Airlines (Merger &amp; Acquisition)</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F11021-78AA-4185-A804-39C32B977F7C}" type="slidenum">
              <a:rPr lang="en-IN" smtClean="0"/>
              <a:pPr/>
              <a:t>‹#›</a:t>
            </a:fld>
            <a:endParaRPr lang="en-IN"/>
          </a:p>
        </p:txBody>
      </p:sp>
    </p:spTree>
    <p:extLst>
      <p:ext uri="{BB962C8B-B14F-4D97-AF65-F5344CB8AC3E}">
        <p14:creationId xmlns:p14="http://schemas.microsoft.com/office/powerpoint/2010/main" val="2244397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7.jpg"/><Relationship Id="rId7"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3.png"/><Relationship Id="rId5" Type="http://schemas.openxmlformats.org/officeDocument/2006/relationships/image" Target="../media/image9.png"/><Relationship Id="rId10" Type="http://schemas.openxmlformats.org/officeDocument/2006/relationships/image" Target="../media/image22.png"/><Relationship Id="rId4" Type="http://schemas.openxmlformats.org/officeDocument/2006/relationships/image" Target="../media/image18.pn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057" y="672989"/>
            <a:ext cx="10515600" cy="1325563"/>
          </a:xfrm>
        </p:spPr>
        <p:txBody>
          <a:bodyPr/>
          <a:lstStyle/>
          <a:p>
            <a:pPr algn="ctr"/>
            <a:r>
              <a:rPr lang="en-US" b="1" dirty="0" smtClean="0">
                <a:latin typeface="Arial Narrow" pitchFamily="34" charset="0"/>
              </a:rPr>
              <a:t>INTRODUCTION TO AGILE</a:t>
            </a:r>
            <a:endParaRPr lang="en-US" b="1" dirty="0">
              <a:latin typeface="Arial Narrow" pitchFamily="34" charset="0"/>
            </a:endParaRPr>
          </a:p>
        </p:txBody>
      </p:sp>
      <p:sp>
        <p:nvSpPr>
          <p:cNvPr id="3" name="Content Placeholder 2"/>
          <p:cNvSpPr>
            <a:spLocks noGrp="1"/>
          </p:cNvSpPr>
          <p:nvPr>
            <p:ph idx="1"/>
          </p:nvPr>
        </p:nvSpPr>
        <p:spPr>
          <a:xfrm>
            <a:off x="2074458" y="2284675"/>
            <a:ext cx="8665191" cy="4351338"/>
          </a:xfrm>
        </p:spPr>
        <p:txBody>
          <a:bodyPr/>
          <a:lstStyle/>
          <a:p>
            <a:pPr>
              <a:buNone/>
            </a:pPr>
            <a:endParaRPr dirty="0"/>
          </a:p>
          <a:p>
            <a:pPr>
              <a:buNone/>
            </a:pPr>
            <a:endParaRPr lang="en-US" dirty="0"/>
          </a:p>
          <a:p>
            <a:pPr>
              <a:buNone/>
            </a:pPr>
            <a:endParaRPr lang="en-US" dirty="0"/>
          </a:p>
          <a:p>
            <a:pPr>
              <a:buNone/>
            </a:pPr>
            <a:r>
              <a:rPr lang="en-US" dirty="0"/>
              <a:t>Presented By :  </a:t>
            </a:r>
            <a:r>
              <a:rPr lang="en-US" dirty="0" smtClean="0"/>
              <a:t>           </a:t>
            </a:r>
            <a:r>
              <a:rPr lang="en-US" dirty="0" smtClean="0">
                <a:solidFill>
                  <a:schemeClr val="accent6">
                    <a:lumMod val="50000"/>
                  </a:schemeClr>
                </a:solidFill>
                <a:latin typeface="Berlin Sans FB Demi" pitchFamily="34" charset="0"/>
              </a:rPr>
              <a:t>JEYARAM A</a:t>
            </a:r>
            <a:endParaRPr lang="en-US" dirty="0">
              <a:solidFill>
                <a:schemeClr val="accent6">
                  <a:lumMod val="50000"/>
                </a:schemeClr>
              </a:solidFill>
              <a:latin typeface="Berlin Sans FB Demi" pitchFamily="34" charset="0"/>
            </a:endParaRPr>
          </a:p>
          <a:p>
            <a:pPr>
              <a:buNone/>
            </a:pPr>
            <a:r>
              <a:rPr lang="en-US" dirty="0">
                <a:solidFill>
                  <a:schemeClr val="accent6">
                    <a:lumMod val="50000"/>
                  </a:schemeClr>
                </a:solidFill>
                <a:latin typeface="Berlin Sans FB Demi" pitchFamily="34" charset="0"/>
              </a:rPr>
              <a:t>				 </a:t>
            </a:r>
            <a:r>
              <a:rPr lang="en-US" dirty="0" smtClean="0">
                <a:solidFill>
                  <a:schemeClr val="accent6">
                    <a:lumMod val="50000"/>
                  </a:schemeClr>
                </a:solidFill>
                <a:latin typeface="Berlin Sans FB Demi" pitchFamily="34" charset="0"/>
              </a:rPr>
              <a:t>   Project Manager</a:t>
            </a:r>
            <a:endParaRPr lang="en-US" dirty="0"/>
          </a:p>
          <a:p>
            <a:pPr>
              <a:buNone/>
            </a:pPr>
            <a:r>
              <a:rPr lang="en-US" dirty="0">
                <a:solidFill>
                  <a:schemeClr val="accent6">
                    <a:lumMod val="50000"/>
                  </a:schemeClr>
                </a:solidFill>
                <a:latin typeface="Berlin Sans FB Demi" pitchFamily="34" charset="0"/>
              </a:rPr>
              <a:t>	</a:t>
            </a:r>
            <a:r>
              <a:rPr lang="en-US" dirty="0" smtClean="0">
                <a:solidFill>
                  <a:schemeClr val="accent6">
                    <a:lumMod val="50000"/>
                  </a:schemeClr>
                </a:solidFill>
                <a:latin typeface="Berlin Sans FB Demi" pitchFamily="34" charset="0"/>
              </a:rPr>
              <a:t>                                         </a:t>
            </a:r>
            <a:endParaRPr lang="en-US" dirty="0">
              <a:solidFill>
                <a:schemeClr val="accent6">
                  <a:lumMod val="50000"/>
                </a:schemeClr>
              </a:solidFill>
              <a:latin typeface="Berlin Sans FB Demi"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80662" y="1403669"/>
            <a:ext cx="910792" cy="944525"/>
          </a:xfrm>
          <a:prstGeom prst="rect">
            <a:avLst/>
          </a:prstGeom>
        </p:spPr>
      </p:pic>
      <p:sp>
        <p:nvSpPr>
          <p:cNvPr id="5" name="Footer Placeholder 4">
            <a:extLst>
              <a:ext uri="{FF2B5EF4-FFF2-40B4-BE49-F238E27FC236}">
                <a16:creationId xmlns:a16="http://schemas.microsoft.com/office/drawing/2014/main" xmlns="" id="{5FEBB411-A827-4276-955A-28FECD307AF2}"/>
              </a:ext>
            </a:extLst>
          </p:cNvPr>
          <p:cNvSpPr>
            <a:spLocks noGrp="1"/>
          </p:cNvSpPr>
          <p:nvPr>
            <p:ph type="ftr" sz="quarter" idx="11"/>
          </p:nvPr>
        </p:nvSpPr>
        <p:spPr>
          <a:xfrm>
            <a:off x="4038600" y="6356350"/>
            <a:ext cx="4242515" cy="365125"/>
          </a:xfrm>
        </p:spPr>
        <p:txBody>
          <a:bodyPr/>
          <a:lstStyle/>
          <a:p>
            <a:endParaRPr lang="en-IN" dirty="0"/>
          </a:p>
        </p:txBody>
      </p:sp>
      <p:sp>
        <p:nvSpPr>
          <p:cNvPr id="6" name="Date Placeholder 5">
            <a:extLst>
              <a:ext uri="{FF2B5EF4-FFF2-40B4-BE49-F238E27FC236}">
                <a16:creationId xmlns:a16="http://schemas.microsoft.com/office/drawing/2014/main" xmlns="" id="{B8D6C70F-1009-442C-BF61-785217CFCC5B}"/>
              </a:ext>
            </a:extLst>
          </p:cNvPr>
          <p:cNvSpPr>
            <a:spLocks noGrp="1"/>
          </p:cNvSpPr>
          <p:nvPr>
            <p:ph type="dt" sz="half" idx="10"/>
          </p:nvPr>
        </p:nvSpPr>
        <p:spPr/>
        <p:txBody>
          <a:bodyPr/>
          <a:lstStyle/>
          <a:p>
            <a:fld id="{670CA950-6AD5-4B9B-8E10-CD5DAE9F1063}" type="datetime1">
              <a:rPr lang="en-IN" smtClean="0"/>
              <a:t>20-03-2024</a:t>
            </a:fld>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1718" y="614420"/>
            <a:ext cx="4531360" cy="677108"/>
          </a:xfrm>
          <a:prstGeom prst="rect">
            <a:avLst/>
          </a:prstGeom>
        </p:spPr>
        <p:txBody>
          <a:bodyPr vert="horz" wrap="square" lIns="0" tIns="0" rIns="0" bIns="0" rtlCol="0">
            <a:spAutoFit/>
          </a:bodyPr>
          <a:lstStyle/>
          <a:p>
            <a:pPr marL="12700"/>
            <a:r>
              <a:rPr sz="4400" b="1" spc="-5" dirty="0">
                <a:latin typeface="Calibri"/>
                <a:cs typeface="Calibri"/>
              </a:rPr>
              <a:t>Th</a:t>
            </a:r>
            <a:r>
              <a:rPr sz="4400" b="1" dirty="0">
                <a:latin typeface="Calibri"/>
                <a:cs typeface="Calibri"/>
              </a:rPr>
              <a:t>e</a:t>
            </a:r>
            <a:r>
              <a:rPr sz="4400" b="1" spc="-100" dirty="0">
                <a:latin typeface="Times New Roman"/>
                <a:cs typeface="Times New Roman"/>
              </a:rPr>
              <a:t> </a:t>
            </a:r>
            <a:r>
              <a:rPr sz="4400" b="1" spc="-5" dirty="0">
                <a:latin typeface="Calibri"/>
                <a:cs typeface="Calibri"/>
              </a:rPr>
              <a:t>P</a:t>
            </a:r>
            <a:r>
              <a:rPr sz="4400" b="1" spc="-60" dirty="0">
                <a:latin typeface="Calibri"/>
                <a:cs typeface="Calibri"/>
              </a:rPr>
              <a:t>r</a:t>
            </a:r>
            <a:r>
              <a:rPr sz="4400" b="1" dirty="0">
                <a:latin typeface="Calibri"/>
                <a:cs typeface="Calibri"/>
              </a:rPr>
              <a:t>oduct</a:t>
            </a:r>
            <a:r>
              <a:rPr sz="4400" b="1" spc="-114" dirty="0">
                <a:latin typeface="Times New Roman"/>
                <a:cs typeface="Times New Roman"/>
              </a:rPr>
              <a:t> </a:t>
            </a:r>
            <a:r>
              <a:rPr sz="4400" b="1" spc="-5" dirty="0">
                <a:latin typeface="Calibri"/>
                <a:cs typeface="Calibri"/>
              </a:rPr>
              <a:t>Owner</a:t>
            </a:r>
            <a:endParaRPr sz="4400">
              <a:latin typeface="Calibri"/>
              <a:cs typeface="Calibri"/>
            </a:endParaRPr>
          </a:p>
        </p:txBody>
      </p:sp>
      <p:sp>
        <p:nvSpPr>
          <p:cNvPr id="3" name="object 3"/>
          <p:cNvSpPr/>
          <p:nvPr/>
        </p:nvSpPr>
        <p:spPr>
          <a:xfrm>
            <a:off x="6477000" y="1295400"/>
            <a:ext cx="3581400" cy="48615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202180" y="1426463"/>
            <a:ext cx="2636520" cy="763524"/>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3464051" y="2154936"/>
            <a:ext cx="118872" cy="339851"/>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2186940" y="2439923"/>
            <a:ext cx="2636520" cy="762000"/>
          </a:xfrm>
          <a:prstGeom prst="rect">
            <a:avLst/>
          </a:prstGeom>
          <a:blipFill>
            <a:blip r:embed="rId6" cstate="print"/>
            <a:stretch>
              <a:fillRect/>
            </a:stretch>
          </a:blipFill>
        </p:spPr>
        <p:txBody>
          <a:bodyPr wrap="square" lIns="0" tIns="0" rIns="0" bIns="0" rtlCol="0"/>
          <a:lstStyle/>
          <a:p>
            <a:endParaRPr/>
          </a:p>
        </p:txBody>
      </p:sp>
      <p:sp>
        <p:nvSpPr>
          <p:cNvPr id="7" name="object 7"/>
          <p:cNvSpPr/>
          <p:nvPr/>
        </p:nvSpPr>
        <p:spPr>
          <a:xfrm>
            <a:off x="3445764" y="3156205"/>
            <a:ext cx="118872" cy="341375"/>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2186940" y="3451859"/>
            <a:ext cx="2636520" cy="762000"/>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3357372" y="4262629"/>
            <a:ext cx="259080" cy="167639"/>
          </a:xfrm>
          <a:prstGeom prst="rect">
            <a:avLst/>
          </a:prstGeom>
          <a:blipFill>
            <a:blip r:embed="rId8" cstate="print"/>
            <a:stretch>
              <a:fillRect/>
            </a:stretch>
          </a:blipFill>
        </p:spPr>
        <p:txBody>
          <a:bodyPr wrap="square" lIns="0" tIns="0" rIns="0" bIns="0" rtlCol="0"/>
          <a:lstStyle/>
          <a:p>
            <a:endParaRPr/>
          </a:p>
        </p:txBody>
      </p:sp>
      <p:sp>
        <p:nvSpPr>
          <p:cNvPr id="10" name="object 10"/>
          <p:cNvSpPr/>
          <p:nvPr/>
        </p:nvSpPr>
        <p:spPr>
          <a:xfrm>
            <a:off x="2147316" y="4463796"/>
            <a:ext cx="2746248" cy="762000"/>
          </a:xfrm>
          <a:prstGeom prst="rect">
            <a:avLst/>
          </a:prstGeom>
          <a:blipFill>
            <a:blip r:embed="rId9" cstate="print"/>
            <a:stretch>
              <a:fillRect/>
            </a:stretch>
          </a:blipFill>
        </p:spPr>
        <p:txBody>
          <a:bodyPr wrap="square" lIns="0" tIns="0" rIns="0" bIns="0" rtlCol="0"/>
          <a:lstStyle/>
          <a:p>
            <a:endParaRPr/>
          </a:p>
        </p:txBody>
      </p:sp>
      <p:sp>
        <p:nvSpPr>
          <p:cNvPr id="11" name="object 11"/>
          <p:cNvSpPr txBox="1"/>
          <p:nvPr/>
        </p:nvSpPr>
        <p:spPr>
          <a:xfrm>
            <a:off x="2334261" y="1665982"/>
            <a:ext cx="2371725" cy="3373231"/>
          </a:xfrm>
          <a:prstGeom prst="rect">
            <a:avLst/>
          </a:prstGeom>
        </p:spPr>
        <p:txBody>
          <a:bodyPr vert="horz" wrap="square" lIns="0" tIns="0" rIns="0" bIns="0" rtlCol="0">
            <a:spAutoFit/>
          </a:bodyPr>
          <a:lstStyle/>
          <a:p>
            <a:pPr marR="24130" algn="ctr"/>
            <a:r>
              <a:rPr sz="2000" b="1" dirty="0">
                <a:solidFill>
                  <a:srgbClr val="FFFFFF"/>
                </a:solidFill>
                <a:latin typeface="Calibri"/>
                <a:cs typeface="Calibri"/>
              </a:rPr>
              <a:t>S</a:t>
            </a:r>
            <a:r>
              <a:rPr sz="2000" b="1" spc="-15" dirty="0">
                <a:solidFill>
                  <a:srgbClr val="FFFFFF"/>
                </a:solidFill>
                <a:latin typeface="Calibri"/>
                <a:cs typeface="Calibri"/>
              </a:rPr>
              <a:t>e</a:t>
            </a:r>
            <a:r>
              <a:rPr sz="2000" b="1" dirty="0">
                <a:solidFill>
                  <a:srgbClr val="FFFFFF"/>
                </a:solidFill>
                <a:latin typeface="Calibri"/>
                <a:cs typeface="Calibri"/>
              </a:rPr>
              <a:t>ts</a:t>
            </a:r>
            <a:r>
              <a:rPr sz="2000" b="1" spc="-50" dirty="0">
                <a:solidFill>
                  <a:srgbClr val="FFFFFF"/>
                </a:solidFill>
                <a:latin typeface="Times New Roman"/>
                <a:cs typeface="Times New Roman"/>
              </a:rPr>
              <a:t> </a:t>
            </a:r>
            <a:r>
              <a:rPr sz="2000" b="1" dirty="0">
                <a:solidFill>
                  <a:srgbClr val="FFFFFF"/>
                </a:solidFill>
                <a:latin typeface="Calibri"/>
                <a:cs typeface="Calibri"/>
              </a:rPr>
              <a:t>the</a:t>
            </a:r>
            <a:r>
              <a:rPr sz="2000" b="1" spc="-70" dirty="0">
                <a:solidFill>
                  <a:srgbClr val="FFFFFF"/>
                </a:solidFill>
                <a:latin typeface="Times New Roman"/>
                <a:cs typeface="Times New Roman"/>
              </a:rPr>
              <a:t> </a:t>
            </a:r>
            <a:r>
              <a:rPr sz="2000" b="1" spc="-5" dirty="0">
                <a:solidFill>
                  <a:srgbClr val="FFFFFF"/>
                </a:solidFill>
                <a:latin typeface="Calibri"/>
                <a:cs typeface="Calibri"/>
              </a:rPr>
              <a:t>Vi</a:t>
            </a:r>
            <a:r>
              <a:rPr sz="2000" b="1" spc="5" dirty="0">
                <a:solidFill>
                  <a:srgbClr val="FFFFFF"/>
                </a:solidFill>
                <a:latin typeface="Calibri"/>
                <a:cs typeface="Calibri"/>
              </a:rPr>
              <a:t>s</a:t>
            </a:r>
            <a:r>
              <a:rPr sz="2000" b="1" dirty="0">
                <a:solidFill>
                  <a:srgbClr val="FFFFFF"/>
                </a:solidFill>
                <a:latin typeface="Calibri"/>
                <a:cs typeface="Calibri"/>
              </a:rPr>
              <a:t>ion</a:t>
            </a:r>
            <a:endParaRPr sz="2000" dirty="0">
              <a:latin typeface="Calibri"/>
              <a:cs typeface="Calibri"/>
            </a:endParaRPr>
          </a:p>
          <a:p>
            <a:pPr marL="12065" marR="5080" indent="-32384" algn="ctr">
              <a:lnSpc>
                <a:spcPct val="332100"/>
              </a:lnSpc>
            </a:pPr>
            <a:r>
              <a:rPr sz="2000" b="1" dirty="0">
                <a:solidFill>
                  <a:srgbClr val="FFFFFF"/>
                </a:solidFill>
                <a:latin typeface="Calibri"/>
                <a:cs typeface="Calibri"/>
              </a:rPr>
              <a:t>Man</a:t>
            </a:r>
            <a:r>
              <a:rPr sz="2000" b="1" spc="-10" dirty="0">
                <a:solidFill>
                  <a:srgbClr val="FFFFFF"/>
                </a:solidFill>
                <a:latin typeface="Calibri"/>
                <a:cs typeface="Calibri"/>
              </a:rPr>
              <a:t>a</a:t>
            </a:r>
            <a:r>
              <a:rPr sz="2000" b="1" spc="-30" dirty="0">
                <a:solidFill>
                  <a:srgbClr val="FFFFFF"/>
                </a:solidFill>
                <a:latin typeface="Calibri"/>
                <a:cs typeface="Calibri"/>
              </a:rPr>
              <a:t>g</a:t>
            </a:r>
            <a:r>
              <a:rPr sz="2000" b="1" spc="-5" dirty="0">
                <a:solidFill>
                  <a:srgbClr val="FFFFFF"/>
                </a:solidFill>
                <a:latin typeface="Calibri"/>
                <a:cs typeface="Calibri"/>
              </a:rPr>
              <a:t>e</a:t>
            </a:r>
            <a:r>
              <a:rPr sz="2000" b="1" dirty="0">
                <a:solidFill>
                  <a:srgbClr val="FFFFFF"/>
                </a:solidFill>
                <a:latin typeface="Calibri"/>
                <a:cs typeface="Calibri"/>
              </a:rPr>
              <a:t>s</a:t>
            </a:r>
            <a:r>
              <a:rPr sz="2000" b="1" spc="-50" dirty="0">
                <a:solidFill>
                  <a:srgbClr val="FFFFFF"/>
                </a:solidFill>
                <a:latin typeface="Times New Roman"/>
                <a:cs typeface="Times New Roman"/>
              </a:rPr>
              <a:t> </a:t>
            </a:r>
            <a:r>
              <a:rPr sz="2000" b="1" dirty="0">
                <a:solidFill>
                  <a:srgbClr val="FFFFFF"/>
                </a:solidFill>
                <a:latin typeface="Calibri"/>
                <a:cs typeface="Calibri"/>
              </a:rPr>
              <a:t>B</a:t>
            </a:r>
            <a:r>
              <a:rPr sz="2000" b="1" spc="-10" dirty="0">
                <a:solidFill>
                  <a:srgbClr val="FFFFFF"/>
                </a:solidFill>
                <a:latin typeface="Calibri"/>
                <a:cs typeface="Calibri"/>
              </a:rPr>
              <a:t>a</a:t>
            </a:r>
            <a:r>
              <a:rPr sz="2000" b="1" spc="-5" dirty="0">
                <a:solidFill>
                  <a:srgbClr val="FFFFFF"/>
                </a:solidFill>
                <a:latin typeface="Calibri"/>
                <a:cs typeface="Calibri"/>
              </a:rPr>
              <a:t>cklog</a:t>
            </a:r>
            <a:r>
              <a:rPr sz="2000" b="1" spc="-5" dirty="0">
                <a:solidFill>
                  <a:srgbClr val="FFFFFF"/>
                </a:solidFill>
                <a:latin typeface="Times New Roman"/>
                <a:cs typeface="Times New Roman"/>
              </a:rPr>
              <a:t> </a:t>
            </a:r>
            <a:r>
              <a:rPr sz="2000" b="1" dirty="0">
                <a:latin typeface="Calibri"/>
                <a:cs typeface="Calibri"/>
              </a:rPr>
              <a:t>E</a:t>
            </a:r>
            <a:r>
              <a:rPr sz="2000" b="1" spc="-10" dirty="0">
                <a:latin typeface="Calibri"/>
                <a:cs typeface="Calibri"/>
              </a:rPr>
              <a:t>l</a:t>
            </a:r>
            <a:r>
              <a:rPr sz="2000" b="1" dirty="0">
                <a:latin typeface="Calibri"/>
                <a:cs typeface="Calibri"/>
              </a:rPr>
              <a:t>abo</a:t>
            </a:r>
            <a:r>
              <a:rPr sz="2000" b="1" spc="-55" dirty="0">
                <a:latin typeface="Calibri"/>
                <a:cs typeface="Calibri"/>
              </a:rPr>
              <a:t>r</a:t>
            </a:r>
            <a:r>
              <a:rPr sz="2000" b="1" spc="-30" dirty="0">
                <a:latin typeface="Calibri"/>
                <a:cs typeface="Calibri"/>
              </a:rPr>
              <a:t>a</a:t>
            </a:r>
            <a:r>
              <a:rPr sz="2000" b="1" spc="-25" dirty="0">
                <a:latin typeface="Calibri"/>
                <a:cs typeface="Calibri"/>
              </a:rPr>
              <a:t>t</a:t>
            </a:r>
            <a:r>
              <a:rPr sz="2000" b="1" spc="-5" dirty="0">
                <a:latin typeface="Calibri"/>
                <a:cs typeface="Calibri"/>
              </a:rPr>
              <a:t>e</a:t>
            </a:r>
            <a:r>
              <a:rPr sz="2000" b="1" dirty="0">
                <a:latin typeface="Calibri"/>
                <a:cs typeface="Calibri"/>
              </a:rPr>
              <a:t>s</a:t>
            </a:r>
            <a:r>
              <a:rPr sz="2000" b="1" spc="-45" dirty="0">
                <a:latin typeface="Times New Roman"/>
                <a:cs typeface="Times New Roman"/>
              </a:rPr>
              <a:t> </a:t>
            </a:r>
            <a:r>
              <a:rPr sz="2000" b="1" spc="-20" dirty="0">
                <a:latin typeface="Calibri"/>
                <a:cs typeface="Calibri"/>
              </a:rPr>
              <a:t>F</a:t>
            </a:r>
            <a:r>
              <a:rPr sz="2000" b="1" spc="-5" dirty="0">
                <a:latin typeface="Calibri"/>
                <a:cs typeface="Calibri"/>
              </a:rPr>
              <a:t>e</a:t>
            </a:r>
            <a:r>
              <a:rPr sz="2000" b="1" spc="-30" dirty="0">
                <a:latin typeface="Calibri"/>
                <a:cs typeface="Calibri"/>
              </a:rPr>
              <a:t>a</a:t>
            </a:r>
            <a:r>
              <a:rPr sz="2000" b="1" dirty="0">
                <a:latin typeface="Calibri"/>
                <a:cs typeface="Calibri"/>
              </a:rPr>
              <a:t>tu</a:t>
            </a:r>
            <a:r>
              <a:rPr sz="2000" b="1" spc="-25" dirty="0">
                <a:latin typeface="Calibri"/>
                <a:cs typeface="Calibri"/>
              </a:rPr>
              <a:t>r</a:t>
            </a:r>
            <a:r>
              <a:rPr sz="2000" b="1" spc="-5" dirty="0">
                <a:latin typeface="Calibri"/>
                <a:cs typeface="Calibri"/>
              </a:rPr>
              <a:t>es</a:t>
            </a:r>
            <a:r>
              <a:rPr sz="2000" b="1" spc="-5" dirty="0">
                <a:latin typeface="Times New Roman"/>
                <a:cs typeface="Times New Roman"/>
              </a:rPr>
              <a:t> </a:t>
            </a:r>
            <a:r>
              <a:rPr sz="2000" b="1" spc="-5" dirty="0">
                <a:latin typeface="Calibri"/>
                <a:cs typeface="Calibri"/>
              </a:rPr>
              <a:t>Decide</a:t>
            </a:r>
            <a:r>
              <a:rPr sz="2000" b="1" dirty="0">
                <a:latin typeface="Calibri"/>
                <a:cs typeface="Calibri"/>
              </a:rPr>
              <a:t>s</a:t>
            </a:r>
            <a:r>
              <a:rPr sz="2000" b="1" spc="-60" dirty="0">
                <a:latin typeface="Times New Roman"/>
                <a:cs typeface="Times New Roman"/>
              </a:rPr>
              <a:t> </a:t>
            </a:r>
            <a:r>
              <a:rPr sz="2000" b="1" spc="-25" dirty="0">
                <a:latin typeface="Calibri"/>
                <a:cs typeface="Calibri"/>
              </a:rPr>
              <a:t>R</a:t>
            </a:r>
            <a:r>
              <a:rPr sz="2000" b="1" spc="-5" dirty="0">
                <a:latin typeface="Calibri"/>
                <a:cs typeface="Calibri"/>
              </a:rPr>
              <a:t>elea</a:t>
            </a:r>
            <a:r>
              <a:rPr sz="2000" b="1" dirty="0">
                <a:latin typeface="Calibri"/>
                <a:cs typeface="Calibri"/>
              </a:rPr>
              <a:t>se</a:t>
            </a:r>
            <a:r>
              <a:rPr sz="2000" b="1" spc="-50" dirty="0">
                <a:latin typeface="Times New Roman"/>
                <a:cs typeface="Times New Roman"/>
              </a:rPr>
              <a:t> </a:t>
            </a:r>
            <a:r>
              <a:rPr sz="2000" b="1" spc="-10" dirty="0">
                <a:latin typeface="Calibri"/>
                <a:cs typeface="Calibri"/>
              </a:rPr>
              <a:t>D</a:t>
            </a:r>
            <a:r>
              <a:rPr sz="2000" b="1" spc="-30" dirty="0">
                <a:latin typeface="Calibri"/>
                <a:cs typeface="Calibri"/>
              </a:rPr>
              <a:t>a</a:t>
            </a:r>
            <a:r>
              <a:rPr sz="2000" b="1" spc="-25" dirty="0">
                <a:latin typeface="Calibri"/>
                <a:cs typeface="Calibri"/>
              </a:rPr>
              <a:t>t</a:t>
            </a:r>
            <a:r>
              <a:rPr sz="2000" b="1" spc="-5" dirty="0">
                <a:latin typeface="Calibri"/>
                <a:cs typeface="Calibri"/>
              </a:rPr>
              <a:t>es</a:t>
            </a:r>
            <a:endParaRPr sz="2000" dirty="0">
              <a:latin typeface="Calibri"/>
              <a:cs typeface="Calibri"/>
            </a:endParaRPr>
          </a:p>
        </p:txBody>
      </p:sp>
      <p:sp>
        <p:nvSpPr>
          <p:cNvPr id="12" name="object 12"/>
          <p:cNvSpPr/>
          <p:nvPr/>
        </p:nvSpPr>
        <p:spPr>
          <a:xfrm>
            <a:off x="3432049" y="5205984"/>
            <a:ext cx="120395" cy="341376"/>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2202180" y="5475732"/>
            <a:ext cx="2636520" cy="763524"/>
          </a:xfrm>
          <a:prstGeom prst="rect">
            <a:avLst/>
          </a:prstGeom>
          <a:blipFill>
            <a:blip r:embed="rId11" cstate="print"/>
            <a:stretch>
              <a:fillRect/>
            </a:stretch>
          </a:blipFill>
        </p:spPr>
        <p:txBody>
          <a:bodyPr wrap="square" lIns="0" tIns="0" rIns="0" bIns="0" rtlCol="0"/>
          <a:lstStyle/>
          <a:p>
            <a:endParaRPr/>
          </a:p>
        </p:txBody>
      </p:sp>
      <p:sp>
        <p:nvSpPr>
          <p:cNvPr id="14" name="object 14"/>
          <p:cNvSpPr txBox="1"/>
          <p:nvPr/>
        </p:nvSpPr>
        <p:spPr>
          <a:xfrm>
            <a:off x="2761290" y="5702835"/>
            <a:ext cx="1518920" cy="307777"/>
          </a:xfrm>
          <a:prstGeom prst="rect">
            <a:avLst/>
          </a:prstGeom>
        </p:spPr>
        <p:txBody>
          <a:bodyPr vert="horz" wrap="square" lIns="0" tIns="0" rIns="0" bIns="0" rtlCol="0">
            <a:spAutoFit/>
          </a:bodyPr>
          <a:lstStyle/>
          <a:p>
            <a:pPr marL="12700"/>
            <a:r>
              <a:rPr sz="2000" b="1" spc="-25" dirty="0">
                <a:solidFill>
                  <a:srgbClr val="FFFFFF"/>
                </a:solidFill>
                <a:latin typeface="Calibri"/>
                <a:cs typeface="Calibri"/>
              </a:rPr>
              <a:t>R</a:t>
            </a:r>
            <a:r>
              <a:rPr sz="2000" b="1" spc="-15" dirty="0">
                <a:solidFill>
                  <a:srgbClr val="FFFFFF"/>
                </a:solidFill>
                <a:latin typeface="Calibri"/>
                <a:cs typeface="Calibri"/>
              </a:rPr>
              <a:t>e</a:t>
            </a:r>
            <a:r>
              <a:rPr sz="2000" b="1" spc="-5" dirty="0">
                <a:solidFill>
                  <a:srgbClr val="FFFFFF"/>
                </a:solidFill>
                <a:latin typeface="Calibri"/>
                <a:cs typeface="Calibri"/>
              </a:rPr>
              <a:t>vi</a:t>
            </a:r>
            <a:r>
              <a:rPr sz="2000" b="1" spc="-15" dirty="0">
                <a:solidFill>
                  <a:srgbClr val="FFFFFF"/>
                </a:solidFill>
                <a:latin typeface="Calibri"/>
                <a:cs typeface="Calibri"/>
              </a:rPr>
              <a:t>e</a:t>
            </a:r>
            <a:r>
              <a:rPr sz="2000" b="1" spc="-20" dirty="0">
                <a:solidFill>
                  <a:srgbClr val="FFFFFF"/>
                </a:solidFill>
                <a:latin typeface="Calibri"/>
                <a:cs typeface="Calibri"/>
              </a:rPr>
              <a:t>w</a:t>
            </a:r>
            <a:r>
              <a:rPr sz="2000" b="1" dirty="0">
                <a:solidFill>
                  <a:srgbClr val="FFFFFF"/>
                </a:solidFill>
                <a:latin typeface="Calibri"/>
                <a:cs typeface="Calibri"/>
              </a:rPr>
              <a:t>s</a:t>
            </a:r>
            <a:r>
              <a:rPr sz="2000" b="1" spc="-50" dirty="0">
                <a:solidFill>
                  <a:srgbClr val="FFFFFF"/>
                </a:solidFill>
                <a:latin typeface="Times New Roman"/>
                <a:cs typeface="Times New Roman"/>
              </a:rPr>
              <a:t> </a:t>
            </a:r>
            <a:r>
              <a:rPr sz="2000" b="1" spc="-85" dirty="0">
                <a:solidFill>
                  <a:srgbClr val="FFFFFF"/>
                </a:solidFill>
                <a:latin typeface="Calibri"/>
                <a:cs typeface="Calibri"/>
              </a:rPr>
              <a:t>W</a:t>
            </a:r>
            <a:r>
              <a:rPr sz="2000" b="1" dirty="0">
                <a:solidFill>
                  <a:srgbClr val="FFFFFF"/>
                </a:solidFill>
                <a:latin typeface="Calibri"/>
                <a:cs typeface="Calibri"/>
              </a:rPr>
              <a:t>ork</a:t>
            </a:r>
            <a:endParaRPr sz="2000">
              <a:latin typeface="Calibri"/>
              <a:cs typeface="Calibri"/>
            </a:endParaRPr>
          </a:p>
        </p:txBody>
      </p:sp>
      <p:sp>
        <p:nvSpPr>
          <p:cNvPr id="15" name="object 15"/>
          <p:cNvSpPr/>
          <p:nvPr/>
        </p:nvSpPr>
        <p:spPr>
          <a:xfrm>
            <a:off x="5381244" y="5007864"/>
            <a:ext cx="2261616" cy="1269492"/>
          </a:xfrm>
          <a:prstGeom prst="rect">
            <a:avLst/>
          </a:prstGeom>
          <a:blipFill>
            <a:blip r:embed="rId12" cstate="print"/>
            <a:stretch>
              <a:fillRect/>
            </a:stretch>
          </a:blipFill>
        </p:spPr>
        <p:txBody>
          <a:bodyPr wrap="square" lIns="0" tIns="0" rIns="0" bIns="0" rtlCol="0"/>
          <a:lstStyle/>
          <a:p>
            <a:endParaRPr/>
          </a:p>
        </p:txBody>
      </p:sp>
      <p:sp>
        <p:nvSpPr>
          <p:cNvPr id="16" name="object 16"/>
          <p:cNvSpPr txBox="1"/>
          <p:nvPr/>
        </p:nvSpPr>
        <p:spPr>
          <a:xfrm>
            <a:off x="5565778" y="5178931"/>
            <a:ext cx="1405890" cy="923330"/>
          </a:xfrm>
          <a:prstGeom prst="rect">
            <a:avLst/>
          </a:prstGeom>
        </p:spPr>
        <p:txBody>
          <a:bodyPr vert="horz" wrap="square" lIns="0" tIns="0" rIns="0" bIns="0" rtlCol="0">
            <a:spAutoFit/>
          </a:bodyPr>
          <a:lstStyle/>
          <a:p>
            <a:pPr marL="12700" marR="5080" algn="just"/>
            <a:r>
              <a:rPr sz="2000" b="1" spc="-5" dirty="0">
                <a:solidFill>
                  <a:srgbClr val="FFFFFF"/>
                </a:solidFill>
                <a:latin typeface="Calibri"/>
                <a:cs typeface="Calibri"/>
              </a:rPr>
              <a:t>D</a:t>
            </a:r>
            <a:r>
              <a:rPr sz="2000" b="1" spc="-15" dirty="0">
                <a:solidFill>
                  <a:srgbClr val="FFFFFF"/>
                </a:solidFill>
                <a:latin typeface="Calibri"/>
                <a:cs typeface="Calibri"/>
              </a:rPr>
              <a:t>e</a:t>
            </a:r>
            <a:r>
              <a:rPr sz="2000" b="1" spc="-25" dirty="0">
                <a:solidFill>
                  <a:srgbClr val="FFFFFF"/>
                </a:solidFill>
                <a:latin typeface="Calibri"/>
                <a:cs typeface="Calibri"/>
              </a:rPr>
              <a:t>v</a:t>
            </a:r>
            <a:r>
              <a:rPr sz="2000" b="1" spc="-5" dirty="0">
                <a:solidFill>
                  <a:srgbClr val="FFFFFF"/>
                </a:solidFill>
                <a:latin typeface="Calibri"/>
                <a:cs typeface="Calibri"/>
              </a:rPr>
              <a:t>elop</a:t>
            </a:r>
            <a:r>
              <a:rPr sz="2000" b="1" dirty="0">
                <a:solidFill>
                  <a:srgbClr val="FFFFFF"/>
                </a:solidFill>
                <a:latin typeface="Calibri"/>
                <a:cs typeface="Calibri"/>
              </a:rPr>
              <a:t>s</a:t>
            </a:r>
            <a:r>
              <a:rPr sz="2000" b="1" spc="-45" dirty="0">
                <a:solidFill>
                  <a:srgbClr val="FFFFFF"/>
                </a:solidFill>
                <a:latin typeface="Times New Roman"/>
                <a:cs typeface="Times New Roman"/>
              </a:rPr>
              <a:t> </a:t>
            </a:r>
            <a:r>
              <a:rPr sz="2000" b="1" dirty="0">
                <a:solidFill>
                  <a:srgbClr val="FFFFFF"/>
                </a:solidFill>
                <a:latin typeface="Calibri"/>
                <a:cs typeface="Calibri"/>
              </a:rPr>
              <a:t>the</a:t>
            </a:r>
            <a:r>
              <a:rPr sz="2000" b="1" dirty="0">
                <a:solidFill>
                  <a:srgbClr val="FFFFFF"/>
                </a:solidFill>
                <a:latin typeface="Times New Roman"/>
                <a:cs typeface="Times New Roman"/>
              </a:rPr>
              <a:t> </a:t>
            </a:r>
            <a:r>
              <a:rPr sz="2000" b="1" dirty="0">
                <a:solidFill>
                  <a:srgbClr val="FFFFFF"/>
                </a:solidFill>
                <a:latin typeface="Calibri"/>
                <a:cs typeface="Calibri"/>
              </a:rPr>
              <a:t>p</a:t>
            </a:r>
            <a:r>
              <a:rPr sz="2000" b="1" spc="-25" dirty="0">
                <a:solidFill>
                  <a:srgbClr val="FFFFFF"/>
                </a:solidFill>
                <a:latin typeface="Calibri"/>
                <a:cs typeface="Calibri"/>
              </a:rPr>
              <a:t>r</a:t>
            </a:r>
            <a:r>
              <a:rPr sz="2000" b="1" dirty="0">
                <a:solidFill>
                  <a:srgbClr val="FFFFFF"/>
                </a:solidFill>
                <a:latin typeface="Calibri"/>
                <a:cs typeface="Calibri"/>
              </a:rPr>
              <a:t>od</a:t>
            </a:r>
            <a:r>
              <a:rPr sz="2000" b="1" spc="5" dirty="0">
                <a:solidFill>
                  <a:srgbClr val="FFFFFF"/>
                </a:solidFill>
                <a:latin typeface="Calibri"/>
                <a:cs typeface="Calibri"/>
              </a:rPr>
              <a:t>u</a:t>
            </a:r>
            <a:r>
              <a:rPr sz="2000" b="1" spc="-5" dirty="0">
                <a:solidFill>
                  <a:srgbClr val="FFFFFF"/>
                </a:solidFill>
                <a:latin typeface="Calibri"/>
                <a:cs typeface="Calibri"/>
              </a:rPr>
              <a:t>c</a:t>
            </a:r>
            <a:r>
              <a:rPr sz="2000" b="1" dirty="0">
                <a:solidFill>
                  <a:srgbClr val="FFFFFF"/>
                </a:solidFill>
                <a:latin typeface="Calibri"/>
                <a:cs typeface="Calibri"/>
              </a:rPr>
              <a:t>t</a:t>
            </a:r>
            <a:r>
              <a:rPr sz="2000" b="1" spc="-80" dirty="0">
                <a:solidFill>
                  <a:srgbClr val="FFFFFF"/>
                </a:solidFill>
                <a:latin typeface="Times New Roman"/>
                <a:cs typeface="Times New Roman"/>
              </a:rPr>
              <a:t> </a:t>
            </a:r>
            <a:r>
              <a:rPr sz="2000" b="1" spc="-5" dirty="0">
                <a:solidFill>
                  <a:srgbClr val="FFFFFF"/>
                </a:solidFill>
                <a:latin typeface="Calibri"/>
                <a:cs typeface="Calibri"/>
              </a:rPr>
              <a:t>with</a:t>
            </a:r>
            <a:r>
              <a:rPr sz="2000" b="1" spc="-5" dirty="0">
                <a:solidFill>
                  <a:srgbClr val="FFFFFF"/>
                </a:solidFill>
                <a:latin typeface="Times New Roman"/>
                <a:cs typeface="Times New Roman"/>
              </a:rPr>
              <a:t> </a:t>
            </a:r>
            <a:r>
              <a:rPr sz="2000" b="1" dirty="0">
                <a:solidFill>
                  <a:srgbClr val="FFFFFF"/>
                </a:solidFill>
                <a:latin typeface="Calibri"/>
                <a:cs typeface="Calibri"/>
              </a:rPr>
              <a:t>high</a:t>
            </a:r>
            <a:r>
              <a:rPr sz="2000" b="1" spc="-70" dirty="0">
                <a:solidFill>
                  <a:srgbClr val="FFFFFF"/>
                </a:solidFill>
                <a:latin typeface="Times New Roman"/>
                <a:cs typeface="Times New Roman"/>
              </a:rPr>
              <a:t> </a:t>
            </a:r>
            <a:r>
              <a:rPr sz="2000" b="1" dirty="0">
                <a:solidFill>
                  <a:srgbClr val="FFFFFF"/>
                </a:solidFill>
                <a:latin typeface="Calibri"/>
                <a:cs typeface="Calibri"/>
              </a:rPr>
              <a:t>q</a:t>
            </a:r>
            <a:r>
              <a:rPr sz="2000" b="1" spc="5" dirty="0">
                <a:solidFill>
                  <a:srgbClr val="FFFFFF"/>
                </a:solidFill>
                <a:latin typeface="Calibri"/>
                <a:cs typeface="Calibri"/>
              </a:rPr>
              <a:t>u</a:t>
            </a:r>
            <a:r>
              <a:rPr sz="2000" b="1" dirty="0">
                <a:solidFill>
                  <a:srgbClr val="FFFFFF"/>
                </a:solidFill>
                <a:latin typeface="Calibri"/>
                <a:cs typeface="Calibri"/>
              </a:rPr>
              <a:t>a</a:t>
            </a:r>
            <a:r>
              <a:rPr sz="2000" b="1" spc="-10" dirty="0">
                <a:solidFill>
                  <a:srgbClr val="FFFFFF"/>
                </a:solidFill>
                <a:latin typeface="Calibri"/>
                <a:cs typeface="Calibri"/>
              </a:rPr>
              <a:t>l</a:t>
            </a:r>
            <a:r>
              <a:rPr sz="2000" b="1" dirty="0">
                <a:solidFill>
                  <a:srgbClr val="FFFFFF"/>
                </a:solidFill>
                <a:latin typeface="Calibri"/>
                <a:cs typeface="Calibri"/>
              </a:rPr>
              <a:t>it</a:t>
            </a:r>
            <a:r>
              <a:rPr sz="2000" b="1" spc="-125" dirty="0">
                <a:solidFill>
                  <a:srgbClr val="FFFFFF"/>
                </a:solidFill>
                <a:latin typeface="Calibri"/>
                <a:cs typeface="Calibri"/>
              </a:rPr>
              <a:t>y</a:t>
            </a:r>
            <a:r>
              <a:rPr sz="2000" b="1" dirty="0">
                <a:solidFill>
                  <a:srgbClr val="FFFFFF"/>
                </a:solidFill>
                <a:latin typeface="Calibri"/>
                <a:cs typeface="Calibri"/>
              </a:rPr>
              <a:t>.</a:t>
            </a:r>
            <a:endParaRPr sz="2000">
              <a:latin typeface="Calibri"/>
              <a:cs typeface="Calibri"/>
            </a:endParaRPr>
          </a:p>
        </p:txBody>
      </p:sp>
      <p:sp>
        <p:nvSpPr>
          <p:cNvPr id="17" name="object 17"/>
          <p:cNvSpPr txBox="1">
            <a:spLocks noGrp="1"/>
          </p:cNvSpPr>
          <p:nvPr>
            <p:ph type="ftr" sz="quarter" idx="4294967295"/>
          </p:nvPr>
        </p:nvSpPr>
        <p:spPr>
          <a:xfrm>
            <a:off x="3831718" y="6673334"/>
            <a:ext cx="3220719" cy="184666"/>
          </a:xfrm>
          <a:prstGeom prst="rect">
            <a:avLst/>
          </a:prstGeom>
        </p:spPr>
        <p:txBody>
          <a:bodyPr vert="horz" wrap="square" lIns="0" tIns="0" rIns="0" bIns="0" rtlCol="0">
            <a:spAutoFit/>
          </a:bodyPr>
          <a:lstStyle/>
          <a:p>
            <a:endParaRPr lang="en-IN" dirty="0"/>
          </a:p>
        </p:txBody>
      </p:sp>
    </p:spTree>
    <p:extLst>
      <p:ext uri="{BB962C8B-B14F-4D97-AF65-F5344CB8AC3E}">
        <p14:creationId xmlns:p14="http://schemas.microsoft.com/office/powerpoint/2010/main" val="38215834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266699"/>
            <a:ext cx="10934700" cy="1957388"/>
          </a:xfrm>
        </p:spPr>
        <p:txBody>
          <a:bodyPr/>
          <a:lstStyle/>
          <a:p>
            <a:r>
              <a:rPr lang="en-IN" dirty="0"/>
              <a:t>Product</a:t>
            </a:r>
            <a:r>
              <a:rPr lang="en-IN" spc="-65" dirty="0"/>
              <a:t> </a:t>
            </a:r>
            <a:r>
              <a:rPr lang="en-IN" spc="-10" dirty="0"/>
              <a:t>Owner</a:t>
            </a:r>
            <a:endParaRPr lang="en-IN" dirty="0"/>
          </a:p>
        </p:txBody>
      </p:sp>
      <p:sp>
        <p:nvSpPr>
          <p:cNvPr id="3" name="Content Placeholder 2"/>
          <p:cNvSpPr>
            <a:spLocks noGrp="1"/>
          </p:cNvSpPr>
          <p:nvPr>
            <p:ph idx="1"/>
          </p:nvPr>
        </p:nvSpPr>
        <p:spPr>
          <a:xfrm>
            <a:off x="419100" y="1133475"/>
            <a:ext cx="10934700" cy="5043488"/>
          </a:xfrm>
        </p:spPr>
        <p:txBody>
          <a:bodyPr>
            <a:normAutofit/>
          </a:bodyPr>
          <a:lstStyle/>
          <a:p>
            <a:endParaRPr lang="en-US" dirty="0" smtClean="0"/>
          </a:p>
          <a:p>
            <a:pPr marL="12700" marR="5080">
              <a:lnSpc>
                <a:spcPts val="2470"/>
              </a:lnSpc>
              <a:spcBef>
                <a:spcPts val="334"/>
              </a:spcBef>
            </a:pPr>
            <a:r>
              <a:rPr lang="en-US" sz="2200" dirty="0">
                <a:latin typeface="Arial"/>
                <a:cs typeface="Arial"/>
              </a:rPr>
              <a:t>Single</a:t>
            </a:r>
            <a:r>
              <a:rPr lang="en-US" sz="2200" spc="-35" dirty="0">
                <a:latin typeface="Arial"/>
                <a:cs typeface="Arial"/>
              </a:rPr>
              <a:t> </a:t>
            </a:r>
            <a:r>
              <a:rPr lang="en-US" sz="2200" dirty="0">
                <a:latin typeface="Arial"/>
                <a:cs typeface="Arial"/>
              </a:rPr>
              <a:t>person</a:t>
            </a:r>
            <a:r>
              <a:rPr lang="en-US" sz="2200" spc="-40" dirty="0">
                <a:latin typeface="Arial"/>
                <a:cs typeface="Arial"/>
              </a:rPr>
              <a:t> </a:t>
            </a:r>
            <a:r>
              <a:rPr lang="en-US" sz="2200" dirty="0">
                <a:latin typeface="Arial"/>
                <a:cs typeface="Arial"/>
              </a:rPr>
              <a:t>responsible</a:t>
            </a:r>
            <a:r>
              <a:rPr lang="en-US" sz="2200" spc="-40" dirty="0">
                <a:latin typeface="Arial"/>
                <a:cs typeface="Arial"/>
              </a:rPr>
              <a:t> </a:t>
            </a:r>
            <a:r>
              <a:rPr lang="en-US" sz="2200" dirty="0">
                <a:latin typeface="Arial"/>
                <a:cs typeface="Arial"/>
              </a:rPr>
              <a:t>for</a:t>
            </a:r>
            <a:r>
              <a:rPr lang="en-US" sz="2200" spc="-30" dirty="0">
                <a:latin typeface="Arial"/>
                <a:cs typeface="Arial"/>
              </a:rPr>
              <a:t> </a:t>
            </a:r>
            <a:r>
              <a:rPr lang="en-US" sz="2200" dirty="0">
                <a:latin typeface="Arial"/>
                <a:cs typeface="Arial"/>
              </a:rPr>
              <a:t>maximizing</a:t>
            </a:r>
            <a:r>
              <a:rPr lang="en-US" sz="2200" spc="-30" dirty="0">
                <a:latin typeface="Arial"/>
                <a:cs typeface="Arial"/>
              </a:rPr>
              <a:t> </a:t>
            </a:r>
            <a:r>
              <a:rPr lang="en-US" sz="2200" dirty="0">
                <a:latin typeface="Arial"/>
                <a:cs typeface="Arial"/>
              </a:rPr>
              <a:t>the</a:t>
            </a:r>
            <a:r>
              <a:rPr lang="en-US" sz="2200" spc="-40" dirty="0">
                <a:latin typeface="Arial"/>
                <a:cs typeface="Arial"/>
              </a:rPr>
              <a:t> </a:t>
            </a:r>
            <a:r>
              <a:rPr lang="en-US" sz="2200" spc="-10" dirty="0">
                <a:latin typeface="Arial"/>
                <a:cs typeface="Arial"/>
              </a:rPr>
              <a:t>return </a:t>
            </a:r>
            <a:r>
              <a:rPr lang="en-US" sz="2200" dirty="0">
                <a:latin typeface="Arial"/>
                <a:cs typeface="Arial"/>
              </a:rPr>
              <a:t>on</a:t>
            </a:r>
            <a:r>
              <a:rPr lang="en-US" sz="2200" spc="-35" dirty="0">
                <a:latin typeface="Arial"/>
                <a:cs typeface="Arial"/>
              </a:rPr>
              <a:t> </a:t>
            </a:r>
            <a:r>
              <a:rPr lang="en-US" sz="2200" dirty="0">
                <a:latin typeface="Arial"/>
                <a:cs typeface="Arial"/>
              </a:rPr>
              <a:t>investment</a:t>
            </a:r>
            <a:r>
              <a:rPr lang="en-US" sz="2200" spc="-30" dirty="0">
                <a:latin typeface="Arial"/>
                <a:cs typeface="Arial"/>
              </a:rPr>
              <a:t> </a:t>
            </a:r>
            <a:r>
              <a:rPr lang="en-US" sz="2200" dirty="0">
                <a:latin typeface="Arial"/>
                <a:cs typeface="Arial"/>
              </a:rPr>
              <a:t>(ROI)</a:t>
            </a:r>
            <a:r>
              <a:rPr lang="en-US" sz="2200" spc="-30" dirty="0">
                <a:latin typeface="Arial"/>
                <a:cs typeface="Arial"/>
              </a:rPr>
              <a:t> </a:t>
            </a:r>
            <a:r>
              <a:rPr lang="en-US" sz="2200" dirty="0">
                <a:latin typeface="Arial"/>
                <a:cs typeface="Arial"/>
              </a:rPr>
              <a:t>of</a:t>
            </a:r>
            <a:r>
              <a:rPr lang="en-US" sz="2200" spc="-40" dirty="0">
                <a:latin typeface="Arial"/>
                <a:cs typeface="Arial"/>
              </a:rPr>
              <a:t> </a:t>
            </a:r>
            <a:r>
              <a:rPr lang="en-US" sz="2200" dirty="0">
                <a:latin typeface="Arial"/>
                <a:cs typeface="Arial"/>
              </a:rPr>
              <a:t>the</a:t>
            </a:r>
            <a:r>
              <a:rPr lang="en-US" sz="2200" spc="-35" dirty="0">
                <a:latin typeface="Arial"/>
                <a:cs typeface="Arial"/>
              </a:rPr>
              <a:t> </a:t>
            </a:r>
            <a:r>
              <a:rPr lang="en-US" sz="2200" dirty="0">
                <a:latin typeface="Arial"/>
                <a:cs typeface="Arial"/>
              </a:rPr>
              <a:t>development</a:t>
            </a:r>
            <a:r>
              <a:rPr lang="en-US" sz="2200" spc="-35" dirty="0">
                <a:latin typeface="Arial"/>
                <a:cs typeface="Arial"/>
              </a:rPr>
              <a:t> </a:t>
            </a:r>
            <a:r>
              <a:rPr lang="en-US" sz="2200" spc="-10" dirty="0">
                <a:latin typeface="Arial"/>
                <a:cs typeface="Arial"/>
              </a:rPr>
              <a:t>effort</a:t>
            </a:r>
            <a:endParaRPr lang="en-US" sz="2200" dirty="0">
              <a:latin typeface="Arial"/>
              <a:cs typeface="Arial"/>
            </a:endParaRPr>
          </a:p>
          <a:p>
            <a:pPr marL="12700">
              <a:lnSpc>
                <a:spcPct val="100000"/>
              </a:lnSpc>
              <a:spcBef>
                <a:spcPts val="1075"/>
              </a:spcBef>
            </a:pPr>
            <a:r>
              <a:rPr lang="en-US" sz="2200" dirty="0">
                <a:latin typeface="Arial"/>
                <a:cs typeface="Arial"/>
              </a:rPr>
              <a:t>Responsible</a:t>
            </a:r>
            <a:r>
              <a:rPr lang="en-US" sz="2200" spc="-45" dirty="0">
                <a:latin typeface="Arial"/>
                <a:cs typeface="Arial"/>
              </a:rPr>
              <a:t> </a:t>
            </a:r>
            <a:r>
              <a:rPr lang="en-US" sz="2200" dirty="0">
                <a:latin typeface="Arial"/>
                <a:cs typeface="Arial"/>
              </a:rPr>
              <a:t>for</a:t>
            </a:r>
            <a:r>
              <a:rPr lang="en-US" sz="2200" spc="-45" dirty="0">
                <a:latin typeface="Arial"/>
                <a:cs typeface="Arial"/>
              </a:rPr>
              <a:t> </a:t>
            </a:r>
            <a:r>
              <a:rPr lang="en-US" sz="2200" dirty="0">
                <a:latin typeface="Arial"/>
                <a:cs typeface="Arial"/>
              </a:rPr>
              <a:t>product</a:t>
            </a:r>
            <a:r>
              <a:rPr lang="en-US" sz="2200" spc="-35" dirty="0">
                <a:latin typeface="Arial"/>
                <a:cs typeface="Arial"/>
              </a:rPr>
              <a:t> </a:t>
            </a:r>
            <a:r>
              <a:rPr lang="en-US" sz="2200" spc="-10" dirty="0">
                <a:latin typeface="Arial"/>
                <a:cs typeface="Arial"/>
              </a:rPr>
              <a:t>vision</a:t>
            </a:r>
            <a:endParaRPr lang="en-US" sz="2200" dirty="0">
              <a:latin typeface="Arial"/>
              <a:cs typeface="Arial"/>
            </a:endParaRPr>
          </a:p>
          <a:p>
            <a:pPr marL="12700" marR="785495">
              <a:lnSpc>
                <a:spcPts val="2470"/>
              </a:lnSpc>
              <a:spcBef>
                <a:spcPts val="1365"/>
              </a:spcBef>
            </a:pPr>
            <a:r>
              <a:rPr lang="en-US" sz="2200" dirty="0">
                <a:latin typeface="Arial"/>
                <a:cs typeface="Arial"/>
              </a:rPr>
              <a:t>Constantly</a:t>
            </a:r>
            <a:r>
              <a:rPr lang="en-US" sz="2200" spc="-45" dirty="0">
                <a:latin typeface="Arial"/>
                <a:cs typeface="Arial"/>
              </a:rPr>
              <a:t> </a:t>
            </a:r>
            <a:r>
              <a:rPr lang="en-US" sz="2200" spc="-20" dirty="0">
                <a:latin typeface="Arial"/>
                <a:cs typeface="Arial"/>
              </a:rPr>
              <a:t>re-</a:t>
            </a:r>
            <a:r>
              <a:rPr lang="en-US" sz="2200" dirty="0">
                <a:latin typeface="Arial"/>
                <a:cs typeface="Arial"/>
              </a:rPr>
              <a:t>prioritizes</a:t>
            </a:r>
            <a:r>
              <a:rPr lang="en-US" sz="2200" spc="-30" dirty="0">
                <a:latin typeface="Arial"/>
                <a:cs typeface="Arial"/>
              </a:rPr>
              <a:t> </a:t>
            </a:r>
            <a:r>
              <a:rPr lang="en-US" sz="2200" dirty="0">
                <a:latin typeface="Arial"/>
                <a:cs typeface="Arial"/>
              </a:rPr>
              <a:t>the</a:t>
            </a:r>
            <a:r>
              <a:rPr lang="en-US" sz="2200" spc="-40" dirty="0">
                <a:latin typeface="Arial"/>
                <a:cs typeface="Arial"/>
              </a:rPr>
              <a:t> </a:t>
            </a:r>
            <a:r>
              <a:rPr lang="en-US" sz="2200" dirty="0">
                <a:latin typeface="Arial"/>
                <a:cs typeface="Arial"/>
              </a:rPr>
              <a:t>Product</a:t>
            </a:r>
            <a:r>
              <a:rPr lang="en-US" sz="2200" spc="-30" dirty="0">
                <a:latin typeface="Arial"/>
                <a:cs typeface="Arial"/>
              </a:rPr>
              <a:t> </a:t>
            </a:r>
            <a:r>
              <a:rPr lang="en-US" sz="2200" spc="-10" dirty="0">
                <a:latin typeface="Arial"/>
                <a:cs typeface="Arial"/>
              </a:rPr>
              <a:t>Backlog, </a:t>
            </a:r>
            <a:r>
              <a:rPr lang="en-US" sz="2200" dirty="0">
                <a:latin typeface="Arial"/>
                <a:cs typeface="Arial"/>
              </a:rPr>
              <a:t>adjusting</a:t>
            </a:r>
            <a:r>
              <a:rPr lang="en-US" sz="2200" spc="-50" dirty="0">
                <a:latin typeface="Arial"/>
                <a:cs typeface="Arial"/>
              </a:rPr>
              <a:t> </a:t>
            </a:r>
            <a:r>
              <a:rPr lang="en-US" sz="2200" dirty="0">
                <a:latin typeface="Arial"/>
                <a:cs typeface="Arial"/>
              </a:rPr>
              <a:t>any</a:t>
            </a:r>
            <a:r>
              <a:rPr lang="en-US" sz="2200" spc="-50" dirty="0">
                <a:latin typeface="Arial"/>
                <a:cs typeface="Arial"/>
              </a:rPr>
              <a:t> </a:t>
            </a:r>
            <a:r>
              <a:rPr lang="en-US" sz="2200" dirty="0" err="1">
                <a:latin typeface="Arial"/>
                <a:cs typeface="Arial"/>
              </a:rPr>
              <a:t>longterm</a:t>
            </a:r>
            <a:r>
              <a:rPr lang="en-US" sz="2200" spc="-15" dirty="0">
                <a:latin typeface="Arial"/>
                <a:cs typeface="Arial"/>
              </a:rPr>
              <a:t> </a:t>
            </a:r>
            <a:r>
              <a:rPr lang="en-US" sz="2200" dirty="0">
                <a:latin typeface="Arial"/>
                <a:cs typeface="Arial"/>
              </a:rPr>
              <a:t>expectations</a:t>
            </a:r>
            <a:r>
              <a:rPr lang="en-US" sz="2200" spc="-45" dirty="0">
                <a:latin typeface="Arial"/>
                <a:cs typeface="Arial"/>
              </a:rPr>
              <a:t> </a:t>
            </a:r>
            <a:r>
              <a:rPr lang="en-US" sz="2200" dirty="0">
                <a:latin typeface="Arial"/>
                <a:cs typeface="Arial"/>
              </a:rPr>
              <a:t>such</a:t>
            </a:r>
            <a:r>
              <a:rPr lang="en-US" sz="2200" spc="-45" dirty="0">
                <a:latin typeface="Arial"/>
                <a:cs typeface="Arial"/>
              </a:rPr>
              <a:t> </a:t>
            </a:r>
            <a:r>
              <a:rPr lang="en-US" sz="2200" spc="-25" dirty="0">
                <a:latin typeface="Arial"/>
                <a:cs typeface="Arial"/>
              </a:rPr>
              <a:t>as </a:t>
            </a:r>
            <a:r>
              <a:rPr lang="en-US" sz="2200" dirty="0">
                <a:latin typeface="Arial"/>
                <a:cs typeface="Arial"/>
              </a:rPr>
              <a:t>release</a:t>
            </a:r>
            <a:r>
              <a:rPr lang="en-US" sz="2200" spc="-60" dirty="0">
                <a:latin typeface="Arial"/>
                <a:cs typeface="Arial"/>
              </a:rPr>
              <a:t> </a:t>
            </a:r>
            <a:r>
              <a:rPr lang="en-US" sz="2200" spc="-10" dirty="0">
                <a:latin typeface="Arial"/>
                <a:cs typeface="Arial"/>
              </a:rPr>
              <a:t>plans</a:t>
            </a:r>
            <a:endParaRPr lang="en-US" sz="2200" dirty="0">
              <a:latin typeface="Arial"/>
              <a:cs typeface="Arial"/>
            </a:endParaRPr>
          </a:p>
          <a:p>
            <a:pPr marL="12700" marR="1157605">
              <a:lnSpc>
                <a:spcPts val="3770"/>
              </a:lnSpc>
              <a:spcBef>
                <a:spcPts val="265"/>
              </a:spcBef>
            </a:pPr>
            <a:r>
              <a:rPr lang="en-US" sz="2200" dirty="0">
                <a:latin typeface="Arial"/>
                <a:cs typeface="Arial"/>
              </a:rPr>
              <a:t>Final</a:t>
            </a:r>
            <a:r>
              <a:rPr lang="en-US" sz="2200" spc="-40" dirty="0">
                <a:latin typeface="Arial"/>
                <a:cs typeface="Arial"/>
              </a:rPr>
              <a:t> </a:t>
            </a:r>
            <a:r>
              <a:rPr lang="en-US" sz="2200" dirty="0">
                <a:latin typeface="Arial"/>
                <a:cs typeface="Arial"/>
              </a:rPr>
              <a:t>arbiter</a:t>
            </a:r>
            <a:r>
              <a:rPr lang="en-US" sz="2200" spc="-45" dirty="0">
                <a:latin typeface="Arial"/>
                <a:cs typeface="Arial"/>
              </a:rPr>
              <a:t> </a:t>
            </a:r>
            <a:r>
              <a:rPr lang="en-US" sz="2200" dirty="0">
                <a:latin typeface="Arial"/>
                <a:cs typeface="Arial"/>
              </a:rPr>
              <a:t>of</a:t>
            </a:r>
            <a:r>
              <a:rPr lang="en-US" sz="2200" spc="-40" dirty="0">
                <a:latin typeface="Arial"/>
                <a:cs typeface="Arial"/>
              </a:rPr>
              <a:t> </a:t>
            </a:r>
            <a:r>
              <a:rPr lang="en-US" sz="2200" dirty="0">
                <a:latin typeface="Arial"/>
                <a:cs typeface="Arial"/>
              </a:rPr>
              <a:t>requirements</a:t>
            </a:r>
            <a:r>
              <a:rPr lang="en-US" sz="2200" spc="-55" dirty="0">
                <a:latin typeface="Arial"/>
                <a:cs typeface="Arial"/>
              </a:rPr>
              <a:t> </a:t>
            </a:r>
            <a:r>
              <a:rPr lang="en-US" sz="2200" spc="-10" dirty="0">
                <a:latin typeface="Arial"/>
                <a:cs typeface="Arial"/>
              </a:rPr>
              <a:t>questions </a:t>
            </a:r>
            <a:r>
              <a:rPr lang="en-US" sz="2200" dirty="0">
                <a:latin typeface="Arial"/>
                <a:cs typeface="Arial"/>
              </a:rPr>
              <a:t>Accepts</a:t>
            </a:r>
            <a:r>
              <a:rPr lang="en-US" sz="2200" spc="-30" dirty="0">
                <a:latin typeface="Arial"/>
                <a:cs typeface="Arial"/>
              </a:rPr>
              <a:t> </a:t>
            </a:r>
            <a:r>
              <a:rPr lang="en-US" sz="2200" dirty="0">
                <a:latin typeface="Arial"/>
                <a:cs typeface="Arial"/>
              </a:rPr>
              <a:t>or</a:t>
            </a:r>
            <a:r>
              <a:rPr lang="en-US" sz="2200" spc="-35" dirty="0">
                <a:latin typeface="Arial"/>
                <a:cs typeface="Arial"/>
              </a:rPr>
              <a:t> </a:t>
            </a:r>
            <a:r>
              <a:rPr lang="en-US" sz="2200" dirty="0">
                <a:latin typeface="Arial"/>
                <a:cs typeface="Arial"/>
              </a:rPr>
              <a:t>rejects</a:t>
            </a:r>
            <a:r>
              <a:rPr lang="en-US" sz="2200" spc="-30" dirty="0">
                <a:latin typeface="Arial"/>
                <a:cs typeface="Arial"/>
              </a:rPr>
              <a:t> </a:t>
            </a:r>
            <a:r>
              <a:rPr lang="en-US" sz="2200" dirty="0">
                <a:latin typeface="Arial"/>
                <a:cs typeface="Arial"/>
              </a:rPr>
              <a:t>each</a:t>
            </a:r>
            <a:r>
              <a:rPr lang="en-US" sz="2200" spc="-30" dirty="0">
                <a:latin typeface="Arial"/>
                <a:cs typeface="Arial"/>
              </a:rPr>
              <a:t> </a:t>
            </a:r>
            <a:r>
              <a:rPr lang="en-US" sz="2200" dirty="0">
                <a:latin typeface="Arial"/>
                <a:cs typeface="Arial"/>
              </a:rPr>
              <a:t>product</a:t>
            </a:r>
            <a:r>
              <a:rPr lang="en-US" sz="2200" spc="-40" dirty="0">
                <a:latin typeface="Arial"/>
                <a:cs typeface="Arial"/>
              </a:rPr>
              <a:t> </a:t>
            </a:r>
            <a:r>
              <a:rPr lang="en-US" sz="2200" spc="-10" dirty="0">
                <a:latin typeface="Arial"/>
                <a:cs typeface="Arial"/>
              </a:rPr>
              <a:t>increment</a:t>
            </a:r>
            <a:endParaRPr lang="en-US" sz="2200" dirty="0">
              <a:latin typeface="Arial"/>
              <a:cs typeface="Arial"/>
            </a:endParaRPr>
          </a:p>
          <a:p>
            <a:pPr marL="12700">
              <a:lnSpc>
                <a:spcPct val="100000"/>
              </a:lnSpc>
              <a:spcBef>
                <a:spcPts val="830"/>
              </a:spcBef>
            </a:pPr>
            <a:r>
              <a:rPr lang="en-US" sz="2200" dirty="0">
                <a:latin typeface="Arial"/>
                <a:cs typeface="Arial"/>
              </a:rPr>
              <a:t>Decides</a:t>
            </a:r>
            <a:r>
              <a:rPr lang="en-US" sz="2200" spc="-30" dirty="0">
                <a:latin typeface="Arial"/>
                <a:cs typeface="Arial"/>
              </a:rPr>
              <a:t> </a:t>
            </a:r>
            <a:r>
              <a:rPr lang="en-US" sz="2200" dirty="0">
                <a:latin typeface="Arial"/>
                <a:cs typeface="Arial"/>
              </a:rPr>
              <a:t>whether</a:t>
            </a:r>
            <a:r>
              <a:rPr lang="en-US" sz="2200" spc="-40" dirty="0">
                <a:latin typeface="Arial"/>
                <a:cs typeface="Arial"/>
              </a:rPr>
              <a:t> </a:t>
            </a:r>
            <a:r>
              <a:rPr lang="en-US" sz="2200" dirty="0">
                <a:latin typeface="Arial"/>
                <a:cs typeface="Arial"/>
              </a:rPr>
              <a:t>to</a:t>
            </a:r>
            <a:r>
              <a:rPr lang="en-US" sz="2200" spc="-45" dirty="0">
                <a:latin typeface="Arial"/>
                <a:cs typeface="Arial"/>
              </a:rPr>
              <a:t> </a:t>
            </a:r>
            <a:r>
              <a:rPr lang="en-US" sz="2200" spc="-20" dirty="0">
                <a:latin typeface="Arial"/>
                <a:cs typeface="Arial"/>
              </a:rPr>
              <a:t>ship</a:t>
            </a:r>
            <a:endParaRPr lang="en-US" sz="2200" dirty="0">
              <a:latin typeface="Arial"/>
              <a:cs typeface="Arial"/>
            </a:endParaRPr>
          </a:p>
          <a:p>
            <a:pPr marL="12700" marR="1174750">
              <a:lnSpc>
                <a:spcPct val="142800"/>
              </a:lnSpc>
              <a:spcBef>
                <a:spcPts val="10"/>
              </a:spcBef>
            </a:pPr>
            <a:r>
              <a:rPr lang="en-US" sz="2200" dirty="0">
                <a:latin typeface="Arial"/>
                <a:cs typeface="Arial"/>
              </a:rPr>
              <a:t>Decides</a:t>
            </a:r>
            <a:r>
              <a:rPr lang="en-US" sz="2200" spc="-35" dirty="0">
                <a:latin typeface="Arial"/>
                <a:cs typeface="Arial"/>
              </a:rPr>
              <a:t> </a:t>
            </a:r>
            <a:r>
              <a:rPr lang="en-US" sz="2200" dirty="0">
                <a:latin typeface="Arial"/>
                <a:cs typeface="Arial"/>
              </a:rPr>
              <a:t>whether</a:t>
            </a:r>
            <a:r>
              <a:rPr lang="en-US" sz="2200" spc="-40" dirty="0">
                <a:latin typeface="Arial"/>
                <a:cs typeface="Arial"/>
              </a:rPr>
              <a:t> </a:t>
            </a:r>
            <a:r>
              <a:rPr lang="en-US" sz="2200" dirty="0">
                <a:latin typeface="Arial"/>
                <a:cs typeface="Arial"/>
              </a:rPr>
              <a:t>to</a:t>
            </a:r>
            <a:r>
              <a:rPr lang="en-US" sz="2200" spc="-50" dirty="0">
                <a:latin typeface="Arial"/>
                <a:cs typeface="Arial"/>
              </a:rPr>
              <a:t> </a:t>
            </a:r>
            <a:r>
              <a:rPr lang="en-US" sz="2200" dirty="0">
                <a:latin typeface="Arial"/>
                <a:cs typeface="Arial"/>
              </a:rPr>
              <a:t>continue</a:t>
            </a:r>
            <a:r>
              <a:rPr lang="en-US" sz="2200" spc="-45" dirty="0">
                <a:latin typeface="Arial"/>
                <a:cs typeface="Arial"/>
              </a:rPr>
              <a:t> </a:t>
            </a:r>
            <a:r>
              <a:rPr lang="en-US" sz="2200" spc="-10" dirty="0">
                <a:latin typeface="Arial"/>
                <a:cs typeface="Arial"/>
              </a:rPr>
              <a:t>development </a:t>
            </a:r>
            <a:r>
              <a:rPr lang="en-US" sz="2200" dirty="0">
                <a:latin typeface="Arial"/>
                <a:cs typeface="Arial"/>
              </a:rPr>
              <a:t>Considers</a:t>
            </a:r>
            <a:r>
              <a:rPr lang="en-US" sz="2200" spc="-65" dirty="0">
                <a:latin typeface="Arial"/>
                <a:cs typeface="Arial"/>
              </a:rPr>
              <a:t> </a:t>
            </a:r>
            <a:r>
              <a:rPr lang="en-US" sz="2200" dirty="0">
                <a:latin typeface="Arial"/>
                <a:cs typeface="Arial"/>
              </a:rPr>
              <a:t>stakeholder</a:t>
            </a:r>
            <a:r>
              <a:rPr lang="en-US" sz="2200" spc="-65" dirty="0">
                <a:latin typeface="Arial"/>
                <a:cs typeface="Arial"/>
              </a:rPr>
              <a:t> </a:t>
            </a:r>
            <a:r>
              <a:rPr lang="en-US" sz="2200" spc="-10" dirty="0">
                <a:latin typeface="Arial"/>
                <a:cs typeface="Arial"/>
              </a:rPr>
              <a:t>interests</a:t>
            </a:r>
            <a:endParaRPr lang="en-US" sz="2200" dirty="0">
              <a:latin typeface="Arial"/>
              <a:cs typeface="Arial"/>
            </a:endParaRPr>
          </a:p>
          <a:p>
            <a:pPr marL="12700" marR="2131695">
              <a:lnSpc>
                <a:spcPct val="142800"/>
              </a:lnSpc>
              <a:spcBef>
                <a:spcPts val="10"/>
              </a:spcBef>
            </a:pPr>
            <a:r>
              <a:rPr lang="en-US" sz="2200" dirty="0">
                <a:latin typeface="Arial"/>
                <a:cs typeface="Arial"/>
              </a:rPr>
              <a:t>May</a:t>
            </a:r>
            <a:r>
              <a:rPr lang="en-US" sz="2200" spc="-35" dirty="0">
                <a:latin typeface="Arial"/>
                <a:cs typeface="Arial"/>
              </a:rPr>
              <a:t> </a:t>
            </a:r>
            <a:r>
              <a:rPr lang="en-US" sz="2200" dirty="0">
                <a:latin typeface="Arial"/>
                <a:cs typeface="Arial"/>
              </a:rPr>
              <a:t>contribute</a:t>
            </a:r>
            <a:r>
              <a:rPr lang="en-US" sz="2200" spc="-25" dirty="0">
                <a:latin typeface="Arial"/>
                <a:cs typeface="Arial"/>
              </a:rPr>
              <a:t> </a:t>
            </a:r>
            <a:r>
              <a:rPr lang="en-US" sz="2200" dirty="0">
                <a:latin typeface="Arial"/>
                <a:cs typeface="Arial"/>
              </a:rPr>
              <a:t>as</a:t>
            </a:r>
            <a:r>
              <a:rPr lang="en-US" sz="2200" spc="-20" dirty="0">
                <a:latin typeface="Arial"/>
                <a:cs typeface="Arial"/>
              </a:rPr>
              <a:t> </a:t>
            </a:r>
            <a:r>
              <a:rPr lang="en-US" sz="2200" dirty="0">
                <a:latin typeface="Arial"/>
                <a:cs typeface="Arial"/>
              </a:rPr>
              <a:t>a</a:t>
            </a:r>
            <a:r>
              <a:rPr lang="en-US" sz="2200" spc="-40" dirty="0">
                <a:latin typeface="Arial"/>
                <a:cs typeface="Arial"/>
              </a:rPr>
              <a:t> </a:t>
            </a:r>
            <a:r>
              <a:rPr lang="en-US" sz="2200" dirty="0">
                <a:latin typeface="Arial"/>
                <a:cs typeface="Arial"/>
              </a:rPr>
              <a:t>team</a:t>
            </a:r>
            <a:r>
              <a:rPr lang="en-US" sz="2200" spc="-5" dirty="0">
                <a:latin typeface="Arial"/>
                <a:cs typeface="Arial"/>
              </a:rPr>
              <a:t> </a:t>
            </a:r>
            <a:r>
              <a:rPr lang="en-US" sz="2200" spc="-10" dirty="0">
                <a:latin typeface="Arial"/>
                <a:cs typeface="Arial"/>
              </a:rPr>
              <a:t>member </a:t>
            </a:r>
            <a:r>
              <a:rPr lang="en-US" sz="2200" dirty="0">
                <a:latin typeface="Arial"/>
                <a:cs typeface="Arial"/>
              </a:rPr>
              <a:t>Has</a:t>
            </a:r>
            <a:r>
              <a:rPr lang="en-US" sz="2200" spc="-35" dirty="0">
                <a:latin typeface="Arial"/>
                <a:cs typeface="Arial"/>
              </a:rPr>
              <a:t> </a:t>
            </a:r>
            <a:r>
              <a:rPr lang="en-US" sz="2200" dirty="0">
                <a:latin typeface="Arial"/>
                <a:cs typeface="Arial"/>
              </a:rPr>
              <a:t>a</a:t>
            </a:r>
            <a:r>
              <a:rPr lang="en-US" sz="2200" spc="-25" dirty="0">
                <a:latin typeface="Arial"/>
                <a:cs typeface="Arial"/>
              </a:rPr>
              <a:t> </a:t>
            </a:r>
            <a:r>
              <a:rPr lang="en-US" sz="2200" dirty="0">
                <a:latin typeface="Arial"/>
                <a:cs typeface="Arial"/>
              </a:rPr>
              <a:t>leadership</a:t>
            </a:r>
            <a:r>
              <a:rPr lang="en-US" sz="2200" spc="-35" dirty="0">
                <a:latin typeface="Arial"/>
                <a:cs typeface="Arial"/>
              </a:rPr>
              <a:t> </a:t>
            </a:r>
            <a:r>
              <a:rPr lang="en-US" sz="2200" spc="-20" dirty="0">
                <a:latin typeface="Arial"/>
                <a:cs typeface="Arial"/>
              </a:rPr>
              <a:t>role</a:t>
            </a:r>
            <a:endParaRPr lang="en-US" sz="2200" dirty="0">
              <a:latin typeface="Arial"/>
              <a:cs typeface="Arial"/>
            </a:endParaRPr>
          </a:p>
          <a:p>
            <a:pPr marL="584200" marR="276225" lvl="1" indent="-342900">
              <a:lnSpc>
                <a:spcPts val="2350"/>
              </a:lnSpc>
              <a:spcBef>
                <a:spcPts val="1300"/>
              </a:spcBef>
            </a:pPr>
            <a:endParaRPr lang="en-US" spc="-10" dirty="0" smtClean="0"/>
          </a:p>
          <a:p>
            <a:pPr marL="0" marR="276225" lvl="1" indent="0">
              <a:lnSpc>
                <a:spcPts val="2350"/>
              </a:lnSpc>
              <a:spcBef>
                <a:spcPts val="1300"/>
              </a:spcBef>
              <a:buNone/>
            </a:pPr>
            <a:endParaRPr lang="en-US" spc="-10" dirty="0" smtClean="0"/>
          </a:p>
          <a:p>
            <a:pPr marR="276225">
              <a:lnSpc>
                <a:spcPts val="2350"/>
              </a:lnSpc>
              <a:spcBef>
                <a:spcPts val="1300"/>
              </a:spcBef>
            </a:pPr>
            <a:endParaRPr lang="en-US" b="1" spc="-10" dirty="0" smtClean="0">
              <a:latin typeface="Arial"/>
              <a:cs typeface="Arial"/>
            </a:endParaRPr>
          </a:p>
          <a:p>
            <a:pPr marL="584200" marR="276225" lvl="1" indent="-342900">
              <a:lnSpc>
                <a:spcPts val="2350"/>
              </a:lnSpc>
              <a:spcBef>
                <a:spcPts val="1300"/>
              </a:spcBef>
              <a:buFont typeface="Wingdings" panose="05000000000000000000" pitchFamily="2" charset="2"/>
              <a:buChar char="ü"/>
            </a:pPr>
            <a:endParaRPr lang="en-US" dirty="0">
              <a:latin typeface="Arial"/>
              <a:cs typeface="Arial"/>
            </a:endParaRPr>
          </a:p>
          <a:p>
            <a:pPr marL="241300" marR="276225" lvl="1" indent="0">
              <a:lnSpc>
                <a:spcPts val="2350"/>
              </a:lnSpc>
              <a:spcBef>
                <a:spcPts val="1300"/>
              </a:spcBef>
              <a:buNone/>
            </a:pPr>
            <a:endParaRPr lang="en-US" spc="-10" dirty="0" smtClean="0"/>
          </a:p>
          <a:p>
            <a:pPr marL="241300" marR="276225" lvl="1" indent="0">
              <a:lnSpc>
                <a:spcPts val="2350"/>
              </a:lnSpc>
              <a:spcBef>
                <a:spcPts val="1300"/>
              </a:spcBef>
              <a:buNone/>
            </a:pPr>
            <a:endParaRPr lang="en-US" dirty="0"/>
          </a:p>
        </p:txBody>
      </p:sp>
      <p:sp>
        <p:nvSpPr>
          <p:cNvPr id="4" name="Date Placeholder 3"/>
          <p:cNvSpPr>
            <a:spLocks noGrp="1"/>
          </p:cNvSpPr>
          <p:nvPr>
            <p:ph type="dt" sz="half" idx="10"/>
          </p:nvPr>
        </p:nvSpPr>
        <p:spPr/>
        <p:txBody>
          <a:bodyPr/>
          <a:lstStyle/>
          <a:p>
            <a:fld id="{1C9DA344-8613-4D4E-9825-5B70FBC62E48}" type="datetime1">
              <a:rPr lang="en-IN" smtClean="0"/>
              <a:t>20-03-2024</a:t>
            </a:fld>
            <a:endParaRPr lang="en-IN"/>
          </a:p>
        </p:txBody>
      </p:sp>
      <p:sp>
        <p:nvSpPr>
          <p:cNvPr id="5" name="Footer Placeholder 4"/>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98198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70656" y="601720"/>
            <a:ext cx="3249930" cy="677108"/>
          </a:xfrm>
          <a:prstGeom prst="rect">
            <a:avLst/>
          </a:prstGeom>
        </p:spPr>
        <p:txBody>
          <a:bodyPr vert="horz" wrap="square" lIns="0" tIns="0" rIns="0" bIns="0" rtlCol="0">
            <a:spAutoFit/>
          </a:bodyPr>
          <a:lstStyle/>
          <a:p>
            <a:pPr marL="12700"/>
            <a:r>
              <a:rPr sz="4400" b="1" dirty="0">
                <a:latin typeface="Calibri"/>
                <a:cs typeface="Calibri"/>
              </a:rPr>
              <a:t>Scrum</a:t>
            </a:r>
            <a:r>
              <a:rPr sz="4400" b="1" spc="-145" dirty="0">
                <a:latin typeface="Times New Roman"/>
                <a:cs typeface="Times New Roman"/>
              </a:rPr>
              <a:t> </a:t>
            </a:r>
            <a:r>
              <a:rPr sz="4400" b="1" spc="-5" dirty="0">
                <a:latin typeface="Calibri"/>
                <a:cs typeface="Calibri"/>
              </a:rPr>
              <a:t>Ma</a:t>
            </a:r>
            <a:r>
              <a:rPr sz="4400" b="1" spc="-55" dirty="0">
                <a:latin typeface="Calibri"/>
                <a:cs typeface="Calibri"/>
              </a:rPr>
              <a:t>s</a:t>
            </a:r>
            <a:r>
              <a:rPr sz="4400" b="1" spc="-75" dirty="0">
                <a:latin typeface="Calibri"/>
                <a:cs typeface="Calibri"/>
              </a:rPr>
              <a:t>t</a:t>
            </a:r>
            <a:r>
              <a:rPr sz="4400" b="1" spc="-5" dirty="0">
                <a:latin typeface="Calibri"/>
                <a:cs typeface="Calibri"/>
              </a:rPr>
              <a:t>er</a:t>
            </a:r>
            <a:endParaRPr sz="4400">
              <a:latin typeface="Calibri"/>
              <a:cs typeface="Calibri"/>
            </a:endParaRPr>
          </a:p>
        </p:txBody>
      </p:sp>
      <p:sp>
        <p:nvSpPr>
          <p:cNvPr id="3" name="object 3"/>
          <p:cNvSpPr/>
          <p:nvPr/>
        </p:nvSpPr>
        <p:spPr>
          <a:xfrm>
            <a:off x="2083309" y="1184147"/>
            <a:ext cx="3631691" cy="544525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496555" y="1502663"/>
            <a:ext cx="1482852" cy="763524"/>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7700904" y="1729482"/>
            <a:ext cx="1076325" cy="307777"/>
          </a:xfrm>
          <a:prstGeom prst="rect">
            <a:avLst/>
          </a:prstGeom>
        </p:spPr>
        <p:txBody>
          <a:bodyPr vert="horz" wrap="square" lIns="0" tIns="0" rIns="0" bIns="0" rtlCol="0">
            <a:spAutoFit/>
          </a:bodyPr>
          <a:lstStyle/>
          <a:p>
            <a:pPr marL="12700"/>
            <a:r>
              <a:rPr sz="2000" b="1" spc="-60" dirty="0">
                <a:solidFill>
                  <a:srgbClr val="FFFFFF"/>
                </a:solidFill>
                <a:latin typeface="Calibri"/>
                <a:cs typeface="Calibri"/>
              </a:rPr>
              <a:t>F</a:t>
            </a:r>
            <a:r>
              <a:rPr sz="2000" b="1" dirty="0">
                <a:solidFill>
                  <a:srgbClr val="FFFFFF"/>
                </a:solidFill>
                <a:latin typeface="Calibri"/>
                <a:cs typeface="Calibri"/>
              </a:rPr>
              <a:t>acil</a:t>
            </a:r>
            <a:r>
              <a:rPr sz="2000" b="1" spc="-10" dirty="0">
                <a:solidFill>
                  <a:srgbClr val="FFFFFF"/>
                </a:solidFill>
                <a:latin typeface="Calibri"/>
                <a:cs typeface="Calibri"/>
              </a:rPr>
              <a:t>i</a:t>
            </a:r>
            <a:r>
              <a:rPr sz="2000" b="1" spc="-25" dirty="0">
                <a:solidFill>
                  <a:srgbClr val="FFFFFF"/>
                </a:solidFill>
                <a:latin typeface="Calibri"/>
                <a:cs typeface="Calibri"/>
              </a:rPr>
              <a:t>t</a:t>
            </a:r>
            <a:r>
              <a:rPr sz="2000" b="1" spc="-30" dirty="0">
                <a:solidFill>
                  <a:srgbClr val="FFFFFF"/>
                </a:solidFill>
                <a:latin typeface="Calibri"/>
                <a:cs typeface="Calibri"/>
              </a:rPr>
              <a:t>a</a:t>
            </a:r>
            <a:r>
              <a:rPr sz="2000" b="1" spc="-25" dirty="0">
                <a:solidFill>
                  <a:srgbClr val="FFFFFF"/>
                </a:solidFill>
                <a:latin typeface="Calibri"/>
                <a:cs typeface="Calibri"/>
              </a:rPr>
              <a:t>t</a:t>
            </a:r>
            <a:r>
              <a:rPr sz="2000" b="1" spc="-5" dirty="0">
                <a:solidFill>
                  <a:srgbClr val="FFFFFF"/>
                </a:solidFill>
                <a:latin typeface="Calibri"/>
                <a:cs typeface="Calibri"/>
              </a:rPr>
              <a:t>es</a:t>
            </a:r>
            <a:endParaRPr sz="2000">
              <a:latin typeface="Calibri"/>
              <a:cs typeface="Calibri"/>
            </a:endParaRPr>
          </a:p>
        </p:txBody>
      </p:sp>
      <p:sp>
        <p:nvSpPr>
          <p:cNvPr id="6" name="object 6"/>
          <p:cNvSpPr/>
          <p:nvPr/>
        </p:nvSpPr>
        <p:spPr>
          <a:xfrm>
            <a:off x="8186928" y="2231136"/>
            <a:ext cx="117348" cy="339851"/>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7487411" y="2516123"/>
            <a:ext cx="1484376" cy="762000"/>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8170164" y="3232405"/>
            <a:ext cx="118872" cy="341375"/>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7487411" y="3528059"/>
            <a:ext cx="1484376" cy="762000"/>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8077201" y="4338829"/>
            <a:ext cx="260603" cy="1676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7496555" y="4539997"/>
            <a:ext cx="1482852" cy="761999"/>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8150352" y="5282185"/>
            <a:ext cx="118872" cy="341375"/>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7456932" y="5551932"/>
            <a:ext cx="1560576" cy="763524"/>
          </a:xfrm>
          <a:prstGeom prst="rect">
            <a:avLst/>
          </a:prstGeom>
          <a:blipFill>
            <a:blip r:embed="rId10" cstate="print"/>
            <a:stretch>
              <a:fillRect/>
            </a:stretch>
          </a:blipFill>
        </p:spPr>
        <p:txBody>
          <a:bodyPr wrap="square" lIns="0" tIns="0" rIns="0" bIns="0" rtlCol="0"/>
          <a:lstStyle/>
          <a:p>
            <a:endParaRPr/>
          </a:p>
        </p:txBody>
      </p:sp>
      <p:sp>
        <p:nvSpPr>
          <p:cNvPr id="14" name="object 14"/>
          <p:cNvSpPr txBox="1"/>
          <p:nvPr/>
        </p:nvSpPr>
        <p:spPr>
          <a:xfrm>
            <a:off x="7644515" y="2742053"/>
            <a:ext cx="1188720" cy="3172150"/>
          </a:xfrm>
          <a:prstGeom prst="rect">
            <a:avLst/>
          </a:prstGeom>
        </p:spPr>
        <p:txBody>
          <a:bodyPr vert="horz" wrap="square" lIns="0" tIns="0" rIns="0" bIns="0" rtlCol="0">
            <a:spAutoFit/>
          </a:bodyPr>
          <a:lstStyle/>
          <a:p>
            <a:pPr marR="8255" algn="ctr"/>
            <a:r>
              <a:rPr sz="2000" b="1" spc="-5" dirty="0">
                <a:solidFill>
                  <a:srgbClr val="FFFFFF"/>
                </a:solidFill>
                <a:latin typeface="Calibri"/>
                <a:cs typeface="Calibri"/>
              </a:rPr>
              <a:t>P</a:t>
            </a:r>
            <a:r>
              <a:rPr sz="2000" b="1" spc="-30" dirty="0">
                <a:solidFill>
                  <a:srgbClr val="FFFFFF"/>
                </a:solidFill>
                <a:latin typeface="Calibri"/>
                <a:cs typeface="Calibri"/>
              </a:rPr>
              <a:t>r</a:t>
            </a:r>
            <a:r>
              <a:rPr sz="2000" b="1" dirty="0">
                <a:solidFill>
                  <a:srgbClr val="FFFFFF"/>
                </a:solidFill>
                <a:latin typeface="Calibri"/>
                <a:cs typeface="Calibri"/>
              </a:rPr>
              <a:t>o</a:t>
            </a:r>
            <a:r>
              <a:rPr sz="2000" b="1" spc="-25" dirty="0">
                <a:solidFill>
                  <a:srgbClr val="FFFFFF"/>
                </a:solidFill>
                <a:latin typeface="Calibri"/>
                <a:cs typeface="Calibri"/>
              </a:rPr>
              <a:t>t</a:t>
            </a:r>
            <a:r>
              <a:rPr sz="2000" b="1" spc="-5" dirty="0">
                <a:solidFill>
                  <a:srgbClr val="FFFFFF"/>
                </a:solidFill>
                <a:latin typeface="Calibri"/>
                <a:cs typeface="Calibri"/>
              </a:rPr>
              <a:t>ect</a:t>
            </a:r>
            <a:endParaRPr sz="2000">
              <a:latin typeface="Calibri"/>
              <a:cs typeface="Calibri"/>
            </a:endParaRPr>
          </a:p>
          <a:p>
            <a:pPr marL="12700" marR="5080" indent="-17145" algn="ctr">
              <a:lnSpc>
                <a:spcPct val="332100"/>
              </a:lnSpc>
            </a:pPr>
            <a:r>
              <a:rPr sz="2000" b="1" spc="-5" dirty="0">
                <a:latin typeface="Calibri"/>
                <a:cs typeface="Calibri"/>
              </a:rPr>
              <a:t>Co</a:t>
            </a:r>
            <a:r>
              <a:rPr sz="2000" b="1" spc="-10" dirty="0">
                <a:latin typeface="Calibri"/>
                <a:cs typeface="Calibri"/>
              </a:rPr>
              <a:t>a</a:t>
            </a:r>
            <a:r>
              <a:rPr sz="2000" b="1" spc="-5" dirty="0">
                <a:latin typeface="Calibri"/>
                <a:cs typeface="Calibri"/>
              </a:rPr>
              <a:t>ch</a:t>
            </a:r>
            <a:r>
              <a:rPr sz="2000" b="1" spc="-5" dirty="0">
                <a:latin typeface="Times New Roman"/>
                <a:cs typeface="Times New Roman"/>
              </a:rPr>
              <a:t> </a:t>
            </a:r>
            <a:r>
              <a:rPr sz="2000" b="1" spc="-165" dirty="0">
                <a:latin typeface="Calibri"/>
                <a:cs typeface="Calibri"/>
              </a:rPr>
              <a:t>T</a:t>
            </a:r>
            <a:r>
              <a:rPr sz="2000" b="1" spc="-5" dirty="0">
                <a:latin typeface="Calibri"/>
                <a:cs typeface="Calibri"/>
              </a:rPr>
              <a:t>each</a:t>
            </a:r>
            <a:endParaRPr sz="2000">
              <a:latin typeface="Calibri"/>
              <a:cs typeface="Calibri"/>
            </a:endParaRPr>
          </a:p>
          <a:p>
            <a:pPr>
              <a:lnSpc>
                <a:spcPct val="100000"/>
              </a:lnSpc>
            </a:pPr>
            <a:endParaRPr sz="1000">
              <a:latin typeface="Times New Roman"/>
              <a:cs typeface="Times New Roman"/>
            </a:endParaRPr>
          </a:p>
          <a:p>
            <a:pPr>
              <a:spcBef>
                <a:spcPts val="45"/>
              </a:spcBef>
            </a:pPr>
            <a:endParaRPr sz="750">
              <a:latin typeface="Times New Roman"/>
              <a:cs typeface="Times New Roman"/>
            </a:endParaRPr>
          </a:p>
          <a:p>
            <a:pPr marL="505459">
              <a:lnSpc>
                <a:spcPts val="1000"/>
              </a:lnSpc>
            </a:pPr>
            <a:endParaRPr sz="750">
              <a:latin typeface="Times New Roman"/>
              <a:cs typeface="Times New Roman"/>
            </a:endParaRPr>
          </a:p>
          <a:p>
            <a:pPr algn="ctr">
              <a:spcBef>
                <a:spcPts val="850"/>
              </a:spcBef>
            </a:pPr>
            <a:r>
              <a:rPr sz="2000" b="1" dirty="0">
                <a:solidFill>
                  <a:srgbClr val="FFFFFF"/>
                </a:solidFill>
                <a:latin typeface="Calibri"/>
                <a:cs typeface="Calibri"/>
              </a:rPr>
              <a:t>Admi</a:t>
            </a:r>
            <a:r>
              <a:rPr sz="2000" b="1" spc="5" dirty="0">
                <a:solidFill>
                  <a:srgbClr val="FFFFFF"/>
                </a:solidFill>
                <a:latin typeface="Calibri"/>
                <a:cs typeface="Calibri"/>
              </a:rPr>
              <a:t>n</a:t>
            </a:r>
            <a:r>
              <a:rPr sz="2000" b="1" dirty="0">
                <a:solidFill>
                  <a:srgbClr val="FFFFFF"/>
                </a:solidFill>
                <a:latin typeface="Calibri"/>
                <a:cs typeface="Calibri"/>
              </a:rPr>
              <a:t>i</a:t>
            </a:r>
            <a:r>
              <a:rPr sz="2000" b="1" spc="-20" dirty="0">
                <a:solidFill>
                  <a:srgbClr val="FFFFFF"/>
                </a:solidFill>
                <a:latin typeface="Calibri"/>
                <a:cs typeface="Calibri"/>
              </a:rPr>
              <a:t>s</a:t>
            </a:r>
            <a:r>
              <a:rPr sz="2000" b="1" spc="-25" dirty="0">
                <a:solidFill>
                  <a:srgbClr val="FFFFFF"/>
                </a:solidFill>
                <a:latin typeface="Calibri"/>
                <a:cs typeface="Calibri"/>
              </a:rPr>
              <a:t>t</a:t>
            </a:r>
            <a:r>
              <a:rPr sz="2000" b="1" spc="-5" dirty="0">
                <a:solidFill>
                  <a:srgbClr val="FFFFFF"/>
                </a:solidFill>
                <a:latin typeface="Calibri"/>
                <a:cs typeface="Calibri"/>
              </a:rPr>
              <a:t>er</a:t>
            </a:r>
            <a:endParaRPr sz="2000">
              <a:latin typeface="Calibri"/>
              <a:cs typeface="Calibri"/>
            </a:endParaRPr>
          </a:p>
        </p:txBody>
      </p:sp>
      <p:sp>
        <p:nvSpPr>
          <p:cNvPr id="15" name="object 15"/>
          <p:cNvSpPr/>
          <p:nvPr/>
        </p:nvSpPr>
        <p:spPr>
          <a:xfrm>
            <a:off x="5041391" y="1499617"/>
            <a:ext cx="2095500" cy="1402079"/>
          </a:xfrm>
          <a:prstGeom prst="rect">
            <a:avLst/>
          </a:prstGeom>
          <a:blipFill>
            <a:blip r:embed="rId11" cstate="print"/>
            <a:stretch>
              <a:fillRect/>
            </a:stretch>
          </a:blipFill>
        </p:spPr>
        <p:txBody>
          <a:bodyPr wrap="square" lIns="0" tIns="0" rIns="0" bIns="0" rtlCol="0"/>
          <a:lstStyle/>
          <a:p>
            <a:endParaRPr/>
          </a:p>
        </p:txBody>
      </p:sp>
      <p:sp>
        <p:nvSpPr>
          <p:cNvPr id="16" name="object 16"/>
          <p:cNvSpPr txBox="1"/>
          <p:nvPr/>
        </p:nvSpPr>
        <p:spPr>
          <a:xfrm>
            <a:off x="5641978" y="1648482"/>
            <a:ext cx="1289050" cy="1061829"/>
          </a:xfrm>
          <a:prstGeom prst="rect">
            <a:avLst/>
          </a:prstGeom>
        </p:spPr>
        <p:txBody>
          <a:bodyPr vert="horz" wrap="square" lIns="0" tIns="0" rIns="0" bIns="0" rtlCol="0">
            <a:spAutoFit/>
          </a:bodyPr>
          <a:lstStyle/>
          <a:p>
            <a:pPr marL="12700" marR="5080"/>
            <a:r>
              <a:rPr sz="2300" b="1" dirty="0">
                <a:solidFill>
                  <a:srgbClr val="FFFFFF"/>
                </a:solidFill>
                <a:latin typeface="Calibri"/>
                <a:cs typeface="Calibri"/>
              </a:rPr>
              <a:t>Hel</a:t>
            </a:r>
            <a:r>
              <a:rPr sz="2300" b="1" spc="-20" dirty="0">
                <a:solidFill>
                  <a:srgbClr val="FFFFFF"/>
                </a:solidFill>
                <a:latin typeface="Calibri"/>
                <a:cs typeface="Calibri"/>
              </a:rPr>
              <a:t>p</a:t>
            </a:r>
            <a:r>
              <a:rPr sz="2300" b="1" dirty="0">
                <a:solidFill>
                  <a:srgbClr val="FFFFFF"/>
                </a:solidFill>
                <a:latin typeface="Calibri"/>
                <a:cs typeface="Calibri"/>
              </a:rPr>
              <a:t>s</a:t>
            </a:r>
            <a:r>
              <a:rPr sz="2300" b="1" spc="-55" dirty="0">
                <a:solidFill>
                  <a:srgbClr val="FFFFFF"/>
                </a:solidFill>
                <a:latin typeface="Times New Roman"/>
                <a:cs typeface="Times New Roman"/>
              </a:rPr>
              <a:t> </a:t>
            </a:r>
            <a:r>
              <a:rPr sz="2300" b="1" dirty="0">
                <a:solidFill>
                  <a:srgbClr val="FFFFFF"/>
                </a:solidFill>
                <a:latin typeface="Calibri"/>
                <a:cs typeface="Calibri"/>
              </a:rPr>
              <a:t>the</a:t>
            </a:r>
            <a:r>
              <a:rPr sz="2300" b="1" dirty="0">
                <a:solidFill>
                  <a:srgbClr val="FFFFFF"/>
                </a:solidFill>
                <a:latin typeface="Times New Roman"/>
                <a:cs typeface="Times New Roman"/>
              </a:rPr>
              <a:t> </a:t>
            </a:r>
            <a:r>
              <a:rPr sz="2300" b="1" spc="-210" dirty="0">
                <a:solidFill>
                  <a:srgbClr val="FFFFFF"/>
                </a:solidFill>
                <a:latin typeface="Calibri"/>
                <a:cs typeface="Calibri"/>
              </a:rPr>
              <a:t>T</a:t>
            </a:r>
            <a:r>
              <a:rPr sz="2300" b="1" spc="-5" dirty="0">
                <a:solidFill>
                  <a:srgbClr val="FFFFFF"/>
                </a:solidFill>
                <a:latin typeface="Calibri"/>
                <a:cs typeface="Calibri"/>
              </a:rPr>
              <a:t>e</a:t>
            </a:r>
            <a:r>
              <a:rPr sz="2300" b="1" spc="5" dirty="0">
                <a:solidFill>
                  <a:srgbClr val="FFFFFF"/>
                </a:solidFill>
                <a:latin typeface="Calibri"/>
                <a:cs typeface="Calibri"/>
              </a:rPr>
              <a:t>a</a:t>
            </a:r>
            <a:r>
              <a:rPr sz="2300" b="1" dirty="0">
                <a:solidFill>
                  <a:srgbClr val="FFFFFF"/>
                </a:solidFill>
                <a:latin typeface="Calibri"/>
                <a:cs typeface="Calibri"/>
              </a:rPr>
              <a:t>m</a:t>
            </a:r>
            <a:r>
              <a:rPr sz="2300" b="1" spc="-50" dirty="0">
                <a:solidFill>
                  <a:srgbClr val="FFFFFF"/>
                </a:solidFill>
                <a:latin typeface="Times New Roman"/>
                <a:cs typeface="Times New Roman"/>
              </a:rPr>
              <a:t> </a:t>
            </a:r>
            <a:r>
              <a:rPr sz="2300" b="1" dirty="0">
                <a:solidFill>
                  <a:srgbClr val="FFFFFF"/>
                </a:solidFill>
                <a:latin typeface="Calibri"/>
                <a:cs typeface="Calibri"/>
              </a:rPr>
              <a:t>be</a:t>
            </a:r>
            <a:r>
              <a:rPr sz="2300" b="1" dirty="0">
                <a:solidFill>
                  <a:srgbClr val="FFFFFF"/>
                </a:solidFill>
                <a:latin typeface="Times New Roman"/>
                <a:cs typeface="Times New Roman"/>
              </a:rPr>
              <a:t> </a:t>
            </a:r>
            <a:r>
              <a:rPr sz="2300" b="1" spc="-10" dirty="0">
                <a:solidFill>
                  <a:srgbClr val="FFFFFF"/>
                </a:solidFill>
                <a:latin typeface="Calibri"/>
                <a:cs typeface="Calibri"/>
              </a:rPr>
              <a:t>aw</a:t>
            </a:r>
            <a:r>
              <a:rPr sz="2300" b="1" spc="-5" dirty="0">
                <a:solidFill>
                  <a:srgbClr val="FFFFFF"/>
                </a:solidFill>
                <a:latin typeface="Calibri"/>
                <a:cs typeface="Calibri"/>
              </a:rPr>
              <a:t>e</a:t>
            </a:r>
            <a:r>
              <a:rPr sz="2300" b="1" spc="5" dirty="0">
                <a:solidFill>
                  <a:srgbClr val="FFFFFF"/>
                </a:solidFill>
                <a:latin typeface="Calibri"/>
                <a:cs typeface="Calibri"/>
              </a:rPr>
              <a:t>s</a:t>
            </a:r>
            <a:r>
              <a:rPr sz="2300" b="1" dirty="0">
                <a:solidFill>
                  <a:srgbClr val="FFFFFF"/>
                </a:solidFill>
                <a:latin typeface="Calibri"/>
                <a:cs typeface="Calibri"/>
              </a:rPr>
              <a:t>ome!</a:t>
            </a:r>
            <a:endParaRPr sz="2300">
              <a:latin typeface="Calibri"/>
              <a:cs typeface="Calibri"/>
            </a:endParaRPr>
          </a:p>
        </p:txBody>
      </p:sp>
      <p:sp>
        <p:nvSpPr>
          <p:cNvPr id="19" name="Footer Placeholder 4"/>
          <p:cNvSpPr>
            <a:spLocks noGrp="1"/>
          </p:cNvSpPr>
          <p:nvPr>
            <p:ph type="ftr" sz="quarter" idx="11"/>
          </p:nvPr>
        </p:nvSpPr>
        <p:spPr>
          <a:xfrm>
            <a:off x="4055364" y="6523078"/>
            <a:ext cx="4114800" cy="365125"/>
          </a:xfrm>
        </p:spPr>
        <p:txBody>
          <a:bodyPr/>
          <a:lstStyle/>
          <a:p>
            <a:endParaRPr lang="en-IN" dirty="0"/>
          </a:p>
        </p:txBody>
      </p:sp>
    </p:spTree>
    <p:extLst>
      <p:ext uri="{BB962C8B-B14F-4D97-AF65-F5344CB8AC3E}">
        <p14:creationId xmlns:p14="http://schemas.microsoft.com/office/powerpoint/2010/main" val="5713320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266699"/>
            <a:ext cx="10934700" cy="1957388"/>
          </a:xfrm>
        </p:spPr>
        <p:txBody>
          <a:bodyPr/>
          <a:lstStyle/>
          <a:p>
            <a:r>
              <a:rPr lang="en-IN" spc="-10" dirty="0" err="1"/>
              <a:t>ScrumMaster</a:t>
            </a:r>
            <a:endParaRPr lang="en-IN" dirty="0"/>
          </a:p>
        </p:txBody>
      </p:sp>
      <p:sp>
        <p:nvSpPr>
          <p:cNvPr id="3" name="Content Placeholder 2"/>
          <p:cNvSpPr>
            <a:spLocks noGrp="1"/>
          </p:cNvSpPr>
          <p:nvPr>
            <p:ph idx="1"/>
          </p:nvPr>
        </p:nvSpPr>
        <p:spPr>
          <a:xfrm>
            <a:off x="419100" y="1133475"/>
            <a:ext cx="10934700" cy="5043488"/>
          </a:xfrm>
        </p:spPr>
        <p:txBody>
          <a:bodyPr>
            <a:normAutofit/>
          </a:bodyPr>
          <a:lstStyle/>
          <a:p>
            <a:endParaRPr lang="en-US" dirty="0" smtClean="0"/>
          </a:p>
          <a:p>
            <a:pPr marL="12700" marR="773430">
              <a:lnSpc>
                <a:spcPts val="3470"/>
              </a:lnSpc>
              <a:spcBef>
                <a:spcPts val="425"/>
              </a:spcBef>
            </a:pPr>
            <a:r>
              <a:rPr lang="en-US" sz="3100" dirty="0">
                <a:latin typeface="Arial"/>
                <a:cs typeface="Arial"/>
              </a:rPr>
              <a:t>Scrum</a:t>
            </a:r>
            <a:r>
              <a:rPr lang="en-US" sz="3100" spc="-35" dirty="0">
                <a:latin typeface="Arial"/>
                <a:cs typeface="Arial"/>
              </a:rPr>
              <a:t> </a:t>
            </a:r>
            <a:r>
              <a:rPr lang="en-US" sz="3100" dirty="0">
                <a:latin typeface="Arial"/>
                <a:cs typeface="Arial"/>
              </a:rPr>
              <a:t>master</a:t>
            </a:r>
            <a:r>
              <a:rPr lang="en-US" sz="3100" spc="-50" dirty="0">
                <a:latin typeface="Arial"/>
                <a:cs typeface="Arial"/>
              </a:rPr>
              <a:t> </a:t>
            </a:r>
            <a:r>
              <a:rPr lang="en-US" sz="3100" dirty="0">
                <a:latin typeface="Arial"/>
                <a:cs typeface="Arial"/>
              </a:rPr>
              <a:t>is</a:t>
            </a:r>
            <a:r>
              <a:rPr lang="en-US" sz="3100" spc="-35" dirty="0">
                <a:latin typeface="Arial"/>
                <a:cs typeface="Arial"/>
              </a:rPr>
              <a:t> </a:t>
            </a:r>
            <a:r>
              <a:rPr lang="en-US" sz="3100" dirty="0">
                <a:latin typeface="Arial"/>
                <a:cs typeface="Arial"/>
              </a:rPr>
              <a:t>a</a:t>
            </a:r>
            <a:r>
              <a:rPr lang="en-US" sz="3100" spc="-40" dirty="0">
                <a:latin typeface="Arial"/>
                <a:cs typeface="Arial"/>
              </a:rPr>
              <a:t> </a:t>
            </a:r>
            <a:r>
              <a:rPr lang="en-US" sz="3100" dirty="0">
                <a:latin typeface="Arial"/>
                <a:cs typeface="Arial"/>
              </a:rPr>
              <a:t>core</a:t>
            </a:r>
            <a:r>
              <a:rPr lang="en-US" sz="3100" spc="-30" dirty="0">
                <a:latin typeface="Arial"/>
                <a:cs typeface="Arial"/>
              </a:rPr>
              <a:t> </a:t>
            </a:r>
            <a:r>
              <a:rPr lang="en-US" sz="3100" dirty="0">
                <a:latin typeface="Arial"/>
                <a:cs typeface="Arial"/>
              </a:rPr>
              <a:t>of</a:t>
            </a:r>
            <a:r>
              <a:rPr lang="en-US" sz="3100" spc="-40" dirty="0">
                <a:latin typeface="Arial"/>
                <a:cs typeface="Arial"/>
              </a:rPr>
              <a:t> </a:t>
            </a:r>
            <a:r>
              <a:rPr lang="en-US" sz="3100" spc="-10" dirty="0">
                <a:latin typeface="Arial"/>
                <a:cs typeface="Arial"/>
              </a:rPr>
              <a:t>scrum </a:t>
            </a:r>
            <a:r>
              <a:rPr lang="en-US" sz="3100" spc="-20" dirty="0">
                <a:latin typeface="Arial"/>
                <a:cs typeface="Arial"/>
              </a:rPr>
              <a:t>team</a:t>
            </a:r>
            <a:endParaRPr lang="en-US" sz="3100" dirty="0">
              <a:latin typeface="Arial"/>
              <a:cs typeface="Arial"/>
            </a:endParaRPr>
          </a:p>
          <a:p>
            <a:pPr marL="12700" marR="5080">
              <a:lnSpc>
                <a:spcPts val="3470"/>
              </a:lnSpc>
              <a:spcBef>
                <a:spcPts val="730"/>
              </a:spcBef>
            </a:pPr>
            <a:r>
              <a:rPr lang="en-US" sz="3100" dirty="0">
                <a:latin typeface="Arial"/>
                <a:cs typeface="Arial"/>
              </a:rPr>
              <a:t>Doing</a:t>
            </a:r>
            <a:r>
              <a:rPr lang="en-US" sz="3100" spc="-55" dirty="0">
                <a:latin typeface="Arial"/>
                <a:cs typeface="Arial"/>
              </a:rPr>
              <a:t> </a:t>
            </a:r>
            <a:r>
              <a:rPr lang="en-US" sz="3100" dirty="0">
                <a:latin typeface="Arial"/>
                <a:cs typeface="Arial"/>
              </a:rPr>
              <a:t>scrum</a:t>
            </a:r>
            <a:r>
              <a:rPr lang="en-US" sz="3100" spc="-45" dirty="0">
                <a:latin typeface="Arial"/>
                <a:cs typeface="Arial"/>
              </a:rPr>
              <a:t> </a:t>
            </a:r>
            <a:r>
              <a:rPr lang="en-US" sz="3100" dirty="0">
                <a:latin typeface="Arial"/>
                <a:cs typeface="Arial"/>
              </a:rPr>
              <a:t>planning</a:t>
            </a:r>
            <a:r>
              <a:rPr lang="en-US" sz="3100" spc="-50" dirty="0">
                <a:latin typeface="Arial"/>
                <a:cs typeface="Arial"/>
              </a:rPr>
              <a:t> </a:t>
            </a:r>
            <a:r>
              <a:rPr lang="en-US" sz="3100" dirty="0">
                <a:latin typeface="Arial"/>
                <a:cs typeface="Arial"/>
              </a:rPr>
              <a:t>for</a:t>
            </a:r>
            <a:r>
              <a:rPr lang="en-US" sz="3100" spc="-50" dirty="0">
                <a:latin typeface="Arial"/>
                <a:cs typeface="Arial"/>
              </a:rPr>
              <a:t> </a:t>
            </a:r>
            <a:r>
              <a:rPr lang="en-US" sz="3100" dirty="0">
                <a:latin typeface="Arial"/>
                <a:cs typeface="Arial"/>
              </a:rPr>
              <a:t>a</a:t>
            </a:r>
            <a:r>
              <a:rPr lang="en-US" sz="3100" spc="-50" dirty="0">
                <a:latin typeface="Arial"/>
                <a:cs typeface="Arial"/>
              </a:rPr>
              <a:t> </a:t>
            </a:r>
            <a:r>
              <a:rPr lang="en-US" sz="3100" spc="-10" dirty="0">
                <a:latin typeface="Arial"/>
                <a:cs typeface="Arial"/>
              </a:rPr>
              <a:t>particular sprint</a:t>
            </a:r>
            <a:endParaRPr lang="en-US" sz="3100" dirty="0">
              <a:latin typeface="Arial"/>
              <a:cs typeface="Arial"/>
            </a:endParaRPr>
          </a:p>
          <a:p>
            <a:pPr marL="12700" marR="1692275">
              <a:lnSpc>
                <a:spcPts val="3470"/>
              </a:lnSpc>
              <a:spcBef>
                <a:spcPts val="720"/>
              </a:spcBef>
            </a:pPr>
            <a:r>
              <a:rPr lang="en-US" sz="3100" dirty="0">
                <a:latin typeface="Arial"/>
                <a:cs typeface="Arial"/>
              </a:rPr>
              <a:t>Manage</a:t>
            </a:r>
            <a:r>
              <a:rPr lang="en-US" sz="3100" spc="-140" dirty="0">
                <a:latin typeface="Arial"/>
                <a:cs typeface="Arial"/>
              </a:rPr>
              <a:t> </a:t>
            </a:r>
            <a:r>
              <a:rPr lang="en-US" sz="3100" dirty="0">
                <a:latin typeface="Arial"/>
                <a:cs typeface="Arial"/>
              </a:rPr>
              <a:t>dependencies</a:t>
            </a:r>
            <a:r>
              <a:rPr lang="en-US" sz="3100" spc="-125" dirty="0">
                <a:latin typeface="Arial"/>
                <a:cs typeface="Arial"/>
              </a:rPr>
              <a:t> </a:t>
            </a:r>
            <a:r>
              <a:rPr lang="en-US" sz="3100" spc="-25" dirty="0">
                <a:latin typeface="Arial"/>
                <a:cs typeface="Arial"/>
              </a:rPr>
              <a:t>and </a:t>
            </a:r>
            <a:r>
              <a:rPr lang="en-US" sz="3100" spc="-10" dirty="0">
                <a:latin typeface="Arial"/>
                <a:cs typeface="Arial"/>
              </a:rPr>
              <a:t>impediments</a:t>
            </a:r>
            <a:endParaRPr lang="en-US" sz="3100" dirty="0">
              <a:latin typeface="Arial"/>
              <a:cs typeface="Arial"/>
            </a:endParaRPr>
          </a:p>
          <a:p>
            <a:pPr marL="12700" marR="1431290">
              <a:lnSpc>
                <a:spcPts val="3460"/>
              </a:lnSpc>
              <a:spcBef>
                <a:spcPts val="735"/>
              </a:spcBef>
            </a:pPr>
            <a:r>
              <a:rPr lang="en-US" sz="3100" dirty="0">
                <a:latin typeface="Arial"/>
                <a:cs typeface="Arial"/>
              </a:rPr>
              <a:t>Is</a:t>
            </a:r>
            <a:r>
              <a:rPr lang="en-US" sz="3100" spc="-40" dirty="0">
                <a:latin typeface="Arial"/>
                <a:cs typeface="Arial"/>
              </a:rPr>
              <a:t> </a:t>
            </a:r>
            <a:r>
              <a:rPr lang="en-US" sz="3100" dirty="0">
                <a:latin typeface="Arial"/>
                <a:cs typeface="Arial"/>
              </a:rPr>
              <a:t>a</a:t>
            </a:r>
            <a:r>
              <a:rPr lang="en-US" sz="3100" spc="-40" dirty="0">
                <a:latin typeface="Arial"/>
                <a:cs typeface="Arial"/>
              </a:rPr>
              <a:t> </a:t>
            </a:r>
            <a:r>
              <a:rPr lang="en-US" sz="3100" dirty="0">
                <a:latin typeface="Arial"/>
                <a:cs typeface="Arial"/>
              </a:rPr>
              <a:t>part</a:t>
            </a:r>
            <a:r>
              <a:rPr lang="en-US" sz="3100" spc="-40" dirty="0">
                <a:latin typeface="Arial"/>
                <a:cs typeface="Arial"/>
              </a:rPr>
              <a:t> </a:t>
            </a:r>
            <a:r>
              <a:rPr lang="en-US" sz="3100" dirty="0">
                <a:latin typeface="Arial"/>
                <a:cs typeface="Arial"/>
              </a:rPr>
              <a:t>of</a:t>
            </a:r>
            <a:r>
              <a:rPr lang="en-US" sz="3100" spc="-50" dirty="0">
                <a:latin typeface="Arial"/>
                <a:cs typeface="Arial"/>
              </a:rPr>
              <a:t> </a:t>
            </a:r>
            <a:r>
              <a:rPr lang="en-US" sz="3100" dirty="0">
                <a:latin typeface="Arial"/>
                <a:cs typeface="Arial"/>
              </a:rPr>
              <a:t>scrum</a:t>
            </a:r>
            <a:r>
              <a:rPr lang="en-US" sz="3100" spc="-30" dirty="0">
                <a:latin typeface="Arial"/>
                <a:cs typeface="Arial"/>
              </a:rPr>
              <a:t> </a:t>
            </a:r>
            <a:r>
              <a:rPr lang="en-US" sz="3100" dirty="0">
                <a:latin typeface="Arial"/>
                <a:cs typeface="Arial"/>
              </a:rPr>
              <a:t>team</a:t>
            </a:r>
            <a:r>
              <a:rPr lang="en-US" sz="3100" spc="-35" dirty="0">
                <a:latin typeface="Arial"/>
                <a:cs typeface="Arial"/>
              </a:rPr>
              <a:t> </a:t>
            </a:r>
            <a:r>
              <a:rPr lang="en-US" sz="3100" dirty="0">
                <a:latin typeface="Arial"/>
                <a:cs typeface="Arial"/>
              </a:rPr>
              <a:t>not</a:t>
            </a:r>
            <a:r>
              <a:rPr lang="en-US" sz="3100" spc="-40" dirty="0">
                <a:latin typeface="Arial"/>
                <a:cs typeface="Arial"/>
              </a:rPr>
              <a:t> </a:t>
            </a:r>
            <a:r>
              <a:rPr lang="en-US" sz="3100" spc="-50" dirty="0">
                <a:latin typeface="Arial"/>
                <a:cs typeface="Arial"/>
              </a:rPr>
              <a:t>a </a:t>
            </a:r>
            <a:r>
              <a:rPr lang="en-US" sz="3100" spc="-10" dirty="0">
                <a:latin typeface="Arial"/>
                <a:cs typeface="Arial"/>
              </a:rPr>
              <a:t>manager</a:t>
            </a:r>
            <a:endParaRPr lang="en-US" sz="3100" dirty="0">
              <a:latin typeface="Arial"/>
              <a:cs typeface="Arial"/>
            </a:endParaRPr>
          </a:p>
          <a:p>
            <a:pPr marL="12700" marR="376555">
              <a:lnSpc>
                <a:spcPts val="3470"/>
              </a:lnSpc>
              <a:spcBef>
                <a:spcPts val="735"/>
              </a:spcBef>
            </a:pPr>
            <a:r>
              <a:rPr lang="en-US" sz="3100" dirty="0">
                <a:latin typeface="Arial"/>
                <a:cs typeface="Arial"/>
              </a:rPr>
              <a:t>Responsible</a:t>
            </a:r>
            <a:r>
              <a:rPr lang="en-US" sz="3100" spc="-55" dirty="0">
                <a:latin typeface="Arial"/>
                <a:cs typeface="Arial"/>
              </a:rPr>
              <a:t> </a:t>
            </a:r>
            <a:r>
              <a:rPr lang="en-US" sz="3100" dirty="0">
                <a:latin typeface="Arial"/>
                <a:cs typeface="Arial"/>
              </a:rPr>
              <a:t>for</a:t>
            </a:r>
            <a:r>
              <a:rPr lang="en-US" sz="3100" spc="-50" dirty="0">
                <a:latin typeface="Arial"/>
                <a:cs typeface="Arial"/>
              </a:rPr>
              <a:t> </a:t>
            </a:r>
            <a:r>
              <a:rPr lang="en-US" sz="3100" dirty="0">
                <a:latin typeface="Arial"/>
                <a:cs typeface="Arial"/>
              </a:rPr>
              <a:t>scrum</a:t>
            </a:r>
            <a:r>
              <a:rPr lang="en-US" sz="3100" spc="-50" dirty="0">
                <a:latin typeface="Arial"/>
                <a:cs typeface="Arial"/>
              </a:rPr>
              <a:t> </a:t>
            </a:r>
            <a:r>
              <a:rPr lang="en-US" sz="3100" spc="-10" dirty="0">
                <a:latin typeface="Arial"/>
                <a:cs typeface="Arial"/>
              </a:rPr>
              <a:t>ceremonies </a:t>
            </a:r>
            <a:r>
              <a:rPr lang="en-US" sz="3100" dirty="0">
                <a:latin typeface="Arial"/>
                <a:cs typeface="Arial"/>
              </a:rPr>
              <a:t>(like</a:t>
            </a:r>
            <a:r>
              <a:rPr lang="en-US" sz="3100" spc="-20" dirty="0">
                <a:latin typeface="Arial"/>
                <a:cs typeface="Arial"/>
              </a:rPr>
              <a:t> </a:t>
            </a:r>
            <a:r>
              <a:rPr lang="en-US" sz="3100" dirty="0">
                <a:latin typeface="Arial"/>
                <a:cs typeface="Arial"/>
              </a:rPr>
              <a:t>daily</a:t>
            </a:r>
            <a:r>
              <a:rPr lang="en-US" sz="3100" spc="-15" dirty="0">
                <a:latin typeface="Arial"/>
                <a:cs typeface="Arial"/>
              </a:rPr>
              <a:t> </a:t>
            </a:r>
            <a:r>
              <a:rPr lang="en-US" sz="3100" spc="-20" dirty="0">
                <a:latin typeface="Arial"/>
                <a:cs typeface="Arial"/>
              </a:rPr>
              <a:t>stand-</a:t>
            </a:r>
            <a:r>
              <a:rPr lang="en-US" sz="3100" dirty="0">
                <a:latin typeface="Arial"/>
                <a:cs typeface="Arial"/>
              </a:rPr>
              <a:t>up</a:t>
            </a:r>
            <a:r>
              <a:rPr lang="en-US" sz="3100" spc="-20" dirty="0">
                <a:latin typeface="Arial"/>
                <a:cs typeface="Arial"/>
              </a:rPr>
              <a:t> </a:t>
            </a:r>
            <a:r>
              <a:rPr lang="en-US" sz="3100" spc="-10" dirty="0">
                <a:latin typeface="Arial"/>
                <a:cs typeface="Arial"/>
              </a:rPr>
              <a:t>,demo, retrospective)</a:t>
            </a:r>
            <a:endParaRPr lang="en-US" sz="3100" dirty="0">
              <a:latin typeface="Arial"/>
              <a:cs typeface="Arial"/>
            </a:endParaRPr>
          </a:p>
          <a:p>
            <a:pPr marL="584200" marR="276225" lvl="1" indent="-342900">
              <a:lnSpc>
                <a:spcPts val="2350"/>
              </a:lnSpc>
              <a:spcBef>
                <a:spcPts val="1300"/>
              </a:spcBef>
            </a:pPr>
            <a:endParaRPr lang="en-US" spc="-10" dirty="0" smtClean="0"/>
          </a:p>
          <a:p>
            <a:pPr marL="0" marR="276225" lvl="1" indent="0">
              <a:lnSpc>
                <a:spcPts val="2350"/>
              </a:lnSpc>
              <a:spcBef>
                <a:spcPts val="1300"/>
              </a:spcBef>
              <a:buNone/>
            </a:pPr>
            <a:endParaRPr lang="en-US" spc="-10" dirty="0" smtClean="0"/>
          </a:p>
          <a:p>
            <a:pPr marR="276225">
              <a:lnSpc>
                <a:spcPts val="2350"/>
              </a:lnSpc>
              <a:spcBef>
                <a:spcPts val="1300"/>
              </a:spcBef>
            </a:pPr>
            <a:endParaRPr lang="en-US" b="1" spc="-10" dirty="0" smtClean="0">
              <a:latin typeface="Arial"/>
              <a:cs typeface="Arial"/>
            </a:endParaRPr>
          </a:p>
          <a:p>
            <a:pPr marL="584200" marR="276225" lvl="1" indent="-342900">
              <a:lnSpc>
                <a:spcPts val="2350"/>
              </a:lnSpc>
              <a:spcBef>
                <a:spcPts val="1300"/>
              </a:spcBef>
              <a:buFont typeface="Wingdings" panose="05000000000000000000" pitchFamily="2" charset="2"/>
              <a:buChar char="ü"/>
            </a:pPr>
            <a:endParaRPr lang="en-US" dirty="0">
              <a:latin typeface="Arial"/>
              <a:cs typeface="Arial"/>
            </a:endParaRPr>
          </a:p>
          <a:p>
            <a:pPr marL="241300" marR="276225" lvl="1" indent="0">
              <a:lnSpc>
                <a:spcPts val="2350"/>
              </a:lnSpc>
              <a:spcBef>
                <a:spcPts val="1300"/>
              </a:spcBef>
              <a:buNone/>
            </a:pPr>
            <a:endParaRPr lang="en-US" spc="-10" dirty="0" smtClean="0"/>
          </a:p>
          <a:p>
            <a:pPr marL="241300" marR="276225" lvl="1" indent="0">
              <a:lnSpc>
                <a:spcPts val="2350"/>
              </a:lnSpc>
              <a:spcBef>
                <a:spcPts val="1300"/>
              </a:spcBef>
              <a:buNone/>
            </a:pPr>
            <a:endParaRPr lang="en-US" dirty="0"/>
          </a:p>
        </p:txBody>
      </p:sp>
      <p:sp>
        <p:nvSpPr>
          <p:cNvPr id="4" name="Date Placeholder 3"/>
          <p:cNvSpPr>
            <a:spLocks noGrp="1"/>
          </p:cNvSpPr>
          <p:nvPr>
            <p:ph type="dt" sz="half" idx="10"/>
          </p:nvPr>
        </p:nvSpPr>
        <p:spPr/>
        <p:txBody>
          <a:bodyPr/>
          <a:lstStyle/>
          <a:p>
            <a:fld id="{1C9DA344-8613-4D4E-9825-5B70FBC62E48}" type="datetime1">
              <a:rPr lang="en-IN" smtClean="0"/>
              <a:t>20-03-2024</a:t>
            </a:fld>
            <a:endParaRPr lang="en-IN"/>
          </a:p>
        </p:txBody>
      </p:sp>
      <p:sp>
        <p:nvSpPr>
          <p:cNvPr id="5" name="Footer Placeholder 4"/>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815646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073"/>
            <a:ext cx="12192000" cy="6857999"/>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4777740" y="1574292"/>
            <a:ext cx="2735580" cy="1173479"/>
          </a:xfrm>
          <a:prstGeom prst="rect">
            <a:avLst/>
          </a:prstGeom>
          <a:blipFill>
            <a:blip r:embed="rId4" cstate="print"/>
            <a:stretch>
              <a:fillRect/>
            </a:stretch>
          </a:blipFill>
        </p:spPr>
        <p:txBody>
          <a:bodyPr wrap="square" lIns="0" tIns="0" rIns="0" bIns="0" rtlCol="0"/>
          <a:lstStyle/>
          <a:p>
            <a:endParaRPr/>
          </a:p>
        </p:txBody>
      </p:sp>
      <p:sp>
        <p:nvSpPr>
          <p:cNvPr id="4" name="object 4"/>
          <p:cNvSpPr txBox="1"/>
          <p:nvPr/>
        </p:nvSpPr>
        <p:spPr>
          <a:xfrm>
            <a:off x="5150360" y="1848100"/>
            <a:ext cx="2044064" cy="615553"/>
          </a:xfrm>
          <a:prstGeom prst="rect">
            <a:avLst/>
          </a:prstGeom>
        </p:spPr>
        <p:txBody>
          <a:bodyPr vert="horz" wrap="square" lIns="0" tIns="0" rIns="0" bIns="0" rtlCol="0">
            <a:spAutoFit/>
          </a:bodyPr>
          <a:lstStyle/>
          <a:p>
            <a:pPr marL="12700"/>
            <a:r>
              <a:rPr sz="4000" b="1" spc="-30" dirty="0">
                <a:latin typeface="Calibri"/>
                <a:cs typeface="Calibri"/>
              </a:rPr>
              <a:t>Th</a:t>
            </a:r>
            <a:r>
              <a:rPr sz="4000" b="1" spc="-25" dirty="0">
                <a:latin typeface="Calibri"/>
                <a:cs typeface="Calibri"/>
              </a:rPr>
              <a:t>e</a:t>
            </a:r>
            <a:r>
              <a:rPr sz="4000" b="1" spc="-100" dirty="0">
                <a:latin typeface="Times New Roman"/>
                <a:cs typeface="Times New Roman"/>
              </a:rPr>
              <a:t> </a:t>
            </a:r>
            <a:r>
              <a:rPr sz="4000" b="1" spc="-375" dirty="0">
                <a:latin typeface="Calibri"/>
                <a:cs typeface="Calibri"/>
              </a:rPr>
              <a:t>T</a:t>
            </a:r>
            <a:r>
              <a:rPr sz="4000" b="1" spc="-30" dirty="0">
                <a:latin typeface="Calibri"/>
                <a:cs typeface="Calibri"/>
              </a:rPr>
              <a:t>eam</a:t>
            </a:r>
            <a:endParaRPr sz="4000">
              <a:latin typeface="Calibri"/>
              <a:cs typeface="Calibri"/>
            </a:endParaRPr>
          </a:p>
        </p:txBody>
      </p:sp>
      <p:sp>
        <p:nvSpPr>
          <p:cNvPr id="6" name="object 6"/>
          <p:cNvSpPr txBox="1">
            <a:spLocks noGrp="1"/>
          </p:cNvSpPr>
          <p:nvPr>
            <p:ph type="ftr" sz="quarter" idx="4294967295"/>
          </p:nvPr>
        </p:nvSpPr>
        <p:spPr>
          <a:xfrm>
            <a:off x="2926716" y="6664260"/>
            <a:ext cx="5693409" cy="184666"/>
          </a:xfrm>
          <a:prstGeom prst="rect">
            <a:avLst/>
          </a:prstGeom>
        </p:spPr>
        <p:txBody>
          <a:bodyPr vert="horz" wrap="square" lIns="0" tIns="0" rIns="0" bIns="0" rtlCol="0">
            <a:spAutoFit/>
          </a:bodyPr>
          <a:lstStyle/>
          <a:p>
            <a:endParaRPr lang="en-IN" dirty="0"/>
          </a:p>
        </p:txBody>
      </p:sp>
      <p:sp>
        <p:nvSpPr>
          <p:cNvPr id="5" name="object 5"/>
          <p:cNvSpPr txBox="1"/>
          <p:nvPr/>
        </p:nvSpPr>
        <p:spPr>
          <a:xfrm>
            <a:off x="5260978" y="2446556"/>
            <a:ext cx="2157730" cy="2215991"/>
          </a:xfrm>
          <a:prstGeom prst="rect">
            <a:avLst/>
          </a:prstGeom>
        </p:spPr>
        <p:txBody>
          <a:bodyPr vert="horz" wrap="square" lIns="0" tIns="0" rIns="0" bIns="0" rtlCol="0">
            <a:spAutoFit/>
          </a:bodyPr>
          <a:lstStyle/>
          <a:p>
            <a:pPr marL="12700"/>
            <a:r>
              <a:rPr sz="2400" spc="-5" dirty="0">
                <a:latin typeface="Arial"/>
                <a:cs typeface="Arial"/>
              </a:rPr>
              <a:t>•</a:t>
            </a:r>
            <a:r>
              <a:rPr sz="2400" b="1" spc="-15" dirty="0">
                <a:latin typeface="Calibri"/>
                <a:cs typeface="Calibri"/>
              </a:rPr>
              <a:t>7</a:t>
            </a:r>
            <a:r>
              <a:rPr sz="2400" b="1" spc="-65" dirty="0">
                <a:latin typeface="Times New Roman"/>
                <a:cs typeface="Times New Roman"/>
              </a:rPr>
              <a:t> </a:t>
            </a:r>
            <a:r>
              <a:rPr sz="2400" b="1" spc="-20" dirty="0">
                <a:latin typeface="Calibri"/>
                <a:cs typeface="Calibri"/>
              </a:rPr>
              <a:t>+</a:t>
            </a:r>
            <a:r>
              <a:rPr sz="2400" b="1" spc="-10" dirty="0">
                <a:latin typeface="Calibri"/>
                <a:cs typeface="Calibri"/>
              </a:rPr>
              <a:t>/</a:t>
            </a:r>
            <a:r>
              <a:rPr sz="2400" b="1" dirty="0">
                <a:latin typeface="Calibri"/>
                <a:cs typeface="Calibri"/>
              </a:rPr>
              <a:t>-</a:t>
            </a:r>
            <a:r>
              <a:rPr sz="2400" b="1" spc="-55" dirty="0">
                <a:latin typeface="Times New Roman"/>
                <a:cs typeface="Times New Roman"/>
              </a:rPr>
              <a:t> </a:t>
            </a:r>
            <a:r>
              <a:rPr sz="2400" b="1" spc="-15" dirty="0">
                <a:latin typeface="Calibri"/>
                <a:cs typeface="Calibri"/>
              </a:rPr>
              <a:t>2</a:t>
            </a:r>
            <a:endParaRPr sz="2400" dirty="0">
              <a:latin typeface="Calibri"/>
              <a:cs typeface="Calibri"/>
            </a:endParaRPr>
          </a:p>
          <a:p>
            <a:pPr marL="12700"/>
            <a:r>
              <a:rPr sz="2400" spc="-5" dirty="0">
                <a:latin typeface="Arial"/>
                <a:cs typeface="Arial"/>
              </a:rPr>
              <a:t>•</a:t>
            </a:r>
            <a:r>
              <a:rPr sz="2400" b="1" spc="-5" dirty="0">
                <a:latin typeface="Calibri"/>
                <a:cs typeface="Calibri"/>
              </a:rPr>
              <a:t>C</a:t>
            </a:r>
            <a:r>
              <a:rPr sz="2400" b="1" spc="-25" dirty="0">
                <a:latin typeface="Calibri"/>
                <a:cs typeface="Calibri"/>
              </a:rPr>
              <a:t>r</a:t>
            </a:r>
            <a:r>
              <a:rPr sz="2400" b="1" spc="-15" dirty="0">
                <a:latin typeface="Calibri"/>
                <a:cs typeface="Calibri"/>
              </a:rPr>
              <a:t>o</a:t>
            </a:r>
            <a:r>
              <a:rPr sz="2400" b="1" spc="-5" dirty="0">
                <a:latin typeface="Calibri"/>
                <a:cs typeface="Calibri"/>
              </a:rPr>
              <a:t>s</a:t>
            </a:r>
            <a:r>
              <a:rPr sz="2400" b="1" spc="-10" dirty="0">
                <a:latin typeface="Calibri"/>
                <a:cs typeface="Calibri"/>
              </a:rPr>
              <a:t>s</a:t>
            </a:r>
            <a:r>
              <a:rPr sz="2400" b="1" spc="-70" dirty="0">
                <a:latin typeface="Times New Roman"/>
                <a:cs typeface="Times New Roman"/>
              </a:rPr>
              <a:t> </a:t>
            </a:r>
            <a:r>
              <a:rPr sz="2400" b="1" spc="-5" dirty="0">
                <a:latin typeface="Calibri"/>
                <a:cs typeface="Calibri"/>
              </a:rPr>
              <a:t>f</a:t>
            </a:r>
            <a:r>
              <a:rPr sz="2400" b="1" spc="-10" dirty="0">
                <a:latin typeface="Calibri"/>
                <a:cs typeface="Calibri"/>
              </a:rPr>
              <a:t>u</a:t>
            </a:r>
            <a:r>
              <a:rPr sz="2400" b="1" spc="-15" dirty="0">
                <a:latin typeface="Calibri"/>
                <a:cs typeface="Calibri"/>
              </a:rPr>
              <a:t>nct</a:t>
            </a:r>
            <a:r>
              <a:rPr sz="2400" b="1" spc="-20" dirty="0">
                <a:latin typeface="Calibri"/>
                <a:cs typeface="Calibri"/>
              </a:rPr>
              <a:t>i</a:t>
            </a:r>
            <a:r>
              <a:rPr sz="2400" b="1" spc="-15" dirty="0">
                <a:latin typeface="Calibri"/>
                <a:cs typeface="Calibri"/>
              </a:rPr>
              <a:t>onal</a:t>
            </a:r>
            <a:endParaRPr sz="2400" dirty="0">
              <a:latin typeface="Calibri"/>
              <a:cs typeface="Calibri"/>
            </a:endParaRPr>
          </a:p>
          <a:p>
            <a:pPr marL="12700"/>
            <a:r>
              <a:rPr sz="2400" spc="-5" dirty="0">
                <a:latin typeface="Arial"/>
                <a:cs typeface="Arial"/>
              </a:rPr>
              <a:t>•</a:t>
            </a:r>
            <a:r>
              <a:rPr sz="2400" b="1" dirty="0">
                <a:latin typeface="Calibri"/>
                <a:cs typeface="Calibri"/>
              </a:rPr>
              <a:t>Fu</a:t>
            </a:r>
            <a:r>
              <a:rPr sz="2400" b="1" spc="-10" dirty="0">
                <a:latin typeface="Calibri"/>
                <a:cs typeface="Calibri"/>
              </a:rPr>
              <a:t>ll</a:t>
            </a:r>
            <a:r>
              <a:rPr sz="2400" b="1" spc="-60" dirty="0">
                <a:latin typeface="Times New Roman"/>
                <a:cs typeface="Times New Roman"/>
              </a:rPr>
              <a:t> </a:t>
            </a:r>
            <a:r>
              <a:rPr sz="2400" b="1" spc="-15" dirty="0">
                <a:latin typeface="Calibri"/>
                <a:cs typeface="Calibri"/>
              </a:rPr>
              <a:t>t</a:t>
            </a:r>
            <a:r>
              <a:rPr sz="2400" b="1" dirty="0">
                <a:latin typeface="Calibri"/>
                <a:cs typeface="Calibri"/>
              </a:rPr>
              <a:t>ime</a:t>
            </a:r>
            <a:endParaRPr sz="2400" dirty="0">
              <a:latin typeface="Calibri"/>
              <a:cs typeface="Calibri"/>
            </a:endParaRPr>
          </a:p>
          <a:p>
            <a:pPr marL="12700"/>
            <a:r>
              <a:rPr sz="2400" spc="-5" dirty="0">
                <a:latin typeface="Arial"/>
                <a:cs typeface="Arial"/>
              </a:rPr>
              <a:t>•</a:t>
            </a:r>
            <a:r>
              <a:rPr sz="2400" b="1" dirty="0">
                <a:latin typeface="Calibri"/>
                <a:cs typeface="Calibri"/>
              </a:rPr>
              <a:t>S</a:t>
            </a:r>
            <a:r>
              <a:rPr sz="2400" b="1" spc="5" dirty="0">
                <a:latin typeface="Calibri"/>
                <a:cs typeface="Calibri"/>
              </a:rPr>
              <a:t>e</a:t>
            </a:r>
            <a:r>
              <a:rPr sz="2400" b="1" dirty="0">
                <a:latin typeface="Calibri"/>
                <a:cs typeface="Calibri"/>
              </a:rPr>
              <a:t>lf</a:t>
            </a:r>
            <a:r>
              <a:rPr sz="2400" b="1" spc="-70" dirty="0">
                <a:latin typeface="Times New Roman"/>
                <a:cs typeface="Times New Roman"/>
              </a:rPr>
              <a:t> </a:t>
            </a:r>
            <a:r>
              <a:rPr sz="2400" b="1" dirty="0">
                <a:latin typeface="Calibri"/>
                <a:cs typeface="Calibri"/>
              </a:rPr>
              <a:t>o</a:t>
            </a:r>
            <a:r>
              <a:rPr sz="2400" b="1" spc="-25" dirty="0">
                <a:latin typeface="Calibri"/>
                <a:cs typeface="Calibri"/>
              </a:rPr>
              <a:t>r</a:t>
            </a:r>
            <a:r>
              <a:rPr sz="2400" b="1" spc="-35" dirty="0">
                <a:latin typeface="Calibri"/>
                <a:cs typeface="Calibri"/>
              </a:rPr>
              <a:t>g</a:t>
            </a:r>
            <a:r>
              <a:rPr sz="2400" b="1" spc="-10" dirty="0">
                <a:latin typeface="Calibri"/>
                <a:cs typeface="Calibri"/>
              </a:rPr>
              <a:t>anizing</a:t>
            </a:r>
            <a:endParaRPr sz="2400" dirty="0">
              <a:latin typeface="Calibri"/>
              <a:cs typeface="Calibri"/>
            </a:endParaRPr>
          </a:p>
          <a:p>
            <a:pPr marL="12700"/>
            <a:r>
              <a:rPr sz="2400" spc="-5" dirty="0">
                <a:latin typeface="Arial"/>
                <a:cs typeface="Arial"/>
              </a:rPr>
              <a:t>•</a:t>
            </a:r>
            <a:r>
              <a:rPr sz="2400" b="1" dirty="0">
                <a:latin typeface="Calibri"/>
                <a:cs typeface="Calibri"/>
              </a:rPr>
              <a:t>E</a:t>
            </a:r>
            <a:r>
              <a:rPr sz="2400" b="1" spc="5" dirty="0">
                <a:latin typeface="Calibri"/>
                <a:cs typeface="Calibri"/>
              </a:rPr>
              <a:t>m</a:t>
            </a:r>
            <a:r>
              <a:rPr sz="2400" b="1" spc="-15" dirty="0">
                <a:latin typeface="Calibri"/>
                <a:cs typeface="Calibri"/>
              </a:rPr>
              <a:t>po</a:t>
            </a:r>
            <a:r>
              <a:rPr sz="2400" b="1" spc="-45" dirty="0">
                <a:latin typeface="Calibri"/>
                <a:cs typeface="Calibri"/>
              </a:rPr>
              <a:t>w</a:t>
            </a:r>
            <a:r>
              <a:rPr sz="2400" b="1" spc="-5" dirty="0">
                <a:latin typeface="Calibri"/>
                <a:cs typeface="Calibri"/>
              </a:rPr>
              <a:t>e</a:t>
            </a:r>
            <a:r>
              <a:rPr sz="2400" b="1" spc="-25" dirty="0">
                <a:latin typeface="Calibri"/>
                <a:cs typeface="Calibri"/>
              </a:rPr>
              <a:t>r</a:t>
            </a:r>
            <a:r>
              <a:rPr sz="2400" b="1" spc="-5" dirty="0">
                <a:latin typeface="Calibri"/>
                <a:cs typeface="Calibri"/>
              </a:rPr>
              <a:t>ed</a:t>
            </a:r>
            <a:endParaRPr sz="2400" dirty="0">
              <a:latin typeface="Calibri"/>
              <a:cs typeface="Calibri"/>
            </a:endParaRPr>
          </a:p>
          <a:p>
            <a:pPr marL="12700"/>
            <a:r>
              <a:rPr sz="2400" spc="-5" dirty="0">
                <a:latin typeface="Arial"/>
                <a:cs typeface="Arial"/>
              </a:rPr>
              <a:t>•</a:t>
            </a:r>
            <a:r>
              <a:rPr sz="2400" b="1" spc="-125" dirty="0">
                <a:latin typeface="Calibri"/>
                <a:cs typeface="Calibri"/>
              </a:rPr>
              <a:t>T</a:t>
            </a:r>
            <a:r>
              <a:rPr sz="2400" b="1" spc="-5" dirty="0">
                <a:latin typeface="Calibri"/>
                <a:cs typeface="Calibri"/>
              </a:rPr>
              <a:t>ru</a:t>
            </a:r>
            <a:r>
              <a:rPr sz="2400" b="1" spc="-25" dirty="0">
                <a:latin typeface="Calibri"/>
                <a:cs typeface="Calibri"/>
              </a:rPr>
              <a:t>s</a:t>
            </a:r>
            <a:r>
              <a:rPr sz="2400" b="1" spc="-10" dirty="0">
                <a:latin typeface="Calibri"/>
                <a:cs typeface="Calibri"/>
              </a:rPr>
              <a:t>t</a:t>
            </a:r>
            <a:endParaRPr sz="2400" dirty="0">
              <a:latin typeface="Calibri"/>
              <a:cs typeface="Calibri"/>
            </a:endParaRPr>
          </a:p>
        </p:txBody>
      </p:sp>
    </p:spTree>
    <p:extLst>
      <p:ext uri="{BB962C8B-B14F-4D97-AF65-F5344CB8AC3E}">
        <p14:creationId xmlns:p14="http://schemas.microsoft.com/office/powerpoint/2010/main" val="2321253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266699"/>
            <a:ext cx="10934700" cy="1957388"/>
          </a:xfrm>
        </p:spPr>
        <p:txBody>
          <a:bodyPr/>
          <a:lstStyle/>
          <a:p>
            <a:r>
              <a:rPr lang="en-US" dirty="0" smtClean="0"/>
              <a:t>Scrum Development Team</a:t>
            </a:r>
            <a:endParaRPr lang="en-IN" dirty="0"/>
          </a:p>
        </p:txBody>
      </p:sp>
      <p:sp>
        <p:nvSpPr>
          <p:cNvPr id="3" name="Content Placeholder 2"/>
          <p:cNvSpPr>
            <a:spLocks noGrp="1"/>
          </p:cNvSpPr>
          <p:nvPr>
            <p:ph idx="1"/>
          </p:nvPr>
        </p:nvSpPr>
        <p:spPr>
          <a:xfrm>
            <a:off x="419100" y="1133475"/>
            <a:ext cx="10934700" cy="5043488"/>
          </a:xfrm>
        </p:spPr>
        <p:txBody>
          <a:bodyPr>
            <a:normAutofit/>
          </a:bodyPr>
          <a:lstStyle/>
          <a:p>
            <a:endParaRPr lang="en-US" dirty="0" smtClean="0"/>
          </a:p>
          <a:p>
            <a:pPr marL="12700" marR="5080">
              <a:lnSpc>
                <a:spcPts val="2470"/>
              </a:lnSpc>
              <a:spcBef>
                <a:spcPts val="334"/>
              </a:spcBef>
            </a:pPr>
            <a:r>
              <a:rPr lang="en-US" sz="2200" dirty="0">
                <a:latin typeface="Arial"/>
                <a:cs typeface="Arial"/>
              </a:rPr>
              <a:t>Scrum</a:t>
            </a:r>
            <a:r>
              <a:rPr lang="en-US" sz="2200" spc="-70" dirty="0">
                <a:latin typeface="Arial"/>
                <a:cs typeface="Arial"/>
              </a:rPr>
              <a:t> </a:t>
            </a:r>
            <a:r>
              <a:rPr lang="en-US" sz="2200" spc="-35" dirty="0">
                <a:latin typeface="Arial"/>
                <a:cs typeface="Arial"/>
              </a:rPr>
              <a:t>Team </a:t>
            </a:r>
            <a:r>
              <a:rPr lang="en-US" sz="2200" dirty="0">
                <a:latin typeface="Arial"/>
                <a:cs typeface="Arial"/>
              </a:rPr>
              <a:t>works</a:t>
            </a:r>
            <a:r>
              <a:rPr lang="en-US" sz="2200" spc="-50" dirty="0">
                <a:latin typeface="Arial"/>
                <a:cs typeface="Arial"/>
              </a:rPr>
              <a:t> </a:t>
            </a:r>
            <a:r>
              <a:rPr lang="en-US" sz="2200" spc="-10" dirty="0">
                <a:latin typeface="Arial"/>
                <a:cs typeface="Arial"/>
              </a:rPr>
              <a:t>towards </a:t>
            </a:r>
            <a:r>
              <a:rPr lang="en-US" sz="2200" dirty="0" err="1">
                <a:latin typeface="Arial"/>
                <a:cs typeface="Arial"/>
              </a:rPr>
              <a:t>acheiving</a:t>
            </a:r>
            <a:r>
              <a:rPr lang="en-US" sz="2200" spc="-35" dirty="0">
                <a:latin typeface="Arial"/>
                <a:cs typeface="Arial"/>
              </a:rPr>
              <a:t> </a:t>
            </a:r>
            <a:r>
              <a:rPr lang="en-US" sz="2200" dirty="0">
                <a:latin typeface="Arial"/>
                <a:cs typeface="Arial"/>
              </a:rPr>
              <a:t>goal</a:t>
            </a:r>
            <a:r>
              <a:rPr lang="en-US" sz="2200" spc="-35" dirty="0">
                <a:latin typeface="Arial"/>
                <a:cs typeface="Arial"/>
              </a:rPr>
              <a:t> </a:t>
            </a:r>
            <a:r>
              <a:rPr lang="en-US" sz="2200" dirty="0">
                <a:latin typeface="Arial"/>
                <a:cs typeface="Arial"/>
              </a:rPr>
              <a:t>of</a:t>
            </a:r>
            <a:r>
              <a:rPr lang="en-US" sz="2200" spc="-25" dirty="0">
                <a:latin typeface="Arial"/>
                <a:cs typeface="Arial"/>
              </a:rPr>
              <a:t> </a:t>
            </a:r>
            <a:r>
              <a:rPr lang="en-US" sz="2200" dirty="0">
                <a:latin typeface="Arial"/>
                <a:cs typeface="Arial"/>
              </a:rPr>
              <a:t>the</a:t>
            </a:r>
            <a:r>
              <a:rPr lang="en-US" sz="2200" spc="-45" dirty="0">
                <a:latin typeface="Arial"/>
                <a:cs typeface="Arial"/>
              </a:rPr>
              <a:t> </a:t>
            </a:r>
            <a:r>
              <a:rPr lang="en-US" sz="2200" dirty="0">
                <a:latin typeface="Arial"/>
                <a:cs typeface="Arial"/>
              </a:rPr>
              <a:t>sprint.</a:t>
            </a:r>
            <a:r>
              <a:rPr lang="en-US" sz="2200" spc="-65" dirty="0">
                <a:latin typeface="Arial"/>
                <a:cs typeface="Arial"/>
              </a:rPr>
              <a:t> </a:t>
            </a:r>
            <a:r>
              <a:rPr lang="en-US" sz="2200" spc="-20" dirty="0">
                <a:latin typeface="Arial"/>
                <a:cs typeface="Arial"/>
              </a:rPr>
              <a:t>They </a:t>
            </a:r>
            <a:r>
              <a:rPr lang="en-US" sz="2200" dirty="0">
                <a:latin typeface="Arial"/>
                <a:cs typeface="Arial"/>
              </a:rPr>
              <a:t>work</a:t>
            </a:r>
            <a:r>
              <a:rPr lang="en-US" sz="2200" spc="-30" dirty="0">
                <a:latin typeface="Arial"/>
                <a:cs typeface="Arial"/>
              </a:rPr>
              <a:t> </a:t>
            </a:r>
            <a:r>
              <a:rPr lang="en-US" sz="2200" dirty="0">
                <a:latin typeface="Arial"/>
                <a:cs typeface="Arial"/>
              </a:rPr>
              <a:t>on</a:t>
            </a:r>
            <a:r>
              <a:rPr lang="en-US" sz="2200" spc="-25" dirty="0">
                <a:latin typeface="Arial"/>
                <a:cs typeface="Arial"/>
              </a:rPr>
              <a:t> </a:t>
            </a:r>
            <a:r>
              <a:rPr lang="en-US" sz="2200" dirty="0">
                <a:latin typeface="Arial"/>
                <a:cs typeface="Arial"/>
              </a:rPr>
              <a:t>scrum </a:t>
            </a:r>
            <a:r>
              <a:rPr lang="en-US" sz="2200" dirty="0" err="1">
                <a:latin typeface="Arial"/>
                <a:cs typeface="Arial"/>
              </a:rPr>
              <a:t>baklog</a:t>
            </a:r>
            <a:r>
              <a:rPr lang="en-US" sz="2200" spc="-25" dirty="0">
                <a:latin typeface="Arial"/>
                <a:cs typeface="Arial"/>
              </a:rPr>
              <a:t> </a:t>
            </a:r>
            <a:r>
              <a:rPr lang="en-US" sz="2200" dirty="0">
                <a:latin typeface="Arial"/>
                <a:cs typeface="Arial"/>
              </a:rPr>
              <a:t>item</a:t>
            </a:r>
            <a:r>
              <a:rPr lang="en-US" sz="2200" spc="-5" dirty="0">
                <a:latin typeface="Arial"/>
                <a:cs typeface="Arial"/>
              </a:rPr>
              <a:t> </a:t>
            </a:r>
            <a:r>
              <a:rPr lang="en-US" sz="2200" dirty="0">
                <a:latin typeface="Arial"/>
                <a:cs typeface="Arial"/>
              </a:rPr>
              <a:t>and</a:t>
            </a:r>
            <a:r>
              <a:rPr lang="en-US" sz="2200" spc="-20" dirty="0">
                <a:latin typeface="Arial"/>
                <a:cs typeface="Arial"/>
              </a:rPr>
              <a:t> take </a:t>
            </a:r>
            <a:r>
              <a:rPr lang="en-US" sz="2200" dirty="0">
                <a:latin typeface="Arial"/>
                <a:cs typeface="Arial"/>
              </a:rPr>
              <a:t>part</a:t>
            </a:r>
            <a:r>
              <a:rPr lang="en-US" sz="2200" spc="-25" dirty="0">
                <a:latin typeface="Arial"/>
                <a:cs typeface="Arial"/>
              </a:rPr>
              <a:t> </a:t>
            </a:r>
            <a:r>
              <a:rPr lang="en-US" sz="2200" dirty="0">
                <a:latin typeface="Arial"/>
                <a:cs typeface="Arial"/>
              </a:rPr>
              <a:t>in</a:t>
            </a:r>
            <a:r>
              <a:rPr lang="en-US" sz="2200" spc="-25" dirty="0">
                <a:latin typeface="Arial"/>
                <a:cs typeface="Arial"/>
              </a:rPr>
              <a:t> </a:t>
            </a:r>
            <a:r>
              <a:rPr lang="en-US" sz="2200" dirty="0">
                <a:latin typeface="Arial"/>
                <a:cs typeface="Arial"/>
              </a:rPr>
              <a:t>scrum</a:t>
            </a:r>
            <a:r>
              <a:rPr lang="en-US" sz="2200" spc="-5" dirty="0">
                <a:latin typeface="Arial"/>
                <a:cs typeface="Arial"/>
              </a:rPr>
              <a:t> </a:t>
            </a:r>
            <a:r>
              <a:rPr lang="en-US" sz="2200" spc="-10" dirty="0">
                <a:latin typeface="Arial"/>
                <a:cs typeface="Arial"/>
              </a:rPr>
              <a:t>ceremonies.</a:t>
            </a:r>
            <a:endParaRPr lang="en-US" sz="2200" dirty="0">
              <a:latin typeface="Arial"/>
              <a:cs typeface="Arial"/>
            </a:endParaRPr>
          </a:p>
          <a:p>
            <a:pPr marL="12700" marR="803275">
              <a:lnSpc>
                <a:spcPts val="2470"/>
              </a:lnSpc>
              <a:spcBef>
                <a:spcPts val="1115"/>
              </a:spcBef>
            </a:pPr>
            <a:r>
              <a:rPr lang="en-US" sz="2200" dirty="0">
                <a:latin typeface="Arial"/>
                <a:cs typeface="Arial"/>
              </a:rPr>
              <a:t>Scrum team take</a:t>
            </a:r>
            <a:r>
              <a:rPr lang="en-US" sz="2200" spc="-20" dirty="0">
                <a:latin typeface="Arial"/>
                <a:cs typeface="Arial"/>
              </a:rPr>
              <a:t> </a:t>
            </a:r>
            <a:r>
              <a:rPr lang="en-US" sz="2200" dirty="0">
                <a:latin typeface="Arial"/>
                <a:cs typeface="Arial"/>
              </a:rPr>
              <a:t>part</a:t>
            </a:r>
            <a:r>
              <a:rPr lang="en-US" sz="2200" spc="-25" dirty="0">
                <a:latin typeface="Arial"/>
                <a:cs typeface="Arial"/>
              </a:rPr>
              <a:t> </a:t>
            </a:r>
            <a:r>
              <a:rPr lang="en-US" sz="2200" dirty="0">
                <a:latin typeface="Arial"/>
                <a:cs typeface="Arial"/>
              </a:rPr>
              <a:t>in</a:t>
            </a:r>
            <a:r>
              <a:rPr lang="en-US" sz="2200" spc="-30" dirty="0">
                <a:latin typeface="Arial"/>
                <a:cs typeface="Arial"/>
              </a:rPr>
              <a:t> </a:t>
            </a:r>
            <a:r>
              <a:rPr lang="en-US" sz="2200" spc="-10" dirty="0">
                <a:latin typeface="Arial"/>
                <a:cs typeface="Arial"/>
              </a:rPr>
              <a:t>daily </a:t>
            </a:r>
            <a:r>
              <a:rPr lang="en-US" sz="2200" dirty="0">
                <a:latin typeface="Arial"/>
                <a:cs typeface="Arial"/>
              </a:rPr>
              <a:t>standup</a:t>
            </a:r>
            <a:r>
              <a:rPr lang="en-US" sz="2200" spc="-45" dirty="0">
                <a:latin typeface="Arial"/>
                <a:cs typeface="Arial"/>
              </a:rPr>
              <a:t> </a:t>
            </a:r>
            <a:r>
              <a:rPr lang="en-US" sz="2200" dirty="0">
                <a:latin typeface="Arial"/>
                <a:cs typeface="Arial"/>
              </a:rPr>
              <a:t>and</a:t>
            </a:r>
            <a:r>
              <a:rPr lang="en-US" sz="2200" spc="-25" dirty="0">
                <a:latin typeface="Arial"/>
                <a:cs typeface="Arial"/>
              </a:rPr>
              <a:t> </a:t>
            </a:r>
            <a:r>
              <a:rPr lang="en-US" sz="2200" dirty="0">
                <a:latin typeface="Arial"/>
                <a:cs typeface="Arial"/>
              </a:rPr>
              <a:t>discuss</a:t>
            </a:r>
            <a:r>
              <a:rPr lang="en-US" sz="2200" spc="-30" dirty="0">
                <a:latin typeface="Arial"/>
                <a:cs typeface="Arial"/>
              </a:rPr>
              <a:t> </a:t>
            </a:r>
            <a:r>
              <a:rPr lang="en-US" sz="2200" dirty="0">
                <a:latin typeface="Arial"/>
                <a:cs typeface="Arial"/>
              </a:rPr>
              <a:t>3</a:t>
            </a:r>
            <a:r>
              <a:rPr lang="en-US" sz="2200" spc="-20" dirty="0">
                <a:latin typeface="Arial"/>
                <a:cs typeface="Arial"/>
              </a:rPr>
              <a:t> </a:t>
            </a:r>
            <a:r>
              <a:rPr lang="en-US" sz="2200" spc="-10" dirty="0">
                <a:latin typeface="Arial"/>
                <a:cs typeface="Arial"/>
              </a:rPr>
              <a:t>things:</a:t>
            </a:r>
            <a:endParaRPr lang="en-US" sz="2200" dirty="0">
              <a:latin typeface="Arial"/>
              <a:cs typeface="Arial"/>
            </a:endParaRPr>
          </a:p>
          <a:p>
            <a:pPr marL="322580" indent="-309880">
              <a:lnSpc>
                <a:spcPct val="100000"/>
              </a:lnSpc>
              <a:spcBef>
                <a:spcPts val="910"/>
              </a:spcBef>
              <a:buAutoNum type="arabicPeriod"/>
              <a:tabLst>
                <a:tab pos="322580" algn="l"/>
              </a:tabLst>
            </a:pPr>
            <a:r>
              <a:rPr lang="en-US" sz="2200" dirty="0">
                <a:latin typeface="Arial"/>
                <a:cs typeface="Arial"/>
              </a:rPr>
              <a:t>What</a:t>
            </a:r>
            <a:r>
              <a:rPr lang="en-US" sz="2200" spc="-30" dirty="0">
                <a:latin typeface="Arial"/>
                <a:cs typeface="Arial"/>
              </a:rPr>
              <a:t> </a:t>
            </a:r>
            <a:r>
              <a:rPr lang="en-US" sz="2200" dirty="0">
                <a:latin typeface="Arial"/>
                <a:cs typeface="Arial"/>
              </a:rPr>
              <a:t>was</a:t>
            </a:r>
            <a:r>
              <a:rPr lang="en-US" sz="2200" spc="-15" dirty="0">
                <a:latin typeface="Arial"/>
                <a:cs typeface="Arial"/>
              </a:rPr>
              <a:t> </a:t>
            </a:r>
            <a:r>
              <a:rPr lang="en-US" sz="2200" dirty="0">
                <a:latin typeface="Arial"/>
                <a:cs typeface="Arial"/>
              </a:rPr>
              <a:t>done</a:t>
            </a:r>
            <a:r>
              <a:rPr lang="en-US" sz="2200" spc="-20" dirty="0">
                <a:latin typeface="Arial"/>
                <a:cs typeface="Arial"/>
              </a:rPr>
              <a:t> </a:t>
            </a:r>
            <a:r>
              <a:rPr lang="en-US" sz="2200" spc="-10" dirty="0">
                <a:latin typeface="Arial"/>
                <a:cs typeface="Arial"/>
              </a:rPr>
              <a:t>yesterday?</a:t>
            </a:r>
            <a:endParaRPr lang="en-US" sz="2200" dirty="0">
              <a:latin typeface="Arial"/>
              <a:cs typeface="Arial"/>
            </a:endParaRPr>
          </a:p>
          <a:p>
            <a:pPr marL="322580" indent="-309880">
              <a:lnSpc>
                <a:spcPct val="100000"/>
              </a:lnSpc>
              <a:spcBef>
                <a:spcPts val="950"/>
              </a:spcBef>
              <a:buAutoNum type="arabicPeriod"/>
              <a:tabLst>
                <a:tab pos="322580" algn="l"/>
              </a:tabLst>
            </a:pPr>
            <a:r>
              <a:rPr lang="en-US" sz="2200" dirty="0">
                <a:latin typeface="Arial"/>
                <a:cs typeface="Arial"/>
              </a:rPr>
              <a:t>What's</a:t>
            </a:r>
            <a:r>
              <a:rPr lang="en-US" sz="2200" spc="-25" dirty="0">
                <a:latin typeface="Arial"/>
                <a:cs typeface="Arial"/>
              </a:rPr>
              <a:t> </a:t>
            </a:r>
            <a:r>
              <a:rPr lang="en-US" sz="2200" dirty="0">
                <a:latin typeface="Arial"/>
                <a:cs typeface="Arial"/>
              </a:rPr>
              <a:t>the</a:t>
            </a:r>
            <a:r>
              <a:rPr lang="en-US" sz="2200" spc="-20" dirty="0">
                <a:latin typeface="Arial"/>
                <a:cs typeface="Arial"/>
              </a:rPr>
              <a:t> </a:t>
            </a:r>
            <a:r>
              <a:rPr lang="en-US" sz="2200" dirty="0">
                <a:latin typeface="Arial"/>
                <a:cs typeface="Arial"/>
              </a:rPr>
              <a:t>plan</a:t>
            </a:r>
            <a:r>
              <a:rPr lang="en-US" sz="2200" spc="-30" dirty="0">
                <a:latin typeface="Arial"/>
                <a:cs typeface="Arial"/>
              </a:rPr>
              <a:t> </a:t>
            </a:r>
            <a:r>
              <a:rPr lang="en-US" sz="2200" dirty="0">
                <a:latin typeface="Arial"/>
                <a:cs typeface="Arial"/>
              </a:rPr>
              <a:t>for</a:t>
            </a:r>
            <a:r>
              <a:rPr lang="en-US" sz="2200" spc="-20" dirty="0">
                <a:latin typeface="Arial"/>
                <a:cs typeface="Arial"/>
              </a:rPr>
              <a:t> </a:t>
            </a:r>
            <a:r>
              <a:rPr lang="en-US" sz="2200" spc="-10" dirty="0">
                <a:latin typeface="Arial"/>
                <a:cs typeface="Arial"/>
              </a:rPr>
              <a:t>today?</a:t>
            </a:r>
            <a:endParaRPr lang="en-US" sz="2200" dirty="0">
              <a:latin typeface="Arial"/>
              <a:cs typeface="Arial"/>
            </a:endParaRPr>
          </a:p>
          <a:p>
            <a:pPr marL="307975" indent="-295275">
              <a:lnSpc>
                <a:spcPct val="100000"/>
              </a:lnSpc>
              <a:spcBef>
                <a:spcPts val="950"/>
              </a:spcBef>
              <a:buAutoNum type="arabicPeriod"/>
              <a:tabLst>
                <a:tab pos="307975" algn="l"/>
                <a:tab pos="946785" algn="l"/>
              </a:tabLst>
            </a:pPr>
            <a:r>
              <a:rPr lang="en-US" sz="2200" spc="-25" dirty="0">
                <a:latin typeface="Arial"/>
                <a:cs typeface="Arial"/>
              </a:rPr>
              <a:t>Any</a:t>
            </a:r>
            <a:r>
              <a:rPr lang="en-US" sz="2200" dirty="0">
                <a:latin typeface="Arial"/>
                <a:cs typeface="Arial"/>
              </a:rPr>
              <a:t>	</a:t>
            </a:r>
            <a:r>
              <a:rPr lang="en-US" sz="2200" spc="-10" dirty="0">
                <a:latin typeface="Arial"/>
                <a:cs typeface="Arial"/>
              </a:rPr>
              <a:t>impediments?</a:t>
            </a:r>
            <a:endParaRPr lang="en-US" sz="2200" dirty="0">
              <a:latin typeface="Arial"/>
              <a:cs typeface="Arial"/>
            </a:endParaRPr>
          </a:p>
          <a:p>
            <a:pPr marL="584200" marR="276225" lvl="1" indent="-342900">
              <a:lnSpc>
                <a:spcPts val="2350"/>
              </a:lnSpc>
              <a:spcBef>
                <a:spcPts val="1300"/>
              </a:spcBef>
            </a:pPr>
            <a:endParaRPr lang="en-US" spc="-10" dirty="0" smtClean="0"/>
          </a:p>
          <a:p>
            <a:pPr marL="0" marR="276225" lvl="1" indent="0">
              <a:lnSpc>
                <a:spcPts val="2350"/>
              </a:lnSpc>
              <a:spcBef>
                <a:spcPts val="1300"/>
              </a:spcBef>
              <a:buNone/>
            </a:pPr>
            <a:endParaRPr lang="en-US" spc="-10" dirty="0" smtClean="0"/>
          </a:p>
          <a:p>
            <a:pPr marR="276225">
              <a:lnSpc>
                <a:spcPts val="2350"/>
              </a:lnSpc>
              <a:spcBef>
                <a:spcPts val="1300"/>
              </a:spcBef>
            </a:pPr>
            <a:endParaRPr lang="en-US" b="1" spc="-10" dirty="0" smtClean="0">
              <a:latin typeface="Arial"/>
              <a:cs typeface="Arial"/>
            </a:endParaRPr>
          </a:p>
          <a:p>
            <a:pPr marL="584200" marR="276225" lvl="1" indent="-342900">
              <a:lnSpc>
                <a:spcPts val="2350"/>
              </a:lnSpc>
              <a:spcBef>
                <a:spcPts val="1300"/>
              </a:spcBef>
              <a:buFont typeface="Wingdings" panose="05000000000000000000" pitchFamily="2" charset="2"/>
              <a:buChar char="ü"/>
            </a:pPr>
            <a:endParaRPr lang="en-US" dirty="0">
              <a:latin typeface="Arial"/>
              <a:cs typeface="Arial"/>
            </a:endParaRPr>
          </a:p>
          <a:p>
            <a:pPr marL="241300" marR="276225" lvl="1" indent="0">
              <a:lnSpc>
                <a:spcPts val="2350"/>
              </a:lnSpc>
              <a:spcBef>
                <a:spcPts val="1300"/>
              </a:spcBef>
              <a:buNone/>
            </a:pPr>
            <a:endParaRPr lang="en-US" spc="-10" dirty="0" smtClean="0"/>
          </a:p>
          <a:p>
            <a:pPr marL="241300" marR="276225" lvl="1" indent="0">
              <a:lnSpc>
                <a:spcPts val="2350"/>
              </a:lnSpc>
              <a:spcBef>
                <a:spcPts val="1300"/>
              </a:spcBef>
              <a:buNone/>
            </a:pPr>
            <a:endParaRPr lang="en-US" dirty="0"/>
          </a:p>
        </p:txBody>
      </p:sp>
      <p:sp>
        <p:nvSpPr>
          <p:cNvPr id="4" name="Date Placeholder 3"/>
          <p:cNvSpPr>
            <a:spLocks noGrp="1"/>
          </p:cNvSpPr>
          <p:nvPr>
            <p:ph type="dt" sz="half" idx="10"/>
          </p:nvPr>
        </p:nvSpPr>
        <p:spPr/>
        <p:txBody>
          <a:bodyPr/>
          <a:lstStyle/>
          <a:p>
            <a:fld id="{1C9DA344-8613-4D4E-9825-5B70FBC62E48}" type="datetime1">
              <a:rPr lang="en-IN" smtClean="0"/>
              <a:t>20-03-2024</a:t>
            </a:fld>
            <a:endParaRPr lang="en-IN"/>
          </a:p>
        </p:txBody>
      </p:sp>
      <p:sp>
        <p:nvSpPr>
          <p:cNvPr id="5" name="Footer Placeholder 4"/>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35886493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409574"/>
            <a:ext cx="11020425" cy="1957388"/>
          </a:xfrm>
        </p:spPr>
        <p:txBody>
          <a:bodyPr/>
          <a:lstStyle/>
          <a:p>
            <a:r>
              <a:rPr lang="en-US" dirty="0" smtClean="0"/>
              <a:t>Scrum Ceremonies</a:t>
            </a:r>
            <a:endParaRPr lang="en-IN" dirty="0"/>
          </a:p>
        </p:txBody>
      </p:sp>
      <p:sp>
        <p:nvSpPr>
          <p:cNvPr id="4" name="Date Placeholder 3"/>
          <p:cNvSpPr>
            <a:spLocks noGrp="1"/>
          </p:cNvSpPr>
          <p:nvPr>
            <p:ph type="dt" sz="half" idx="10"/>
          </p:nvPr>
        </p:nvSpPr>
        <p:spPr/>
        <p:txBody>
          <a:bodyPr/>
          <a:lstStyle/>
          <a:p>
            <a:fld id="{1C9DA344-8613-4D4E-9825-5B70FBC62E48}" type="datetime1">
              <a:rPr lang="en-IN" smtClean="0"/>
              <a:t>20-03-2024</a:t>
            </a:fld>
            <a:endParaRPr lang="en-IN"/>
          </a:p>
        </p:txBody>
      </p:sp>
      <p:pic>
        <p:nvPicPr>
          <p:cNvPr id="9" name="Picture 8"/>
          <p:cNvPicPr>
            <a:picLocks noChangeAspect="1"/>
          </p:cNvPicPr>
          <p:nvPr/>
        </p:nvPicPr>
        <p:blipFill>
          <a:blip r:embed="rId2"/>
          <a:stretch>
            <a:fillRect/>
          </a:stretch>
        </p:blipFill>
        <p:spPr>
          <a:xfrm>
            <a:off x="419100" y="1309719"/>
            <a:ext cx="10439400" cy="5322856"/>
          </a:xfrm>
          <a:prstGeom prst="rect">
            <a:avLst/>
          </a:prstGeom>
        </p:spPr>
      </p:pic>
    </p:spTree>
    <p:extLst>
      <p:ext uri="{BB962C8B-B14F-4D97-AF65-F5344CB8AC3E}">
        <p14:creationId xmlns:p14="http://schemas.microsoft.com/office/powerpoint/2010/main" val="19570471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Sprint Planning</a:t>
            </a:r>
            <a:endParaRPr lang="en-IN" dirty="0"/>
          </a:p>
        </p:txBody>
      </p:sp>
      <p:sp>
        <p:nvSpPr>
          <p:cNvPr id="3" name="Content Placeholder 2"/>
          <p:cNvSpPr>
            <a:spLocks noGrp="1"/>
          </p:cNvSpPr>
          <p:nvPr>
            <p:ph idx="1"/>
          </p:nvPr>
        </p:nvSpPr>
        <p:spPr>
          <a:xfrm>
            <a:off x="723900" y="1590675"/>
            <a:ext cx="10629900" cy="5130800"/>
          </a:xfrm>
        </p:spPr>
        <p:txBody>
          <a:bodyPr>
            <a:normAutofit/>
          </a:bodyPr>
          <a:lstStyle/>
          <a:p>
            <a:r>
              <a:rPr lang="en-US" sz="2400" dirty="0" smtClean="0"/>
              <a:t>A </a:t>
            </a:r>
            <a:r>
              <a:rPr lang="en-US" sz="2400" dirty="0"/>
              <a:t>collaborative meeting in the beginning of each Sprint between the Product Owner, the Scrum Master and the Team</a:t>
            </a:r>
            <a:r>
              <a:rPr lang="en-US" sz="2400" dirty="0" smtClean="0"/>
              <a:t>.</a:t>
            </a:r>
          </a:p>
          <a:p>
            <a:r>
              <a:rPr lang="en-US" sz="2400" dirty="0"/>
              <a:t>Takes 8 hours and consists of 2 parts (“before lunch and after lunch</a:t>
            </a:r>
            <a:r>
              <a:rPr lang="en-US" sz="2400" dirty="0" smtClean="0"/>
              <a:t>”)</a:t>
            </a:r>
          </a:p>
          <a:p>
            <a:r>
              <a:rPr lang="en-US" sz="2400" dirty="0"/>
              <a:t>The Product Owner and team negotiate which Product Backlog Items they will attempt to convert to working product during the Sprint. The Product Owner is responsible for declaring which items are the most important to the business</a:t>
            </a:r>
            <a:r>
              <a:rPr lang="en-US" sz="2400" dirty="0" smtClean="0"/>
              <a:t>.</a:t>
            </a:r>
          </a:p>
          <a:p>
            <a:r>
              <a:rPr lang="en-US" sz="2400" dirty="0"/>
              <a:t>The team is responsible for selecting the amount of work they feel they can implement without accruing technical debt. The team “pulls” work from the Product Backlog to the Sprint </a:t>
            </a:r>
            <a:r>
              <a:rPr lang="en-US" sz="2400" dirty="0" smtClean="0"/>
              <a:t>Backlog.</a:t>
            </a:r>
            <a:endParaRPr lang="en-IN" sz="2400" dirty="0"/>
          </a:p>
        </p:txBody>
      </p:sp>
      <p:sp>
        <p:nvSpPr>
          <p:cNvPr id="4" name="Date Placeholder 3"/>
          <p:cNvSpPr>
            <a:spLocks noGrp="1"/>
          </p:cNvSpPr>
          <p:nvPr>
            <p:ph type="dt" sz="half" idx="10"/>
          </p:nvPr>
        </p:nvSpPr>
        <p:spPr/>
        <p:txBody>
          <a:bodyPr/>
          <a:lstStyle/>
          <a:p>
            <a:fld id="{1C9DA344-8613-4D4E-9825-5B70FBC62E48}" type="datetime1">
              <a:rPr lang="en-IN" smtClean="0"/>
              <a:t>20-03-2024</a:t>
            </a:fld>
            <a:endParaRPr lang="en-IN"/>
          </a:p>
        </p:txBody>
      </p:sp>
      <p:sp>
        <p:nvSpPr>
          <p:cNvPr id="5" name="Footer Placeholder 4"/>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33487498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Sprint Planning</a:t>
            </a:r>
            <a:endParaRPr lang="en-IN" dirty="0"/>
          </a:p>
        </p:txBody>
      </p:sp>
      <p:sp>
        <p:nvSpPr>
          <p:cNvPr id="4" name="Date Placeholder 3"/>
          <p:cNvSpPr>
            <a:spLocks noGrp="1"/>
          </p:cNvSpPr>
          <p:nvPr>
            <p:ph type="dt" sz="half" idx="10"/>
          </p:nvPr>
        </p:nvSpPr>
        <p:spPr/>
        <p:txBody>
          <a:bodyPr/>
          <a:lstStyle/>
          <a:p>
            <a:fld id="{1C9DA344-8613-4D4E-9825-5B70FBC62E48}" type="datetime1">
              <a:rPr lang="en-IN" smtClean="0"/>
              <a:t>20-03-2024</a:t>
            </a:fld>
            <a:endParaRPr lang="en-IN"/>
          </a:p>
        </p:txBody>
      </p:sp>
      <p:sp>
        <p:nvSpPr>
          <p:cNvPr id="5" name="Footer Placeholder 4"/>
          <p:cNvSpPr>
            <a:spLocks noGrp="1"/>
          </p:cNvSpPr>
          <p:nvPr>
            <p:ph type="ftr" sz="quarter" idx="11"/>
          </p:nvPr>
        </p:nvSpPr>
        <p:spPr/>
        <p:txBody>
          <a:bodyPr/>
          <a:lstStyle/>
          <a:p>
            <a:endParaRPr lang="en-IN" dirty="0"/>
          </a:p>
        </p:txBody>
      </p:sp>
      <p:pic>
        <p:nvPicPr>
          <p:cNvPr id="8" name="object 2"/>
          <p:cNvPicPr/>
          <p:nvPr/>
        </p:nvPicPr>
        <p:blipFill>
          <a:blip r:embed="rId2" cstate="print"/>
          <a:stretch>
            <a:fillRect/>
          </a:stretch>
        </p:blipFill>
        <p:spPr>
          <a:xfrm>
            <a:off x="1709419" y="1459716"/>
            <a:ext cx="7501256" cy="4902984"/>
          </a:xfrm>
          <a:prstGeom prst="rect">
            <a:avLst/>
          </a:prstGeom>
        </p:spPr>
      </p:pic>
    </p:spTree>
    <p:extLst>
      <p:ext uri="{BB962C8B-B14F-4D97-AF65-F5344CB8AC3E}">
        <p14:creationId xmlns:p14="http://schemas.microsoft.com/office/powerpoint/2010/main" val="9989278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Sprint Planning Meeting</a:t>
            </a:r>
            <a:endParaRPr lang="en-IN" dirty="0"/>
          </a:p>
        </p:txBody>
      </p:sp>
      <p:sp>
        <p:nvSpPr>
          <p:cNvPr id="3" name="Content Placeholder 2"/>
          <p:cNvSpPr>
            <a:spLocks noGrp="1"/>
          </p:cNvSpPr>
          <p:nvPr>
            <p:ph idx="1"/>
          </p:nvPr>
        </p:nvSpPr>
        <p:spPr>
          <a:xfrm>
            <a:off x="723900" y="1590675"/>
            <a:ext cx="10629900" cy="5130800"/>
          </a:xfrm>
        </p:spPr>
        <p:txBody>
          <a:bodyPr>
            <a:normAutofit/>
          </a:bodyPr>
          <a:lstStyle/>
          <a:p>
            <a:pPr marL="137160">
              <a:lnSpc>
                <a:spcPts val="3240"/>
              </a:lnSpc>
              <a:spcBef>
                <a:spcPts val="100"/>
              </a:spcBef>
            </a:pPr>
            <a:r>
              <a:rPr lang="en-US" sz="2400" spc="-100" dirty="0"/>
              <a:t>1</a:t>
            </a:r>
            <a:r>
              <a:rPr lang="en-US" sz="2400" spc="-150" baseline="29513" dirty="0"/>
              <a:t>st</a:t>
            </a:r>
            <a:r>
              <a:rPr lang="en-US" sz="2400" spc="127" baseline="29513" dirty="0"/>
              <a:t> </a:t>
            </a:r>
            <a:r>
              <a:rPr lang="en-US" sz="3200" spc="-10" dirty="0"/>
              <a:t>Part:</a:t>
            </a:r>
            <a:endParaRPr lang="en-US" sz="3200" dirty="0"/>
          </a:p>
          <a:p>
            <a:pPr marL="594360" lvl="1">
              <a:lnSpc>
                <a:spcPts val="3240"/>
              </a:lnSpc>
            </a:pPr>
            <a:r>
              <a:rPr lang="en-US" sz="2000" dirty="0"/>
              <a:t>Creating</a:t>
            </a:r>
            <a:r>
              <a:rPr lang="en-US" sz="2000" spc="-120" dirty="0"/>
              <a:t> </a:t>
            </a:r>
            <a:r>
              <a:rPr lang="en-US" sz="2000" dirty="0"/>
              <a:t>Product</a:t>
            </a:r>
            <a:r>
              <a:rPr lang="en-US" sz="2000" spc="-120" dirty="0"/>
              <a:t> </a:t>
            </a:r>
            <a:r>
              <a:rPr lang="en-US" sz="2000" spc="-10" dirty="0"/>
              <a:t>Backlog</a:t>
            </a:r>
          </a:p>
          <a:p>
            <a:pPr marL="594360" lvl="1">
              <a:lnSpc>
                <a:spcPct val="100000"/>
              </a:lnSpc>
              <a:spcBef>
                <a:spcPts val="1180"/>
              </a:spcBef>
            </a:pPr>
            <a:r>
              <a:rPr lang="en-US" sz="2000" dirty="0"/>
              <a:t>Determining</a:t>
            </a:r>
            <a:r>
              <a:rPr lang="en-US" sz="2000" spc="-95" dirty="0"/>
              <a:t> </a:t>
            </a:r>
            <a:r>
              <a:rPr lang="en-US" sz="2000" dirty="0"/>
              <a:t>the</a:t>
            </a:r>
            <a:r>
              <a:rPr lang="en-US" sz="2000" spc="-90" dirty="0"/>
              <a:t> </a:t>
            </a:r>
            <a:r>
              <a:rPr lang="en-US" sz="2000" dirty="0"/>
              <a:t>Sprint</a:t>
            </a:r>
            <a:r>
              <a:rPr lang="en-US" sz="2000" spc="-90" dirty="0"/>
              <a:t> </a:t>
            </a:r>
            <a:r>
              <a:rPr lang="en-US" sz="2000" spc="-10" dirty="0"/>
              <a:t>Goal.</a:t>
            </a:r>
          </a:p>
          <a:p>
            <a:pPr marL="594360" marR="17780" lvl="1">
              <a:lnSpc>
                <a:spcPts val="3120"/>
              </a:lnSpc>
              <a:spcBef>
                <a:spcPts val="1480"/>
              </a:spcBef>
            </a:pPr>
            <a:r>
              <a:rPr lang="en-US" sz="2000" dirty="0"/>
              <a:t>Participants:</a:t>
            </a:r>
            <a:r>
              <a:rPr lang="en-US" sz="2000" spc="-114" dirty="0"/>
              <a:t> </a:t>
            </a:r>
            <a:r>
              <a:rPr lang="en-US" sz="2000" dirty="0"/>
              <a:t>Product</a:t>
            </a:r>
            <a:r>
              <a:rPr lang="en-US" sz="2000" spc="-110" dirty="0"/>
              <a:t> </a:t>
            </a:r>
            <a:r>
              <a:rPr lang="en-US" sz="2000" spc="-20" dirty="0"/>
              <a:t>Owner,</a:t>
            </a:r>
            <a:r>
              <a:rPr lang="en-US" sz="2000" spc="-110" dirty="0"/>
              <a:t> </a:t>
            </a:r>
            <a:r>
              <a:rPr lang="en-US" sz="2000" dirty="0"/>
              <a:t>Scrum</a:t>
            </a:r>
            <a:r>
              <a:rPr lang="en-US" sz="2000" spc="-100" dirty="0"/>
              <a:t> </a:t>
            </a:r>
            <a:r>
              <a:rPr lang="en-US" sz="2000" spc="-10" dirty="0"/>
              <a:t>Master,</a:t>
            </a:r>
            <a:r>
              <a:rPr lang="en-US" sz="2000" spc="-110" dirty="0"/>
              <a:t> </a:t>
            </a:r>
            <a:r>
              <a:rPr lang="en-US" sz="2000" spc="-10" dirty="0"/>
              <a:t>Scrum </a:t>
            </a:r>
            <a:r>
              <a:rPr lang="en-US" sz="2000" spc="-20" dirty="0"/>
              <a:t>Team</a:t>
            </a:r>
          </a:p>
          <a:p>
            <a:pPr marL="137160">
              <a:lnSpc>
                <a:spcPts val="3245"/>
              </a:lnSpc>
              <a:spcBef>
                <a:spcPts val="1110"/>
              </a:spcBef>
            </a:pPr>
            <a:r>
              <a:rPr lang="en-US" sz="2400" spc="-260" dirty="0"/>
              <a:t>2</a:t>
            </a:r>
            <a:r>
              <a:rPr lang="en-US" sz="2400" spc="-390" baseline="29513" dirty="0"/>
              <a:t>nd</a:t>
            </a:r>
            <a:r>
              <a:rPr lang="en-US" sz="2400" spc="502" baseline="29513" dirty="0"/>
              <a:t> </a:t>
            </a:r>
            <a:r>
              <a:rPr lang="en-US" sz="3200" spc="-10" dirty="0"/>
              <a:t>Part:</a:t>
            </a:r>
            <a:endParaRPr lang="en-US" sz="3200" dirty="0"/>
          </a:p>
          <a:p>
            <a:pPr marL="594360" lvl="1">
              <a:lnSpc>
                <a:spcPts val="3245"/>
              </a:lnSpc>
            </a:pPr>
            <a:r>
              <a:rPr lang="en-US" sz="2000" dirty="0"/>
              <a:t>Participants:</a:t>
            </a:r>
            <a:r>
              <a:rPr lang="en-US" sz="2000" spc="-95" dirty="0"/>
              <a:t> </a:t>
            </a:r>
            <a:r>
              <a:rPr lang="en-US" sz="2000" dirty="0"/>
              <a:t>Scrum</a:t>
            </a:r>
            <a:r>
              <a:rPr lang="en-US" sz="2000" spc="-85" dirty="0"/>
              <a:t> </a:t>
            </a:r>
            <a:r>
              <a:rPr lang="en-US" sz="2000" spc="-20" dirty="0"/>
              <a:t>Master,</a:t>
            </a:r>
            <a:r>
              <a:rPr lang="en-US" sz="2000" spc="-95" dirty="0"/>
              <a:t> </a:t>
            </a:r>
            <a:r>
              <a:rPr lang="en-US" sz="2000" dirty="0"/>
              <a:t>Scrum</a:t>
            </a:r>
            <a:r>
              <a:rPr lang="en-US" sz="2000" spc="-114" dirty="0"/>
              <a:t> </a:t>
            </a:r>
            <a:r>
              <a:rPr lang="en-US" sz="2000" spc="-20" dirty="0"/>
              <a:t>Team</a:t>
            </a:r>
          </a:p>
          <a:p>
            <a:pPr marL="594360" lvl="1">
              <a:lnSpc>
                <a:spcPct val="100000"/>
              </a:lnSpc>
              <a:spcBef>
                <a:spcPts val="1170"/>
              </a:spcBef>
            </a:pPr>
            <a:r>
              <a:rPr lang="en-US" sz="2000" dirty="0"/>
              <a:t>Creating</a:t>
            </a:r>
            <a:r>
              <a:rPr lang="en-US" sz="2000" spc="-105" dirty="0"/>
              <a:t> </a:t>
            </a:r>
            <a:r>
              <a:rPr lang="en-US" sz="2000" dirty="0"/>
              <a:t>Sprint</a:t>
            </a:r>
            <a:r>
              <a:rPr lang="en-US" sz="2000" spc="-105" dirty="0"/>
              <a:t> </a:t>
            </a:r>
            <a:r>
              <a:rPr lang="en-US" sz="2000" spc="-10" dirty="0"/>
              <a:t>Backlog</a:t>
            </a:r>
          </a:p>
          <a:p>
            <a:endParaRPr lang="en-IN" sz="2400" dirty="0"/>
          </a:p>
        </p:txBody>
      </p:sp>
      <p:sp>
        <p:nvSpPr>
          <p:cNvPr id="4" name="Date Placeholder 3"/>
          <p:cNvSpPr>
            <a:spLocks noGrp="1"/>
          </p:cNvSpPr>
          <p:nvPr>
            <p:ph type="dt" sz="half" idx="10"/>
          </p:nvPr>
        </p:nvSpPr>
        <p:spPr/>
        <p:txBody>
          <a:bodyPr/>
          <a:lstStyle/>
          <a:p>
            <a:fld id="{1C9DA344-8613-4D4E-9825-5B70FBC62E48}" type="datetime1">
              <a:rPr lang="en-IN" smtClean="0"/>
              <a:t>20-03-2024</a:t>
            </a:fld>
            <a:endParaRPr lang="en-IN"/>
          </a:p>
        </p:txBody>
      </p:sp>
      <p:sp>
        <p:nvSpPr>
          <p:cNvPr id="5" name="Footer Placeholder 4"/>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24847846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a:t>
            </a:r>
            <a:endParaRPr lang="en-IN" dirty="0"/>
          </a:p>
        </p:txBody>
      </p:sp>
      <p:sp>
        <p:nvSpPr>
          <p:cNvPr id="3" name="Content Placeholder 2"/>
          <p:cNvSpPr>
            <a:spLocks noGrp="1"/>
          </p:cNvSpPr>
          <p:nvPr>
            <p:ph idx="1"/>
          </p:nvPr>
        </p:nvSpPr>
        <p:spPr/>
        <p:txBody>
          <a:bodyPr>
            <a:normAutofit/>
          </a:bodyPr>
          <a:lstStyle/>
          <a:p>
            <a:r>
              <a:rPr lang="en-US" dirty="0" smtClean="0"/>
              <a:t>What is Agile?</a:t>
            </a:r>
            <a:endParaRPr lang="en-IN" dirty="0" smtClean="0"/>
          </a:p>
          <a:p>
            <a:r>
              <a:rPr lang="en-US" dirty="0" smtClean="0"/>
              <a:t>How does it works?</a:t>
            </a:r>
            <a:endParaRPr lang="en-IN" dirty="0" smtClean="0"/>
          </a:p>
          <a:p>
            <a:r>
              <a:rPr lang="en-US" dirty="0" smtClean="0"/>
              <a:t>Why we use agile methods?</a:t>
            </a:r>
          </a:p>
          <a:p>
            <a:r>
              <a:rPr lang="en-IN" dirty="0"/>
              <a:t>Scrum </a:t>
            </a:r>
            <a:r>
              <a:rPr lang="en-IN" dirty="0" smtClean="0"/>
              <a:t>Meeting (Daily Huddle Meet/</a:t>
            </a:r>
            <a:r>
              <a:rPr lang="en-IN" dirty="0" err="1" smtClean="0"/>
              <a:t>Standup</a:t>
            </a:r>
            <a:r>
              <a:rPr lang="en-IN" dirty="0" smtClean="0"/>
              <a:t> Meeting)</a:t>
            </a:r>
            <a:endParaRPr lang="en-US" dirty="0" smtClean="0"/>
          </a:p>
          <a:p>
            <a:r>
              <a:rPr lang="en-US" dirty="0" smtClean="0"/>
              <a:t>Important terms </a:t>
            </a:r>
          </a:p>
          <a:p>
            <a:r>
              <a:rPr lang="en-US" dirty="0" smtClean="0"/>
              <a:t>Scrum process</a:t>
            </a:r>
          </a:p>
          <a:p>
            <a:r>
              <a:rPr lang="en-US" dirty="0" smtClean="0"/>
              <a:t>Scrum Artifacts</a:t>
            </a:r>
          </a:p>
          <a:p>
            <a:pPr marL="0" indent="0">
              <a:buNone/>
            </a:pPr>
            <a:endParaRPr lang="en-IN" dirty="0"/>
          </a:p>
        </p:txBody>
      </p:sp>
      <p:sp>
        <p:nvSpPr>
          <p:cNvPr id="4" name="Date Placeholder 3"/>
          <p:cNvSpPr>
            <a:spLocks noGrp="1"/>
          </p:cNvSpPr>
          <p:nvPr>
            <p:ph type="dt" sz="half" idx="10"/>
          </p:nvPr>
        </p:nvSpPr>
        <p:spPr/>
        <p:txBody>
          <a:bodyPr/>
          <a:lstStyle/>
          <a:p>
            <a:fld id="{1C9DA344-8613-4D4E-9825-5B70FBC62E48}" type="datetime1">
              <a:rPr lang="en-IN" smtClean="0"/>
              <a:t>20-03-2024</a:t>
            </a:fld>
            <a:endParaRPr lang="en-IN"/>
          </a:p>
        </p:txBody>
      </p:sp>
      <p:sp>
        <p:nvSpPr>
          <p:cNvPr id="5" name="Footer Placeholder 4"/>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38452209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04801"/>
            <a:ext cx="10725150" cy="1385888"/>
          </a:xfrm>
        </p:spPr>
        <p:txBody>
          <a:bodyPr/>
          <a:lstStyle/>
          <a:p>
            <a:r>
              <a:rPr lang="en-US" dirty="0"/>
              <a:t>Difference</a:t>
            </a:r>
            <a:r>
              <a:rPr lang="en-US" spc="-95" dirty="0"/>
              <a:t> </a:t>
            </a:r>
            <a:r>
              <a:rPr lang="en-US" dirty="0"/>
              <a:t>between</a:t>
            </a:r>
            <a:r>
              <a:rPr lang="en-US" spc="-85" dirty="0"/>
              <a:t> </a:t>
            </a:r>
            <a:r>
              <a:rPr lang="en-US" dirty="0"/>
              <a:t>Product</a:t>
            </a:r>
            <a:r>
              <a:rPr lang="en-US" spc="-80" dirty="0"/>
              <a:t> </a:t>
            </a:r>
            <a:r>
              <a:rPr lang="en-US" spc="-10" dirty="0"/>
              <a:t>Backlog</a:t>
            </a:r>
            <a:r>
              <a:rPr lang="en-US" i="1" spc="-10" dirty="0"/>
              <a:t> </a:t>
            </a:r>
            <a:r>
              <a:rPr lang="en-US" i="1" dirty="0"/>
              <a:t>&amp;</a:t>
            </a:r>
            <a:r>
              <a:rPr lang="en-US" i="1" spc="-85" dirty="0"/>
              <a:t> </a:t>
            </a:r>
            <a:r>
              <a:rPr lang="en-US" i="1" dirty="0"/>
              <a:t>Sprint</a:t>
            </a:r>
            <a:r>
              <a:rPr lang="en-US" i="1" spc="-80" dirty="0"/>
              <a:t> </a:t>
            </a:r>
            <a:r>
              <a:rPr lang="en-US" i="1" spc="-10" dirty="0"/>
              <a:t>Backlog</a:t>
            </a:r>
            <a:endParaRPr lang="en-IN" dirty="0"/>
          </a:p>
        </p:txBody>
      </p:sp>
      <p:sp>
        <p:nvSpPr>
          <p:cNvPr id="3" name="Content Placeholder 2"/>
          <p:cNvSpPr>
            <a:spLocks noGrp="1"/>
          </p:cNvSpPr>
          <p:nvPr>
            <p:ph idx="1"/>
          </p:nvPr>
        </p:nvSpPr>
        <p:spPr>
          <a:xfrm>
            <a:off x="723900" y="1590675"/>
            <a:ext cx="10467975" cy="4765675"/>
          </a:xfrm>
        </p:spPr>
        <p:txBody>
          <a:bodyPr>
            <a:normAutofit/>
          </a:bodyPr>
          <a:lstStyle/>
          <a:p>
            <a:pPr marL="12700" marR="5080">
              <a:lnSpc>
                <a:spcPts val="2150"/>
              </a:lnSpc>
              <a:spcBef>
                <a:spcPts val="300"/>
              </a:spcBef>
            </a:pPr>
            <a:r>
              <a:rPr lang="en-US" sz="2000" dirty="0">
                <a:latin typeface="Arial"/>
                <a:cs typeface="Arial"/>
              </a:rPr>
              <a:t>Managed</a:t>
            </a:r>
            <a:r>
              <a:rPr lang="en-US" sz="2000" spc="-35" dirty="0">
                <a:latin typeface="Arial"/>
                <a:cs typeface="Arial"/>
              </a:rPr>
              <a:t> </a:t>
            </a:r>
            <a:r>
              <a:rPr lang="en-US" sz="2000" dirty="0">
                <a:latin typeface="Arial"/>
                <a:cs typeface="Arial"/>
              </a:rPr>
              <a:t>by</a:t>
            </a:r>
            <a:r>
              <a:rPr lang="en-US" sz="2000" spc="-15" dirty="0">
                <a:latin typeface="Arial"/>
                <a:cs typeface="Arial"/>
              </a:rPr>
              <a:t> </a:t>
            </a:r>
            <a:r>
              <a:rPr lang="en-US" sz="2000" dirty="0">
                <a:latin typeface="Arial"/>
                <a:cs typeface="Arial"/>
              </a:rPr>
              <a:t>product</a:t>
            </a:r>
            <a:r>
              <a:rPr lang="en-US" sz="2000" spc="-30" dirty="0">
                <a:latin typeface="Arial"/>
                <a:cs typeface="Arial"/>
              </a:rPr>
              <a:t> </a:t>
            </a:r>
            <a:r>
              <a:rPr lang="en-US" sz="2000" dirty="0">
                <a:latin typeface="Arial"/>
                <a:cs typeface="Arial"/>
              </a:rPr>
              <a:t>owner</a:t>
            </a:r>
            <a:r>
              <a:rPr lang="en-US" sz="2000" spc="-15" dirty="0">
                <a:latin typeface="Arial"/>
                <a:cs typeface="Arial"/>
              </a:rPr>
              <a:t> </a:t>
            </a:r>
            <a:r>
              <a:rPr lang="en-US" sz="2000" dirty="0">
                <a:latin typeface="Arial"/>
                <a:cs typeface="Arial"/>
              </a:rPr>
              <a:t>and</a:t>
            </a:r>
            <a:r>
              <a:rPr lang="en-US" sz="2000" spc="-10" dirty="0">
                <a:latin typeface="Arial"/>
                <a:cs typeface="Arial"/>
              </a:rPr>
              <a:t> </a:t>
            </a:r>
            <a:r>
              <a:rPr lang="en-US" sz="2000" dirty="0">
                <a:latin typeface="Arial"/>
                <a:cs typeface="Arial"/>
              </a:rPr>
              <a:t>contains</a:t>
            </a:r>
            <a:r>
              <a:rPr lang="en-US" sz="2000" spc="-15" dirty="0">
                <a:latin typeface="Arial"/>
                <a:cs typeface="Arial"/>
              </a:rPr>
              <a:t> </a:t>
            </a:r>
            <a:r>
              <a:rPr lang="en-US" sz="2000" dirty="0">
                <a:latin typeface="Arial"/>
                <a:cs typeface="Arial"/>
              </a:rPr>
              <a:t>a</a:t>
            </a:r>
            <a:r>
              <a:rPr lang="en-US" sz="2000" spc="-25" dirty="0">
                <a:latin typeface="Arial"/>
                <a:cs typeface="Arial"/>
              </a:rPr>
              <a:t> </a:t>
            </a:r>
            <a:r>
              <a:rPr lang="en-US" sz="2000" spc="-10" dirty="0">
                <a:latin typeface="Arial"/>
                <a:cs typeface="Arial"/>
              </a:rPr>
              <a:t>high-</a:t>
            </a:r>
            <a:r>
              <a:rPr lang="en-US" sz="2000" dirty="0">
                <a:latin typeface="Arial"/>
                <a:cs typeface="Arial"/>
              </a:rPr>
              <a:t>level</a:t>
            </a:r>
            <a:r>
              <a:rPr lang="en-US" sz="2000" spc="-5" dirty="0">
                <a:latin typeface="Arial"/>
                <a:cs typeface="Arial"/>
              </a:rPr>
              <a:t> </a:t>
            </a:r>
            <a:r>
              <a:rPr lang="en-US" sz="2000" dirty="0">
                <a:latin typeface="Arial"/>
                <a:cs typeface="Arial"/>
              </a:rPr>
              <a:t>view</a:t>
            </a:r>
            <a:r>
              <a:rPr lang="en-US" sz="2000" spc="-45" dirty="0">
                <a:latin typeface="Arial"/>
                <a:cs typeface="Arial"/>
              </a:rPr>
              <a:t> </a:t>
            </a:r>
            <a:r>
              <a:rPr lang="en-US" sz="2000" dirty="0">
                <a:latin typeface="Arial"/>
                <a:cs typeface="Arial"/>
              </a:rPr>
              <a:t>of</a:t>
            </a:r>
            <a:r>
              <a:rPr lang="en-US" sz="2000" spc="-20" dirty="0">
                <a:latin typeface="Arial"/>
                <a:cs typeface="Arial"/>
              </a:rPr>
              <a:t> </a:t>
            </a:r>
            <a:r>
              <a:rPr lang="en-US" sz="2000" dirty="0">
                <a:latin typeface="Arial"/>
                <a:cs typeface="Arial"/>
              </a:rPr>
              <a:t>all</a:t>
            </a:r>
            <a:r>
              <a:rPr lang="en-US" sz="2000" spc="-15" dirty="0">
                <a:latin typeface="Arial"/>
                <a:cs typeface="Arial"/>
              </a:rPr>
              <a:t> </a:t>
            </a:r>
            <a:r>
              <a:rPr lang="en-US" sz="2000" dirty="0">
                <a:latin typeface="Arial"/>
                <a:cs typeface="Arial"/>
              </a:rPr>
              <a:t>the</a:t>
            </a:r>
            <a:r>
              <a:rPr lang="en-US" sz="2000" spc="-15" dirty="0">
                <a:latin typeface="Arial"/>
                <a:cs typeface="Arial"/>
              </a:rPr>
              <a:t> </a:t>
            </a:r>
            <a:r>
              <a:rPr lang="en-US" sz="2000" dirty="0">
                <a:latin typeface="Arial"/>
                <a:cs typeface="Arial"/>
              </a:rPr>
              <a:t>work</a:t>
            </a:r>
            <a:r>
              <a:rPr lang="en-US" sz="2000" spc="-20" dirty="0">
                <a:latin typeface="Arial"/>
                <a:cs typeface="Arial"/>
              </a:rPr>
              <a:t> that </a:t>
            </a:r>
            <a:r>
              <a:rPr lang="en-US" sz="2000" dirty="0">
                <a:latin typeface="Arial"/>
                <a:cs typeface="Arial"/>
              </a:rPr>
              <a:t>your</a:t>
            </a:r>
            <a:r>
              <a:rPr lang="en-US" sz="2000" spc="-35" dirty="0">
                <a:latin typeface="Arial"/>
                <a:cs typeface="Arial"/>
              </a:rPr>
              <a:t> </a:t>
            </a:r>
            <a:r>
              <a:rPr lang="en-US" sz="2000" dirty="0">
                <a:latin typeface="Arial"/>
                <a:cs typeface="Arial"/>
              </a:rPr>
              <a:t>team</a:t>
            </a:r>
            <a:r>
              <a:rPr lang="en-US" sz="2000" spc="-20" dirty="0">
                <a:latin typeface="Arial"/>
                <a:cs typeface="Arial"/>
              </a:rPr>
              <a:t> </a:t>
            </a:r>
            <a:r>
              <a:rPr lang="en-US" sz="2000" dirty="0">
                <a:latin typeface="Arial"/>
                <a:cs typeface="Arial"/>
              </a:rPr>
              <a:t>must</a:t>
            </a:r>
            <a:r>
              <a:rPr lang="en-US" sz="2000" spc="-35" dirty="0">
                <a:latin typeface="Arial"/>
                <a:cs typeface="Arial"/>
              </a:rPr>
              <a:t> </a:t>
            </a:r>
            <a:r>
              <a:rPr lang="en-US" sz="2000" dirty="0">
                <a:latin typeface="Arial"/>
                <a:cs typeface="Arial"/>
              </a:rPr>
              <a:t>complete</a:t>
            </a:r>
            <a:r>
              <a:rPr lang="en-US" sz="2000" spc="-25" dirty="0">
                <a:latin typeface="Arial"/>
                <a:cs typeface="Arial"/>
              </a:rPr>
              <a:t> </a:t>
            </a:r>
            <a:r>
              <a:rPr lang="en-US" sz="2000" dirty="0">
                <a:latin typeface="Arial"/>
                <a:cs typeface="Arial"/>
              </a:rPr>
              <a:t>to</a:t>
            </a:r>
            <a:r>
              <a:rPr lang="en-US" sz="2000" spc="-35" dirty="0">
                <a:latin typeface="Arial"/>
                <a:cs typeface="Arial"/>
              </a:rPr>
              <a:t> </a:t>
            </a:r>
            <a:r>
              <a:rPr lang="en-US" sz="2000" dirty="0">
                <a:latin typeface="Arial"/>
                <a:cs typeface="Arial"/>
              </a:rPr>
              <a:t>create</a:t>
            </a:r>
            <a:r>
              <a:rPr lang="en-US" sz="2000" spc="-25" dirty="0">
                <a:latin typeface="Arial"/>
                <a:cs typeface="Arial"/>
              </a:rPr>
              <a:t> </a:t>
            </a:r>
            <a:r>
              <a:rPr lang="en-US" sz="2000" dirty="0">
                <a:latin typeface="Arial"/>
                <a:cs typeface="Arial"/>
              </a:rPr>
              <a:t>the</a:t>
            </a:r>
            <a:r>
              <a:rPr lang="en-US" sz="2000" spc="-35" dirty="0">
                <a:latin typeface="Arial"/>
                <a:cs typeface="Arial"/>
              </a:rPr>
              <a:t> </a:t>
            </a:r>
            <a:r>
              <a:rPr lang="en-US" sz="2000" dirty="0">
                <a:latin typeface="Arial"/>
                <a:cs typeface="Arial"/>
              </a:rPr>
              <a:t>product.</a:t>
            </a:r>
            <a:r>
              <a:rPr lang="en-US" sz="2000" spc="-70" dirty="0">
                <a:latin typeface="Arial"/>
                <a:cs typeface="Arial"/>
              </a:rPr>
              <a:t> </a:t>
            </a:r>
            <a:r>
              <a:rPr lang="en-US" sz="2000" spc="-20" dirty="0">
                <a:latin typeface="Arial"/>
                <a:cs typeface="Arial"/>
              </a:rPr>
              <a:t>Your</a:t>
            </a:r>
            <a:r>
              <a:rPr lang="en-US" sz="2000" spc="-35" dirty="0">
                <a:latin typeface="Arial"/>
                <a:cs typeface="Arial"/>
              </a:rPr>
              <a:t> </a:t>
            </a:r>
            <a:r>
              <a:rPr lang="en-US" sz="2000" dirty="0">
                <a:latin typeface="Arial"/>
                <a:cs typeface="Arial"/>
              </a:rPr>
              <a:t>product</a:t>
            </a:r>
            <a:r>
              <a:rPr lang="en-US" sz="2000" spc="-30" dirty="0">
                <a:latin typeface="Arial"/>
                <a:cs typeface="Arial"/>
              </a:rPr>
              <a:t> </a:t>
            </a:r>
            <a:r>
              <a:rPr lang="en-US" sz="2000" dirty="0">
                <a:latin typeface="Arial"/>
                <a:cs typeface="Arial"/>
              </a:rPr>
              <a:t>owner</a:t>
            </a:r>
            <a:r>
              <a:rPr lang="en-US" sz="2000" spc="-35" dirty="0">
                <a:latin typeface="Arial"/>
                <a:cs typeface="Arial"/>
              </a:rPr>
              <a:t> </a:t>
            </a:r>
            <a:r>
              <a:rPr lang="en-US" sz="2000" dirty="0">
                <a:latin typeface="Arial"/>
                <a:cs typeface="Arial"/>
              </a:rPr>
              <a:t>ranks</a:t>
            </a:r>
            <a:r>
              <a:rPr lang="en-US" sz="2000" spc="-25" dirty="0">
                <a:latin typeface="Arial"/>
                <a:cs typeface="Arial"/>
              </a:rPr>
              <a:t> the </a:t>
            </a:r>
            <a:r>
              <a:rPr lang="en-US" sz="2000" dirty="0">
                <a:latin typeface="Arial"/>
                <a:cs typeface="Arial"/>
              </a:rPr>
              <a:t>user</a:t>
            </a:r>
            <a:r>
              <a:rPr lang="en-US" sz="2000" spc="-30" dirty="0">
                <a:latin typeface="Arial"/>
                <a:cs typeface="Arial"/>
              </a:rPr>
              <a:t> </a:t>
            </a:r>
            <a:r>
              <a:rPr lang="en-US" sz="2000" dirty="0">
                <a:latin typeface="Arial"/>
                <a:cs typeface="Arial"/>
              </a:rPr>
              <a:t>stories</a:t>
            </a:r>
            <a:r>
              <a:rPr lang="en-US" sz="2000" spc="-15" dirty="0">
                <a:latin typeface="Arial"/>
                <a:cs typeface="Arial"/>
              </a:rPr>
              <a:t> </a:t>
            </a:r>
            <a:r>
              <a:rPr lang="en-US" sz="2000" dirty="0">
                <a:latin typeface="Arial"/>
                <a:cs typeface="Arial"/>
              </a:rPr>
              <a:t>in</a:t>
            </a:r>
            <a:r>
              <a:rPr lang="en-US" sz="2000" spc="-20" dirty="0">
                <a:latin typeface="Arial"/>
                <a:cs typeface="Arial"/>
              </a:rPr>
              <a:t> </a:t>
            </a:r>
            <a:r>
              <a:rPr lang="en-US" sz="2000" dirty="0">
                <a:latin typeface="Arial"/>
                <a:cs typeface="Arial"/>
              </a:rPr>
              <a:t>the</a:t>
            </a:r>
            <a:r>
              <a:rPr lang="en-US" sz="2000" spc="-15" dirty="0">
                <a:latin typeface="Arial"/>
                <a:cs typeface="Arial"/>
              </a:rPr>
              <a:t> </a:t>
            </a:r>
            <a:r>
              <a:rPr lang="en-US" sz="2000" dirty="0">
                <a:latin typeface="Arial"/>
                <a:cs typeface="Arial"/>
              </a:rPr>
              <a:t>product</a:t>
            </a:r>
            <a:r>
              <a:rPr lang="en-US" sz="2000" spc="-35" dirty="0">
                <a:latin typeface="Arial"/>
                <a:cs typeface="Arial"/>
              </a:rPr>
              <a:t> </a:t>
            </a:r>
            <a:r>
              <a:rPr lang="en-US" sz="2000" dirty="0">
                <a:latin typeface="Arial"/>
                <a:cs typeface="Arial"/>
              </a:rPr>
              <a:t>backlog</a:t>
            </a:r>
            <a:r>
              <a:rPr lang="en-US" sz="2000" spc="-15" dirty="0">
                <a:latin typeface="Arial"/>
                <a:cs typeface="Arial"/>
              </a:rPr>
              <a:t> </a:t>
            </a:r>
            <a:r>
              <a:rPr lang="en-US" sz="2000" dirty="0">
                <a:latin typeface="Arial"/>
                <a:cs typeface="Arial"/>
              </a:rPr>
              <a:t>and</a:t>
            </a:r>
            <a:r>
              <a:rPr lang="en-US" sz="2000" spc="-15" dirty="0">
                <a:latin typeface="Arial"/>
                <a:cs typeface="Arial"/>
              </a:rPr>
              <a:t> </a:t>
            </a:r>
            <a:r>
              <a:rPr lang="en-US" sz="2000" dirty="0">
                <a:latin typeface="Arial"/>
                <a:cs typeface="Arial"/>
              </a:rPr>
              <a:t>provides</a:t>
            </a:r>
            <a:r>
              <a:rPr lang="en-US" sz="2000" spc="-20" dirty="0">
                <a:latin typeface="Arial"/>
                <a:cs typeface="Arial"/>
              </a:rPr>
              <a:t> </a:t>
            </a:r>
            <a:r>
              <a:rPr lang="en-US" sz="2000" dirty="0">
                <a:latin typeface="Arial"/>
                <a:cs typeface="Arial"/>
              </a:rPr>
              <a:t>sufficient</a:t>
            </a:r>
            <a:r>
              <a:rPr lang="en-US" sz="2000" spc="-30" dirty="0">
                <a:latin typeface="Arial"/>
                <a:cs typeface="Arial"/>
              </a:rPr>
              <a:t> </a:t>
            </a:r>
            <a:r>
              <a:rPr lang="en-US" sz="2000" dirty="0">
                <a:latin typeface="Arial"/>
                <a:cs typeface="Arial"/>
              </a:rPr>
              <a:t>detail</a:t>
            </a:r>
            <a:r>
              <a:rPr lang="en-US" sz="2000" spc="-20" dirty="0">
                <a:latin typeface="Arial"/>
                <a:cs typeface="Arial"/>
              </a:rPr>
              <a:t> </a:t>
            </a:r>
            <a:r>
              <a:rPr lang="en-US" sz="2000" dirty="0">
                <a:latin typeface="Arial"/>
                <a:cs typeface="Arial"/>
              </a:rPr>
              <a:t>during</a:t>
            </a:r>
            <a:r>
              <a:rPr lang="en-US" sz="2000" spc="-25" dirty="0">
                <a:latin typeface="Arial"/>
                <a:cs typeface="Arial"/>
              </a:rPr>
              <a:t> </a:t>
            </a:r>
            <a:r>
              <a:rPr lang="en-US" sz="2000" dirty="0">
                <a:latin typeface="Arial"/>
                <a:cs typeface="Arial"/>
              </a:rPr>
              <a:t>the</a:t>
            </a:r>
            <a:r>
              <a:rPr lang="en-US" sz="2000" spc="-15" dirty="0">
                <a:latin typeface="Arial"/>
                <a:cs typeface="Arial"/>
              </a:rPr>
              <a:t> </a:t>
            </a:r>
            <a:r>
              <a:rPr lang="en-US" sz="2000" spc="-10" dirty="0">
                <a:latin typeface="Arial"/>
                <a:cs typeface="Arial"/>
              </a:rPr>
              <a:t>sprint </a:t>
            </a:r>
            <a:r>
              <a:rPr lang="en-US" sz="2000" dirty="0">
                <a:latin typeface="Arial"/>
                <a:cs typeface="Arial"/>
              </a:rPr>
              <a:t>planning</a:t>
            </a:r>
            <a:r>
              <a:rPr lang="en-US" sz="2000" spc="-15" dirty="0">
                <a:latin typeface="Arial"/>
                <a:cs typeface="Arial"/>
              </a:rPr>
              <a:t> </a:t>
            </a:r>
            <a:r>
              <a:rPr lang="en-US" sz="2000" dirty="0">
                <a:latin typeface="Arial"/>
                <a:cs typeface="Arial"/>
              </a:rPr>
              <a:t>meeting</a:t>
            </a:r>
            <a:r>
              <a:rPr lang="en-US" sz="2000" spc="-15" dirty="0">
                <a:latin typeface="Arial"/>
                <a:cs typeface="Arial"/>
              </a:rPr>
              <a:t> </a:t>
            </a:r>
            <a:r>
              <a:rPr lang="en-US" sz="2000" dirty="0">
                <a:latin typeface="Arial"/>
                <a:cs typeface="Arial"/>
              </a:rPr>
              <a:t>so</a:t>
            </a:r>
            <a:r>
              <a:rPr lang="en-US" sz="2000" spc="-20" dirty="0">
                <a:latin typeface="Arial"/>
                <a:cs typeface="Arial"/>
              </a:rPr>
              <a:t> </a:t>
            </a:r>
            <a:r>
              <a:rPr lang="en-US" sz="2000" dirty="0">
                <a:latin typeface="Arial"/>
                <a:cs typeface="Arial"/>
              </a:rPr>
              <a:t>that</a:t>
            </a:r>
            <a:r>
              <a:rPr lang="en-US" sz="2000" spc="-25" dirty="0">
                <a:latin typeface="Arial"/>
                <a:cs typeface="Arial"/>
              </a:rPr>
              <a:t> </a:t>
            </a:r>
            <a:r>
              <a:rPr lang="en-US" sz="2000" dirty="0">
                <a:latin typeface="Arial"/>
                <a:cs typeface="Arial"/>
              </a:rPr>
              <a:t>your</a:t>
            </a:r>
            <a:r>
              <a:rPr lang="en-US" sz="2000" spc="-25" dirty="0">
                <a:latin typeface="Arial"/>
                <a:cs typeface="Arial"/>
              </a:rPr>
              <a:t> </a:t>
            </a:r>
            <a:r>
              <a:rPr lang="en-US" sz="2000" dirty="0">
                <a:latin typeface="Arial"/>
                <a:cs typeface="Arial"/>
              </a:rPr>
              <a:t>team</a:t>
            </a:r>
            <a:r>
              <a:rPr lang="en-US" sz="2000" spc="-10" dirty="0">
                <a:latin typeface="Arial"/>
                <a:cs typeface="Arial"/>
              </a:rPr>
              <a:t> </a:t>
            </a:r>
            <a:r>
              <a:rPr lang="en-US" sz="2000" dirty="0">
                <a:latin typeface="Arial"/>
                <a:cs typeface="Arial"/>
              </a:rPr>
              <a:t>can</a:t>
            </a:r>
            <a:r>
              <a:rPr lang="en-US" sz="2000" spc="-15" dirty="0">
                <a:latin typeface="Arial"/>
                <a:cs typeface="Arial"/>
              </a:rPr>
              <a:t> </a:t>
            </a:r>
            <a:r>
              <a:rPr lang="en-US" sz="2000" dirty="0">
                <a:latin typeface="Arial"/>
                <a:cs typeface="Arial"/>
              </a:rPr>
              <a:t>estimate</a:t>
            </a:r>
            <a:r>
              <a:rPr lang="en-US" sz="2000" spc="-10" dirty="0">
                <a:latin typeface="Arial"/>
                <a:cs typeface="Arial"/>
              </a:rPr>
              <a:t> </a:t>
            </a:r>
            <a:r>
              <a:rPr lang="en-US" sz="2000" dirty="0">
                <a:latin typeface="Arial"/>
                <a:cs typeface="Arial"/>
              </a:rPr>
              <a:t>and</a:t>
            </a:r>
            <a:r>
              <a:rPr lang="en-US" sz="2000" spc="-15" dirty="0">
                <a:latin typeface="Arial"/>
                <a:cs typeface="Arial"/>
              </a:rPr>
              <a:t> </a:t>
            </a:r>
            <a:r>
              <a:rPr lang="en-US" sz="2000" dirty="0">
                <a:latin typeface="Arial"/>
                <a:cs typeface="Arial"/>
              </a:rPr>
              <a:t>implement</a:t>
            </a:r>
            <a:r>
              <a:rPr lang="en-US" sz="2000" spc="-15" dirty="0">
                <a:latin typeface="Arial"/>
                <a:cs typeface="Arial"/>
              </a:rPr>
              <a:t> </a:t>
            </a:r>
            <a:r>
              <a:rPr lang="en-US" sz="2000" dirty="0">
                <a:latin typeface="Arial"/>
                <a:cs typeface="Arial"/>
              </a:rPr>
              <a:t>each</a:t>
            </a:r>
            <a:r>
              <a:rPr lang="en-US" sz="2000" spc="-15" dirty="0">
                <a:latin typeface="Arial"/>
                <a:cs typeface="Arial"/>
              </a:rPr>
              <a:t> </a:t>
            </a:r>
            <a:r>
              <a:rPr lang="en-US" sz="2000" dirty="0">
                <a:latin typeface="Arial"/>
                <a:cs typeface="Arial"/>
              </a:rPr>
              <a:t>user</a:t>
            </a:r>
            <a:r>
              <a:rPr lang="en-US" sz="2000" spc="-10" dirty="0">
                <a:latin typeface="Arial"/>
                <a:cs typeface="Arial"/>
              </a:rPr>
              <a:t> story.</a:t>
            </a:r>
            <a:endParaRPr lang="en-US" sz="2000" dirty="0">
              <a:latin typeface="Arial"/>
              <a:cs typeface="Arial"/>
            </a:endParaRPr>
          </a:p>
          <a:p>
            <a:pPr marL="12700" marR="21590">
              <a:lnSpc>
                <a:spcPts val="2150"/>
              </a:lnSpc>
              <a:spcBef>
                <a:spcPts val="1130"/>
              </a:spcBef>
            </a:pPr>
            <a:r>
              <a:rPr lang="en-US" sz="2000" dirty="0">
                <a:latin typeface="Arial"/>
                <a:cs typeface="Arial"/>
              </a:rPr>
              <a:t>In</a:t>
            </a:r>
            <a:r>
              <a:rPr lang="en-US" sz="2000" spc="-30" dirty="0">
                <a:latin typeface="Arial"/>
                <a:cs typeface="Arial"/>
              </a:rPr>
              <a:t> </a:t>
            </a:r>
            <a:r>
              <a:rPr lang="en-US" sz="2000" dirty="0">
                <a:latin typeface="Arial"/>
                <a:cs typeface="Arial"/>
              </a:rPr>
              <a:t>contrast,</a:t>
            </a:r>
            <a:r>
              <a:rPr lang="en-US" sz="2000" spc="-30" dirty="0">
                <a:latin typeface="Arial"/>
                <a:cs typeface="Arial"/>
              </a:rPr>
              <a:t> </a:t>
            </a:r>
            <a:r>
              <a:rPr lang="en-US" sz="2000" dirty="0">
                <a:latin typeface="Arial"/>
                <a:cs typeface="Arial"/>
              </a:rPr>
              <a:t>your</a:t>
            </a:r>
            <a:r>
              <a:rPr lang="en-US" sz="2000" spc="-15" dirty="0">
                <a:latin typeface="Arial"/>
                <a:cs typeface="Arial"/>
              </a:rPr>
              <a:t> </a:t>
            </a:r>
            <a:r>
              <a:rPr lang="en-US" sz="2000" dirty="0">
                <a:latin typeface="Arial"/>
                <a:cs typeface="Arial"/>
              </a:rPr>
              <a:t>team</a:t>
            </a:r>
            <a:r>
              <a:rPr lang="en-US" sz="2000" spc="-5" dirty="0">
                <a:latin typeface="Arial"/>
                <a:cs typeface="Arial"/>
              </a:rPr>
              <a:t> </a:t>
            </a:r>
            <a:r>
              <a:rPr lang="en-US" sz="2000" dirty="0">
                <a:latin typeface="Arial"/>
                <a:cs typeface="Arial"/>
              </a:rPr>
              <a:t>creates</a:t>
            </a:r>
            <a:r>
              <a:rPr lang="en-US" sz="2000" spc="-20" dirty="0">
                <a:latin typeface="Arial"/>
                <a:cs typeface="Arial"/>
              </a:rPr>
              <a:t> </a:t>
            </a:r>
            <a:r>
              <a:rPr lang="en-US" sz="2000" dirty="0">
                <a:latin typeface="Arial"/>
                <a:cs typeface="Arial"/>
              </a:rPr>
              <a:t>the</a:t>
            </a:r>
            <a:r>
              <a:rPr lang="en-US" sz="2000" spc="-25" dirty="0">
                <a:latin typeface="Arial"/>
                <a:cs typeface="Arial"/>
              </a:rPr>
              <a:t> </a:t>
            </a:r>
            <a:r>
              <a:rPr lang="en-US" sz="2000" dirty="0">
                <a:latin typeface="Arial"/>
                <a:cs typeface="Arial"/>
              </a:rPr>
              <a:t>sprint</a:t>
            </a:r>
            <a:r>
              <a:rPr lang="en-US" sz="2000" spc="-30" dirty="0">
                <a:latin typeface="Arial"/>
                <a:cs typeface="Arial"/>
              </a:rPr>
              <a:t> </a:t>
            </a:r>
            <a:r>
              <a:rPr lang="en-US" sz="2000" dirty="0">
                <a:latin typeface="Arial"/>
                <a:cs typeface="Arial"/>
              </a:rPr>
              <a:t>backlog,</a:t>
            </a:r>
            <a:r>
              <a:rPr lang="en-US" sz="2000" spc="-30" dirty="0">
                <a:latin typeface="Arial"/>
                <a:cs typeface="Arial"/>
              </a:rPr>
              <a:t> </a:t>
            </a:r>
            <a:r>
              <a:rPr lang="en-US" sz="2000" dirty="0">
                <a:latin typeface="Arial"/>
                <a:cs typeface="Arial"/>
              </a:rPr>
              <a:t>which</a:t>
            </a:r>
            <a:r>
              <a:rPr lang="en-US" sz="2000" spc="-20" dirty="0">
                <a:latin typeface="Arial"/>
                <a:cs typeface="Arial"/>
              </a:rPr>
              <a:t> </a:t>
            </a:r>
            <a:r>
              <a:rPr lang="en-US" sz="2000" dirty="0">
                <a:latin typeface="Arial"/>
                <a:cs typeface="Arial"/>
              </a:rPr>
              <a:t>contains</a:t>
            </a:r>
            <a:r>
              <a:rPr lang="en-US" sz="2000" spc="-15" dirty="0">
                <a:latin typeface="Arial"/>
                <a:cs typeface="Arial"/>
              </a:rPr>
              <a:t> </a:t>
            </a:r>
            <a:r>
              <a:rPr lang="en-US" sz="2000" dirty="0">
                <a:latin typeface="Arial"/>
                <a:cs typeface="Arial"/>
              </a:rPr>
              <a:t>a</a:t>
            </a:r>
            <a:r>
              <a:rPr lang="en-US" sz="2000" spc="-25" dirty="0">
                <a:latin typeface="Arial"/>
                <a:cs typeface="Arial"/>
              </a:rPr>
              <a:t> </a:t>
            </a:r>
            <a:r>
              <a:rPr lang="en-US" sz="2000" dirty="0">
                <a:latin typeface="Arial"/>
                <a:cs typeface="Arial"/>
              </a:rPr>
              <a:t>detailed</a:t>
            </a:r>
            <a:r>
              <a:rPr lang="en-US" sz="2000" spc="-25" dirty="0">
                <a:latin typeface="Arial"/>
                <a:cs typeface="Arial"/>
              </a:rPr>
              <a:t> </a:t>
            </a:r>
            <a:r>
              <a:rPr lang="en-US" sz="2000" dirty="0">
                <a:latin typeface="Arial"/>
                <a:cs typeface="Arial"/>
              </a:rPr>
              <a:t>list</a:t>
            </a:r>
            <a:r>
              <a:rPr lang="en-US" sz="2000" spc="-30" dirty="0">
                <a:latin typeface="Arial"/>
                <a:cs typeface="Arial"/>
              </a:rPr>
              <a:t> </a:t>
            </a:r>
            <a:r>
              <a:rPr lang="en-US" sz="2000" spc="-25" dirty="0">
                <a:latin typeface="Arial"/>
                <a:cs typeface="Arial"/>
              </a:rPr>
              <a:t>of </a:t>
            </a:r>
            <a:r>
              <a:rPr lang="en-US" sz="2000" dirty="0">
                <a:latin typeface="Arial"/>
                <a:cs typeface="Arial"/>
              </a:rPr>
              <a:t>all</a:t>
            </a:r>
            <a:r>
              <a:rPr lang="en-US" sz="2000" spc="-15" dirty="0">
                <a:latin typeface="Arial"/>
                <a:cs typeface="Arial"/>
              </a:rPr>
              <a:t> </a:t>
            </a:r>
            <a:r>
              <a:rPr lang="en-US" sz="2000" dirty="0">
                <a:latin typeface="Arial"/>
                <a:cs typeface="Arial"/>
              </a:rPr>
              <a:t>the</a:t>
            </a:r>
            <a:r>
              <a:rPr lang="en-US" sz="2000" spc="-20" dirty="0">
                <a:latin typeface="Arial"/>
                <a:cs typeface="Arial"/>
              </a:rPr>
              <a:t> </a:t>
            </a:r>
            <a:r>
              <a:rPr lang="en-US" sz="2000" dirty="0">
                <a:latin typeface="Arial"/>
                <a:cs typeface="Arial"/>
              </a:rPr>
              <a:t>tasks</a:t>
            </a:r>
            <a:r>
              <a:rPr lang="en-US" sz="2000" spc="-10" dirty="0">
                <a:latin typeface="Arial"/>
                <a:cs typeface="Arial"/>
              </a:rPr>
              <a:t> </a:t>
            </a:r>
            <a:r>
              <a:rPr lang="en-US" sz="2000" dirty="0">
                <a:latin typeface="Arial"/>
                <a:cs typeface="Arial"/>
              </a:rPr>
              <a:t>that</a:t>
            </a:r>
            <a:r>
              <a:rPr lang="en-US" sz="2000" spc="-15" dirty="0">
                <a:latin typeface="Arial"/>
                <a:cs typeface="Arial"/>
              </a:rPr>
              <a:t> </a:t>
            </a:r>
            <a:r>
              <a:rPr lang="en-US" sz="2000" dirty="0">
                <a:latin typeface="Arial"/>
                <a:cs typeface="Arial"/>
              </a:rPr>
              <a:t>your</a:t>
            </a:r>
            <a:r>
              <a:rPr lang="en-US" sz="2000" spc="-25" dirty="0">
                <a:latin typeface="Arial"/>
                <a:cs typeface="Arial"/>
              </a:rPr>
              <a:t> </a:t>
            </a:r>
            <a:r>
              <a:rPr lang="en-US" sz="2000" dirty="0">
                <a:latin typeface="Arial"/>
                <a:cs typeface="Arial"/>
              </a:rPr>
              <a:t>team must</a:t>
            </a:r>
            <a:r>
              <a:rPr lang="en-US" sz="2000" spc="-15" dirty="0">
                <a:latin typeface="Arial"/>
                <a:cs typeface="Arial"/>
              </a:rPr>
              <a:t> </a:t>
            </a:r>
            <a:r>
              <a:rPr lang="en-US" sz="2000" dirty="0">
                <a:latin typeface="Arial"/>
                <a:cs typeface="Arial"/>
              </a:rPr>
              <a:t>complete</a:t>
            </a:r>
            <a:r>
              <a:rPr lang="en-US" sz="2000" spc="-10" dirty="0">
                <a:latin typeface="Arial"/>
                <a:cs typeface="Arial"/>
              </a:rPr>
              <a:t> </a:t>
            </a:r>
            <a:r>
              <a:rPr lang="en-US" sz="2000" dirty="0">
                <a:latin typeface="Arial"/>
                <a:cs typeface="Arial"/>
              </a:rPr>
              <a:t>to</a:t>
            </a:r>
            <a:r>
              <a:rPr lang="en-US" sz="2000" spc="-15" dirty="0">
                <a:latin typeface="Arial"/>
                <a:cs typeface="Arial"/>
              </a:rPr>
              <a:t> </a:t>
            </a:r>
            <a:r>
              <a:rPr lang="en-US" sz="2000" dirty="0">
                <a:latin typeface="Arial"/>
                <a:cs typeface="Arial"/>
              </a:rPr>
              <a:t>finish</a:t>
            </a:r>
            <a:r>
              <a:rPr lang="en-US" sz="2000" spc="-10" dirty="0">
                <a:latin typeface="Arial"/>
                <a:cs typeface="Arial"/>
              </a:rPr>
              <a:t> </a:t>
            </a:r>
            <a:r>
              <a:rPr lang="en-US" sz="2000" dirty="0">
                <a:latin typeface="Arial"/>
                <a:cs typeface="Arial"/>
              </a:rPr>
              <a:t>the</a:t>
            </a:r>
            <a:r>
              <a:rPr lang="en-US" sz="2000" spc="-10" dirty="0">
                <a:latin typeface="Arial"/>
                <a:cs typeface="Arial"/>
              </a:rPr>
              <a:t> </a:t>
            </a:r>
            <a:r>
              <a:rPr lang="en-US" sz="2000" dirty="0">
                <a:latin typeface="Arial"/>
                <a:cs typeface="Arial"/>
              </a:rPr>
              <a:t>user</a:t>
            </a:r>
            <a:r>
              <a:rPr lang="en-US" sz="2000" spc="-10" dirty="0">
                <a:latin typeface="Arial"/>
                <a:cs typeface="Arial"/>
              </a:rPr>
              <a:t> </a:t>
            </a:r>
            <a:r>
              <a:rPr lang="en-US" sz="2000" dirty="0">
                <a:latin typeface="Arial"/>
                <a:cs typeface="Arial"/>
              </a:rPr>
              <a:t>stories</a:t>
            </a:r>
            <a:r>
              <a:rPr lang="en-US" sz="2000" spc="-15" dirty="0">
                <a:latin typeface="Arial"/>
                <a:cs typeface="Arial"/>
              </a:rPr>
              <a:t> </a:t>
            </a:r>
            <a:r>
              <a:rPr lang="en-US" sz="2000" dirty="0">
                <a:latin typeface="Arial"/>
                <a:cs typeface="Arial"/>
              </a:rPr>
              <a:t>for</a:t>
            </a:r>
            <a:r>
              <a:rPr lang="en-US" sz="2000" spc="-10" dirty="0">
                <a:latin typeface="Arial"/>
                <a:cs typeface="Arial"/>
              </a:rPr>
              <a:t> </a:t>
            </a:r>
            <a:r>
              <a:rPr lang="en-US" sz="2000" dirty="0">
                <a:latin typeface="Arial"/>
                <a:cs typeface="Arial"/>
              </a:rPr>
              <a:t>the</a:t>
            </a:r>
            <a:r>
              <a:rPr lang="en-US" sz="2000" spc="-10" dirty="0">
                <a:latin typeface="Arial"/>
                <a:cs typeface="Arial"/>
              </a:rPr>
              <a:t> sprint. </a:t>
            </a:r>
            <a:r>
              <a:rPr lang="en-US" sz="2000" dirty="0">
                <a:latin typeface="Arial"/>
                <a:cs typeface="Arial"/>
              </a:rPr>
              <a:t>In</a:t>
            </a:r>
            <a:r>
              <a:rPr lang="en-US" sz="2000" spc="-25" dirty="0">
                <a:latin typeface="Arial"/>
                <a:cs typeface="Arial"/>
              </a:rPr>
              <a:t> </a:t>
            </a:r>
            <a:r>
              <a:rPr lang="en-US" sz="2000" dirty="0">
                <a:latin typeface="Arial"/>
                <a:cs typeface="Arial"/>
              </a:rPr>
              <a:t>the</a:t>
            </a:r>
            <a:r>
              <a:rPr lang="en-US" sz="2000" spc="-20" dirty="0">
                <a:latin typeface="Arial"/>
                <a:cs typeface="Arial"/>
              </a:rPr>
              <a:t> </a:t>
            </a:r>
            <a:r>
              <a:rPr lang="en-US" sz="2000" dirty="0">
                <a:latin typeface="Arial"/>
                <a:cs typeface="Arial"/>
              </a:rPr>
              <a:t>product</a:t>
            </a:r>
            <a:r>
              <a:rPr lang="en-US" sz="2000" spc="-20" dirty="0">
                <a:latin typeface="Arial"/>
                <a:cs typeface="Arial"/>
              </a:rPr>
              <a:t> </a:t>
            </a:r>
            <a:r>
              <a:rPr lang="en-US" sz="2000" dirty="0">
                <a:latin typeface="Arial"/>
                <a:cs typeface="Arial"/>
              </a:rPr>
              <a:t>backlog,</a:t>
            </a:r>
            <a:r>
              <a:rPr lang="en-US" sz="2000" spc="-20" dirty="0">
                <a:latin typeface="Arial"/>
                <a:cs typeface="Arial"/>
              </a:rPr>
              <a:t> </a:t>
            </a:r>
            <a:r>
              <a:rPr lang="en-US" sz="2000" dirty="0">
                <a:latin typeface="Arial"/>
                <a:cs typeface="Arial"/>
              </a:rPr>
              <a:t>your</a:t>
            </a:r>
            <a:r>
              <a:rPr lang="en-US" sz="2000" spc="-20" dirty="0">
                <a:latin typeface="Arial"/>
                <a:cs typeface="Arial"/>
              </a:rPr>
              <a:t> </a:t>
            </a:r>
            <a:r>
              <a:rPr lang="en-US" sz="2000" dirty="0">
                <a:latin typeface="Arial"/>
                <a:cs typeface="Arial"/>
              </a:rPr>
              <a:t>team</a:t>
            </a:r>
            <a:r>
              <a:rPr lang="en-US" sz="2000" spc="-5" dirty="0">
                <a:latin typeface="Arial"/>
                <a:cs typeface="Arial"/>
              </a:rPr>
              <a:t> </a:t>
            </a:r>
            <a:r>
              <a:rPr lang="en-US" sz="2000" dirty="0">
                <a:latin typeface="Arial"/>
                <a:cs typeface="Arial"/>
              </a:rPr>
              <a:t>estimates</a:t>
            </a:r>
            <a:r>
              <a:rPr lang="en-US" sz="2000" spc="-10" dirty="0">
                <a:latin typeface="Arial"/>
                <a:cs typeface="Arial"/>
              </a:rPr>
              <a:t> </a:t>
            </a:r>
            <a:r>
              <a:rPr lang="en-US" sz="2000" dirty="0">
                <a:latin typeface="Arial"/>
                <a:cs typeface="Arial"/>
              </a:rPr>
              <a:t>user</a:t>
            </a:r>
            <a:r>
              <a:rPr lang="en-US" sz="2000" spc="-15" dirty="0">
                <a:latin typeface="Arial"/>
                <a:cs typeface="Arial"/>
              </a:rPr>
              <a:t> </a:t>
            </a:r>
            <a:r>
              <a:rPr lang="en-US" sz="2000" dirty="0">
                <a:latin typeface="Arial"/>
                <a:cs typeface="Arial"/>
              </a:rPr>
              <a:t>stories</a:t>
            </a:r>
            <a:r>
              <a:rPr lang="en-US" sz="2000" spc="-10" dirty="0">
                <a:latin typeface="Arial"/>
                <a:cs typeface="Arial"/>
              </a:rPr>
              <a:t> </a:t>
            </a:r>
            <a:r>
              <a:rPr lang="en-US" sz="2000" dirty="0">
                <a:latin typeface="Arial"/>
                <a:cs typeface="Arial"/>
              </a:rPr>
              <a:t>with</a:t>
            </a:r>
            <a:r>
              <a:rPr lang="en-US" sz="2000" spc="-15" dirty="0">
                <a:latin typeface="Arial"/>
                <a:cs typeface="Arial"/>
              </a:rPr>
              <a:t> </a:t>
            </a:r>
            <a:r>
              <a:rPr lang="en-US" sz="2000" dirty="0">
                <a:latin typeface="Arial"/>
                <a:cs typeface="Arial"/>
              </a:rPr>
              <a:t>the</a:t>
            </a:r>
            <a:r>
              <a:rPr lang="en-US" sz="2000" spc="-20" dirty="0">
                <a:latin typeface="Arial"/>
                <a:cs typeface="Arial"/>
              </a:rPr>
              <a:t> </a:t>
            </a:r>
            <a:r>
              <a:rPr lang="en-US" sz="2000" dirty="0">
                <a:latin typeface="Arial"/>
                <a:cs typeface="Arial"/>
              </a:rPr>
              <a:t>relative</a:t>
            </a:r>
            <a:r>
              <a:rPr lang="en-US" sz="2000" spc="-25" dirty="0">
                <a:latin typeface="Arial"/>
                <a:cs typeface="Arial"/>
              </a:rPr>
              <a:t> </a:t>
            </a:r>
            <a:r>
              <a:rPr lang="en-US" sz="2000" dirty="0">
                <a:latin typeface="Arial"/>
                <a:cs typeface="Arial"/>
              </a:rPr>
              <a:t>unit</a:t>
            </a:r>
            <a:r>
              <a:rPr lang="en-US" sz="2000" spc="-15" dirty="0">
                <a:latin typeface="Arial"/>
                <a:cs typeface="Arial"/>
              </a:rPr>
              <a:t> </a:t>
            </a:r>
            <a:r>
              <a:rPr lang="en-US" sz="2000" spc="-25" dirty="0">
                <a:latin typeface="Arial"/>
                <a:cs typeface="Arial"/>
              </a:rPr>
              <a:t>of </a:t>
            </a:r>
            <a:r>
              <a:rPr lang="en-US" sz="2000" dirty="0">
                <a:latin typeface="Arial"/>
                <a:cs typeface="Arial"/>
              </a:rPr>
              <a:t>story</a:t>
            </a:r>
            <a:r>
              <a:rPr lang="en-US" sz="2000" spc="-10" dirty="0">
                <a:latin typeface="Arial"/>
                <a:cs typeface="Arial"/>
              </a:rPr>
              <a:t> </a:t>
            </a:r>
            <a:r>
              <a:rPr lang="en-US" sz="2000" dirty="0">
                <a:latin typeface="Arial"/>
                <a:cs typeface="Arial"/>
              </a:rPr>
              <a:t>points.</a:t>
            </a:r>
            <a:r>
              <a:rPr lang="en-US" sz="2000" spc="-15" dirty="0">
                <a:latin typeface="Arial"/>
                <a:cs typeface="Arial"/>
              </a:rPr>
              <a:t> </a:t>
            </a:r>
            <a:r>
              <a:rPr lang="en-US" sz="2000" dirty="0">
                <a:latin typeface="Arial"/>
                <a:cs typeface="Arial"/>
              </a:rPr>
              <a:t>In</a:t>
            </a:r>
            <a:r>
              <a:rPr lang="en-US" sz="2000" spc="-20" dirty="0">
                <a:latin typeface="Arial"/>
                <a:cs typeface="Arial"/>
              </a:rPr>
              <a:t> </a:t>
            </a:r>
            <a:r>
              <a:rPr lang="en-US" sz="2000" dirty="0">
                <a:latin typeface="Arial"/>
                <a:cs typeface="Arial"/>
              </a:rPr>
              <a:t>the</a:t>
            </a:r>
            <a:r>
              <a:rPr lang="en-US" sz="2000" spc="-5" dirty="0">
                <a:latin typeface="Arial"/>
                <a:cs typeface="Arial"/>
              </a:rPr>
              <a:t> </a:t>
            </a:r>
            <a:r>
              <a:rPr lang="en-US" sz="2000" dirty="0">
                <a:latin typeface="Arial"/>
                <a:cs typeface="Arial"/>
              </a:rPr>
              <a:t>sprint</a:t>
            </a:r>
            <a:r>
              <a:rPr lang="en-US" sz="2000" spc="-15" dirty="0">
                <a:latin typeface="Arial"/>
                <a:cs typeface="Arial"/>
              </a:rPr>
              <a:t> </a:t>
            </a:r>
            <a:r>
              <a:rPr lang="en-US" sz="2000" dirty="0">
                <a:latin typeface="Arial"/>
                <a:cs typeface="Arial"/>
              </a:rPr>
              <a:t>backlog,</a:t>
            </a:r>
            <a:r>
              <a:rPr lang="en-US" sz="2000" spc="-25" dirty="0">
                <a:latin typeface="Arial"/>
                <a:cs typeface="Arial"/>
              </a:rPr>
              <a:t> </a:t>
            </a:r>
            <a:r>
              <a:rPr lang="en-US" sz="2000" dirty="0">
                <a:latin typeface="Arial"/>
                <a:cs typeface="Arial"/>
              </a:rPr>
              <a:t>your</a:t>
            </a:r>
            <a:r>
              <a:rPr lang="en-US" sz="2000" spc="-10" dirty="0">
                <a:latin typeface="Arial"/>
                <a:cs typeface="Arial"/>
              </a:rPr>
              <a:t> </a:t>
            </a:r>
            <a:r>
              <a:rPr lang="en-US" sz="2000" dirty="0">
                <a:latin typeface="Arial"/>
                <a:cs typeface="Arial"/>
              </a:rPr>
              <a:t>team</a:t>
            </a:r>
            <a:r>
              <a:rPr lang="en-US" sz="2000" spc="5" dirty="0">
                <a:latin typeface="Arial"/>
                <a:cs typeface="Arial"/>
              </a:rPr>
              <a:t> </a:t>
            </a:r>
            <a:r>
              <a:rPr lang="en-US" sz="2000" dirty="0">
                <a:latin typeface="Arial"/>
                <a:cs typeface="Arial"/>
              </a:rPr>
              <a:t>estimates</a:t>
            </a:r>
            <a:r>
              <a:rPr lang="en-US" sz="2000" spc="-20" dirty="0">
                <a:latin typeface="Arial"/>
                <a:cs typeface="Arial"/>
              </a:rPr>
              <a:t> </a:t>
            </a:r>
            <a:r>
              <a:rPr lang="en-US" sz="2000" dirty="0">
                <a:latin typeface="Arial"/>
                <a:cs typeface="Arial"/>
              </a:rPr>
              <a:t>tasks</a:t>
            </a:r>
            <a:r>
              <a:rPr lang="en-US" sz="2000" spc="-10" dirty="0">
                <a:latin typeface="Arial"/>
                <a:cs typeface="Arial"/>
              </a:rPr>
              <a:t> </a:t>
            </a:r>
            <a:r>
              <a:rPr lang="en-US" sz="2000" dirty="0">
                <a:latin typeface="Arial"/>
                <a:cs typeface="Arial"/>
              </a:rPr>
              <a:t>in</a:t>
            </a:r>
            <a:r>
              <a:rPr lang="en-US" sz="2000" spc="-20" dirty="0">
                <a:latin typeface="Arial"/>
                <a:cs typeface="Arial"/>
              </a:rPr>
              <a:t> </a:t>
            </a:r>
            <a:r>
              <a:rPr lang="en-US" sz="2000" spc="-10" dirty="0">
                <a:latin typeface="Arial"/>
                <a:cs typeface="Arial"/>
              </a:rPr>
              <a:t>hours.</a:t>
            </a:r>
            <a:endParaRPr lang="en-US" sz="2000" dirty="0">
              <a:latin typeface="Arial"/>
              <a:cs typeface="Arial"/>
            </a:endParaRPr>
          </a:p>
          <a:p>
            <a:pPr marL="12700" marR="565785">
              <a:lnSpc>
                <a:spcPts val="2150"/>
              </a:lnSpc>
              <a:spcBef>
                <a:spcPts val="1130"/>
              </a:spcBef>
            </a:pPr>
            <a:r>
              <a:rPr lang="en-US" sz="2000" spc="-20" dirty="0">
                <a:latin typeface="Arial"/>
                <a:cs typeface="Arial"/>
              </a:rPr>
              <a:t>Your</a:t>
            </a:r>
            <a:r>
              <a:rPr lang="en-US" sz="2000" spc="-45" dirty="0">
                <a:latin typeface="Arial"/>
                <a:cs typeface="Arial"/>
              </a:rPr>
              <a:t> </a:t>
            </a:r>
            <a:r>
              <a:rPr lang="en-US" sz="2000" dirty="0">
                <a:latin typeface="Arial"/>
                <a:cs typeface="Arial"/>
              </a:rPr>
              <a:t>product</a:t>
            </a:r>
            <a:r>
              <a:rPr lang="en-US" sz="2000" spc="-35" dirty="0">
                <a:latin typeface="Arial"/>
                <a:cs typeface="Arial"/>
              </a:rPr>
              <a:t> </a:t>
            </a:r>
            <a:r>
              <a:rPr lang="en-US" sz="2000" dirty="0">
                <a:latin typeface="Arial"/>
                <a:cs typeface="Arial"/>
              </a:rPr>
              <a:t>owner</a:t>
            </a:r>
            <a:r>
              <a:rPr lang="en-US" sz="2000" spc="-40" dirty="0">
                <a:latin typeface="Arial"/>
                <a:cs typeface="Arial"/>
              </a:rPr>
              <a:t> </a:t>
            </a:r>
            <a:r>
              <a:rPr lang="en-US" sz="2000" dirty="0">
                <a:latin typeface="Arial"/>
                <a:cs typeface="Arial"/>
              </a:rPr>
              <a:t>updates</a:t>
            </a:r>
            <a:r>
              <a:rPr lang="en-US" sz="2000" spc="-35" dirty="0">
                <a:latin typeface="Arial"/>
                <a:cs typeface="Arial"/>
              </a:rPr>
              <a:t> </a:t>
            </a:r>
            <a:r>
              <a:rPr lang="en-US" sz="2000" dirty="0">
                <a:latin typeface="Arial"/>
                <a:cs typeface="Arial"/>
              </a:rPr>
              <a:t>the</a:t>
            </a:r>
            <a:r>
              <a:rPr lang="en-US" sz="2000" spc="-30" dirty="0">
                <a:latin typeface="Arial"/>
                <a:cs typeface="Arial"/>
              </a:rPr>
              <a:t> </a:t>
            </a:r>
            <a:r>
              <a:rPr lang="en-US" sz="2000" dirty="0">
                <a:latin typeface="Arial"/>
                <a:cs typeface="Arial"/>
              </a:rPr>
              <a:t>product</a:t>
            </a:r>
            <a:r>
              <a:rPr lang="en-US" sz="2000" spc="-45" dirty="0">
                <a:latin typeface="Arial"/>
                <a:cs typeface="Arial"/>
              </a:rPr>
              <a:t> </a:t>
            </a:r>
            <a:r>
              <a:rPr lang="en-US" sz="2000" dirty="0">
                <a:latin typeface="Arial"/>
                <a:cs typeface="Arial"/>
              </a:rPr>
              <a:t>backlog</a:t>
            </a:r>
            <a:r>
              <a:rPr lang="en-US" sz="2000" spc="-40" dirty="0">
                <a:latin typeface="Arial"/>
                <a:cs typeface="Arial"/>
              </a:rPr>
              <a:t> </a:t>
            </a:r>
            <a:r>
              <a:rPr lang="en-US" sz="2000" dirty="0">
                <a:latin typeface="Arial"/>
                <a:cs typeface="Arial"/>
              </a:rPr>
              <a:t>every</a:t>
            </a:r>
            <a:r>
              <a:rPr lang="en-US" sz="2000" spc="-35" dirty="0">
                <a:latin typeface="Arial"/>
                <a:cs typeface="Arial"/>
              </a:rPr>
              <a:t> </a:t>
            </a:r>
            <a:r>
              <a:rPr lang="en-US" sz="2000" dirty="0">
                <a:latin typeface="Arial"/>
                <a:cs typeface="Arial"/>
              </a:rPr>
              <a:t>week,</a:t>
            </a:r>
            <a:r>
              <a:rPr lang="en-US" sz="2000" spc="-35" dirty="0">
                <a:latin typeface="Arial"/>
                <a:cs typeface="Arial"/>
              </a:rPr>
              <a:t> </a:t>
            </a:r>
            <a:r>
              <a:rPr lang="en-US" sz="2000" dirty="0">
                <a:latin typeface="Arial"/>
                <a:cs typeface="Arial"/>
              </a:rPr>
              <a:t>but</a:t>
            </a:r>
            <a:r>
              <a:rPr lang="en-US" sz="2000" spc="-35" dirty="0">
                <a:latin typeface="Arial"/>
                <a:cs typeface="Arial"/>
              </a:rPr>
              <a:t> </a:t>
            </a:r>
            <a:r>
              <a:rPr lang="en-US" sz="2000" dirty="0">
                <a:latin typeface="Arial"/>
                <a:cs typeface="Arial"/>
              </a:rPr>
              <a:t>your</a:t>
            </a:r>
            <a:r>
              <a:rPr lang="en-US" sz="2000" spc="-35" dirty="0">
                <a:latin typeface="Arial"/>
                <a:cs typeface="Arial"/>
              </a:rPr>
              <a:t> </a:t>
            </a:r>
            <a:r>
              <a:rPr lang="en-US" sz="2000" spc="-20" dirty="0">
                <a:latin typeface="Arial"/>
                <a:cs typeface="Arial"/>
              </a:rPr>
              <a:t>team </a:t>
            </a:r>
            <a:r>
              <a:rPr lang="en-US" sz="2000" dirty="0">
                <a:latin typeface="Arial"/>
                <a:cs typeface="Arial"/>
              </a:rPr>
              <a:t>updates</a:t>
            </a:r>
            <a:r>
              <a:rPr lang="en-US" sz="2000" spc="-20" dirty="0">
                <a:latin typeface="Arial"/>
                <a:cs typeface="Arial"/>
              </a:rPr>
              <a:t> </a:t>
            </a:r>
            <a:r>
              <a:rPr lang="en-US" sz="2000" dirty="0">
                <a:latin typeface="Arial"/>
                <a:cs typeface="Arial"/>
              </a:rPr>
              <a:t>the</a:t>
            </a:r>
            <a:r>
              <a:rPr lang="en-US" sz="2000" spc="-20" dirty="0">
                <a:latin typeface="Arial"/>
                <a:cs typeface="Arial"/>
              </a:rPr>
              <a:t> </a:t>
            </a:r>
            <a:r>
              <a:rPr lang="en-US" sz="2000" dirty="0">
                <a:latin typeface="Arial"/>
                <a:cs typeface="Arial"/>
              </a:rPr>
              <a:t>sprint</a:t>
            </a:r>
            <a:r>
              <a:rPr lang="en-US" sz="2000" spc="-20" dirty="0">
                <a:latin typeface="Arial"/>
                <a:cs typeface="Arial"/>
              </a:rPr>
              <a:t> </a:t>
            </a:r>
            <a:r>
              <a:rPr lang="en-US" sz="2000" dirty="0">
                <a:latin typeface="Arial"/>
                <a:cs typeface="Arial"/>
              </a:rPr>
              <a:t>backlog</a:t>
            </a:r>
            <a:r>
              <a:rPr lang="en-US" sz="2000" spc="-20" dirty="0">
                <a:latin typeface="Arial"/>
                <a:cs typeface="Arial"/>
              </a:rPr>
              <a:t> </a:t>
            </a:r>
            <a:r>
              <a:rPr lang="en-US" sz="2000" dirty="0">
                <a:latin typeface="Arial"/>
                <a:cs typeface="Arial"/>
              </a:rPr>
              <a:t>at</a:t>
            </a:r>
            <a:r>
              <a:rPr lang="en-US" sz="2000" spc="-30" dirty="0">
                <a:latin typeface="Arial"/>
                <a:cs typeface="Arial"/>
              </a:rPr>
              <a:t> </a:t>
            </a:r>
            <a:r>
              <a:rPr lang="en-US" sz="2000" dirty="0">
                <a:latin typeface="Arial"/>
                <a:cs typeface="Arial"/>
              </a:rPr>
              <a:t>least</a:t>
            </a:r>
            <a:r>
              <a:rPr lang="en-US" sz="2000" spc="-20" dirty="0">
                <a:latin typeface="Arial"/>
                <a:cs typeface="Arial"/>
              </a:rPr>
              <a:t> </a:t>
            </a:r>
            <a:r>
              <a:rPr lang="en-US" sz="2000" spc="-10" dirty="0">
                <a:latin typeface="Arial"/>
                <a:cs typeface="Arial"/>
              </a:rPr>
              <a:t>daily.</a:t>
            </a:r>
            <a:endParaRPr lang="en-US" sz="2000" dirty="0">
              <a:latin typeface="Arial"/>
              <a:cs typeface="Arial"/>
            </a:endParaRPr>
          </a:p>
          <a:p>
            <a:pPr marL="12700" marR="140335">
              <a:lnSpc>
                <a:spcPts val="2150"/>
              </a:lnSpc>
              <a:spcBef>
                <a:spcPts val="1130"/>
              </a:spcBef>
            </a:pPr>
            <a:r>
              <a:rPr lang="en-US" sz="2000" spc="-20" dirty="0">
                <a:latin typeface="Arial"/>
                <a:cs typeface="Arial"/>
              </a:rPr>
              <a:t>Your</a:t>
            </a:r>
            <a:r>
              <a:rPr lang="en-US" sz="2000" spc="-45" dirty="0">
                <a:latin typeface="Arial"/>
                <a:cs typeface="Arial"/>
              </a:rPr>
              <a:t> </a:t>
            </a:r>
            <a:r>
              <a:rPr lang="en-US" sz="2000" dirty="0">
                <a:latin typeface="Arial"/>
                <a:cs typeface="Arial"/>
              </a:rPr>
              <a:t>product</a:t>
            </a:r>
            <a:r>
              <a:rPr lang="en-US" sz="2000" spc="-35" dirty="0">
                <a:latin typeface="Arial"/>
                <a:cs typeface="Arial"/>
              </a:rPr>
              <a:t> </a:t>
            </a:r>
            <a:r>
              <a:rPr lang="en-US" sz="2000" dirty="0">
                <a:latin typeface="Arial"/>
                <a:cs typeface="Arial"/>
              </a:rPr>
              <a:t>owner</a:t>
            </a:r>
            <a:r>
              <a:rPr lang="en-US" sz="2000" spc="-40" dirty="0">
                <a:latin typeface="Arial"/>
                <a:cs typeface="Arial"/>
              </a:rPr>
              <a:t> </a:t>
            </a:r>
            <a:r>
              <a:rPr lang="en-US" sz="2000" dirty="0">
                <a:latin typeface="Arial"/>
                <a:cs typeface="Arial"/>
              </a:rPr>
              <a:t>maintains</a:t>
            </a:r>
            <a:r>
              <a:rPr lang="en-US" sz="2000" spc="-30" dirty="0">
                <a:latin typeface="Arial"/>
                <a:cs typeface="Arial"/>
              </a:rPr>
              <a:t> </a:t>
            </a:r>
            <a:r>
              <a:rPr lang="en-US" sz="2000" dirty="0">
                <a:latin typeface="Arial"/>
                <a:cs typeface="Arial"/>
              </a:rPr>
              <a:t>the</a:t>
            </a:r>
            <a:r>
              <a:rPr lang="en-US" sz="2000" spc="-40" dirty="0">
                <a:latin typeface="Arial"/>
                <a:cs typeface="Arial"/>
              </a:rPr>
              <a:t> </a:t>
            </a:r>
            <a:r>
              <a:rPr lang="en-US" sz="2000" dirty="0">
                <a:latin typeface="Arial"/>
                <a:cs typeface="Arial"/>
              </a:rPr>
              <a:t>same</a:t>
            </a:r>
            <a:r>
              <a:rPr lang="en-US" sz="2000" spc="-30" dirty="0">
                <a:latin typeface="Arial"/>
                <a:cs typeface="Arial"/>
              </a:rPr>
              <a:t> </a:t>
            </a:r>
            <a:r>
              <a:rPr lang="en-US" sz="2000" dirty="0">
                <a:latin typeface="Arial"/>
                <a:cs typeface="Arial"/>
              </a:rPr>
              <a:t>product</a:t>
            </a:r>
            <a:r>
              <a:rPr lang="en-US" sz="2000" spc="-35" dirty="0">
                <a:latin typeface="Arial"/>
                <a:cs typeface="Arial"/>
              </a:rPr>
              <a:t> </a:t>
            </a:r>
            <a:r>
              <a:rPr lang="en-US" sz="2000" dirty="0">
                <a:latin typeface="Arial"/>
                <a:cs typeface="Arial"/>
              </a:rPr>
              <a:t>backlog</a:t>
            </a:r>
            <a:r>
              <a:rPr lang="en-US" sz="2000" spc="-35" dirty="0">
                <a:latin typeface="Arial"/>
                <a:cs typeface="Arial"/>
              </a:rPr>
              <a:t> </a:t>
            </a:r>
            <a:r>
              <a:rPr lang="en-US" sz="2000" dirty="0">
                <a:latin typeface="Arial"/>
                <a:cs typeface="Arial"/>
              </a:rPr>
              <a:t>throughout</a:t>
            </a:r>
            <a:r>
              <a:rPr lang="en-US" sz="2000" spc="-35" dirty="0">
                <a:latin typeface="Arial"/>
                <a:cs typeface="Arial"/>
              </a:rPr>
              <a:t> </a:t>
            </a:r>
            <a:r>
              <a:rPr lang="en-US" sz="2000" dirty="0">
                <a:latin typeface="Arial"/>
                <a:cs typeface="Arial"/>
              </a:rPr>
              <a:t>the</a:t>
            </a:r>
            <a:r>
              <a:rPr lang="en-US" sz="2000" spc="-30" dirty="0">
                <a:latin typeface="Arial"/>
                <a:cs typeface="Arial"/>
              </a:rPr>
              <a:t> </a:t>
            </a:r>
            <a:r>
              <a:rPr lang="en-US" sz="2000" spc="-10" dirty="0">
                <a:latin typeface="Arial"/>
                <a:cs typeface="Arial"/>
              </a:rPr>
              <a:t>project, </a:t>
            </a:r>
            <a:r>
              <a:rPr lang="en-US" sz="2000" dirty="0">
                <a:latin typeface="Arial"/>
                <a:cs typeface="Arial"/>
              </a:rPr>
              <a:t>but</a:t>
            </a:r>
            <a:r>
              <a:rPr lang="en-US" sz="2000" spc="-30" dirty="0">
                <a:latin typeface="Arial"/>
                <a:cs typeface="Arial"/>
              </a:rPr>
              <a:t> </a:t>
            </a:r>
            <a:r>
              <a:rPr lang="en-US" sz="2000" dirty="0">
                <a:latin typeface="Arial"/>
                <a:cs typeface="Arial"/>
              </a:rPr>
              <a:t>your</a:t>
            </a:r>
            <a:r>
              <a:rPr lang="en-US" sz="2000" spc="-20" dirty="0">
                <a:latin typeface="Arial"/>
                <a:cs typeface="Arial"/>
              </a:rPr>
              <a:t> </a:t>
            </a:r>
            <a:r>
              <a:rPr lang="en-US" sz="2000" dirty="0">
                <a:latin typeface="Arial"/>
                <a:cs typeface="Arial"/>
              </a:rPr>
              <a:t>team</a:t>
            </a:r>
            <a:r>
              <a:rPr lang="en-US" sz="2000" spc="-15" dirty="0">
                <a:latin typeface="Arial"/>
                <a:cs typeface="Arial"/>
              </a:rPr>
              <a:t> </a:t>
            </a:r>
            <a:r>
              <a:rPr lang="en-US" sz="2000" dirty="0">
                <a:latin typeface="Arial"/>
                <a:cs typeface="Arial"/>
              </a:rPr>
              <a:t>creates</a:t>
            </a:r>
            <a:r>
              <a:rPr lang="en-US" sz="2000" spc="-10" dirty="0">
                <a:latin typeface="Arial"/>
                <a:cs typeface="Arial"/>
              </a:rPr>
              <a:t> </a:t>
            </a:r>
            <a:r>
              <a:rPr lang="en-US" sz="2000" dirty="0">
                <a:latin typeface="Arial"/>
                <a:cs typeface="Arial"/>
              </a:rPr>
              <a:t>a</a:t>
            </a:r>
            <a:r>
              <a:rPr lang="en-US" sz="2000" spc="-20" dirty="0">
                <a:latin typeface="Arial"/>
                <a:cs typeface="Arial"/>
              </a:rPr>
              <a:t> </a:t>
            </a:r>
            <a:r>
              <a:rPr lang="en-US" sz="2000" dirty="0">
                <a:latin typeface="Arial"/>
                <a:cs typeface="Arial"/>
              </a:rPr>
              <a:t>new</a:t>
            </a:r>
            <a:r>
              <a:rPr lang="en-US" sz="2000" spc="-50" dirty="0">
                <a:latin typeface="Arial"/>
                <a:cs typeface="Arial"/>
              </a:rPr>
              <a:t> </a:t>
            </a:r>
            <a:r>
              <a:rPr lang="en-US" sz="2000" dirty="0">
                <a:latin typeface="Arial"/>
                <a:cs typeface="Arial"/>
              </a:rPr>
              <a:t>sprint</a:t>
            </a:r>
            <a:r>
              <a:rPr lang="en-US" sz="2000" spc="-25" dirty="0">
                <a:latin typeface="Arial"/>
                <a:cs typeface="Arial"/>
              </a:rPr>
              <a:t> </a:t>
            </a:r>
            <a:r>
              <a:rPr lang="en-US" sz="2000" dirty="0">
                <a:latin typeface="Arial"/>
                <a:cs typeface="Arial"/>
              </a:rPr>
              <a:t>backlog</a:t>
            </a:r>
            <a:r>
              <a:rPr lang="en-US" sz="2000" spc="-10" dirty="0">
                <a:latin typeface="Arial"/>
                <a:cs typeface="Arial"/>
              </a:rPr>
              <a:t> </a:t>
            </a:r>
            <a:r>
              <a:rPr lang="en-US" sz="2000" dirty="0">
                <a:latin typeface="Arial"/>
                <a:cs typeface="Arial"/>
              </a:rPr>
              <a:t>for</a:t>
            </a:r>
            <a:r>
              <a:rPr lang="en-US" sz="2000" spc="-15" dirty="0">
                <a:latin typeface="Arial"/>
                <a:cs typeface="Arial"/>
              </a:rPr>
              <a:t> </a:t>
            </a:r>
            <a:r>
              <a:rPr lang="en-US" sz="2000" dirty="0">
                <a:latin typeface="Arial"/>
                <a:cs typeface="Arial"/>
              </a:rPr>
              <a:t>each</a:t>
            </a:r>
            <a:r>
              <a:rPr lang="en-US" sz="2000" spc="-10" dirty="0">
                <a:latin typeface="Arial"/>
                <a:cs typeface="Arial"/>
              </a:rPr>
              <a:t> sprint.</a:t>
            </a:r>
            <a:endParaRPr lang="en-US" sz="2000" dirty="0">
              <a:latin typeface="Arial"/>
              <a:cs typeface="Arial"/>
            </a:endParaRPr>
          </a:p>
          <a:p>
            <a:endParaRPr lang="en-IN" sz="2000" dirty="0"/>
          </a:p>
        </p:txBody>
      </p:sp>
      <p:sp>
        <p:nvSpPr>
          <p:cNvPr id="4" name="Date Placeholder 3"/>
          <p:cNvSpPr>
            <a:spLocks noGrp="1"/>
          </p:cNvSpPr>
          <p:nvPr>
            <p:ph type="dt" sz="half" idx="10"/>
          </p:nvPr>
        </p:nvSpPr>
        <p:spPr/>
        <p:txBody>
          <a:bodyPr/>
          <a:lstStyle/>
          <a:p>
            <a:fld id="{1C9DA344-8613-4D4E-9825-5B70FBC62E48}" type="datetime1">
              <a:rPr lang="en-IN" smtClean="0"/>
              <a:t>20-03-2024</a:t>
            </a:fld>
            <a:endParaRPr lang="en-IN"/>
          </a:p>
        </p:txBody>
      </p:sp>
      <p:sp>
        <p:nvSpPr>
          <p:cNvPr id="5" name="Footer Placeholder 4"/>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20930879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Sprint Review:</a:t>
            </a:r>
            <a:endParaRPr lang="en-IN" dirty="0"/>
          </a:p>
        </p:txBody>
      </p:sp>
      <p:sp>
        <p:nvSpPr>
          <p:cNvPr id="3" name="Content Placeholder 2"/>
          <p:cNvSpPr>
            <a:spLocks noGrp="1"/>
          </p:cNvSpPr>
          <p:nvPr>
            <p:ph idx="1"/>
          </p:nvPr>
        </p:nvSpPr>
        <p:spPr/>
        <p:txBody>
          <a:bodyPr/>
          <a:lstStyle/>
          <a:p>
            <a:r>
              <a:rPr lang="en-IN" dirty="0" smtClean="0"/>
              <a:t>Team demonstrates the actual work product increments they have built to the PO &amp; stakeholders.</a:t>
            </a:r>
          </a:p>
          <a:p>
            <a:r>
              <a:rPr lang="en-IN" dirty="0" smtClean="0"/>
              <a:t>PO declares which items are done and which items need further work and returned to the product backlog.</a:t>
            </a:r>
          </a:p>
          <a:p>
            <a:r>
              <a:rPr lang="en-US" dirty="0"/>
              <a:t>The sprint review meeting is an opportunity to examine and </a:t>
            </a:r>
            <a:r>
              <a:rPr lang="en-US" dirty="0" smtClean="0"/>
              <a:t>adapt the </a:t>
            </a:r>
            <a:r>
              <a:rPr lang="en-US" dirty="0"/>
              <a:t>product as it emerges and iteratively refine key requirements.</a:t>
            </a:r>
            <a:endParaRPr lang="en-IN" dirty="0"/>
          </a:p>
        </p:txBody>
      </p:sp>
      <p:sp>
        <p:nvSpPr>
          <p:cNvPr id="4" name="Date Placeholder 3"/>
          <p:cNvSpPr>
            <a:spLocks noGrp="1"/>
          </p:cNvSpPr>
          <p:nvPr>
            <p:ph type="dt" sz="half" idx="10"/>
          </p:nvPr>
        </p:nvSpPr>
        <p:spPr/>
        <p:txBody>
          <a:bodyPr/>
          <a:lstStyle/>
          <a:p>
            <a:fld id="{1C9DA344-8613-4D4E-9825-5B70FBC62E48}" type="datetime1">
              <a:rPr lang="en-IN" smtClean="0"/>
              <a:t>20-03-2024</a:t>
            </a:fld>
            <a:endParaRPr lang="en-IN"/>
          </a:p>
        </p:txBody>
      </p:sp>
      <p:sp>
        <p:nvSpPr>
          <p:cNvPr id="5" name="Footer Placeholder 4"/>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32566141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Sprint Retrospective</a:t>
            </a:r>
            <a:endParaRPr lang="en-IN" dirty="0"/>
          </a:p>
        </p:txBody>
      </p:sp>
      <p:sp>
        <p:nvSpPr>
          <p:cNvPr id="3" name="Content Placeholder 2"/>
          <p:cNvSpPr>
            <a:spLocks noGrp="1"/>
          </p:cNvSpPr>
          <p:nvPr>
            <p:ph idx="1"/>
          </p:nvPr>
        </p:nvSpPr>
        <p:spPr/>
        <p:txBody>
          <a:bodyPr/>
          <a:lstStyle/>
          <a:p>
            <a:r>
              <a:rPr lang="en-IN" dirty="0" smtClean="0"/>
              <a:t>The purpose of retrospective is to reflect on how well the previous sprint went and identify specific action that can improve future sprints.</a:t>
            </a:r>
          </a:p>
          <a:p>
            <a:endParaRPr lang="en-IN" dirty="0"/>
          </a:p>
          <a:p>
            <a:r>
              <a:rPr lang="en-IN" dirty="0" smtClean="0"/>
              <a:t>The retrospective reflects Scrum`s commitment to continuous improvement and the value it places on improving not only products but the team interaction.</a:t>
            </a:r>
          </a:p>
          <a:p>
            <a:pPr marL="0" indent="0">
              <a:buNone/>
            </a:pPr>
            <a:endParaRPr lang="en-IN" dirty="0"/>
          </a:p>
        </p:txBody>
      </p:sp>
      <p:sp>
        <p:nvSpPr>
          <p:cNvPr id="4" name="Date Placeholder 3"/>
          <p:cNvSpPr>
            <a:spLocks noGrp="1"/>
          </p:cNvSpPr>
          <p:nvPr>
            <p:ph type="dt" sz="half" idx="10"/>
          </p:nvPr>
        </p:nvSpPr>
        <p:spPr/>
        <p:txBody>
          <a:bodyPr/>
          <a:lstStyle/>
          <a:p>
            <a:fld id="{1C9DA344-8613-4D4E-9825-5B70FBC62E48}" type="datetime1">
              <a:rPr lang="en-IN" smtClean="0"/>
              <a:t>20-03-2024</a:t>
            </a:fld>
            <a:endParaRPr lang="en-IN"/>
          </a:p>
        </p:txBody>
      </p:sp>
      <p:sp>
        <p:nvSpPr>
          <p:cNvPr id="5" name="Footer Placeholder 4"/>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33286324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Scrum</a:t>
            </a:r>
            <a:r>
              <a:rPr lang="en-IN" spc="-270" dirty="0" smtClean="0"/>
              <a:t> </a:t>
            </a:r>
            <a:r>
              <a:rPr lang="en-IN" spc="-40" dirty="0" err="1" smtClean="0"/>
              <a:t>Artifacts</a:t>
            </a:r>
            <a:endParaRPr lang="en-IN" dirty="0"/>
          </a:p>
        </p:txBody>
      </p:sp>
      <p:sp>
        <p:nvSpPr>
          <p:cNvPr id="3" name="Content Placeholder 2"/>
          <p:cNvSpPr>
            <a:spLocks noGrp="1"/>
          </p:cNvSpPr>
          <p:nvPr>
            <p:ph idx="1"/>
          </p:nvPr>
        </p:nvSpPr>
        <p:spPr>
          <a:xfrm>
            <a:off x="774343" y="1571625"/>
            <a:ext cx="7055207" cy="2590800"/>
          </a:xfrm>
        </p:spPr>
        <p:txBody>
          <a:bodyPr/>
          <a:lstStyle/>
          <a:p>
            <a:r>
              <a:rPr lang="en-US" dirty="0">
                <a:latin typeface="Arial"/>
                <a:cs typeface="Arial"/>
              </a:rPr>
              <a:t>Product</a:t>
            </a:r>
            <a:r>
              <a:rPr lang="en-US" spc="-85" dirty="0">
                <a:latin typeface="Arial"/>
                <a:cs typeface="Arial"/>
              </a:rPr>
              <a:t> </a:t>
            </a:r>
            <a:r>
              <a:rPr lang="en-US" spc="-10" dirty="0">
                <a:latin typeface="Arial"/>
                <a:cs typeface="Arial"/>
              </a:rPr>
              <a:t>Backlog </a:t>
            </a:r>
            <a:endParaRPr lang="en-US" spc="-10" dirty="0" smtClean="0">
              <a:latin typeface="Arial"/>
              <a:cs typeface="Arial"/>
            </a:endParaRPr>
          </a:p>
          <a:p>
            <a:r>
              <a:rPr lang="en-US" dirty="0" smtClean="0">
                <a:latin typeface="Arial"/>
                <a:cs typeface="Arial"/>
              </a:rPr>
              <a:t>Sprint</a:t>
            </a:r>
            <a:r>
              <a:rPr lang="en-US" spc="-70" dirty="0" smtClean="0">
                <a:latin typeface="Arial"/>
                <a:cs typeface="Arial"/>
              </a:rPr>
              <a:t> </a:t>
            </a:r>
            <a:r>
              <a:rPr lang="en-US" spc="-10" dirty="0">
                <a:latin typeface="Arial"/>
                <a:cs typeface="Arial"/>
              </a:rPr>
              <a:t>Backlog </a:t>
            </a:r>
            <a:endParaRPr lang="en-US" spc="-10" dirty="0" smtClean="0">
              <a:latin typeface="Arial"/>
              <a:cs typeface="Arial"/>
            </a:endParaRPr>
          </a:p>
          <a:p>
            <a:r>
              <a:rPr lang="en-US" dirty="0" smtClean="0">
                <a:latin typeface="Arial"/>
                <a:cs typeface="Arial"/>
              </a:rPr>
              <a:t>Burn</a:t>
            </a:r>
            <a:r>
              <a:rPr lang="en-US" spc="-75" dirty="0" smtClean="0">
                <a:latin typeface="Arial"/>
                <a:cs typeface="Arial"/>
              </a:rPr>
              <a:t> </a:t>
            </a:r>
            <a:r>
              <a:rPr lang="en-US" dirty="0">
                <a:latin typeface="Arial"/>
                <a:cs typeface="Arial"/>
              </a:rPr>
              <a:t>down</a:t>
            </a:r>
            <a:r>
              <a:rPr lang="en-US" spc="-75" dirty="0">
                <a:latin typeface="Arial"/>
                <a:cs typeface="Arial"/>
              </a:rPr>
              <a:t> </a:t>
            </a:r>
            <a:r>
              <a:rPr lang="en-US" spc="-10" dirty="0">
                <a:latin typeface="Arial"/>
                <a:cs typeface="Arial"/>
              </a:rPr>
              <a:t>Charts</a:t>
            </a:r>
            <a:endParaRPr lang="en-US" dirty="0">
              <a:latin typeface="Arial"/>
              <a:cs typeface="Arial"/>
            </a:endParaRPr>
          </a:p>
          <a:p>
            <a:endParaRPr lang="en-IN" dirty="0"/>
          </a:p>
          <a:p>
            <a:pPr marL="0" indent="0">
              <a:buNone/>
            </a:pPr>
            <a:endParaRPr lang="en-IN" dirty="0"/>
          </a:p>
        </p:txBody>
      </p:sp>
      <p:sp>
        <p:nvSpPr>
          <p:cNvPr id="4" name="Date Placeholder 3"/>
          <p:cNvSpPr>
            <a:spLocks noGrp="1"/>
          </p:cNvSpPr>
          <p:nvPr>
            <p:ph type="dt" sz="half" idx="10"/>
          </p:nvPr>
        </p:nvSpPr>
        <p:spPr/>
        <p:txBody>
          <a:bodyPr/>
          <a:lstStyle/>
          <a:p>
            <a:fld id="{1C9DA344-8613-4D4E-9825-5B70FBC62E48}" type="datetime1">
              <a:rPr lang="en-IN" smtClean="0"/>
              <a:t>20-03-2024</a:t>
            </a:fld>
            <a:endParaRPr lang="en-IN"/>
          </a:p>
        </p:txBody>
      </p:sp>
      <p:sp>
        <p:nvSpPr>
          <p:cNvPr id="5" name="Footer Placeholder 4"/>
          <p:cNvSpPr>
            <a:spLocks noGrp="1"/>
          </p:cNvSpPr>
          <p:nvPr>
            <p:ph type="ftr" sz="quarter" idx="11"/>
          </p:nvPr>
        </p:nvSpPr>
        <p:spPr/>
        <p:txBody>
          <a:bodyPr/>
          <a:lstStyle/>
          <a:p>
            <a:endParaRPr lang="en-IN" dirty="0"/>
          </a:p>
        </p:txBody>
      </p:sp>
      <p:pic>
        <p:nvPicPr>
          <p:cNvPr id="1026" name="Picture 2" descr="What is a Sprint Burndown Chart &amp; What is its Significance? - | Unichro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4" y="3265441"/>
            <a:ext cx="5324476" cy="3028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0017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Product</a:t>
            </a:r>
            <a:r>
              <a:rPr lang="en-IN" spc="-65" dirty="0"/>
              <a:t> </a:t>
            </a:r>
            <a:r>
              <a:rPr lang="en-IN" spc="-10" dirty="0"/>
              <a:t>Backlog</a:t>
            </a:r>
            <a:endParaRPr lang="en-IN" dirty="0"/>
          </a:p>
        </p:txBody>
      </p:sp>
      <p:sp>
        <p:nvSpPr>
          <p:cNvPr id="3" name="Content Placeholder 2"/>
          <p:cNvSpPr>
            <a:spLocks noGrp="1"/>
          </p:cNvSpPr>
          <p:nvPr>
            <p:ph idx="1"/>
          </p:nvPr>
        </p:nvSpPr>
        <p:spPr>
          <a:xfrm>
            <a:off x="838199" y="1825624"/>
            <a:ext cx="8486775" cy="3736975"/>
          </a:xfrm>
        </p:spPr>
        <p:txBody>
          <a:bodyPr>
            <a:normAutofit/>
          </a:bodyPr>
          <a:lstStyle/>
          <a:p>
            <a:pPr marL="64135" marR="5080">
              <a:lnSpc>
                <a:spcPts val="3120"/>
              </a:lnSpc>
              <a:spcBef>
                <a:spcPts val="405"/>
              </a:spcBef>
            </a:pPr>
            <a:r>
              <a:rPr lang="en-US" dirty="0"/>
              <a:t>Requirements</a:t>
            </a:r>
            <a:r>
              <a:rPr lang="en-US" spc="-70" dirty="0"/>
              <a:t> </a:t>
            </a:r>
            <a:r>
              <a:rPr lang="en-US" dirty="0"/>
              <a:t>for</a:t>
            </a:r>
            <a:r>
              <a:rPr lang="en-US" spc="-65" dirty="0"/>
              <a:t> </a:t>
            </a:r>
            <a:r>
              <a:rPr lang="en-US" dirty="0"/>
              <a:t>a</a:t>
            </a:r>
            <a:r>
              <a:rPr lang="en-US" spc="-65" dirty="0"/>
              <a:t> </a:t>
            </a:r>
            <a:r>
              <a:rPr lang="en-US" dirty="0"/>
              <a:t>system,</a:t>
            </a:r>
            <a:r>
              <a:rPr lang="en-US" spc="-70" dirty="0"/>
              <a:t> </a:t>
            </a:r>
            <a:r>
              <a:rPr lang="en-US" dirty="0"/>
              <a:t>expressed</a:t>
            </a:r>
            <a:r>
              <a:rPr lang="en-US" spc="-65" dirty="0"/>
              <a:t> </a:t>
            </a:r>
            <a:r>
              <a:rPr lang="en-US" dirty="0"/>
              <a:t>as</a:t>
            </a:r>
            <a:r>
              <a:rPr lang="en-US" spc="-65" dirty="0"/>
              <a:t> </a:t>
            </a:r>
            <a:r>
              <a:rPr lang="en-US" dirty="0"/>
              <a:t>a</a:t>
            </a:r>
            <a:r>
              <a:rPr lang="en-US" spc="-70" dirty="0"/>
              <a:t> </a:t>
            </a:r>
            <a:r>
              <a:rPr lang="en-US" spc="-10" dirty="0"/>
              <a:t>prioritized </a:t>
            </a:r>
            <a:r>
              <a:rPr lang="en-US" dirty="0"/>
              <a:t>list</a:t>
            </a:r>
            <a:r>
              <a:rPr lang="en-US" spc="-50" dirty="0"/>
              <a:t> </a:t>
            </a:r>
            <a:r>
              <a:rPr lang="en-US" dirty="0"/>
              <a:t>of</a:t>
            </a:r>
            <a:r>
              <a:rPr lang="en-US" spc="-50" dirty="0"/>
              <a:t> </a:t>
            </a:r>
            <a:r>
              <a:rPr lang="en-US" dirty="0"/>
              <a:t>Backlog</a:t>
            </a:r>
            <a:r>
              <a:rPr lang="en-US" spc="-45" dirty="0"/>
              <a:t> </a:t>
            </a:r>
            <a:r>
              <a:rPr lang="en-US" spc="-10" dirty="0"/>
              <a:t>Items</a:t>
            </a:r>
          </a:p>
          <a:p>
            <a:pPr marL="64135" marR="1573530">
              <a:lnSpc>
                <a:spcPts val="3770"/>
              </a:lnSpc>
              <a:spcBef>
                <a:spcPts val="125"/>
              </a:spcBef>
            </a:pPr>
            <a:r>
              <a:rPr lang="en-US" dirty="0"/>
              <a:t>Is</a:t>
            </a:r>
            <a:r>
              <a:rPr lang="en-US" spc="-65" dirty="0"/>
              <a:t> </a:t>
            </a:r>
            <a:r>
              <a:rPr lang="en-US" dirty="0"/>
              <a:t>managed</a:t>
            </a:r>
            <a:r>
              <a:rPr lang="en-US" spc="-65" dirty="0"/>
              <a:t> </a:t>
            </a:r>
            <a:r>
              <a:rPr lang="en-US" dirty="0"/>
              <a:t>and</a:t>
            </a:r>
            <a:r>
              <a:rPr lang="en-US" spc="-65" dirty="0"/>
              <a:t> </a:t>
            </a:r>
            <a:r>
              <a:rPr lang="en-US" dirty="0"/>
              <a:t>owned</a:t>
            </a:r>
            <a:r>
              <a:rPr lang="en-US" spc="-65" dirty="0"/>
              <a:t> </a:t>
            </a:r>
            <a:r>
              <a:rPr lang="en-US" dirty="0"/>
              <a:t>by</a:t>
            </a:r>
            <a:r>
              <a:rPr lang="en-US" spc="-80" dirty="0"/>
              <a:t> </a:t>
            </a:r>
            <a:r>
              <a:rPr lang="en-US" dirty="0"/>
              <a:t>a</a:t>
            </a:r>
            <a:r>
              <a:rPr lang="en-US" spc="-65" dirty="0"/>
              <a:t> </a:t>
            </a:r>
            <a:r>
              <a:rPr lang="en-US" dirty="0"/>
              <a:t>Product</a:t>
            </a:r>
            <a:r>
              <a:rPr lang="en-US" spc="-65" dirty="0"/>
              <a:t> </a:t>
            </a:r>
            <a:r>
              <a:rPr lang="en-US" spc="-10" dirty="0"/>
              <a:t>Owner </a:t>
            </a:r>
            <a:r>
              <a:rPr lang="en-US" dirty="0"/>
              <a:t>Spreadsheet</a:t>
            </a:r>
            <a:r>
              <a:rPr lang="en-US" spc="-185" dirty="0"/>
              <a:t> </a:t>
            </a:r>
            <a:r>
              <a:rPr lang="en-US" spc="-10" dirty="0"/>
              <a:t>(typically)</a:t>
            </a:r>
          </a:p>
          <a:p>
            <a:pPr marL="64135" marR="147955">
              <a:lnSpc>
                <a:spcPts val="3770"/>
              </a:lnSpc>
            </a:pPr>
            <a:r>
              <a:rPr lang="en-US" dirty="0"/>
              <a:t>Usually</a:t>
            </a:r>
            <a:r>
              <a:rPr lang="en-US" spc="-90" dirty="0"/>
              <a:t> </a:t>
            </a:r>
            <a:r>
              <a:rPr lang="en-US" dirty="0"/>
              <a:t>is</a:t>
            </a:r>
            <a:r>
              <a:rPr lang="en-US" spc="-70" dirty="0"/>
              <a:t> </a:t>
            </a:r>
            <a:r>
              <a:rPr lang="en-US" dirty="0"/>
              <a:t>created</a:t>
            </a:r>
            <a:r>
              <a:rPr lang="en-US" spc="-75" dirty="0"/>
              <a:t> </a:t>
            </a:r>
            <a:r>
              <a:rPr lang="en-US" dirty="0"/>
              <a:t>during</a:t>
            </a:r>
            <a:r>
              <a:rPr lang="en-US" spc="-75" dirty="0"/>
              <a:t> </a:t>
            </a:r>
            <a:r>
              <a:rPr lang="en-US" dirty="0"/>
              <a:t>the</a:t>
            </a:r>
            <a:r>
              <a:rPr lang="en-US" spc="-75" dirty="0"/>
              <a:t> </a:t>
            </a:r>
            <a:r>
              <a:rPr lang="en-US" dirty="0"/>
              <a:t>Sprint</a:t>
            </a:r>
            <a:r>
              <a:rPr lang="en-US" spc="-75" dirty="0"/>
              <a:t> </a:t>
            </a:r>
            <a:r>
              <a:rPr lang="en-US" dirty="0"/>
              <a:t>Planning</a:t>
            </a:r>
            <a:r>
              <a:rPr lang="en-US" spc="-75" dirty="0"/>
              <a:t> </a:t>
            </a:r>
            <a:r>
              <a:rPr lang="en-US" spc="-10" dirty="0"/>
              <a:t>Meeting </a:t>
            </a:r>
            <a:r>
              <a:rPr lang="en-US" dirty="0"/>
              <a:t>Can</a:t>
            </a:r>
            <a:r>
              <a:rPr lang="en-US" spc="-80" dirty="0"/>
              <a:t> </a:t>
            </a:r>
            <a:r>
              <a:rPr lang="en-US" dirty="0"/>
              <a:t>be</a:t>
            </a:r>
            <a:r>
              <a:rPr lang="en-US" spc="-80" dirty="0"/>
              <a:t> </a:t>
            </a:r>
            <a:r>
              <a:rPr lang="en-US" dirty="0"/>
              <a:t>changed</a:t>
            </a:r>
            <a:r>
              <a:rPr lang="en-US" spc="-75" dirty="0"/>
              <a:t> </a:t>
            </a:r>
            <a:r>
              <a:rPr lang="en-US" dirty="0"/>
              <a:t>and</a:t>
            </a:r>
            <a:r>
              <a:rPr lang="en-US" spc="-80" dirty="0"/>
              <a:t> </a:t>
            </a:r>
            <a:r>
              <a:rPr lang="en-US" spc="-20" dirty="0"/>
              <a:t>re-</a:t>
            </a:r>
            <a:r>
              <a:rPr lang="en-US" dirty="0"/>
              <a:t>prioritized</a:t>
            </a:r>
            <a:r>
              <a:rPr lang="en-US" spc="-80" dirty="0"/>
              <a:t> </a:t>
            </a:r>
            <a:r>
              <a:rPr lang="en-US" dirty="0"/>
              <a:t>before</a:t>
            </a:r>
            <a:r>
              <a:rPr lang="en-US" spc="-75" dirty="0"/>
              <a:t> </a:t>
            </a:r>
            <a:r>
              <a:rPr lang="en-US" dirty="0"/>
              <a:t>each</a:t>
            </a:r>
            <a:r>
              <a:rPr lang="en-US" spc="-80" dirty="0"/>
              <a:t> </a:t>
            </a:r>
            <a:r>
              <a:rPr lang="en-US" spc="-25" dirty="0"/>
              <a:t>PM</a:t>
            </a:r>
          </a:p>
          <a:p>
            <a:endParaRPr lang="en-IN" dirty="0"/>
          </a:p>
          <a:p>
            <a:pPr marL="0" indent="0">
              <a:buNone/>
            </a:pPr>
            <a:endParaRPr lang="en-IN" dirty="0"/>
          </a:p>
        </p:txBody>
      </p:sp>
      <p:sp>
        <p:nvSpPr>
          <p:cNvPr id="4" name="Date Placeholder 3"/>
          <p:cNvSpPr>
            <a:spLocks noGrp="1"/>
          </p:cNvSpPr>
          <p:nvPr>
            <p:ph type="dt" sz="half" idx="10"/>
          </p:nvPr>
        </p:nvSpPr>
        <p:spPr/>
        <p:txBody>
          <a:bodyPr/>
          <a:lstStyle/>
          <a:p>
            <a:fld id="{1C9DA344-8613-4D4E-9825-5B70FBC62E48}" type="datetime1">
              <a:rPr lang="en-IN" smtClean="0"/>
              <a:t>20-03-2024</a:t>
            </a:fld>
            <a:endParaRPr lang="en-IN"/>
          </a:p>
        </p:txBody>
      </p:sp>
      <p:sp>
        <p:nvSpPr>
          <p:cNvPr id="5" name="Footer Placeholder 4"/>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6725792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Sprint</a:t>
            </a:r>
            <a:r>
              <a:rPr lang="en-IN" spc="-120" dirty="0"/>
              <a:t> </a:t>
            </a:r>
            <a:r>
              <a:rPr lang="en-IN" spc="-10" dirty="0"/>
              <a:t>Backlog</a:t>
            </a:r>
            <a:endParaRPr lang="en-IN" dirty="0"/>
          </a:p>
        </p:txBody>
      </p:sp>
      <p:sp>
        <p:nvSpPr>
          <p:cNvPr id="3" name="Content Placeholder 2"/>
          <p:cNvSpPr>
            <a:spLocks noGrp="1"/>
          </p:cNvSpPr>
          <p:nvPr>
            <p:ph idx="1"/>
          </p:nvPr>
        </p:nvSpPr>
        <p:spPr>
          <a:xfrm>
            <a:off x="838199" y="1825624"/>
            <a:ext cx="8486775" cy="3736975"/>
          </a:xfrm>
        </p:spPr>
        <p:txBody>
          <a:bodyPr>
            <a:normAutofit/>
          </a:bodyPr>
          <a:lstStyle/>
          <a:p>
            <a:pPr marL="64135">
              <a:lnSpc>
                <a:spcPct val="100000"/>
              </a:lnSpc>
              <a:spcBef>
                <a:spcPts val="610"/>
              </a:spcBef>
            </a:pPr>
            <a:r>
              <a:rPr lang="en-US" dirty="0"/>
              <a:t>No</a:t>
            </a:r>
            <a:r>
              <a:rPr lang="en-US" spc="-45" dirty="0"/>
              <a:t> </a:t>
            </a:r>
            <a:r>
              <a:rPr lang="en-US" dirty="0"/>
              <a:t>more</a:t>
            </a:r>
            <a:r>
              <a:rPr lang="en-US" spc="-45" dirty="0"/>
              <a:t> </a:t>
            </a:r>
            <a:r>
              <a:rPr lang="en-US" dirty="0"/>
              <a:t>then</a:t>
            </a:r>
            <a:r>
              <a:rPr lang="en-US" spc="-40" dirty="0"/>
              <a:t> </a:t>
            </a:r>
            <a:r>
              <a:rPr lang="en-US" dirty="0"/>
              <a:t>300</a:t>
            </a:r>
            <a:r>
              <a:rPr lang="en-US" spc="-45" dirty="0"/>
              <a:t> </a:t>
            </a:r>
            <a:r>
              <a:rPr lang="en-US" dirty="0"/>
              <a:t>tasks</a:t>
            </a:r>
            <a:r>
              <a:rPr lang="en-US" spc="-40" dirty="0"/>
              <a:t> </a:t>
            </a:r>
            <a:r>
              <a:rPr lang="en-US" dirty="0"/>
              <a:t>in</a:t>
            </a:r>
            <a:r>
              <a:rPr lang="en-US" spc="-40" dirty="0"/>
              <a:t> </a:t>
            </a:r>
            <a:r>
              <a:rPr lang="en-US" dirty="0"/>
              <a:t>the</a:t>
            </a:r>
            <a:r>
              <a:rPr lang="en-US" spc="-45" dirty="0"/>
              <a:t> </a:t>
            </a:r>
            <a:r>
              <a:rPr lang="en-US" spc="-20" dirty="0"/>
              <a:t>list</a:t>
            </a:r>
          </a:p>
          <a:p>
            <a:pPr marL="64135" marR="499745">
              <a:lnSpc>
                <a:spcPts val="3120"/>
              </a:lnSpc>
              <a:spcBef>
                <a:spcPts val="810"/>
              </a:spcBef>
            </a:pPr>
            <a:r>
              <a:rPr lang="en-US" dirty="0"/>
              <a:t>If</a:t>
            </a:r>
            <a:r>
              <a:rPr lang="en-US" spc="-50" dirty="0"/>
              <a:t> </a:t>
            </a:r>
            <a:r>
              <a:rPr lang="en-US" dirty="0"/>
              <a:t>a</a:t>
            </a:r>
            <a:r>
              <a:rPr lang="en-US" spc="-50" dirty="0"/>
              <a:t> </a:t>
            </a:r>
            <a:r>
              <a:rPr lang="en-US" dirty="0"/>
              <a:t>task</a:t>
            </a:r>
            <a:r>
              <a:rPr lang="en-US" spc="-45" dirty="0"/>
              <a:t> </a:t>
            </a:r>
            <a:r>
              <a:rPr lang="en-US" dirty="0"/>
              <a:t>requires</a:t>
            </a:r>
            <a:r>
              <a:rPr lang="en-US" spc="-45" dirty="0"/>
              <a:t> </a:t>
            </a:r>
            <a:r>
              <a:rPr lang="en-US" dirty="0"/>
              <a:t>more</a:t>
            </a:r>
            <a:r>
              <a:rPr lang="en-US" spc="-45" dirty="0"/>
              <a:t> </a:t>
            </a:r>
            <a:r>
              <a:rPr lang="en-US" dirty="0"/>
              <a:t>than</a:t>
            </a:r>
            <a:r>
              <a:rPr lang="en-US" spc="-50" dirty="0"/>
              <a:t> </a:t>
            </a:r>
            <a:r>
              <a:rPr lang="en-US" dirty="0"/>
              <a:t>16</a:t>
            </a:r>
            <a:r>
              <a:rPr lang="en-US" spc="-50" dirty="0"/>
              <a:t> </a:t>
            </a:r>
            <a:r>
              <a:rPr lang="en-US" dirty="0"/>
              <a:t>hours,</a:t>
            </a:r>
            <a:r>
              <a:rPr lang="en-US" spc="-50" dirty="0"/>
              <a:t> </a:t>
            </a:r>
            <a:r>
              <a:rPr lang="en-US" dirty="0"/>
              <a:t>it</a:t>
            </a:r>
            <a:r>
              <a:rPr lang="en-US" spc="-45" dirty="0"/>
              <a:t> </a:t>
            </a:r>
            <a:r>
              <a:rPr lang="en-US" dirty="0"/>
              <a:t>should</a:t>
            </a:r>
            <a:r>
              <a:rPr lang="en-US" spc="-50" dirty="0"/>
              <a:t> </a:t>
            </a:r>
            <a:r>
              <a:rPr lang="en-US" spc="-25" dirty="0"/>
              <a:t>be </a:t>
            </a:r>
            <a:r>
              <a:rPr lang="en-US" dirty="0"/>
              <a:t>broken</a:t>
            </a:r>
            <a:r>
              <a:rPr lang="en-US" spc="-100" dirty="0"/>
              <a:t> </a:t>
            </a:r>
            <a:r>
              <a:rPr lang="en-US" spc="-20" dirty="0"/>
              <a:t>down</a:t>
            </a:r>
          </a:p>
          <a:p>
            <a:pPr marL="64135" marR="5080">
              <a:lnSpc>
                <a:spcPts val="3120"/>
              </a:lnSpc>
              <a:spcBef>
                <a:spcPts val="750"/>
              </a:spcBef>
            </a:pPr>
            <a:r>
              <a:rPr lang="en-US" spc="-65" dirty="0"/>
              <a:t>Team</a:t>
            </a:r>
            <a:r>
              <a:rPr lang="en-US" spc="-40" dirty="0"/>
              <a:t> </a:t>
            </a:r>
            <a:r>
              <a:rPr lang="en-US" dirty="0"/>
              <a:t>can</a:t>
            </a:r>
            <a:r>
              <a:rPr lang="en-US" spc="-60" dirty="0"/>
              <a:t> </a:t>
            </a:r>
            <a:r>
              <a:rPr lang="en-US" dirty="0"/>
              <a:t>add</a:t>
            </a:r>
            <a:r>
              <a:rPr lang="en-US" spc="-60" dirty="0"/>
              <a:t> </a:t>
            </a:r>
            <a:r>
              <a:rPr lang="en-US" dirty="0"/>
              <a:t>or</a:t>
            </a:r>
            <a:r>
              <a:rPr lang="en-US" spc="-50" dirty="0"/>
              <a:t> </a:t>
            </a:r>
            <a:r>
              <a:rPr lang="en-US" dirty="0"/>
              <a:t>subtract</a:t>
            </a:r>
            <a:r>
              <a:rPr lang="en-US" spc="-60" dirty="0"/>
              <a:t> </a:t>
            </a:r>
            <a:r>
              <a:rPr lang="en-US" dirty="0"/>
              <a:t>items</a:t>
            </a:r>
            <a:r>
              <a:rPr lang="en-US" spc="-55" dirty="0"/>
              <a:t> </a:t>
            </a:r>
            <a:r>
              <a:rPr lang="en-US" dirty="0"/>
              <a:t>from</a:t>
            </a:r>
            <a:r>
              <a:rPr lang="en-US" spc="-35" dirty="0"/>
              <a:t> </a:t>
            </a:r>
            <a:r>
              <a:rPr lang="en-US" dirty="0"/>
              <a:t>the</a:t>
            </a:r>
            <a:r>
              <a:rPr lang="en-US" spc="-55" dirty="0"/>
              <a:t> </a:t>
            </a:r>
            <a:r>
              <a:rPr lang="en-US" dirty="0"/>
              <a:t>list.</a:t>
            </a:r>
            <a:r>
              <a:rPr lang="en-US" spc="-60" dirty="0"/>
              <a:t> </a:t>
            </a:r>
            <a:r>
              <a:rPr lang="en-US" spc="-10" dirty="0"/>
              <a:t>Product </a:t>
            </a:r>
            <a:r>
              <a:rPr lang="en-US" dirty="0"/>
              <a:t>Owner</a:t>
            </a:r>
            <a:r>
              <a:rPr lang="en-US" spc="-60" dirty="0"/>
              <a:t> </a:t>
            </a:r>
            <a:r>
              <a:rPr lang="en-US" dirty="0"/>
              <a:t>is</a:t>
            </a:r>
            <a:r>
              <a:rPr lang="en-US" spc="-55" dirty="0"/>
              <a:t> </a:t>
            </a:r>
            <a:r>
              <a:rPr lang="en-US" dirty="0"/>
              <a:t>not</a:t>
            </a:r>
            <a:r>
              <a:rPr lang="en-US" spc="-55" dirty="0"/>
              <a:t> </a:t>
            </a:r>
            <a:r>
              <a:rPr lang="en-US" dirty="0"/>
              <a:t>allowed</a:t>
            </a:r>
            <a:r>
              <a:rPr lang="en-US" spc="-55" dirty="0"/>
              <a:t> </a:t>
            </a:r>
            <a:r>
              <a:rPr lang="en-US" dirty="0"/>
              <a:t>to</a:t>
            </a:r>
            <a:r>
              <a:rPr lang="en-US" spc="-50" dirty="0"/>
              <a:t> </a:t>
            </a:r>
            <a:r>
              <a:rPr lang="en-US" dirty="0"/>
              <a:t>do</a:t>
            </a:r>
            <a:r>
              <a:rPr lang="en-US" spc="-55" dirty="0"/>
              <a:t> </a:t>
            </a:r>
            <a:r>
              <a:rPr lang="en-US" spc="-25" dirty="0"/>
              <a:t>it.</a:t>
            </a:r>
          </a:p>
          <a:p>
            <a:endParaRPr lang="en-IN" dirty="0"/>
          </a:p>
          <a:p>
            <a:pPr marL="0" indent="0">
              <a:buNone/>
            </a:pPr>
            <a:endParaRPr lang="en-IN" dirty="0"/>
          </a:p>
        </p:txBody>
      </p:sp>
      <p:sp>
        <p:nvSpPr>
          <p:cNvPr id="4" name="Date Placeholder 3"/>
          <p:cNvSpPr>
            <a:spLocks noGrp="1"/>
          </p:cNvSpPr>
          <p:nvPr>
            <p:ph type="dt" sz="half" idx="10"/>
          </p:nvPr>
        </p:nvSpPr>
        <p:spPr/>
        <p:txBody>
          <a:bodyPr/>
          <a:lstStyle/>
          <a:p>
            <a:fld id="{1C9DA344-8613-4D4E-9825-5B70FBC62E48}" type="datetime1">
              <a:rPr lang="en-IN" smtClean="0"/>
              <a:t>20-03-2024</a:t>
            </a:fld>
            <a:endParaRPr lang="en-IN"/>
          </a:p>
        </p:txBody>
      </p:sp>
      <p:sp>
        <p:nvSpPr>
          <p:cNvPr id="5" name="Footer Placeholder 4"/>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12422950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Burn</a:t>
            </a:r>
            <a:r>
              <a:rPr lang="en-IN" spc="-85" dirty="0"/>
              <a:t> </a:t>
            </a:r>
            <a:r>
              <a:rPr lang="en-IN" dirty="0"/>
              <a:t>down</a:t>
            </a:r>
            <a:r>
              <a:rPr lang="en-IN" spc="-85" dirty="0"/>
              <a:t> </a:t>
            </a:r>
            <a:r>
              <a:rPr lang="en-IN" spc="-10" dirty="0"/>
              <a:t>Charts</a:t>
            </a:r>
            <a:endParaRPr lang="en-IN" dirty="0"/>
          </a:p>
        </p:txBody>
      </p:sp>
      <p:sp>
        <p:nvSpPr>
          <p:cNvPr id="3" name="Content Placeholder 2"/>
          <p:cNvSpPr>
            <a:spLocks noGrp="1"/>
          </p:cNvSpPr>
          <p:nvPr>
            <p:ph idx="1"/>
          </p:nvPr>
        </p:nvSpPr>
        <p:spPr>
          <a:xfrm>
            <a:off x="838199" y="1825625"/>
            <a:ext cx="10029826" cy="3803650"/>
          </a:xfrm>
        </p:spPr>
        <p:txBody>
          <a:bodyPr>
            <a:normAutofit/>
          </a:bodyPr>
          <a:lstStyle/>
          <a:p>
            <a:pPr marL="12700" marR="2258060" indent="35560">
              <a:lnSpc>
                <a:spcPct val="135100"/>
              </a:lnSpc>
              <a:spcBef>
                <a:spcPts val="100"/>
              </a:spcBef>
            </a:pPr>
            <a:r>
              <a:rPr lang="en-US" dirty="0" smtClean="0">
                <a:latin typeface="Arial"/>
                <a:cs typeface="Arial"/>
              </a:rPr>
              <a:t>  Are</a:t>
            </a:r>
            <a:r>
              <a:rPr lang="en-US" spc="-65" dirty="0" smtClean="0">
                <a:latin typeface="Arial"/>
                <a:cs typeface="Arial"/>
              </a:rPr>
              <a:t> </a:t>
            </a:r>
            <a:r>
              <a:rPr lang="en-US" dirty="0">
                <a:latin typeface="Arial"/>
                <a:cs typeface="Arial"/>
              </a:rPr>
              <a:t>used</a:t>
            </a:r>
            <a:r>
              <a:rPr lang="en-US" spc="-65" dirty="0">
                <a:latin typeface="Arial"/>
                <a:cs typeface="Arial"/>
              </a:rPr>
              <a:t> </a:t>
            </a:r>
            <a:r>
              <a:rPr lang="en-US" dirty="0">
                <a:latin typeface="Arial"/>
                <a:cs typeface="Arial"/>
              </a:rPr>
              <a:t>to</a:t>
            </a:r>
            <a:r>
              <a:rPr lang="en-US" spc="-65" dirty="0">
                <a:latin typeface="Arial"/>
                <a:cs typeface="Arial"/>
              </a:rPr>
              <a:t> </a:t>
            </a:r>
            <a:r>
              <a:rPr lang="en-US" dirty="0">
                <a:latin typeface="Arial"/>
                <a:cs typeface="Arial"/>
              </a:rPr>
              <a:t>represent</a:t>
            </a:r>
            <a:r>
              <a:rPr lang="en-US" spc="-65" dirty="0">
                <a:latin typeface="Arial"/>
                <a:cs typeface="Arial"/>
              </a:rPr>
              <a:t> </a:t>
            </a:r>
            <a:r>
              <a:rPr lang="en-US" dirty="0">
                <a:latin typeface="Arial"/>
                <a:cs typeface="Arial"/>
              </a:rPr>
              <a:t>“work</a:t>
            </a:r>
            <a:r>
              <a:rPr lang="en-US" spc="-60" dirty="0">
                <a:latin typeface="Arial"/>
                <a:cs typeface="Arial"/>
              </a:rPr>
              <a:t> </a:t>
            </a:r>
            <a:r>
              <a:rPr lang="en-US" spc="-10" dirty="0">
                <a:latin typeface="Arial"/>
                <a:cs typeface="Arial"/>
              </a:rPr>
              <a:t>done”. </a:t>
            </a:r>
            <a:r>
              <a:rPr lang="en-US" spc="-10" dirty="0" smtClean="0">
                <a:latin typeface="Arial"/>
                <a:cs typeface="Arial"/>
              </a:rPr>
              <a:t>     </a:t>
            </a:r>
          </a:p>
          <a:p>
            <a:pPr marL="12700" marR="2258060" indent="35560">
              <a:lnSpc>
                <a:spcPct val="135100"/>
              </a:lnSpc>
              <a:spcBef>
                <a:spcPts val="100"/>
              </a:spcBef>
            </a:pPr>
            <a:r>
              <a:rPr lang="en-US" spc="-10" dirty="0" smtClean="0">
                <a:latin typeface="Arial"/>
                <a:cs typeface="Arial"/>
              </a:rPr>
              <a:t>  </a:t>
            </a:r>
            <a:r>
              <a:rPr lang="en-US" dirty="0" smtClean="0">
                <a:latin typeface="Arial"/>
                <a:cs typeface="Arial"/>
              </a:rPr>
              <a:t>Are</a:t>
            </a:r>
            <a:r>
              <a:rPr lang="en-US" spc="-105" dirty="0" smtClean="0">
                <a:latin typeface="Arial"/>
                <a:cs typeface="Arial"/>
              </a:rPr>
              <a:t> </a:t>
            </a:r>
            <a:r>
              <a:rPr lang="en-US" dirty="0">
                <a:latin typeface="Arial"/>
                <a:cs typeface="Arial"/>
              </a:rPr>
              <a:t>wonderful</a:t>
            </a:r>
            <a:r>
              <a:rPr lang="en-US" spc="-105" dirty="0">
                <a:latin typeface="Arial"/>
                <a:cs typeface="Arial"/>
              </a:rPr>
              <a:t> </a:t>
            </a:r>
            <a:r>
              <a:rPr lang="en-US" dirty="0">
                <a:latin typeface="Arial"/>
                <a:cs typeface="Arial"/>
              </a:rPr>
              <a:t>Information</a:t>
            </a:r>
            <a:r>
              <a:rPr lang="en-US" spc="-105" dirty="0">
                <a:latin typeface="Arial"/>
                <a:cs typeface="Arial"/>
              </a:rPr>
              <a:t> </a:t>
            </a:r>
            <a:r>
              <a:rPr lang="en-US" spc="-10" dirty="0">
                <a:latin typeface="Arial"/>
                <a:cs typeface="Arial"/>
              </a:rPr>
              <a:t>Radiators </a:t>
            </a:r>
            <a:r>
              <a:rPr lang="en-US" dirty="0">
                <a:latin typeface="Arial"/>
                <a:cs typeface="Arial"/>
              </a:rPr>
              <a:t>3</a:t>
            </a:r>
            <a:r>
              <a:rPr lang="en-US" spc="-70" dirty="0">
                <a:latin typeface="Arial"/>
                <a:cs typeface="Arial"/>
              </a:rPr>
              <a:t> </a:t>
            </a:r>
            <a:r>
              <a:rPr lang="en-US" spc="-10" dirty="0" smtClean="0">
                <a:latin typeface="Arial"/>
                <a:cs typeface="Arial"/>
              </a:rPr>
              <a:t>Types</a:t>
            </a:r>
            <a:r>
              <a:rPr lang="en-US" spc="-10" dirty="0">
                <a:latin typeface="Arial"/>
                <a:cs typeface="Arial"/>
              </a:rPr>
              <a:t>:</a:t>
            </a:r>
            <a:endParaRPr lang="en-US" dirty="0">
              <a:latin typeface="Arial"/>
              <a:cs typeface="Arial"/>
            </a:endParaRPr>
          </a:p>
          <a:p>
            <a:pPr marL="504825" marR="5080" lvl="1">
              <a:lnSpc>
                <a:spcPct val="115199"/>
              </a:lnSpc>
            </a:pPr>
            <a:r>
              <a:rPr lang="en-US" dirty="0">
                <a:latin typeface="Arial"/>
                <a:cs typeface="Arial"/>
              </a:rPr>
              <a:t>Sprint</a:t>
            </a:r>
            <a:r>
              <a:rPr lang="en-US" spc="-70" dirty="0">
                <a:latin typeface="Arial"/>
                <a:cs typeface="Arial"/>
              </a:rPr>
              <a:t> </a:t>
            </a:r>
            <a:r>
              <a:rPr lang="en-US" dirty="0">
                <a:latin typeface="Arial"/>
                <a:cs typeface="Arial"/>
              </a:rPr>
              <a:t>Burn</a:t>
            </a:r>
            <a:r>
              <a:rPr lang="en-US" spc="-65" dirty="0">
                <a:latin typeface="Arial"/>
                <a:cs typeface="Arial"/>
              </a:rPr>
              <a:t> </a:t>
            </a:r>
            <a:r>
              <a:rPr lang="en-US" dirty="0">
                <a:latin typeface="Arial"/>
                <a:cs typeface="Arial"/>
              </a:rPr>
              <a:t>down</a:t>
            </a:r>
            <a:r>
              <a:rPr lang="en-US" spc="-70" dirty="0">
                <a:latin typeface="Arial"/>
                <a:cs typeface="Arial"/>
              </a:rPr>
              <a:t> </a:t>
            </a:r>
            <a:r>
              <a:rPr lang="en-US" dirty="0">
                <a:latin typeface="Arial"/>
                <a:cs typeface="Arial"/>
              </a:rPr>
              <a:t>Chart</a:t>
            </a:r>
            <a:r>
              <a:rPr lang="en-US" spc="-65" dirty="0">
                <a:latin typeface="Arial"/>
                <a:cs typeface="Arial"/>
              </a:rPr>
              <a:t> </a:t>
            </a:r>
            <a:r>
              <a:rPr lang="en-US" dirty="0">
                <a:latin typeface="Arial"/>
                <a:cs typeface="Arial"/>
              </a:rPr>
              <a:t>(progress</a:t>
            </a:r>
            <a:r>
              <a:rPr lang="en-US" spc="-65" dirty="0">
                <a:latin typeface="Arial"/>
                <a:cs typeface="Arial"/>
              </a:rPr>
              <a:t> </a:t>
            </a:r>
            <a:r>
              <a:rPr lang="en-US" dirty="0">
                <a:latin typeface="Arial"/>
                <a:cs typeface="Arial"/>
              </a:rPr>
              <a:t>of</a:t>
            </a:r>
            <a:r>
              <a:rPr lang="en-US" spc="-65" dirty="0">
                <a:latin typeface="Arial"/>
                <a:cs typeface="Arial"/>
              </a:rPr>
              <a:t> </a:t>
            </a:r>
            <a:r>
              <a:rPr lang="en-US" dirty="0">
                <a:latin typeface="Arial"/>
                <a:cs typeface="Arial"/>
              </a:rPr>
              <a:t>the</a:t>
            </a:r>
            <a:r>
              <a:rPr lang="en-US" spc="-70" dirty="0">
                <a:latin typeface="Arial"/>
                <a:cs typeface="Arial"/>
              </a:rPr>
              <a:t> </a:t>
            </a:r>
            <a:r>
              <a:rPr lang="en-US" spc="-10" dirty="0">
                <a:latin typeface="Arial"/>
                <a:cs typeface="Arial"/>
              </a:rPr>
              <a:t>Sprint) </a:t>
            </a:r>
            <a:endParaRPr lang="en-US" spc="-10" dirty="0" smtClean="0">
              <a:latin typeface="Arial"/>
              <a:cs typeface="Arial"/>
            </a:endParaRPr>
          </a:p>
          <a:p>
            <a:pPr marL="504825" marR="5080" lvl="1">
              <a:lnSpc>
                <a:spcPct val="115199"/>
              </a:lnSpc>
            </a:pPr>
            <a:r>
              <a:rPr lang="en-US" dirty="0" smtClean="0">
                <a:latin typeface="Arial"/>
                <a:cs typeface="Arial"/>
              </a:rPr>
              <a:t>Release</a:t>
            </a:r>
            <a:r>
              <a:rPr lang="en-US" spc="-85" dirty="0" smtClean="0">
                <a:latin typeface="Arial"/>
                <a:cs typeface="Arial"/>
              </a:rPr>
              <a:t> </a:t>
            </a:r>
            <a:r>
              <a:rPr lang="en-US" dirty="0">
                <a:latin typeface="Arial"/>
                <a:cs typeface="Arial"/>
              </a:rPr>
              <a:t>Burn</a:t>
            </a:r>
            <a:r>
              <a:rPr lang="en-US" spc="-80" dirty="0">
                <a:latin typeface="Arial"/>
                <a:cs typeface="Arial"/>
              </a:rPr>
              <a:t> </a:t>
            </a:r>
            <a:r>
              <a:rPr lang="en-US" dirty="0">
                <a:latin typeface="Arial"/>
                <a:cs typeface="Arial"/>
              </a:rPr>
              <a:t>down</a:t>
            </a:r>
            <a:r>
              <a:rPr lang="en-US" spc="-75" dirty="0">
                <a:latin typeface="Arial"/>
                <a:cs typeface="Arial"/>
              </a:rPr>
              <a:t> </a:t>
            </a:r>
            <a:r>
              <a:rPr lang="en-US" dirty="0">
                <a:latin typeface="Arial"/>
                <a:cs typeface="Arial"/>
              </a:rPr>
              <a:t>Chart</a:t>
            </a:r>
            <a:r>
              <a:rPr lang="en-US" spc="-75" dirty="0">
                <a:latin typeface="Arial"/>
                <a:cs typeface="Arial"/>
              </a:rPr>
              <a:t> </a:t>
            </a:r>
            <a:r>
              <a:rPr lang="en-US" dirty="0">
                <a:latin typeface="Arial"/>
                <a:cs typeface="Arial"/>
              </a:rPr>
              <a:t>(progress</a:t>
            </a:r>
            <a:r>
              <a:rPr lang="en-US" spc="-75" dirty="0">
                <a:latin typeface="Arial"/>
                <a:cs typeface="Arial"/>
              </a:rPr>
              <a:t> </a:t>
            </a:r>
            <a:r>
              <a:rPr lang="en-US" dirty="0">
                <a:latin typeface="Arial"/>
                <a:cs typeface="Arial"/>
              </a:rPr>
              <a:t>of</a:t>
            </a:r>
            <a:r>
              <a:rPr lang="en-US" spc="-75" dirty="0">
                <a:latin typeface="Arial"/>
                <a:cs typeface="Arial"/>
              </a:rPr>
              <a:t> </a:t>
            </a:r>
            <a:r>
              <a:rPr lang="en-US" spc="-10" dirty="0">
                <a:latin typeface="Arial"/>
                <a:cs typeface="Arial"/>
              </a:rPr>
              <a:t>release) </a:t>
            </a:r>
            <a:endParaRPr lang="en-US" spc="-10" dirty="0" smtClean="0">
              <a:latin typeface="Arial"/>
              <a:cs typeface="Arial"/>
            </a:endParaRPr>
          </a:p>
          <a:p>
            <a:pPr marL="504825" marR="5080" lvl="1">
              <a:lnSpc>
                <a:spcPct val="115199"/>
              </a:lnSpc>
            </a:pPr>
            <a:r>
              <a:rPr lang="en-US" dirty="0" smtClean="0">
                <a:latin typeface="Arial"/>
                <a:cs typeface="Arial"/>
              </a:rPr>
              <a:t>Product</a:t>
            </a:r>
            <a:r>
              <a:rPr lang="en-US" spc="-70" dirty="0" smtClean="0">
                <a:latin typeface="Arial"/>
                <a:cs typeface="Arial"/>
              </a:rPr>
              <a:t> </a:t>
            </a:r>
            <a:r>
              <a:rPr lang="en-US" dirty="0">
                <a:latin typeface="Arial"/>
                <a:cs typeface="Arial"/>
              </a:rPr>
              <a:t>Burn</a:t>
            </a:r>
            <a:r>
              <a:rPr lang="en-US" spc="-65" dirty="0">
                <a:latin typeface="Arial"/>
                <a:cs typeface="Arial"/>
              </a:rPr>
              <a:t> </a:t>
            </a:r>
            <a:r>
              <a:rPr lang="en-US" dirty="0">
                <a:latin typeface="Arial"/>
                <a:cs typeface="Arial"/>
              </a:rPr>
              <a:t>down</a:t>
            </a:r>
            <a:r>
              <a:rPr lang="en-US" spc="-70" dirty="0">
                <a:latin typeface="Arial"/>
                <a:cs typeface="Arial"/>
              </a:rPr>
              <a:t> </a:t>
            </a:r>
            <a:r>
              <a:rPr lang="en-US" dirty="0">
                <a:latin typeface="Arial"/>
                <a:cs typeface="Arial"/>
              </a:rPr>
              <a:t>chart</a:t>
            </a:r>
            <a:r>
              <a:rPr lang="en-US" spc="-65" dirty="0">
                <a:latin typeface="Arial"/>
                <a:cs typeface="Arial"/>
              </a:rPr>
              <a:t> </a:t>
            </a:r>
            <a:r>
              <a:rPr lang="en-US" dirty="0">
                <a:latin typeface="Arial"/>
                <a:cs typeface="Arial"/>
              </a:rPr>
              <a:t>(progress</a:t>
            </a:r>
            <a:r>
              <a:rPr lang="en-US" spc="-65" dirty="0">
                <a:latin typeface="Arial"/>
                <a:cs typeface="Arial"/>
              </a:rPr>
              <a:t> </a:t>
            </a:r>
            <a:r>
              <a:rPr lang="en-US" dirty="0">
                <a:latin typeface="Arial"/>
                <a:cs typeface="Arial"/>
              </a:rPr>
              <a:t>of</a:t>
            </a:r>
            <a:r>
              <a:rPr lang="en-US" spc="-65" dirty="0">
                <a:latin typeface="Arial"/>
                <a:cs typeface="Arial"/>
              </a:rPr>
              <a:t> </a:t>
            </a:r>
            <a:r>
              <a:rPr lang="en-US" dirty="0">
                <a:latin typeface="Arial"/>
                <a:cs typeface="Arial"/>
              </a:rPr>
              <a:t>the</a:t>
            </a:r>
            <a:r>
              <a:rPr lang="en-US" spc="-65" dirty="0">
                <a:latin typeface="Arial"/>
                <a:cs typeface="Arial"/>
              </a:rPr>
              <a:t> </a:t>
            </a:r>
            <a:r>
              <a:rPr lang="en-US" spc="-10" dirty="0">
                <a:latin typeface="Arial"/>
                <a:cs typeface="Arial"/>
              </a:rPr>
              <a:t>Product)</a:t>
            </a:r>
            <a:endParaRPr lang="en-US" dirty="0">
              <a:latin typeface="Arial"/>
              <a:cs typeface="Arial"/>
            </a:endParaRPr>
          </a:p>
          <a:p>
            <a:endParaRPr lang="en-IN" dirty="0"/>
          </a:p>
          <a:p>
            <a:pPr marL="0" indent="0">
              <a:buNone/>
            </a:pPr>
            <a:endParaRPr lang="en-IN" dirty="0"/>
          </a:p>
        </p:txBody>
      </p:sp>
      <p:sp>
        <p:nvSpPr>
          <p:cNvPr id="4" name="Date Placeholder 3"/>
          <p:cNvSpPr>
            <a:spLocks noGrp="1"/>
          </p:cNvSpPr>
          <p:nvPr>
            <p:ph type="dt" sz="half" idx="10"/>
          </p:nvPr>
        </p:nvSpPr>
        <p:spPr/>
        <p:txBody>
          <a:bodyPr/>
          <a:lstStyle/>
          <a:p>
            <a:fld id="{1C9DA344-8613-4D4E-9825-5B70FBC62E48}" type="datetime1">
              <a:rPr lang="en-IN" smtClean="0"/>
              <a:t>20-03-2024</a:t>
            </a:fld>
            <a:endParaRPr lang="en-IN"/>
          </a:p>
        </p:txBody>
      </p:sp>
      <p:sp>
        <p:nvSpPr>
          <p:cNvPr id="5" name="Footer Placeholder 4"/>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33613039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Sprint Burn</a:t>
            </a:r>
            <a:r>
              <a:rPr lang="en-IN" spc="-85" dirty="0" smtClean="0"/>
              <a:t> </a:t>
            </a:r>
            <a:r>
              <a:rPr lang="en-IN" dirty="0" smtClean="0"/>
              <a:t>down</a:t>
            </a:r>
            <a:r>
              <a:rPr lang="en-IN" spc="-85" dirty="0" smtClean="0"/>
              <a:t> </a:t>
            </a:r>
            <a:r>
              <a:rPr lang="en-IN" spc="-10" dirty="0" smtClean="0"/>
              <a:t>Chart</a:t>
            </a:r>
            <a:endParaRPr lang="en-IN" dirty="0"/>
          </a:p>
        </p:txBody>
      </p:sp>
      <p:sp>
        <p:nvSpPr>
          <p:cNvPr id="4" name="Date Placeholder 3"/>
          <p:cNvSpPr>
            <a:spLocks noGrp="1"/>
          </p:cNvSpPr>
          <p:nvPr>
            <p:ph type="dt" sz="half" idx="10"/>
          </p:nvPr>
        </p:nvSpPr>
        <p:spPr/>
        <p:txBody>
          <a:bodyPr/>
          <a:lstStyle/>
          <a:p>
            <a:fld id="{1C9DA344-8613-4D4E-9825-5B70FBC62E48}" type="datetime1">
              <a:rPr lang="en-IN" smtClean="0"/>
              <a:t>20-03-2024</a:t>
            </a:fld>
            <a:endParaRPr lang="en-IN"/>
          </a:p>
        </p:txBody>
      </p:sp>
      <p:sp>
        <p:nvSpPr>
          <p:cNvPr id="5" name="Footer Placeholder 4"/>
          <p:cNvSpPr>
            <a:spLocks noGrp="1"/>
          </p:cNvSpPr>
          <p:nvPr>
            <p:ph type="ftr" sz="quarter" idx="11"/>
          </p:nvPr>
        </p:nvSpPr>
        <p:spPr/>
        <p:txBody>
          <a:bodyPr/>
          <a:lstStyle/>
          <a:p>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50" y="1376362"/>
            <a:ext cx="8096250" cy="4886325"/>
          </a:xfrm>
          <a:prstGeom prst="rect">
            <a:avLst/>
          </a:prstGeom>
        </p:spPr>
      </p:pic>
    </p:spTree>
    <p:extLst>
      <p:ext uri="{BB962C8B-B14F-4D97-AF65-F5344CB8AC3E}">
        <p14:creationId xmlns:p14="http://schemas.microsoft.com/office/powerpoint/2010/main" val="37136541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Release Burn</a:t>
            </a:r>
            <a:r>
              <a:rPr lang="en-IN" spc="-85" dirty="0" smtClean="0"/>
              <a:t> </a:t>
            </a:r>
            <a:r>
              <a:rPr lang="en-IN" dirty="0" smtClean="0"/>
              <a:t>down</a:t>
            </a:r>
            <a:r>
              <a:rPr lang="en-IN" spc="-85" dirty="0" smtClean="0"/>
              <a:t> </a:t>
            </a:r>
            <a:r>
              <a:rPr lang="en-IN" spc="-10" dirty="0" smtClean="0"/>
              <a:t>Chart</a:t>
            </a:r>
            <a:endParaRPr lang="en-IN" dirty="0"/>
          </a:p>
        </p:txBody>
      </p:sp>
      <p:sp>
        <p:nvSpPr>
          <p:cNvPr id="4" name="Date Placeholder 3"/>
          <p:cNvSpPr>
            <a:spLocks noGrp="1"/>
          </p:cNvSpPr>
          <p:nvPr>
            <p:ph type="dt" sz="half" idx="10"/>
          </p:nvPr>
        </p:nvSpPr>
        <p:spPr/>
        <p:txBody>
          <a:bodyPr/>
          <a:lstStyle/>
          <a:p>
            <a:fld id="{1C9DA344-8613-4D4E-9825-5B70FBC62E48}" type="datetime1">
              <a:rPr lang="en-IN" smtClean="0"/>
              <a:t>20-03-2024</a:t>
            </a:fld>
            <a:endParaRPr lang="en-IN"/>
          </a:p>
        </p:txBody>
      </p:sp>
      <p:sp>
        <p:nvSpPr>
          <p:cNvPr id="5" name="Footer Placeholder 4"/>
          <p:cNvSpPr>
            <a:spLocks noGrp="1"/>
          </p:cNvSpPr>
          <p:nvPr>
            <p:ph type="ftr" sz="quarter" idx="11"/>
          </p:nvPr>
        </p:nvSpPr>
        <p:spPr/>
        <p:txBody>
          <a:bodyPr/>
          <a:lstStyle/>
          <a:p>
            <a:endParaRPr lang="en-IN" dirty="0"/>
          </a:p>
        </p:txBody>
      </p:sp>
      <p:pic>
        <p:nvPicPr>
          <p:cNvPr id="3074" name="Picture 2" descr="Burn Down Chart - Welcome to World of Ag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725" y="1360486"/>
            <a:ext cx="7988300" cy="4864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3374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1"/>
            <a:ext cx="10629900" cy="1690688"/>
          </a:xfrm>
        </p:spPr>
        <p:txBody>
          <a:bodyPr/>
          <a:lstStyle/>
          <a:p>
            <a:r>
              <a:rPr lang="en-IN" dirty="0"/>
              <a:t> </a:t>
            </a:r>
            <a:r>
              <a:rPr lang="en-IN" dirty="0" smtClean="0"/>
              <a:t>Product Burn</a:t>
            </a:r>
            <a:r>
              <a:rPr lang="en-IN" spc="-85" dirty="0" smtClean="0"/>
              <a:t> </a:t>
            </a:r>
            <a:r>
              <a:rPr lang="en-IN" dirty="0" smtClean="0"/>
              <a:t>down</a:t>
            </a:r>
            <a:r>
              <a:rPr lang="en-IN" spc="-85" dirty="0" smtClean="0"/>
              <a:t> </a:t>
            </a:r>
            <a:r>
              <a:rPr lang="en-IN" spc="-10" dirty="0" smtClean="0"/>
              <a:t>Chart</a:t>
            </a:r>
            <a:endParaRPr lang="en-IN" dirty="0"/>
          </a:p>
        </p:txBody>
      </p:sp>
      <p:sp>
        <p:nvSpPr>
          <p:cNvPr id="4" name="Date Placeholder 3"/>
          <p:cNvSpPr>
            <a:spLocks noGrp="1"/>
          </p:cNvSpPr>
          <p:nvPr>
            <p:ph type="dt" sz="half" idx="10"/>
          </p:nvPr>
        </p:nvSpPr>
        <p:spPr/>
        <p:txBody>
          <a:bodyPr/>
          <a:lstStyle/>
          <a:p>
            <a:fld id="{1C9DA344-8613-4D4E-9825-5B70FBC62E48}" type="datetime1">
              <a:rPr lang="en-IN" smtClean="0"/>
              <a:t>20-03-2024</a:t>
            </a:fld>
            <a:endParaRPr lang="en-IN"/>
          </a:p>
        </p:txBody>
      </p:sp>
      <p:sp>
        <p:nvSpPr>
          <p:cNvPr id="5" name="Footer Placeholder 4"/>
          <p:cNvSpPr>
            <a:spLocks noGrp="1"/>
          </p:cNvSpPr>
          <p:nvPr>
            <p:ph type="ftr" sz="quarter" idx="11"/>
          </p:nvPr>
        </p:nvSpPr>
        <p:spPr/>
        <p:txBody>
          <a:bodyPr/>
          <a:lstStyle/>
          <a:p>
            <a:endParaRPr lang="en-IN" dirty="0"/>
          </a:p>
        </p:txBody>
      </p:sp>
      <p:pic>
        <p:nvPicPr>
          <p:cNvPr id="4098" name="Picture 2" descr="1. Product burndown chart - - Manual J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725" y="1459716"/>
            <a:ext cx="8512175" cy="4828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612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Agile?</a:t>
            </a:r>
            <a:endParaRPr lang="en-IN" dirty="0"/>
          </a:p>
        </p:txBody>
      </p:sp>
      <p:sp>
        <p:nvSpPr>
          <p:cNvPr id="3" name="Content Placeholder 2"/>
          <p:cNvSpPr>
            <a:spLocks noGrp="1"/>
          </p:cNvSpPr>
          <p:nvPr>
            <p:ph idx="1"/>
          </p:nvPr>
        </p:nvSpPr>
        <p:spPr>
          <a:xfrm>
            <a:off x="581025" y="2324100"/>
            <a:ext cx="10772775" cy="3852863"/>
          </a:xfrm>
        </p:spPr>
        <p:txBody>
          <a:bodyPr>
            <a:normAutofit fontScale="70000" lnSpcReduction="20000"/>
          </a:bodyPr>
          <a:lstStyle/>
          <a:p>
            <a:endParaRPr lang="en-US" dirty="0" smtClean="0"/>
          </a:p>
          <a:p>
            <a:r>
              <a:rPr lang="en-US" dirty="0"/>
              <a:t>Agile is a time boxed, iterative approach to software delivery that builds software incrementally from the start of the project, instead of trying to deliver it all at once near the end</a:t>
            </a:r>
            <a:r>
              <a:rPr lang="en-US" dirty="0" smtClean="0"/>
              <a:t>.</a:t>
            </a:r>
          </a:p>
          <a:p>
            <a:r>
              <a:rPr lang="en-US" dirty="0"/>
              <a:t>It works by breaking projects down into little bits of user functionality called user stories, prioritizing them, and then continuously delivering them in short two week cycles called iterations.</a:t>
            </a:r>
            <a:endParaRPr lang="en-US" dirty="0" smtClean="0"/>
          </a:p>
          <a:p>
            <a:r>
              <a:rPr lang="en-US" dirty="0" smtClean="0"/>
              <a:t>Final </a:t>
            </a:r>
            <a:r>
              <a:rPr lang="en-US" dirty="0"/>
              <a:t>project design is not </a:t>
            </a:r>
            <a:r>
              <a:rPr lang="en-US" dirty="0" smtClean="0"/>
              <a:t>known in </a:t>
            </a:r>
            <a:r>
              <a:rPr lang="en-US" dirty="0"/>
              <a:t>great detail and is continuously developed through a series of incremental </a:t>
            </a:r>
            <a:r>
              <a:rPr lang="en-US" dirty="0" smtClean="0"/>
              <a:t>iterations </a:t>
            </a:r>
            <a:r>
              <a:rPr lang="en-IN" dirty="0" smtClean="0"/>
              <a:t>over </a:t>
            </a:r>
            <a:r>
              <a:rPr lang="en-IN" dirty="0"/>
              <a:t>time</a:t>
            </a:r>
            <a:r>
              <a:rPr lang="en-IN" dirty="0" smtClean="0"/>
              <a:t>.</a:t>
            </a:r>
          </a:p>
          <a:p>
            <a:r>
              <a:rPr lang="en-US" dirty="0"/>
              <a:t>Adjustments are made and a different </a:t>
            </a:r>
            <a:r>
              <a:rPr lang="en-US" dirty="0" smtClean="0"/>
              <a:t>iterative </a:t>
            </a:r>
            <a:r>
              <a:rPr lang="en-IN" dirty="0" smtClean="0"/>
              <a:t>cycle </a:t>
            </a:r>
            <a:r>
              <a:rPr lang="en-IN" dirty="0"/>
              <a:t>begins</a:t>
            </a:r>
            <a:r>
              <a:rPr lang="en-IN" dirty="0" smtClean="0"/>
              <a:t>.</a:t>
            </a:r>
          </a:p>
          <a:p>
            <a:r>
              <a:rPr lang="en-US" dirty="0"/>
              <a:t>Continuous integration, verification, and validation of the evolving product</a:t>
            </a:r>
            <a:r>
              <a:rPr lang="en-US" dirty="0" smtClean="0"/>
              <a:t>..</a:t>
            </a:r>
          </a:p>
          <a:p>
            <a:r>
              <a:rPr lang="en-US" dirty="0"/>
              <a:t>Frequent demonstration of progress to increase the likelihood that the </a:t>
            </a:r>
            <a:r>
              <a:rPr lang="en-US" dirty="0" smtClean="0"/>
              <a:t>end product </a:t>
            </a:r>
            <a:r>
              <a:rPr lang="en-US" dirty="0"/>
              <a:t>will satisfy customer needs.</a:t>
            </a:r>
          </a:p>
          <a:p>
            <a:pPr marL="0" indent="0">
              <a:buNone/>
            </a:pPr>
            <a:r>
              <a:rPr lang="en-US" dirty="0"/>
              <a:t>• Early detection of defects and problems.</a:t>
            </a:r>
            <a:endParaRPr lang="en-IN" dirty="0"/>
          </a:p>
        </p:txBody>
      </p:sp>
      <p:sp>
        <p:nvSpPr>
          <p:cNvPr id="4" name="Date Placeholder 3"/>
          <p:cNvSpPr>
            <a:spLocks noGrp="1"/>
          </p:cNvSpPr>
          <p:nvPr>
            <p:ph type="dt" sz="half" idx="10"/>
          </p:nvPr>
        </p:nvSpPr>
        <p:spPr/>
        <p:txBody>
          <a:bodyPr/>
          <a:lstStyle/>
          <a:p>
            <a:fld id="{1C9DA344-8613-4D4E-9825-5B70FBC62E48}" type="datetime1">
              <a:rPr lang="en-IN" smtClean="0"/>
              <a:t>20-03-2024</a:t>
            </a:fld>
            <a:endParaRPr lang="en-IN"/>
          </a:p>
        </p:txBody>
      </p:sp>
      <p:sp>
        <p:nvSpPr>
          <p:cNvPr id="5" name="Footer Placeholder 4"/>
          <p:cNvSpPr>
            <a:spLocks noGrp="1"/>
          </p:cNvSpPr>
          <p:nvPr>
            <p:ph type="ftr" sz="quarter" idx="11"/>
          </p:nvPr>
        </p:nvSpPr>
        <p:spPr/>
        <p:txBody>
          <a:bodyPr/>
          <a:lstStyle/>
          <a:p>
            <a:endParaRPr lang="en-IN" dirty="0"/>
          </a:p>
        </p:txBody>
      </p:sp>
      <p:pic>
        <p:nvPicPr>
          <p:cNvPr id="8" name="object 2"/>
          <p:cNvPicPr/>
          <p:nvPr/>
        </p:nvPicPr>
        <p:blipFill>
          <a:blip r:embed="rId2" cstate="print"/>
          <a:stretch>
            <a:fillRect/>
          </a:stretch>
        </p:blipFill>
        <p:spPr>
          <a:xfrm>
            <a:off x="5619845" y="473393"/>
            <a:ext cx="4629150" cy="2091689"/>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3550" y="228600"/>
            <a:ext cx="4515040" cy="2370396"/>
          </a:xfrm>
          <a:prstGeom prst="rect">
            <a:avLst/>
          </a:prstGeom>
        </p:spPr>
      </p:pic>
    </p:spTree>
    <p:extLst>
      <p:ext uri="{BB962C8B-B14F-4D97-AF65-F5344CB8AC3E}">
        <p14:creationId xmlns:p14="http://schemas.microsoft.com/office/powerpoint/2010/main" val="31538331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s.jpg"/>
          <p:cNvPicPr>
            <a:picLocks noGrp="1" noChangeAspect="1"/>
          </p:cNvPicPr>
          <p:nvPr>
            <p:ph idx="1"/>
          </p:nvPr>
        </p:nvPicPr>
        <p:blipFill>
          <a:blip r:embed="rId2"/>
          <a:stretch>
            <a:fillRect/>
          </a:stretch>
        </p:blipFill>
        <p:spPr>
          <a:xfrm>
            <a:off x="3179647" y="1769201"/>
            <a:ext cx="5523385" cy="3593374"/>
          </a:xfrm>
        </p:spPr>
      </p:pic>
      <p:sp>
        <p:nvSpPr>
          <p:cNvPr id="3" name="Footer Placeholder 2">
            <a:extLst>
              <a:ext uri="{FF2B5EF4-FFF2-40B4-BE49-F238E27FC236}">
                <a16:creationId xmlns:a16="http://schemas.microsoft.com/office/drawing/2014/main" xmlns="" id="{640420B5-2640-476B-AE0F-95A8866BEF61}"/>
              </a:ext>
            </a:extLst>
          </p:cNvPr>
          <p:cNvSpPr>
            <a:spLocks noGrp="1"/>
          </p:cNvSpPr>
          <p:nvPr>
            <p:ph type="ftr" sz="quarter" idx="11"/>
          </p:nvPr>
        </p:nvSpPr>
        <p:spPr/>
        <p:txBody>
          <a:bodyPr/>
          <a:lstStyle/>
          <a:p>
            <a:endParaRPr lang="en-IN" dirty="0"/>
          </a:p>
        </p:txBody>
      </p:sp>
      <p:sp>
        <p:nvSpPr>
          <p:cNvPr id="5" name="Date Placeholder 4">
            <a:extLst>
              <a:ext uri="{FF2B5EF4-FFF2-40B4-BE49-F238E27FC236}">
                <a16:creationId xmlns:a16="http://schemas.microsoft.com/office/drawing/2014/main" xmlns="" id="{3BFACC92-2BEE-412A-BCD0-FC62D72CEB73}"/>
              </a:ext>
            </a:extLst>
          </p:cNvPr>
          <p:cNvSpPr>
            <a:spLocks noGrp="1"/>
          </p:cNvSpPr>
          <p:nvPr>
            <p:ph type="dt" sz="half" idx="10"/>
          </p:nvPr>
        </p:nvSpPr>
        <p:spPr/>
        <p:txBody>
          <a:bodyPr/>
          <a:lstStyle/>
          <a:p>
            <a:fld id="{5B25E485-EAA4-4385-A972-E7327A893A5F}" type="datetime1">
              <a:rPr lang="en-IN" smtClean="0"/>
              <a:t>20-03-2024</a:t>
            </a:fld>
            <a:endParaRPr lang="en-IN"/>
          </a:p>
        </p:txBody>
      </p:sp>
      <p:pic>
        <p:nvPicPr>
          <p:cNvPr id="5122" name="Picture 2" descr="Free vector thank you placard concept illu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7327" y="523997"/>
            <a:ext cx="8009597" cy="53354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266699"/>
            <a:ext cx="10934700" cy="1957388"/>
          </a:xfrm>
        </p:spPr>
        <p:txBody>
          <a:bodyPr/>
          <a:lstStyle/>
          <a:p>
            <a:r>
              <a:rPr lang="en-IN" spc="-25" dirty="0" smtClean="0"/>
              <a:t>How </a:t>
            </a:r>
            <a:r>
              <a:rPr lang="en-IN" dirty="0" smtClean="0"/>
              <a:t>does</a:t>
            </a:r>
            <a:r>
              <a:rPr lang="en-IN" spc="-15" dirty="0" smtClean="0"/>
              <a:t> </a:t>
            </a:r>
            <a:r>
              <a:rPr lang="en-IN" dirty="0"/>
              <a:t>it</a:t>
            </a:r>
            <a:r>
              <a:rPr lang="en-IN" spc="-10" dirty="0"/>
              <a:t> work?</a:t>
            </a:r>
            <a:endParaRPr lang="en-IN" dirty="0"/>
          </a:p>
        </p:txBody>
      </p:sp>
      <p:sp>
        <p:nvSpPr>
          <p:cNvPr id="4" name="Date Placeholder 3"/>
          <p:cNvSpPr>
            <a:spLocks noGrp="1"/>
          </p:cNvSpPr>
          <p:nvPr>
            <p:ph type="dt" sz="half" idx="10"/>
          </p:nvPr>
        </p:nvSpPr>
        <p:spPr/>
        <p:txBody>
          <a:bodyPr/>
          <a:lstStyle/>
          <a:p>
            <a:fld id="{1C9DA344-8613-4D4E-9825-5B70FBC62E48}" type="datetime1">
              <a:rPr lang="en-IN" smtClean="0"/>
              <a:t>20-03-2024</a:t>
            </a:fld>
            <a:endParaRPr lang="en-IN"/>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025" y="1070112"/>
            <a:ext cx="10229850" cy="5286238"/>
          </a:xfrm>
          <a:prstGeom prst="rect">
            <a:avLst/>
          </a:prstGeom>
        </p:spPr>
      </p:pic>
    </p:spTree>
    <p:extLst>
      <p:ext uri="{BB962C8B-B14F-4D97-AF65-F5344CB8AC3E}">
        <p14:creationId xmlns:p14="http://schemas.microsoft.com/office/powerpoint/2010/main" val="6869540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Scrum Meeting (Daily Huddle / </a:t>
            </a:r>
            <a:r>
              <a:rPr lang="en-IN" dirty="0" err="1" smtClean="0"/>
              <a:t>Standup</a:t>
            </a:r>
            <a:r>
              <a:rPr lang="en-IN" dirty="0" smtClean="0"/>
              <a:t> Meeting </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20418296"/>
              </p:ext>
            </p:extLst>
          </p:nvPr>
        </p:nvGraphicFramePr>
        <p:xfrm>
          <a:off x="838200" y="1825625"/>
          <a:ext cx="10220325" cy="386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1C9DA344-8613-4D4E-9825-5B70FBC62E48}" type="datetime1">
              <a:rPr lang="en-IN" smtClean="0"/>
              <a:t>20-03-2024</a:t>
            </a:fld>
            <a:endParaRPr lang="en-IN"/>
          </a:p>
        </p:txBody>
      </p:sp>
      <p:sp>
        <p:nvSpPr>
          <p:cNvPr id="5" name="Footer Placeholder 4"/>
          <p:cNvSpPr>
            <a:spLocks noGrp="1"/>
          </p:cNvSpPr>
          <p:nvPr>
            <p:ph type="ftr" sz="quarter" idx="11"/>
          </p:nvPr>
        </p:nvSpPr>
        <p:spPr/>
        <p:txBody>
          <a:bodyPr/>
          <a:lstStyle/>
          <a:p>
            <a:endParaRPr lang="en-IN" dirty="0"/>
          </a:p>
        </p:txBody>
      </p:sp>
      <p:cxnSp>
        <p:nvCxnSpPr>
          <p:cNvPr id="15" name="Straight Arrow Connector 14"/>
          <p:cNvCxnSpPr/>
          <p:nvPr/>
        </p:nvCxnSpPr>
        <p:spPr>
          <a:xfrm flipV="1">
            <a:off x="10915650" y="2457450"/>
            <a:ext cx="0" cy="1304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2200277" y="2428876"/>
            <a:ext cx="8715373" cy="28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228850" y="2457450"/>
            <a:ext cx="0" cy="1000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647825" y="4832458"/>
            <a:ext cx="6096000" cy="757130"/>
          </a:xfrm>
          <a:prstGeom prst="rect">
            <a:avLst/>
          </a:prstGeom>
        </p:spPr>
        <p:txBody>
          <a:bodyPr>
            <a:spAutoFit/>
          </a:bodyPr>
          <a:lstStyle/>
          <a:p>
            <a:pPr>
              <a:lnSpc>
                <a:spcPct val="80000"/>
              </a:lnSpc>
              <a:buFont typeface="Arial" charset="0"/>
              <a:buChar char="•"/>
              <a:defRPr/>
            </a:pPr>
            <a:r>
              <a:rPr lang="en-US" b="1" dirty="0" smtClean="0"/>
              <a:t> Daily </a:t>
            </a:r>
            <a:r>
              <a:rPr lang="en-US" b="1" dirty="0"/>
              <a:t>Scrum</a:t>
            </a:r>
            <a:r>
              <a:rPr lang="en-US" dirty="0"/>
              <a:t>:  A short (less than 30 minutes) daily Scrum Meeting allows the team to monitor status and communicate problems.</a:t>
            </a:r>
          </a:p>
        </p:txBody>
      </p:sp>
    </p:spTree>
    <p:extLst>
      <p:ext uri="{BB962C8B-B14F-4D97-AF65-F5344CB8AC3E}">
        <p14:creationId xmlns:p14="http://schemas.microsoft.com/office/powerpoint/2010/main" val="2963032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944100" cy="637505"/>
          </a:xfrm>
        </p:spPr>
        <p:txBody>
          <a:bodyPr>
            <a:normAutofit fontScale="90000"/>
          </a:bodyPr>
          <a:lstStyle/>
          <a:p>
            <a:r>
              <a:rPr lang="en-IN" dirty="0" smtClean="0"/>
              <a:t>Daily Scrum:</a:t>
            </a:r>
            <a:endParaRPr lang="en-IN" dirty="0"/>
          </a:p>
        </p:txBody>
      </p:sp>
      <p:sp>
        <p:nvSpPr>
          <p:cNvPr id="4" name="Date Placeholder 3"/>
          <p:cNvSpPr>
            <a:spLocks noGrp="1"/>
          </p:cNvSpPr>
          <p:nvPr>
            <p:ph type="dt" sz="half" idx="10"/>
          </p:nvPr>
        </p:nvSpPr>
        <p:spPr/>
        <p:txBody>
          <a:bodyPr/>
          <a:lstStyle/>
          <a:p>
            <a:fld id="{1C9DA344-8613-4D4E-9825-5B70FBC62E48}" type="datetime1">
              <a:rPr lang="en-IN" smtClean="0"/>
              <a:t>20-03-2024</a:t>
            </a:fld>
            <a:endParaRPr lang="en-IN"/>
          </a:p>
        </p:txBody>
      </p:sp>
      <p:sp>
        <p:nvSpPr>
          <p:cNvPr id="5" name="Footer Placeholder 4"/>
          <p:cNvSpPr>
            <a:spLocks noGrp="1"/>
          </p:cNvSpPr>
          <p:nvPr>
            <p:ph type="ftr" sz="quarter" idx="11"/>
          </p:nvPr>
        </p:nvSpPr>
        <p:spPr/>
        <p:txBody>
          <a:bodyPr/>
          <a:lstStyle/>
          <a:p>
            <a:endParaRPr lang="en-IN" dirty="0"/>
          </a:p>
        </p:txBody>
      </p:sp>
      <p:pic>
        <p:nvPicPr>
          <p:cNvPr id="8" name="object 3"/>
          <p:cNvPicPr/>
          <p:nvPr/>
        </p:nvPicPr>
        <p:blipFill>
          <a:blip r:embed="rId2" cstate="print"/>
          <a:stretch>
            <a:fillRect/>
          </a:stretch>
        </p:blipFill>
        <p:spPr>
          <a:xfrm>
            <a:off x="1228725" y="2448931"/>
            <a:ext cx="8124825" cy="3907419"/>
          </a:xfrm>
          <a:prstGeom prst="rect">
            <a:avLst/>
          </a:prstGeom>
        </p:spPr>
      </p:pic>
      <p:sp>
        <p:nvSpPr>
          <p:cNvPr id="3" name="Rectangle 2"/>
          <p:cNvSpPr/>
          <p:nvPr/>
        </p:nvSpPr>
        <p:spPr>
          <a:xfrm>
            <a:off x="1714500" y="1367755"/>
            <a:ext cx="7286625" cy="923330"/>
          </a:xfrm>
          <a:prstGeom prst="rect">
            <a:avLst/>
          </a:prstGeom>
        </p:spPr>
        <p:txBody>
          <a:bodyPr wrap="square">
            <a:spAutoFit/>
          </a:bodyPr>
          <a:lstStyle/>
          <a:p>
            <a:pPr marL="285750" indent="-285750">
              <a:buFont typeface="Wingdings" panose="05000000000000000000" pitchFamily="2" charset="2"/>
              <a:buChar char="§"/>
            </a:pPr>
            <a:r>
              <a:rPr lang="en-IN" dirty="0" smtClean="0"/>
              <a:t>Daily </a:t>
            </a:r>
            <a:r>
              <a:rPr lang="en-IN" dirty="0" err="1"/>
              <a:t>standup</a:t>
            </a:r>
            <a:r>
              <a:rPr lang="en-IN" dirty="0"/>
              <a:t> is a "brief, daily collaboration meeting in which the team review progress from the previous day, declares intentions for the current day, and highlights any obstacles encountered or </a:t>
            </a:r>
            <a:r>
              <a:rPr lang="en-IN" dirty="0" smtClean="0"/>
              <a:t>anticipated.</a:t>
            </a:r>
            <a:endParaRPr lang="en-IN" dirty="0"/>
          </a:p>
        </p:txBody>
      </p:sp>
    </p:spTree>
    <p:extLst>
      <p:ext uri="{BB962C8B-B14F-4D97-AF65-F5344CB8AC3E}">
        <p14:creationId xmlns:p14="http://schemas.microsoft.com/office/powerpoint/2010/main" val="3293725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Term:</a:t>
            </a:r>
            <a:endParaRPr lang="en-IN" dirty="0"/>
          </a:p>
        </p:txBody>
      </p:sp>
      <p:sp>
        <p:nvSpPr>
          <p:cNvPr id="3" name="Content Placeholder 2"/>
          <p:cNvSpPr>
            <a:spLocks noGrp="1"/>
          </p:cNvSpPr>
          <p:nvPr>
            <p:ph idx="1"/>
          </p:nvPr>
        </p:nvSpPr>
        <p:spPr/>
        <p:txBody>
          <a:bodyPr>
            <a:normAutofit/>
          </a:bodyPr>
          <a:lstStyle/>
          <a:p>
            <a:pPr>
              <a:lnSpc>
                <a:spcPct val="80000"/>
              </a:lnSpc>
              <a:buFont typeface="Arial" charset="0"/>
              <a:buChar char="•"/>
              <a:defRPr/>
            </a:pPr>
            <a:r>
              <a:rPr lang="en-US" sz="3000" b="1" dirty="0"/>
              <a:t>Scrum:</a:t>
            </a:r>
            <a:r>
              <a:rPr lang="en-US" sz="3000" dirty="0"/>
              <a:t> a definite project management emphasis.</a:t>
            </a:r>
          </a:p>
          <a:p>
            <a:pPr>
              <a:lnSpc>
                <a:spcPct val="80000"/>
              </a:lnSpc>
              <a:buFont typeface="Arial" charset="0"/>
              <a:buChar char="•"/>
              <a:defRPr/>
            </a:pPr>
            <a:endParaRPr lang="en-US" sz="3000" dirty="0"/>
          </a:p>
          <a:p>
            <a:pPr>
              <a:lnSpc>
                <a:spcPct val="80000"/>
              </a:lnSpc>
              <a:buFont typeface="Arial" charset="0"/>
              <a:buChar char="•"/>
              <a:defRPr/>
            </a:pPr>
            <a:r>
              <a:rPr lang="en-US" sz="3000" b="1" dirty="0"/>
              <a:t>Scrum Master</a:t>
            </a:r>
            <a:r>
              <a:rPr lang="en-US" sz="3000" dirty="0"/>
              <a:t>:  A </a:t>
            </a:r>
            <a:r>
              <a:rPr lang="en-US" sz="3000" b="1" dirty="0"/>
              <a:t>Scrum project</a:t>
            </a:r>
            <a:r>
              <a:rPr lang="en-US" sz="3000" dirty="0"/>
              <a:t> Is managed by a Scrum Master, who can be considered as much a </a:t>
            </a:r>
            <a:r>
              <a:rPr lang="en-US" sz="3000" u="sng" dirty="0"/>
              <a:t>consultant or coach as a manager</a:t>
            </a:r>
            <a:r>
              <a:rPr lang="en-US" sz="3000" dirty="0"/>
              <a:t>.</a:t>
            </a:r>
          </a:p>
          <a:p>
            <a:pPr>
              <a:lnSpc>
                <a:spcPct val="80000"/>
              </a:lnSpc>
              <a:buFont typeface="Arial" charset="0"/>
              <a:buChar char="•"/>
              <a:defRPr/>
            </a:pPr>
            <a:endParaRPr lang="en-US" sz="3000" b="1" dirty="0"/>
          </a:p>
          <a:p>
            <a:pPr>
              <a:lnSpc>
                <a:spcPct val="80000"/>
              </a:lnSpc>
              <a:buFont typeface="Arial" charset="0"/>
              <a:buChar char="•"/>
              <a:defRPr/>
            </a:pPr>
            <a:r>
              <a:rPr lang="en-US" sz="3000" b="1" dirty="0"/>
              <a:t>Sprint</a:t>
            </a:r>
            <a:r>
              <a:rPr lang="en-US" sz="3000" dirty="0"/>
              <a:t>.  Scrum has a fundamental 30-day development cycle called a </a:t>
            </a:r>
            <a:r>
              <a:rPr lang="en-US" sz="3000" b="1" dirty="0"/>
              <a:t>Sprint</a:t>
            </a:r>
            <a:r>
              <a:rPr lang="en-US" sz="3000" dirty="0"/>
              <a:t>, preceded by </a:t>
            </a:r>
          </a:p>
          <a:p>
            <a:pPr lvl="1">
              <a:lnSpc>
                <a:spcPct val="80000"/>
              </a:lnSpc>
              <a:buFont typeface="Arial" charset="0"/>
              <a:buChar char="–"/>
              <a:defRPr/>
            </a:pPr>
            <a:r>
              <a:rPr lang="en-US" sz="2600" b="1" dirty="0"/>
              <a:t>pre-Sprint</a:t>
            </a:r>
            <a:r>
              <a:rPr lang="en-US" sz="2600" dirty="0"/>
              <a:t> activities and </a:t>
            </a:r>
            <a:r>
              <a:rPr lang="en-US" sz="2600" b="1" dirty="0"/>
              <a:t>post-Sprint</a:t>
            </a:r>
            <a:r>
              <a:rPr lang="en-US" sz="2600" dirty="0"/>
              <a:t> activities.</a:t>
            </a:r>
          </a:p>
          <a:p>
            <a:pPr lvl="1">
              <a:lnSpc>
                <a:spcPct val="80000"/>
              </a:lnSpc>
              <a:buNone/>
              <a:defRPr/>
            </a:pPr>
            <a:endParaRPr lang="en-US" sz="2600" dirty="0"/>
          </a:p>
        </p:txBody>
      </p:sp>
      <p:sp>
        <p:nvSpPr>
          <p:cNvPr id="4" name="Date Placeholder 3"/>
          <p:cNvSpPr>
            <a:spLocks noGrp="1"/>
          </p:cNvSpPr>
          <p:nvPr>
            <p:ph type="dt" sz="half" idx="10"/>
          </p:nvPr>
        </p:nvSpPr>
        <p:spPr/>
        <p:txBody>
          <a:bodyPr/>
          <a:lstStyle/>
          <a:p>
            <a:fld id="{1C9DA344-8613-4D4E-9825-5B70FBC62E48}" type="datetime1">
              <a:rPr lang="en-IN" smtClean="0"/>
              <a:t>20-03-2024</a:t>
            </a:fld>
            <a:endParaRPr lang="en-IN"/>
          </a:p>
        </p:txBody>
      </p:sp>
      <p:sp>
        <p:nvSpPr>
          <p:cNvPr id="5" name="Footer Placeholder 4"/>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2167154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266699"/>
            <a:ext cx="10934700" cy="1957388"/>
          </a:xfrm>
        </p:spPr>
        <p:txBody>
          <a:bodyPr/>
          <a:lstStyle/>
          <a:p>
            <a:r>
              <a:rPr lang="en-IN" spc="-25" dirty="0" smtClean="0"/>
              <a:t>How </a:t>
            </a:r>
            <a:r>
              <a:rPr lang="en-IN" dirty="0" smtClean="0"/>
              <a:t>does</a:t>
            </a:r>
            <a:r>
              <a:rPr lang="en-IN" spc="-15" dirty="0" smtClean="0"/>
              <a:t> </a:t>
            </a:r>
            <a:r>
              <a:rPr lang="en-IN" dirty="0"/>
              <a:t>it</a:t>
            </a:r>
            <a:r>
              <a:rPr lang="en-IN" spc="-10" dirty="0"/>
              <a:t> work?</a:t>
            </a:r>
            <a:endParaRPr lang="en-IN" dirty="0"/>
          </a:p>
        </p:txBody>
      </p:sp>
      <p:sp>
        <p:nvSpPr>
          <p:cNvPr id="3" name="Content Placeholder 2"/>
          <p:cNvSpPr>
            <a:spLocks noGrp="1"/>
          </p:cNvSpPr>
          <p:nvPr>
            <p:ph idx="1"/>
          </p:nvPr>
        </p:nvSpPr>
        <p:spPr>
          <a:xfrm>
            <a:off x="419100" y="1133475"/>
            <a:ext cx="10934700" cy="5043488"/>
          </a:xfrm>
        </p:spPr>
        <p:txBody>
          <a:bodyPr>
            <a:normAutofit fontScale="70000" lnSpcReduction="20000"/>
          </a:bodyPr>
          <a:lstStyle/>
          <a:p>
            <a:endParaRPr lang="en-US" dirty="0" smtClean="0"/>
          </a:p>
          <a:p>
            <a:pPr marL="241300" indent="-457200" algn="just">
              <a:lnSpc>
                <a:spcPct val="100000"/>
              </a:lnSpc>
              <a:spcBef>
                <a:spcPts val="1175"/>
              </a:spcBef>
              <a:buFont typeface="Wingdings" panose="05000000000000000000" pitchFamily="2" charset="2"/>
              <a:buChar char="ü"/>
            </a:pPr>
            <a:r>
              <a:rPr lang="en-US" b="1" dirty="0">
                <a:latin typeface="Arial"/>
                <a:cs typeface="Arial"/>
              </a:rPr>
              <a:t>You</a:t>
            </a:r>
            <a:r>
              <a:rPr lang="en-US" b="1" spc="-50" dirty="0">
                <a:latin typeface="Arial"/>
                <a:cs typeface="Arial"/>
              </a:rPr>
              <a:t> </a:t>
            </a:r>
            <a:r>
              <a:rPr lang="en-US" b="1" dirty="0">
                <a:latin typeface="Arial"/>
                <a:cs typeface="Arial"/>
              </a:rPr>
              <a:t>make</a:t>
            </a:r>
            <a:r>
              <a:rPr lang="en-US" b="1" spc="-45" dirty="0">
                <a:latin typeface="Arial"/>
                <a:cs typeface="Arial"/>
              </a:rPr>
              <a:t> </a:t>
            </a:r>
            <a:r>
              <a:rPr lang="en-US" b="1" dirty="0">
                <a:latin typeface="Arial"/>
                <a:cs typeface="Arial"/>
              </a:rPr>
              <a:t>a</a:t>
            </a:r>
            <a:r>
              <a:rPr lang="en-US" b="1" spc="-40" dirty="0">
                <a:latin typeface="Arial"/>
                <a:cs typeface="Arial"/>
              </a:rPr>
              <a:t> </a:t>
            </a:r>
            <a:r>
              <a:rPr lang="en-US" b="1" spc="-20" dirty="0">
                <a:latin typeface="Arial"/>
                <a:cs typeface="Arial"/>
              </a:rPr>
              <a:t>list:</a:t>
            </a:r>
            <a:endParaRPr lang="en-US" dirty="0">
              <a:latin typeface="Arial"/>
              <a:cs typeface="Arial"/>
            </a:endParaRPr>
          </a:p>
          <a:p>
            <a:pPr marL="469900" marR="234315" lvl="1" algn="just">
              <a:lnSpc>
                <a:spcPts val="2350"/>
              </a:lnSpc>
              <a:spcBef>
                <a:spcPts val="1300"/>
              </a:spcBef>
            </a:pPr>
            <a:r>
              <a:rPr lang="en-US" dirty="0"/>
              <a:t>Sitting</a:t>
            </a:r>
            <a:r>
              <a:rPr lang="en-US" spc="-5" dirty="0"/>
              <a:t> </a:t>
            </a:r>
            <a:r>
              <a:rPr lang="en-US" dirty="0"/>
              <a:t>down with</a:t>
            </a:r>
            <a:r>
              <a:rPr lang="en-US" spc="-10" dirty="0"/>
              <a:t> </a:t>
            </a:r>
            <a:r>
              <a:rPr lang="en-US" dirty="0"/>
              <a:t>your customer</a:t>
            </a:r>
            <a:r>
              <a:rPr lang="en-US" spc="-5" dirty="0"/>
              <a:t> </a:t>
            </a:r>
            <a:r>
              <a:rPr lang="en-US" dirty="0"/>
              <a:t>you</a:t>
            </a:r>
            <a:r>
              <a:rPr lang="en-US" spc="-5" dirty="0"/>
              <a:t> </a:t>
            </a:r>
            <a:r>
              <a:rPr lang="en-US" dirty="0"/>
              <a:t>make</a:t>
            </a:r>
            <a:r>
              <a:rPr lang="en-US" spc="-10" dirty="0"/>
              <a:t> </a:t>
            </a:r>
            <a:r>
              <a:rPr lang="en-US" dirty="0"/>
              <a:t>a list</a:t>
            </a:r>
            <a:r>
              <a:rPr lang="en-US" spc="-5" dirty="0"/>
              <a:t> </a:t>
            </a:r>
            <a:r>
              <a:rPr lang="en-US" dirty="0"/>
              <a:t>of features</a:t>
            </a:r>
            <a:r>
              <a:rPr lang="en-US" spc="-5" dirty="0"/>
              <a:t> </a:t>
            </a:r>
            <a:r>
              <a:rPr lang="en-US" dirty="0"/>
              <a:t>they</a:t>
            </a:r>
            <a:r>
              <a:rPr lang="en-US" spc="-15" dirty="0"/>
              <a:t> </a:t>
            </a:r>
            <a:r>
              <a:rPr lang="en-US" spc="-10" dirty="0"/>
              <a:t>would </a:t>
            </a:r>
            <a:r>
              <a:rPr lang="en-US" dirty="0"/>
              <a:t>like</a:t>
            </a:r>
            <a:r>
              <a:rPr lang="en-US" spc="-10" dirty="0"/>
              <a:t> </a:t>
            </a:r>
            <a:r>
              <a:rPr lang="en-US" dirty="0"/>
              <a:t>to</a:t>
            </a:r>
            <a:r>
              <a:rPr lang="en-US" spc="-5" dirty="0"/>
              <a:t> </a:t>
            </a:r>
            <a:r>
              <a:rPr lang="en-US" dirty="0"/>
              <a:t>see</a:t>
            </a:r>
            <a:r>
              <a:rPr lang="en-US" spc="-10" dirty="0"/>
              <a:t> </a:t>
            </a:r>
            <a:r>
              <a:rPr lang="en-US" dirty="0"/>
              <a:t>in</a:t>
            </a:r>
            <a:r>
              <a:rPr lang="en-US" spc="-15" dirty="0"/>
              <a:t> </a:t>
            </a:r>
            <a:r>
              <a:rPr lang="en-US" dirty="0"/>
              <a:t>their</a:t>
            </a:r>
            <a:r>
              <a:rPr lang="en-US" spc="-10" dirty="0"/>
              <a:t> </a:t>
            </a:r>
            <a:r>
              <a:rPr lang="en-US" dirty="0"/>
              <a:t>software.</a:t>
            </a:r>
            <a:r>
              <a:rPr lang="en-US" spc="-5" dirty="0"/>
              <a:t> </a:t>
            </a:r>
            <a:r>
              <a:rPr lang="en-US" dirty="0"/>
              <a:t>We</a:t>
            </a:r>
            <a:r>
              <a:rPr lang="en-US" spc="-10" dirty="0"/>
              <a:t> </a:t>
            </a:r>
            <a:r>
              <a:rPr lang="en-US" dirty="0"/>
              <a:t>call</a:t>
            </a:r>
            <a:r>
              <a:rPr lang="en-US" spc="-15" dirty="0"/>
              <a:t> </a:t>
            </a:r>
            <a:r>
              <a:rPr lang="en-US" dirty="0"/>
              <a:t>these</a:t>
            </a:r>
            <a:r>
              <a:rPr lang="en-US" spc="-5" dirty="0"/>
              <a:t> </a:t>
            </a:r>
            <a:r>
              <a:rPr lang="en-US" dirty="0"/>
              <a:t>things</a:t>
            </a:r>
            <a:r>
              <a:rPr lang="en-US" spc="-15" dirty="0"/>
              <a:t> </a:t>
            </a:r>
            <a:r>
              <a:rPr lang="en-US" dirty="0"/>
              <a:t>user</a:t>
            </a:r>
            <a:r>
              <a:rPr lang="en-US" spc="-5" dirty="0"/>
              <a:t> </a:t>
            </a:r>
            <a:r>
              <a:rPr lang="en-US" dirty="0"/>
              <a:t>stories</a:t>
            </a:r>
            <a:r>
              <a:rPr lang="en-US" spc="-20" dirty="0"/>
              <a:t> </a:t>
            </a:r>
            <a:r>
              <a:rPr lang="en-US" dirty="0"/>
              <a:t>and</a:t>
            </a:r>
            <a:r>
              <a:rPr lang="en-US" spc="-10" dirty="0"/>
              <a:t> </a:t>
            </a:r>
            <a:r>
              <a:rPr lang="en-US" spc="-20" dirty="0"/>
              <a:t>they </a:t>
            </a:r>
            <a:r>
              <a:rPr lang="en-US" dirty="0"/>
              <a:t>become</a:t>
            </a:r>
            <a:r>
              <a:rPr lang="en-US" spc="-10" dirty="0"/>
              <a:t> </a:t>
            </a:r>
            <a:r>
              <a:rPr lang="en-US" dirty="0"/>
              <a:t>the</a:t>
            </a:r>
            <a:r>
              <a:rPr lang="en-US" spc="-45" dirty="0"/>
              <a:t> </a:t>
            </a:r>
            <a:r>
              <a:rPr lang="en-US" spc="-80" dirty="0"/>
              <a:t>To</a:t>
            </a:r>
            <a:r>
              <a:rPr lang="en-US" spc="-15" dirty="0"/>
              <a:t> </a:t>
            </a:r>
            <a:r>
              <a:rPr lang="en-US" dirty="0"/>
              <a:t>Do</a:t>
            </a:r>
            <a:r>
              <a:rPr lang="en-US" spc="-15" dirty="0"/>
              <a:t> </a:t>
            </a:r>
            <a:r>
              <a:rPr lang="en-US" dirty="0"/>
              <a:t>list</a:t>
            </a:r>
            <a:r>
              <a:rPr lang="en-US" spc="-15" dirty="0"/>
              <a:t> </a:t>
            </a:r>
            <a:r>
              <a:rPr lang="en-US" dirty="0"/>
              <a:t>for</a:t>
            </a:r>
            <a:r>
              <a:rPr lang="en-US" spc="-10" dirty="0"/>
              <a:t> </a:t>
            </a:r>
            <a:r>
              <a:rPr lang="en-US" dirty="0"/>
              <a:t>your</a:t>
            </a:r>
            <a:r>
              <a:rPr lang="en-US" spc="-10" dirty="0"/>
              <a:t> project.</a:t>
            </a:r>
            <a:endParaRPr lang="en-US" dirty="0"/>
          </a:p>
          <a:p>
            <a:pPr marL="241300" indent="-457200" algn="just">
              <a:lnSpc>
                <a:spcPct val="100000"/>
              </a:lnSpc>
              <a:spcBef>
                <a:spcPts val="1030"/>
              </a:spcBef>
              <a:buFont typeface="Wingdings" panose="05000000000000000000" pitchFamily="2" charset="2"/>
              <a:buChar char="ü"/>
            </a:pPr>
            <a:r>
              <a:rPr lang="en-US" b="1" dirty="0">
                <a:latin typeface="Arial"/>
                <a:cs typeface="Arial"/>
              </a:rPr>
              <a:t>You</a:t>
            </a:r>
            <a:r>
              <a:rPr lang="en-US" b="1" spc="-55" dirty="0">
                <a:latin typeface="Arial"/>
                <a:cs typeface="Arial"/>
              </a:rPr>
              <a:t> </a:t>
            </a:r>
            <a:r>
              <a:rPr lang="en-US" b="1" dirty="0">
                <a:latin typeface="Arial"/>
                <a:cs typeface="Arial"/>
              </a:rPr>
              <a:t>size</a:t>
            </a:r>
            <a:r>
              <a:rPr lang="en-US" b="1" spc="-50" dirty="0">
                <a:latin typeface="Arial"/>
                <a:cs typeface="Arial"/>
              </a:rPr>
              <a:t> </a:t>
            </a:r>
            <a:r>
              <a:rPr lang="en-US" b="1" dirty="0">
                <a:latin typeface="Arial"/>
                <a:cs typeface="Arial"/>
              </a:rPr>
              <a:t>things</a:t>
            </a:r>
            <a:r>
              <a:rPr lang="en-US" b="1" spc="-50" dirty="0">
                <a:latin typeface="Arial"/>
                <a:cs typeface="Arial"/>
              </a:rPr>
              <a:t> </a:t>
            </a:r>
            <a:r>
              <a:rPr lang="en-US" b="1" spc="-25" dirty="0">
                <a:latin typeface="Arial"/>
                <a:cs typeface="Arial"/>
              </a:rPr>
              <a:t>up:</a:t>
            </a:r>
            <a:endParaRPr lang="en-US" dirty="0">
              <a:latin typeface="Arial"/>
              <a:cs typeface="Arial"/>
            </a:endParaRPr>
          </a:p>
          <a:p>
            <a:pPr marL="469900" marR="5080" lvl="1">
              <a:lnSpc>
                <a:spcPts val="2360"/>
              </a:lnSpc>
              <a:spcBef>
                <a:spcPts val="1295"/>
              </a:spcBef>
            </a:pPr>
            <a:r>
              <a:rPr lang="en-US" spc="-20" dirty="0"/>
              <a:t>You</a:t>
            </a:r>
            <a:r>
              <a:rPr lang="en-US" spc="-25" dirty="0"/>
              <a:t> </a:t>
            </a:r>
            <a:r>
              <a:rPr lang="en-US" dirty="0"/>
              <a:t>size(estimate)</a:t>
            </a:r>
            <a:r>
              <a:rPr lang="en-US" spc="-25" dirty="0"/>
              <a:t> </a:t>
            </a:r>
            <a:r>
              <a:rPr lang="en-US" dirty="0"/>
              <a:t>your</a:t>
            </a:r>
            <a:r>
              <a:rPr lang="en-US" spc="-30" dirty="0"/>
              <a:t> </a:t>
            </a:r>
            <a:r>
              <a:rPr lang="en-US" dirty="0"/>
              <a:t>stories</a:t>
            </a:r>
            <a:r>
              <a:rPr lang="en-US" spc="-30" dirty="0"/>
              <a:t> </a:t>
            </a:r>
            <a:r>
              <a:rPr lang="en-US" dirty="0"/>
              <a:t>relatively</a:t>
            </a:r>
            <a:r>
              <a:rPr lang="en-US" spc="-25" dirty="0"/>
              <a:t> </a:t>
            </a:r>
            <a:r>
              <a:rPr lang="en-US" dirty="0"/>
              <a:t>to</a:t>
            </a:r>
            <a:r>
              <a:rPr lang="en-US" spc="-25" dirty="0"/>
              <a:t> </a:t>
            </a:r>
            <a:r>
              <a:rPr lang="en-US" dirty="0"/>
              <a:t>each</a:t>
            </a:r>
            <a:r>
              <a:rPr lang="en-US" spc="-30" dirty="0"/>
              <a:t> </a:t>
            </a:r>
            <a:r>
              <a:rPr lang="en-US" dirty="0"/>
              <a:t>other,</a:t>
            </a:r>
            <a:r>
              <a:rPr lang="en-US" spc="-20" dirty="0"/>
              <a:t> </a:t>
            </a:r>
            <a:r>
              <a:rPr lang="en-US" dirty="0"/>
              <a:t>coming</a:t>
            </a:r>
            <a:r>
              <a:rPr lang="en-US" spc="-25" dirty="0"/>
              <a:t> </a:t>
            </a:r>
            <a:r>
              <a:rPr lang="en-US" dirty="0"/>
              <a:t>up</a:t>
            </a:r>
            <a:r>
              <a:rPr lang="en-US" spc="-25" dirty="0"/>
              <a:t> </a:t>
            </a:r>
            <a:r>
              <a:rPr lang="en-US" dirty="0"/>
              <a:t>with</a:t>
            </a:r>
            <a:r>
              <a:rPr lang="en-US" spc="-30" dirty="0"/>
              <a:t> </a:t>
            </a:r>
            <a:r>
              <a:rPr lang="en-US" spc="-50" dirty="0"/>
              <a:t>a </a:t>
            </a:r>
            <a:r>
              <a:rPr lang="en-US" dirty="0"/>
              <a:t>guess</a:t>
            </a:r>
            <a:r>
              <a:rPr lang="en-US" spc="-5" dirty="0"/>
              <a:t> </a:t>
            </a:r>
            <a:r>
              <a:rPr lang="en-US" dirty="0"/>
              <a:t>as</a:t>
            </a:r>
            <a:r>
              <a:rPr lang="en-US" spc="-5" dirty="0"/>
              <a:t> </a:t>
            </a:r>
            <a:r>
              <a:rPr lang="en-US" dirty="0"/>
              <a:t>to</a:t>
            </a:r>
            <a:r>
              <a:rPr lang="en-US" spc="-5" dirty="0"/>
              <a:t> </a:t>
            </a:r>
            <a:r>
              <a:rPr lang="en-US" dirty="0"/>
              <a:t>how</a:t>
            </a:r>
            <a:r>
              <a:rPr lang="en-US" spc="-5" dirty="0"/>
              <a:t> </a:t>
            </a:r>
            <a:r>
              <a:rPr lang="en-US" dirty="0"/>
              <a:t>long</a:t>
            </a:r>
            <a:r>
              <a:rPr lang="en-US" spc="-5" dirty="0"/>
              <a:t> </a:t>
            </a:r>
            <a:r>
              <a:rPr lang="en-US" dirty="0"/>
              <a:t>you think</a:t>
            </a:r>
            <a:r>
              <a:rPr lang="en-US" spc="-5" dirty="0"/>
              <a:t> </a:t>
            </a:r>
            <a:r>
              <a:rPr lang="en-US" dirty="0"/>
              <a:t>each user story will</a:t>
            </a:r>
            <a:r>
              <a:rPr lang="en-US" spc="-10" dirty="0"/>
              <a:t> take</a:t>
            </a:r>
            <a:r>
              <a:rPr lang="en-US" spc="-10" dirty="0" smtClean="0"/>
              <a:t>.</a:t>
            </a:r>
          </a:p>
          <a:p>
            <a:pPr marL="241300" indent="-457200">
              <a:lnSpc>
                <a:spcPct val="100000"/>
              </a:lnSpc>
              <a:spcBef>
                <a:spcPts val="1025"/>
              </a:spcBef>
              <a:buFont typeface="Wingdings" panose="05000000000000000000" pitchFamily="2" charset="2"/>
              <a:buChar char="ü"/>
            </a:pPr>
            <a:r>
              <a:rPr lang="en-US" b="1" dirty="0" smtClean="0">
                <a:latin typeface="Arial"/>
                <a:cs typeface="Arial"/>
              </a:rPr>
              <a:t>You</a:t>
            </a:r>
            <a:r>
              <a:rPr lang="en-US" b="1" spc="-50" dirty="0" smtClean="0">
                <a:latin typeface="Arial"/>
                <a:cs typeface="Arial"/>
              </a:rPr>
              <a:t> </a:t>
            </a:r>
            <a:r>
              <a:rPr lang="en-US" b="1" dirty="0">
                <a:latin typeface="Arial"/>
                <a:cs typeface="Arial"/>
              </a:rPr>
              <a:t>set</a:t>
            </a:r>
            <a:r>
              <a:rPr lang="en-US" b="1" spc="-45" dirty="0">
                <a:latin typeface="Arial"/>
                <a:cs typeface="Arial"/>
              </a:rPr>
              <a:t> </a:t>
            </a:r>
            <a:r>
              <a:rPr lang="en-US" b="1" dirty="0">
                <a:latin typeface="Arial"/>
                <a:cs typeface="Arial"/>
              </a:rPr>
              <a:t>some</a:t>
            </a:r>
            <a:r>
              <a:rPr lang="en-US" b="1" spc="-45" dirty="0">
                <a:latin typeface="Arial"/>
                <a:cs typeface="Arial"/>
              </a:rPr>
              <a:t> </a:t>
            </a:r>
            <a:r>
              <a:rPr lang="en-US" b="1" spc="-10" dirty="0">
                <a:latin typeface="Arial"/>
                <a:cs typeface="Arial"/>
              </a:rPr>
              <a:t>priorities:</a:t>
            </a:r>
            <a:endParaRPr lang="en-US" dirty="0">
              <a:latin typeface="Arial"/>
              <a:cs typeface="Arial"/>
            </a:endParaRPr>
          </a:p>
          <a:p>
            <a:pPr marL="469900" marR="276225" lvl="1">
              <a:lnSpc>
                <a:spcPts val="2350"/>
              </a:lnSpc>
              <a:spcBef>
                <a:spcPts val="1300"/>
              </a:spcBef>
            </a:pPr>
            <a:r>
              <a:rPr lang="en-US" dirty="0"/>
              <a:t>Like most lists,</a:t>
            </a:r>
            <a:r>
              <a:rPr lang="en-US" spc="-5" dirty="0"/>
              <a:t> </a:t>
            </a:r>
            <a:r>
              <a:rPr lang="en-US" dirty="0"/>
              <a:t>there</a:t>
            </a:r>
            <a:r>
              <a:rPr lang="en-US" spc="-5" dirty="0"/>
              <a:t> </a:t>
            </a:r>
            <a:r>
              <a:rPr lang="en-US" dirty="0"/>
              <a:t>always seems</a:t>
            </a:r>
            <a:r>
              <a:rPr lang="en-US" spc="5" dirty="0"/>
              <a:t> </a:t>
            </a:r>
            <a:r>
              <a:rPr lang="en-US" dirty="0"/>
              <a:t>to</a:t>
            </a:r>
            <a:r>
              <a:rPr lang="en-US" spc="-5" dirty="0"/>
              <a:t> </a:t>
            </a:r>
            <a:r>
              <a:rPr lang="en-US" dirty="0"/>
              <a:t>be more to</a:t>
            </a:r>
            <a:r>
              <a:rPr lang="en-US" spc="-5" dirty="0"/>
              <a:t> </a:t>
            </a:r>
            <a:r>
              <a:rPr lang="en-US" dirty="0"/>
              <a:t>do</a:t>
            </a:r>
            <a:r>
              <a:rPr lang="en-US" spc="-5" dirty="0"/>
              <a:t> </a:t>
            </a:r>
            <a:r>
              <a:rPr lang="en-US" dirty="0"/>
              <a:t>than time</a:t>
            </a:r>
            <a:r>
              <a:rPr lang="en-US" spc="-5" dirty="0"/>
              <a:t> </a:t>
            </a:r>
            <a:r>
              <a:rPr lang="en-US" spc="-10" dirty="0"/>
              <a:t>allows. </a:t>
            </a:r>
            <a:r>
              <a:rPr lang="en-US" dirty="0"/>
              <a:t>So</a:t>
            </a:r>
            <a:r>
              <a:rPr lang="en-US" spc="-10" dirty="0"/>
              <a:t> </a:t>
            </a:r>
            <a:r>
              <a:rPr lang="en-US" dirty="0"/>
              <a:t>you ask</a:t>
            </a:r>
            <a:r>
              <a:rPr lang="en-US" spc="-10" dirty="0"/>
              <a:t> </a:t>
            </a:r>
            <a:r>
              <a:rPr lang="en-US" dirty="0"/>
              <a:t>your customer to</a:t>
            </a:r>
            <a:r>
              <a:rPr lang="en-US" spc="-5" dirty="0"/>
              <a:t> </a:t>
            </a:r>
            <a:r>
              <a:rPr lang="en-US" dirty="0"/>
              <a:t>prioritize their</a:t>
            </a:r>
            <a:r>
              <a:rPr lang="en-US" spc="-5" dirty="0"/>
              <a:t> </a:t>
            </a:r>
            <a:r>
              <a:rPr lang="en-US" dirty="0"/>
              <a:t>list</a:t>
            </a:r>
            <a:r>
              <a:rPr lang="en-US" spc="-5" dirty="0"/>
              <a:t> </a:t>
            </a:r>
            <a:r>
              <a:rPr lang="en-US" dirty="0"/>
              <a:t>so</a:t>
            </a:r>
            <a:r>
              <a:rPr lang="en-US" spc="-5" dirty="0"/>
              <a:t> </a:t>
            </a:r>
            <a:r>
              <a:rPr lang="en-US" dirty="0"/>
              <a:t>you</a:t>
            </a:r>
            <a:r>
              <a:rPr lang="en-US" spc="-5" dirty="0"/>
              <a:t> </a:t>
            </a:r>
            <a:r>
              <a:rPr lang="en-US" dirty="0"/>
              <a:t>get</a:t>
            </a:r>
            <a:r>
              <a:rPr lang="en-US" spc="-10" dirty="0"/>
              <a:t> </a:t>
            </a:r>
            <a:r>
              <a:rPr lang="en-US" dirty="0"/>
              <a:t>the</a:t>
            </a:r>
            <a:r>
              <a:rPr lang="en-US" spc="-5" dirty="0"/>
              <a:t> </a:t>
            </a:r>
            <a:r>
              <a:rPr lang="en-US" spc="-20" dirty="0"/>
              <a:t>most </a:t>
            </a:r>
            <a:r>
              <a:rPr lang="en-US" dirty="0"/>
              <a:t>important</a:t>
            </a:r>
            <a:r>
              <a:rPr lang="en-US" spc="-20" dirty="0"/>
              <a:t> </a:t>
            </a:r>
            <a:r>
              <a:rPr lang="en-US" dirty="0"/>
              <a:t>stuff</a:t>
            </a:r>
            <a:r>
              <a:rPr lang="en-US" spc="-5" dirty="0"/>
              <a:t> </a:t>
            </a:r>
            <a:r>
              <a:rPr lang="en-US" dirty="0"/>
              <a:t>done</a:t>
            </a:r>
            <a:r>
              <a:rPr lang="en-US" spc="-15" dirty="0"/>
              <a:t> </a:t>
            </a:r>
            <a:r>
              <a:rPr lang="en-US" dirty="0"/>
              <a:t>first,</a:t>
            </a:r>
            <a:r>
              <a:rPr lang="en-US" spc="-10" dirty="0"/>
              <a:t> </a:t>
            </a:r>
            <a:r>
              <a:rPr lang="en-US" dirty="0"/>
              <a:t>and</a:t>
            </a:r>
            <a:r>
              <a:rPr lang="en-US" spc="-10" dirty="0"/>
              <a:t> </a:t>
            </a:r>
            <a:r>
              <a:rPr lang="en-US" dirty="0"/>
              <a:t>save</a:t>
            </a:r>
            <a:r>
              <a:rPr lang="en-US" spc="-15" dirty="0"/>
              <a:t> </a:t>
            </a:r>
            <a:r>
              <a:rPr lang="en-US" dirty="0"/>
              <a:t>the</a:t>
            </a:r>
            <a:r>
              <a:rPr lang="en-US" spc="-10" dirty="0"/>
              <a:t> </a:t>
            </a:r>
            <a:r>
              <a:rPr lang="en-US" dirty="0"/>
              <a:t>least</a:t>
            </a:r>
            <a:r>
              <a:rPr lang="en-US" spc="-20" dirty="0"/>
              <a:t> </a:t>
            </a:r>
            <a:r>
              <a:rPr lang="en-US" dirty="0"/>
              <a:t>important</a:t>
            </a:r>
            <a:r>
              <a:rPr lang="en-US" spc="-15" dirty="0"/>
              <a:t> </a:t>
            </a:r>
            <a:r>
              <a:rPr lang="en-US" dirty="0"/>
              <a:t>for</a:t>
            </a:r>
            <a:r>
              <a:rPr lang="en-US" spc="-15" dirty="0"/>
              <a:t> </a:t>
            </a:r>
            <a:r>
              <a:rPr lang="en-US" spc="-10" dirty="0"/>
              <a:t>last</a:t>
            </a:r>
            <a:r>
              <a:rPr lang="en-US" spc="-10" dirty="0" smtClean="0"/>
              <a:t>.</a:t>
            </a:r>
          </a:p>
          <a:p>
            <a:pPr marL="127000" marR="276225" indent="-342900">
              <a:lnSpc>
                <a:spcPts val="2350"/>
              </a:lnSpc>
              <a:spcBef>
                <a:spcPts val="1300"/>
              </a:spcBef>
              <a:buFont typeface="Wingdings" panose="05000000000000000000" pitchFamily="2" charset="2"/>
              <a:buChar char="ü"/>
            </a:pPr>
            <a:r>
              <a:rPr lang="en-IN" b="1" spc="-20" dirty="0">
                <a:latin typeface="Arial"/>
                <a:cs typeface="Arial"/>
              </a:rPr>
              <a:t>You</a:t>
            </a:r>
            <a:r>
              <a:rPr lang="en-IN" b="1" spc="-85" dirty="0">
                <a:latin typeface="Arial"/>
                <a:cs typeface="Arial"/>
              </a:rPr>
              <a:t> </a:t>
            </a:r>
            <a:r>
              <a:rPr lang="en-IN" b="1" dirty="0">
                <a:latin typeface="Arial"/>
                <a:cs typeface="Arial"/>
              </a:rPr>
              <a:t>start</a:t>
            </a:r>
            <a:r>
              <a:rPr lang="en-IN" b="1" spc="-80" dirty="0">
                <a:latin typeface="Arial"/>
                <a:cs typeface="Arial"/>
              </a:rPr>
              <a:t> </a:t>
            </a:r>
            <a:r>
              <a:rPr lang="en-IN" b="1" spc="-10" dirty="0">
                <a:latin typeface="Arial"/>
                <a:cs typeface="Arial"/>
              </a:rPr>
              <a:t>executing</a:t>
            </a:r>
            <a:r>
              <a:rPr lang="en-IN" b="1" spc="-10" dirty="0" smtClean="0">
                <a:latin typeface="Arial"/>
                <a:cs typeface="Arial"/>
              </a:rPr>
              <a:t>:</a:t>
            </a:r>
            <a:endParaRPr lang="en-US" b="1" spc="-10" dirty="0" smtClean="0">
              <a:latin typeface="Arial"/>
              <a:cs typeface="Arial"/>
            </a:endParaRPr>
          </a:p>
          <a:p>
            <a:pPr marL="584200" marR="276225" lvl="1" indent="-342900">
              <a:lnSpc>
                <a:spcPts val="2350"/>
              </a:lnSpc>
              <a:spcBef>
                <a:spcPts val="1300"/>
              </a:spcBef>
            </a:pPr>
            <a:r>
              <a:rPr lang="en-US" dirty="0">
                <a:latin typeface="Arial"/>
                <a:cs typeface="Arial"/>
              </a:rPr>
              <a:t>Then</a:t>
            </a:r>
            <a:r>
              <a:rPr lang="en-US" spc="-25" dirty="0">
                <a:latin typeface="Arial"/>
                <a:cs typeface="Arial"/>
              </a:rPr>
              <a:t> </a:t>
            </a:r>
            <a:r>
              <a:rPr lang="en-US" dirty="0">
                <a:latin typeface="Arial"/>
                <a:cs typeface="Arial"/>
              </a:rPr>
              <a:t>you</a:t>
            </a:r>
            <a:r>
              <a:rPr lang="en-US" spc="-20" dirty="0">
                <a:latin typeface="Arial"/>
                <a:cs typeface="Arial"/>
              </a:rPr>
              <a:t> </a:t>
            </a:r>
            <a:r>
              <a:rPr lang="en-US" dirty="0">
                <a:latin typeface="Arial"/>
                <a:cs typeface="Arial"/>
              </a:rPr>
              <a:t>start</a:t>
            </a:r>
            <a:r>
              <a:rPr lang="en-US" spc="-30" dirty="0">
                <a:latin typeface="Arial"/>
                <a:cs typeface="Arial"/>
              </a:rPr>
              <a:t> </a:t>
            </a:r>
            <a:r>
              <a:rPr lang="en-US" dirty="0">
                <a:latin typeface="Arial"/>
                <a:cs typeface="Arial"/>
              </a:rPr>
              <a:t>delivering</a:t>
            </a:r>
            <a:r>
              <a:rPr lang="en-US" spc="-15" dirty="0">
                <a:latin typeface="Arial"/>
                <a:cs typeface="Arial"/>
              </a:rPr>
              <a:t> </a:t>
            </a:r>
            <a:r>
              <a:rPr lang="en-US" dirty="0">
                <a:latin typeface="Arial"/>
                <a:cs typeface="Arial"/>
              </a:rPr>
              <a:t>some</a:t>
            </a:r>
            <a:r>
              <a:rPr lang="en-US" spc="-25" dirty="0">
                <a:latin typeface="Arial"/>
                <a:cs typeface="Arial"/>
              </a:rPr>
              <a:t> </a:t>
            </a:r>
            <a:r>
              <a:rPr lang="en-US" dirty="0">
                <a:latin typeface="Arial"/>
                <a:cs typeface="Arial"/>
              </a:rPr>
              <a:t>value.</a:t>
            </a:r>
            <a:r>
              <a:rPr lang="en-US" spc="-65" dirty="0">
                <a:latin typeface="Arial"/>
                <a:cs typeface="Arial"/>
              </a:rPr>
              <a:t> </a:t>
            </a:r>
            <a:r>
              <a:rPr lang="en-US" spc="-40" dirty="0">
                <a:latin typeface="Arial"/>
                <a:cs typeface="Arial"/>
              </a:rPr>
              <a:t>You</a:t>
            </a:r>
            <a:r>
              <a:rPr lang="en-US" spc="-20" dirty="0">
                <a:latin typeface="Arial"/>
                <a:cs typeface="Arial"/>
              </a:rPr>
              <a:t> </a:t>
            </a:r>
            <a:r>
              <a:rPr lang="en-US" dirty="0">
                <a:latin typeface="Arial"/>
                <a:cs typeface="Arial"/>
              </a:rPr>
              <a:t>start</a:t>
            </a:r>
            <a:r>
              <a:rPr lang="en-US" spc="-30" dirty="0">
                <a:latin typeface="Arial"/>
                <a:cs typeface="Arial"/>
              </a:rPr>
              <a:t> </a:t>
            </a:r>
            <a:r>
              <a:rPr lang="en-US" dirty="0">
                <a:latin typeface="Arial"/>
                <a:cs typeface="Arial"/>
              </a:rPr>
              <a:t>at</a:t>
            </a:r>
            <a:r>
              <a:rPr lang="en-US" spc="-20" dirty="0">
                <a:latin typeface="Arial"/>
                <a:cs typeface="Arial"/>
              </a:rPr>
              <a:t> </a:t>
            </a:r>
            <a:r>
              <a:rPr lang="en-US" dirty="0">
                <a:latin typeface="Arial"/>
                <a:cs typeface="Arial"/>
              </a:rPr>
              <a:t>the</a:t>
            </a:r>
            <a:r>
              <a:rPr lang="en-US" spc="-15" dirty="0">
                <a:latin typeface="Arial"/>
                <a:cs typeface="Arial"/>
              </a:rPr>
              <a:t> </a:t>
            </a:r>
            <a:r>
              <a:rPr lang="en-US" dirty="0">
                <a:latin typeface="Arial"/>
                <a:cs typeface="Arial"/>
              </a:rPr>
              <a:t>top.</a:t>
            </a:r>
            <a:r>
              <a:rPr lang="en-US" spc="-35" dirty="0">
                <a:latin typeface="Arial"/>
                <a:cs typeface="Arial"/>
              </a:rPr>
              <a:t> </a:t>
            </a:r>
            <a:r>
              <a:rPr lang="en-US" spc="-20" dirty="0">
                <a:latin typeface="Arial"/>
                <a:cs typeface="Arial"/>
              </a:rPr>
              <a:t>Work </a:t>
            </a:r>
            <a:r>
              <a:rPr lang="en-US" dirty="0">
                <a:latin typeface="Arial"/>
                <a:cs typeface="Arial"/>
              </a:rPr>
              <a:t>your</a:t>
            </a:r>
            <a:r>
              <a:rPr lang="en-US" spc="-20" dirty="0">
                <a:latin typeface="Arial"/>
                <a:cs typeface="Arial"/>
              </a:rPr>
              <a:t> </a:t>
            </a:r>
            <a:r>
              <a:rPr lang="en-US" dirty="0">
                <a:latin typeface="Arial"/>
                <a:cs typeface="Arial"/>
              </a:rPr>
              <a:t>way</a:t>
            </a:r>
            <a:r>
              <a:rPr lang="en-US" spc="-10" dirty="0">
                <a:latin typeface="Arial"/>
                <a:cs typeface="Arial"/>
              </a:rPr>
              <a:t> </a:t>
            </a:r>
            <a:r>
              <a:rPr lang="en-US" dirty="0">
                <a:latin typeface="Arial"/>
                <a:cs typeface="Arial"/>
              </a:rPr>
              <a:t>to</a:t>
            </a:r>
            <a:r>
              <a:rPr lang="en-US" spc="-15" dirty="0">
                <a:latin typeface="Arial"/>
                <a:cs typeface="Arial"/>
              </a:rPr>
              <a:t> </a:t>
            </a:r>
            <a:r>
              <a:rPr lang="en-US" dirty="0">
                <a:latin typeface="Arial"/>
                <a:cs typeface="Arial"/>
              </a:rPr>
              <a:t>the</a:t>
            </a:r>
            <a:r>
              <a:rPr lang="en-US" spc="-10" dirty="0">
                <a:latin typeface="Arial"/>
                <a:cs typeface="Arial"/>
              </a:rPr>
              <a:t> </a:t>
            </a:r>
            <a:r>
              <a:rPr lang="en-US" dirty="0">
                <a:latin typeface="Arial"/>
                <a:cs typeface="Arial"/>
              </a:rPr>
              <a:t>bottom.</a:t>
            </a:r>
            <a:r>
              <a:rPr lang="en-US" spc="-20" dirty="0">
                <a:latin typeface="Arial"/>
                <a:cs typeface="Arial"/>
              </a:rPr>
              <a:t> </a:t>
            </a:r>
            <a:r>
              <a:rPr lang="en-US" dirty="0">
                <a:latin typeface="Arial"/>
                <a:cs typeface="Arial"/>
              </a:rPr>
              <a:t>Building,</a:t>
            </a:r>
            <a:r>
              <a:rPr lang="en-US" spc="-25" dirty="0">
                <a:latin typeface="Arial"/>
                <a:cs typeface="Arial"/>
              </a:rPr>
              <a:t> </a:t>
            </a:r>
            <a:r>
              <a:rPr lang="en-US" dirty="0">
                <a:latin typeface="Arial"/>
                <a:cs typeface="Arial"/>
              </a:rPr>
              <a:t>iterating,</a:t>
            </a:r>
            <a:r>
              <a:rPr lang="en-US" spc="-10" dirty="0">
                <a:latin typeface="Arial"/>
                <a:cs typeface="Arial"/>
              </a:rPr>
              <a:t> </a:t>
            </a:r>
            <a:r>
              <a:rPr lang="en-US" dirty="0">
                <a:latin typeface="Arial"/>
                <a:cs typeface="Arial"/>
              </a:rPr>
              <a:t>and</a:t>
            </a:r>
            <a:r>
              <a:rPr lang="en-US" spc="-20" dirty="0">
                <a:latin typeface="Arial"/>
                <a:cs typeface="Arial"/>
              </a:rPr>
              <a:t> </a:t>
            </a:r>
            <a:r>
              <a:rPr lang="en-US" dirty="0">
                <a:latin typeface="Arial"/>
                <a:cs typeface="Arial"/>
              </a:rPr>
              <a:t>getting</a:t>
            </a:r>
            <a:r>
              <a:rPr lang="en-US" spc="-15" dirty="0">
                <a:latin typeface="Arial"/>
                <a:cs typeface="Arial"/>
              </a:rPr>
              <a:t> </a:t>
            </a:r>
            <a:r>
              <a:rPr lang="en-US" spc="-10" dirty="0">
                <a:latin typeface="Arial"/>
                <a:cs typeface="Arial"/>
              </a:rPr>
              <a:t>feedback </a:t>
            </a:r>
            <a:r>
              <a:rPr lang="en-US" dirty="0">
                <a:latin typeface="Arial"/>
                <a:cs typeface="Arial"/>
              </a:rPr>
              <a:t>from</a:t>
            </a:r>
            <a:r>
              <a:rPr lang="en-US" spc="5" dirty="0">
                <a:latin typeface="Arial"/>
                <a:cs typeface="Arial"/>
              </a:rPr>
              <a:t> </a:t>
            </a:r>
            <a:r>
              <a:rPr lang="en-US" dirty="0">
                <a:latin typeface="Arial"/>
                <a:cs typeface="Arial"/>
              </a:rPr>
              <a:t>your customer as</a:t>
            </a:r>
            <a:r>
              <a:rPr lang="en-US" spc="-5" dirty="0">
                <a:latin typeface="Arial"/>
                <a:cs typeface="Arial"/>
              </a:rPr>
              <a:t> </a:t>
            </a:r>
            <a:r>
              <a:rPr lang="en-US" dirty="0">
                <a:latin typeface="Arial"/>
                <a:cs typeface="Arial"/>
              </a:rPr>
              <a:t>you </a:t>
            </a:r>
            <a:r>
              <a:rPr lang="en-US" spc="-25" dirty="0">
                <a:latin typeface="Arial"/>
                <a:cs typeface="Arial"/>
              </a:rPr>
              <a:t>go.</a:t>
            </a:r>
            <a:endParaRPr lang="en-US" dirty="0">
              <a:latin typeface="Arial"/>
              <a:cs typeface="Arial"/>
            </a:endParaRPr>
          </a:p>
          <a:p>
            <a:pPr marL="584200" marR="276225" lvl="1" indent="-342900">
              <a:lnSpc>
                <a:spcPts val="2350"/>
              </a:lnSpc>
              <a:spcBef>
                <a:spcPts val="1300"/>
              </a:spcBef>
            </a:pPr>
            <a:endParaRPr lang="en-US" spc="-10" dirty="0" smtClean="0"/>
          </a:p>
          <a:p>
            <a:pPr marL="0" marR="276225" lvl="1" indent="0">
              <a:lnSpc>
                <a:spcPts val="2350"/>
              </a:lnSpc>
              <a:spcBef>
                <a:spcPts val="1300"/>
              </a:spcBef>
              <a:buNone/>
            </a:pPr>
            <a:endParaRPr lang="en-US" spc="-10" dirty="0" smtClean="0"/>
          </a:p>
          <a:p>
            <a:pPr marR="276225">
              <a:lnSpc>
                <a:spcPts val="2350"/>
              </a:lnSpc>
              <a:spcBef>
                <a:spcPts val="1300"/>
              </a:spcBef>
            </a:pPr>
            <a:endParaRPr lang="en-US" b="1" spc="-10" dirty="0" smtClean="0">
              <a:latin typeface="Arial"/>
              <a:cs typeface="Arial"/>
            </a:endParaRPr>
          </a:p>
          <a:p>
            <a:pPr marL="584200" marR="276225" lvl="1" indent="-342900">
              <a:lnSpc>
                <a:spcPts val="2350"/>
              </a:lnSpc>
              <a:spcBef>
                <a:spcPts val="1300"/>
              </a:spcBef>
              <a:buFont typeface="Wingdings" panose="05000000000000000000" pitchFamily="2" charset="2"/>
              <a:buChar char="ü"/>
            </a:pPr>
            <a:endParaRPr lang="en-US" dirty="0">
              <a:latin typeface="Arial"/>
              <a:cs typeface="Arial"/>
            </a:endParaRPr>
          </a:p>
          <a:p>
            <a:pPr marL="241300" marR="276225" lvl="1" indent="0">
              <a:lnSpc>
                <a:spcPts val="2350"/>
              </a:lnSpc>
              <a:spcBef>
                <a:spcPts val="1300"/>
              </a:spcBef>
              <a:buNone/>
            </a:pPr>
            <a:endParaRPr lang="en-US" spc="-10" dirty="0" smtClean="0"/>
          </a:p>
          <a:p>
            <a:pPr marL="241300" marR="276225" lvl="1" indent="0">
              <a:lnSpc>
                <a:spcPts val="2350"/>
              </a:lnSpc>
              <a:spcBef>
                <a:spcPts val="1300"/>
              </a:spcBef>
              <a:buNone/>
            </a:pPr>
            <a:endParaRPr lang="en-US" dirty="0"/>
          </a:p>
        </p:txBody>
      </p:sp>
      <p:sp>
        <p:nvSpPr>
          <p:cNvPr id="4" name="Date Placeholder 3"/>
          <p:cNvSpPr>
            <a:spLocks noGrp="1"/>
          </p:cNvSpPr>
          <p:nvPr>
            <p:ph type="dt" sz="half" idx="10"/>
          </p:nvPr>
        </p:nvSpPr>
        <p:spPr/>
        <p:txBody>
          <a:bodyPr/>
          <a:lstStyle/>
          <a:p>
            <a:fld id="{1C9DA344-8613-4D4E-9825-5B70FBC62E48}" type="datetime1">
              <a:rPr lang="en-IN" smtClean="0"/>
              <a:t>20-03-2024</a:t>
            </a:fld>
            <a:endParaRPr lang="en-IN"/>
          </a:p>
        </p:txBody>
      </p:sp>
      <p:sp>
        <p:nvSpPr>
          <p:cNvPr id="5" name="Footer Placeholder 4"/>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1441409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266699"/>
            <a:ext cx="10934700" cy="1957388"/>
          </a:xfrm>
        </p:spPr>
        <p:txBody>
          <a:bodyPr/>
          <a:lstStyle/>
          <a:p>
            <a:r>
              <a:rPr lang="en-IN" spc="-25" dirty="0" smtClean="0"/>
              <a:t>Waterfall </a:t>
            </a:r>
            <a:r>
              <a:rPr lang="en-IN" spc="-25" dirty="0" err="1" smtClean="0"/>
              <a:t>vs</a:t>
            </a:r>
            <a:r>
              <a:rPr lang="en-IN" spc="-25" dirty="0" smtClean="0"/>
              <a:t> Agile</a:t>
            </a:r>
            <a:endParaRPr lang="en-IN" dirty="0"/>
          </a:p>
        </p:txBody>
      </p:sp>
      <p:sp>
        <p:nvSpPr>
          <p:cNvPr id="4" name="Date Placeholder 3"/>
          <p:cNvSpPr>
            <a:spLocks noGrp="1"/>
          </p:cNvSpPr>
          <p:nvPr>
            <p:ph type="dt" sz="half" idx="10"/>
          </p:nvPr>
        </p:nvSpPr>
        <p:spPr/>
        <p:txBody>
          <a:bodyPr/>
          <a:lstStyle/>
          <a:p>
            <a:fld id="{1C9DA344-8613-4D4E-9825-5B70FBC62E48}" type="datetime1">
              <a:rPr lang="en-IN" smtClean="0"/>
              <a:t>20-03-2024</a:t>
            </a:fld>
            <a:endParaRPr lang="en-IN"/>
          </a:p>
        </p:txBody>
      </p:sp>
      <p:sp>
        <p:nvSpPr>
          <p:cNvPr id="5" name="Footer Placeholder 4"/>
          <p:cNvSpPr>
            <a:spLocks noGrp="1"/>
          </p:cNvSpPr>
          <p:nvPr>
            <p:ph type="ftr" sz="quarter" idx="11"/>
          </p:nvPr>
        </p:nvSpPr>
        <p:spPr/>
        <p:txBody>
          <a:bodyPr/>
          <a:lstStyle/>
          <a:p>
            <a:endParaRPr lang="en-IN" dirty="0"/>
          </a:p>
        </p:txBody>
      </p:sp>
      <p:pic>
        <p:nvPicPr>
          <p:cNvPr id="10" name="Picture 9"/>
          <p:cNvPicPr>
            <a:picLocks noChangeAspect="1"/>
          </p:cNvPicPr>
          <p:nvPr/>
        </p:nvPicPr>
        <p:blipFill>
          <a:blip r:embed="rId2"/>
          <a:stretch>
            <a:fillRect/>
          </a:stretch>
        </p:blipFill>
        <p:spPr>
          <a:xfrm>
            <a:off x="419100" y="969632"/>
            <a:ext cx="11172825" cy="5464505"/>
          </a:xfrm>
          <a:prstGeom prst="rect">
            <a:avLst/>
          </a:prstGeom>
        </p:spPr>
      </p:pic>
    </p:spTree>
    <p:extLst>
      <p:ext uri="{BB962C8B-B14F-4D97-AF65-F5344CB8AC3E}">
        <p14:creationId xmlns:p14="http://schemas.microsoft.com/office/powerpoint/2010/main" val="25383049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5083</TotalTime>
  <Words>1329</Words>
  <Application>Microsoft Office PowerPoint</Application>
  <PresentationFormat>Widescreen</PresentationFormat>
  <Paragraphs>188</Paragraphs>
  <Slides>30</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Arial Narrow</vt:lpstr>
      <vt:lpstr>Berlin Sans FB Demi</vt:lpstr>
      <vt:lpstr>Calibri</vt:lpstr>
      <vt:lpstr>Calibri Light</vt:lpstr>
      <vt:lpstr>Times New Roman</vt:lpstr>
      <vt:lpstr>Wingdings</vt:lpstr>
      <vt:lpstr>Office Theme</vt:lpstr>
      <vt:lpstr>INTRODUCTION TO AGILE</vt:lpstr>
      <vt:lpstr>Discussion Points</vt:lpstr>
      <vt:lpstr>What is Agile?</vt:lpstr>
      <vt:lpstr>How does it work?</vt:lpstr>
      <vt:lpstr>Scrum Meeting (Daily Huddle / Standup Meeting </vt:lpstr>
      <vt:lpstr>Daily Scrum:</vt:lpstr>
      <vt:lpstr>Important Term:</vt:lpstr>
      <vt:lpstr>How does it work?</vt:lpstr>
      <vt:lpstr>Waterfall vs Agile</vt:lpstr>
      <vt:lpstr>PowerPoint Presentation</vt:lpstr>
      <vt:lpstr>Product Owner</vt:lpstr>
      <vt:lpstr>PowerPoint Presentation</vt:lpstr>
      <vt:lpstr>ScrumMaster</vt:lpstr>
      <vt:lpstr>PowerPoint Presentation</vt:lpstr>
      <vt:lpstr>Scrum Development Team</vt:lpstr>
      <vt:lpstr>Scrum Ceremonies</vt:lpstr>
      <vt:lpstr>Sprint Planning</vt:lpstr>
      <vt:lpstr>Sprint Planning</vt:lpstr>
      <vt:lpstr>Parts of Sprint Planning Meeting</vt:lpstr>
      <vt:lpstr>Difference between Product Backlog &amp; Sprint Backlog</vt:lpstr>
      <vt:lpstr>Sprint Review:</vt:lpstr>
      <vt:lpstr>Sprint Retrospective</vt:lpstr>
      <vt:lpstr>Scrum Artifacts</vt:lpstr>
      <vt:lpstr>Product Backlog</vt:lpstr>
      <vt:lpstr>Sprint Backlog</vt:lpstr>
      <vt:lpstr>Burn down Charts</vt:lpstr>
      <vt:lpstr>Sprint Burn down Chart</vt:lpstr>
      <vt:lpstr>Release Burn down Chart</vt:lpstr>
      <vt:lpstr> Product Burn down Chart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Gas</dc:title>
  <dc:creator>chitranshu shukla</dc:creator>
  <cp:lastModifiedBy>Dell</cp:lastModifiedBy>
  <cp:revision>413</cp:revision>
  <dcterms:created xsi:type="dcterms:W3CDTF">2016-09-02T20:59:36Z</dcterms:created>
  <dcterms:modified xsi:type="dcterms:W3CDTF">2024-03-20T12:41:03Z</dcterms:modified>
</cp:coreProperties>
</file>