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4"/>
  </p:notesMasterIdLst>
  <p:sldIdLst>
    <p:sldId id="256" r:id="rId3"/>
    <p:sldId id="283" r:id="rId4"/>
    <p:sldId id="273" r:id="rId5"/>
    <p:sldId id="284" r:id="rId6"/>
    <p:sldId id="285" r:id="rId7"/>
    <p:sldId id="286" r:id="rId8"/>
    <p:sldId id="274" r:id="rId9"/>
    <p:sldId id="287" r:id="rId10"/>
    <p:sldId id="275" r:id="rId11"/>
    <p:sldId id="278" r:id="rId12"/>
    <p:sldId id="279" r:id="rId13"/>
    <p:sldId id="280" r:id="rId14"/>
    <p:sldId id="266" r:id="rId15"/>
    <p:sldId id="267" r:id="rId16"/>
    <p:sldId id="268" r:id="rId17"/>
    <p:sldId id="281" r:id="rId18"/>
    <p:sldId id="282" r:id="rId19"/>
    <p:sldId id="288" r:id="rId20"/>
    <p:sldId id="289" r:id="rId21"/>
    <p:sldId id="290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301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1D062-AF31-4AAB-B6E0-28F1BD9197B1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2AF14-F745-4EC4-84AD-24C9D89583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453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2AF14-F745-4EC4-84AD-24C9D8958304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661D50-1347-6BEF-6DF2-898C00CB2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94A082-9940-BF5D-DBF4-628BF3F1E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C9BDAF-927F-CE83-42AA-DB2EE1FE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C45501-4894-B146-F9D6-37FE926D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B29FB1-4E8B-700D-EF1C-279CB50D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5437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0ABFF-D280-1B5C-16F7-AAD5E06D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37955AC-5A27-D393-C22D-465D53CCA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6D0518-889F-740D-0005-F4DEF9C2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CCC1B-D368-A5E5-E00F-A50FD2BD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B1DA6C-6C6D-D565-2B0C-5B7672C1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7703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158CFC2-E93E-0199-EA40-EF0F0CE44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49DDDA5-51E2-AA0D-4A05-B59B373EF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CC8D90-F7C1-8AC8-4B6F-6981335F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2CA90A-562A-CA3F-8273-E833FCE5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7AF361-434D-C808-6B9D-9EAEE406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523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D4FAE-BFBC-DCA1-AC18-7BA38DD5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252F40-DC60-5F1C-10FB-1E1538228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B75E1F-06DD-EF4A-A928-83649D9D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C4E4CD-7312-1AD6-8F7C-C9EBD6DD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689C49-73C0-2253-01ED-8A208125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745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167A35-5F4A-6E23-97EC-20DB6D94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C1DEA9-C0C5-9A62-638A-07C908023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1D799D-F04D-37EE-75A2-F733B26E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6A9B30-E008-E9FB-66DE-731FBCFE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6D219D-BA2B-AC01-AAB2-2E9BADF7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5060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7C26A5-1BEA-09FF-A6F6-AD748D18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41EF1C-3FFE-2DAF-AFCB-BF8BBD1C2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E8B934-77E0-8BAD-CFA6-D15E4A7C8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8D25BE-1201-B5D8-6E4B-D32F5AAE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DF5A83-E020-F539-6271-BD5F172A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39E3DC1-E08F-4751-A670-68F0FCB1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912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1ED40F-B2A5-7E5E-3F03-6D97A307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C78E22-2BBF-83E9-0DD9-BDF20E227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58228D8-DFDD-B9CD-7A63-6C503E081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82C5C55-CEEC-51EE-A674-C4BCAE584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07C452-B68A-D2FB-00F7-F002E7BCC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DF5BAD7-3266-8439-C6EE-F42B437A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BAB55A7-C77F-281D-A97D-CC45DFF1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6D6A1B5-5FB5-CA9F-536C-0535AF21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46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346F92-27C5-6886-0FFB-55DDE2B2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377725C-B1A5-25F2-5FEF-52F7B8A0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325B63C-4845-3BB8-83A2-31491A87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20A805-40A4-665A-A000-741B78CD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0242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F09E428-09BF-1A16-9FAE-59BC7C5D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8DC1494-CBE3-BB27-A835-C229E985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34A953-DC96-5B4C-CEFD-92548BA8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910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BEFF4F-5341-A70B-AC8B-35E31BA9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314B7D-3B97-4B3D-91D8-F5D6B022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D79E5C-8D32-1DEE-EE4F-61F699ACF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5E9B76-C4DC-35ED-5998-42834494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4BF643-D277-125C-A56A-9E06D266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98AB5C-0E6E-63BF-2E83-8BF436C1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482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9CB51-6BE0-2E5D-A0E1-8A6F2158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90EFA3E-3E6D-28A7-3F98-C218067E4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B6B422E-6D55-7A4F-8464-AC0722FDE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D8CDD3-1704-E3DF-EC10-448B3574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D2AF45-362E-10D1-C7C7-FBACCB13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A3480E0-B619-94F6-0906-98781D2D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449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B105B79-97B8-6B3C-8C19-ADDAAEC9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84E700-A91D-8228-C6B7-5E21DB640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E2C805-89A0-76D6-1C50-7710421CD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B8468-DEE3-4E04-9257-AF44A4677CC9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93B86C-0E19-746F-2411-9E1925689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3AB2B3-76AB-CCAC-10F1-D71C2840B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093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BB8468-DEE3-4E04-9257-AF44A4677CC9}" type="datetimeFigureOut">
              <a:rPr lang="en-IN" smtClean="0"/>
              <a:pPr/>
              <a:t>17-11-2023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xmlns="" id="{210B5EE4-E41E-330F-D555-C4C07187E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739" y="438539"/>
            <a:ext cx="10720873" cy="1138334"/>
          </a:xfrm>
        </p:spPr>
        <p:txBody>
          <a:bodyPr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KIT - KalaignarKarunanidhi Institute of Technology</a:t>
            </a:r>
            <a:br>
              <a:rPr lang="en-US" sz="24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An Autonomous Institution )</a:t>
            </a:r>
            <a:r>
              <a:rPr lang="en-US" sz="16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6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6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sz="1600" dirty="0"/>
          </a:p>
        </p:txBody>
      </p:sp>
      <p:sp>
        <p:nvSpPr>
          <p:cNvPr id="14" name="Google Shape;61;p14">
            <a:extLst>
              <a:ext uri="{FF2B5EF4-FFF2-40B4-BE49-F238E27FC236}">
                <a16:creationId xmlns:a16="http://schemas.microsoft.com/office/drawing/2014/main" xmlns="" id="{173C6F31-D1F0-5CE6-AFCE-5D497323E55E}"/>
              </a:ext>
            </a:extLst>
          </p:cNvPr>
          <p:cNvSpPr/>
          <p:nvPr/>
        </p:nvSpPr>
        <p:spPr>
          <a:xfrm>
            <a:off x="1244763" y="159476"/>
            <a:ext cx="1069230" cy="11094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E505782-155D-B513-2A4D-32D987F0044A}"/>
              </a:ext>
            </a:extLst>
          </p:cNvPr>
          <p:cNvSpPr txBox="1"/>
          <p:nvPr/>
        </p:nvSpPr>
        <p:spPr>
          <a:xfrm>
            <a:off x="8265679" y="4888395"/>
            <a:ext cx="29873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    :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KISHORE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KUMAR J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REG NO :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711522MMC022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    : II-MCA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88024" y="3488232"/>
            <a:ext cx="355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REVIEW-3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42996" y="1782147"/>
            <a:ext cx="5794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</a:t>
            </a:r>
          </a:p>
          <a:p>
            <a:pPr algn="ctr"/>
            <a:endParaRPr lang="en-US" b="1" dirty="0" smtClean="0">
              <a:solidFill>
                <a:srgbClr val="0D1E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US" b="1" dirty="0" smtClean="0">
                <a:latin typeface="Times" pitchFamily="18" charset="0"/>
              </a:rPr>
              <a:t>M20CAP302</a:t>
            </a:r>
            <a:r>
              <a:rPr lang="en-IN" b="1" dirty="0" smtClean="0">
                <a:latin typeface="Times" pitchFamily="18" charset="0"/>
              </a:rPr>
              <a:t> - </a:t>
            </a:r>
            <a:r>
              <a:rPr lang="en-US" b="1" dirty="0" smtClean="0">
                <a:latin typeface="Times" pitchFamily="18" charset="0"/>
              </a:rPr>
              <a:t>OPEN LAB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26571" y="4468536"/>
            <a:ext cx="2323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34545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/>
          <a:lstStyle/>
          <a:p>
            <a:pPr marL="0" marR="0" lvl="8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HOME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</a:b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Picture 3" descr="Screenshot (78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114" y="902827"/>
            <a:ext cx="11377913" cy="51507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97976" y="6227179"/>
            <a:ext cx="148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Figure-1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Screenshot (6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25" y="1019537"/>
            <a:ext cx="11293229" cy="499929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/>
          <a:lstStyle/>
          <a:p>
            <a:pPr marL="0" marR="0" lvl="8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REGISTRATION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FORM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</a:b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97976" y="6227179"/>
            <a:ext cx="148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Figure-2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00222" y="390385"/>
            <a:ext cx="10363200" cy="1143000"/>
          </a:xfrm>
          <a:prstGeom prst="rect">
            <a:avLst/>
          </a:prstGeom>
        </p:spPr>
        <p:txBody>
          <a:bodyPr/>
          <a:lstStyle/>
          <a:p>
            <a:pPr marL="0" marR="0" lvl="8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</a:b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 descr="Screenshot (113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963" y="949125"/>
            <a:ext cx="11250593" cy="52317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97976" y="6227179"/>
            <a:ext cx="148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Figure-3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8" algn="l" rtl="0">
              <a:spcBef>
                <a:spcPct val="0"/>
              </a:spcBef>
            </a:pPr>
            <a:r>
              <a:rPr lang="en-US" sz="24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EMOTION DETECTION</a:t>
            </a: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5" name="Picture 4" descr="Screenshot (6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7" y="1192190"/>
            <a:ext cx="11447361" cy="48845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97976" y="6227179"/>
            <a:ext cx="148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Figure-4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8" algn="l" rtl="0">
              <a:spcBef>
                <a:spcPct val="0"/>
              </a:spcBef>
            </a:pP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b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4" name="Content Placeholder 3" descr="Screenshot (69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74563" y="1157467"/>
            <a:ext cx="11123270" cy="5058137"/>
          </a:xfrm>
        </p:spPr>
      </p:pic>
      <p:sp>
        <p:nvSpPr>
          <p:cNvPr id="5" name="TextBox 4"/>
          <p:cNvSpPr txBox="1"/>
          <p:nvPr/>
        </p:nvSpPr>
        <p:spPr>
          <a:xfrm>
            <a:off x="5497976" y="6227179"/>
            <a:ext cx="148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Figure-5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8" algn="l" rtl="0">
              <a:spcBef>
                <a:spcPct val="0"/>
              </a:spcBef>
            </a:pPr>
            <a:r>
              <a:rPr lang="en-US" sz="24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LOGOUT</a:t>
            </a:r>
            <a:br>
              <a:rPr lang="en-US" sz="24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/>
          </a:p>
        </p:txBody>
      </p:sp>
      <p:pic>
        <p:nvPicPr>
          <p:cNvPr id="4" name="Content Placeholder 3" descr="Screenshot (70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20861" y="1053295"/>
            <a:ext cx="11331615" cy="5011839"/>
          </a:xfrm>
        </p:spPr>
      </p:pic>
      <p:sp>
        <p:nvSpPr>
          <p:cNvPr id="6" name="TextBox 5"/>
          <p:cNvSpPr txBox="1"/>
          <p:nvPr/>
        </p:nvSpPr>
        <p:spPr>
          <a:xfrm>
            <a:off x="5497976" y="6227179"/>
            <a:ext cx="148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Figure-6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8" algn="l" rtl="0">
              <a:spcBef>
                <a:spcPct val="0"/>
              </a:spcBef>
            </a:pPr>
            <a:r>
              <a:rPr lang="en-US" sz="2400" kern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</a:t>
            </a: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5" name="Picture 4" descr="Screenshot (120)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20859" y="1157468"/>
            <a:ext cx="11215869" cy="47919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97976" y="6227179"/>
            <a:ext cx="148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Figure-7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8" algn="l" rtl="0">
              <a:spcBef>
                <a:spcPct val="0"/>
              </a:spcBef>
            </a:pPr>
            <a:r>
              <a:rPr lang="en-US" sz="2400" kern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</a:t>
            </a:r>
            <a:r>
              <a:rPr lang="en-US" sz="2800" kern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kern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6" name="Picture 5" descr="Screenshot (121)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05113" y="1203767"/>
            <a:ext cx="11296891" cy="48613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97976" y="6227179"/>
            <a:ext cx="148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Figure-8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96050" y="1714018"/>
            <a:ext cx="10363200" cy="45720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UNIT TESTING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INTEGRATION TESTING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INTERFACE TESTING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SECURITY TESTING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Comprehensive NLP Application: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Utilizes NLP for in-depth emotion analysis in textual content.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Diverse Applications: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Targets sentiment analysis, customer feedback evaluation, and social media monitoring.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Efficient Data Management: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Incorporates core packages for streamlined data handling.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User Registration and Login: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Enhances personalization and user engagement.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Real-time Emotion Predictions: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Users input text and receive immediate emotion predictions with confidence scores.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Administrative Monitoring: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Includes a feature for tracking user activities.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Accessible and User-Friendly: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Aims to simplify emotion detection in text for various sectors.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Python Code Implementation: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Outlines model loading, database management, and user authentication for versatile use.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574" y="1932972"/>
            <a:ext cx="10515600" cy="2143366"/>
          </a:xfrm>
        </p:spPr>
        <p:txBody>
          <a:bodyPr/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EMOTION DETECTION IN TEXT DATA USING NLP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Robust Emotion Analysis Platform: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Project provides a strong foundation for emotion analysis in textual content.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Multi-language Support: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Future enhancement to broaden usability.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Real-time Data Streaming: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Implementation for continuous social media and customer feedback analysis.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Domain-Specific Model Fine-Tuning: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Improves accuracy in industry contexts.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Advanced Visualization and Sentiment Trend Analysis: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Offers deeper insights into emotional patterns.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Integration with External APIs: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Enables sentiment comparison against global benchmarks.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Enhanced User Authentication: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Measures like two-factor authentication for improved security.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Interactive Dashboard Creation: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Enriches user experience and versatility of the application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63216" y="1158551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80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THANK YOU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1172547" y="1877008"/>
            <a:ext cx="10363200" cy="357207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 the "Emotion Detection in Text Data Using NLP" project the NLP  algorithm is used to identify emotions in text. It’s features can user authentication, emotion prediction, and monitoring.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Users can log-in, input text, and analyze emotions instantly.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project provides confidence scores for predictions, making it useful for sentiment analysis and customer feedback.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It visualizes emotions using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emojis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and probability distributions in text.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1196051" y="633454"/>
            <a:ext cx="103632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ABSTRACT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PROPOSAD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Precision Improvement: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Addresses current system limitations, enhancing accuracy in emotion detection.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Multimodal Integration: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Incorporates pictures and sounds alongside text for a comprehensive understanding of emotions.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Contextual Recognition: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Recognizes emotions in specific contexts like health discussions and social media interactions.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Scalability Enhancement: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Aims to overcome scalability issues present in the current system.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Continuous Learning: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Focuses on adapting to language and emotion changes for ongoing improvement.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Lack of Precision and Nuance: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Current systems lack the precision and nuance needed for accurate emotion detection.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Manual and Time-Consuming Analysis: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Traditional approaches rely on manual, time-consuming human analysis, impeding efficiency.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Incompatibility with Real-Time Analysis: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The method is unsuitable for real-time or large-scale text analysis, limiting its applicability.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Insufficient Integration of NLP and Machine Learning: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Without integration, accuracy and efficiency suffer, hindering meaningful insights extraction.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Absence of User Registration and Personalization: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The current system lacks user registration and personalization, limiting user engagement and experience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2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HOME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REGISTRATION  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EMOTION DETECTION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ABOUT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LOGOUT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ADMIN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MONITOR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SPECIFICATIONS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HARDWARE SPECIFICATION</a:t>
            </a:r>
          </a:p>
          <a:p>
            <a:pPr marL="548640" marR="0" lvl="1" indent="-228600" algn="l" defTabSz="914400" rtl="0" eaLnBrk="1" fontAlgn="auto" latinLnBrk="0" hangingPunct="1">
              <a:lnSpc>
                <a:spcPct val="16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Processor		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6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Gen Intel(R) Core(TM) i5-1235U   1.30 GHz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6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Ram		: 2.0 GB</a:t>
            </a:r>
          </a:p>
          <a:p>
            <a:pPr marL="548640" marR="0" lvl="1" indent="-228600" algn="l" defTabSz="914400" rtl="0" eaLnBrk="1" fontAlgn="auto" latinLnBrk="0" hangingPunct="1">
              <a:lnSpc>
                <a:spcPct val="16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Hard Disk		: 125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Gb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6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SOFTWARE SPECIFICATION</a:t>
            </a:r>
          </a:p>
          <a:p>
            <a:pPr marL="548640" marR="0" lvl="1" indent="-228600" algn="l" defTabSz="914400" rtl="0" eaLnBrk="1" fontAlgn="auto" latinLnBrk="0" hangingPunct="1">
              <a:lnSpc>
                <a:spcPct val="16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Operating System		: windows 8</a:t>
            </a:r>
          </a:p>
          <a:p>
            <a:pPr marL="548640" marR="0" lvl="1" indent="-228600" algn="l" defTabSz="914400" rtl="0" eaLnBrk="1" fontAlgn="auto" latinLnBrk="0" hangingPunct="1">
              <a:lnSpc>
                <a:spcPct val="16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IDE			: Visual Studio Code</a:t>
            </a:r>
          </a:p>
          <a:p>
            <a:pPr marL="548640" marR="0" lvl="1" indent="-228600" algn="l" defTabSz="914400" rtl="0" eaLnBrk="1" fontAlgn="auto" latinLnBrk="0" hangingPunct="1">
              <a:lnSpc>
                <a:spcPct val="16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Library			: Python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Streamlit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41721" y="1527859"/>
          <a:ext cx="10139423" cy="4673190"/>
        </p:xfrm>
        <a:graphic>
          <a:graphicData uri="http://schemas.openxmlformats.org/drawingml/2006/table">
            <a:tbl>
              <a:tblPr/>
              <a:tblGrid>
                <a:gridCol w="1319514"/>
                <a:gridCol w="2963119"/>
                <a:gridCol w="3464562"/>
                <a:gridCol w="2392228"/>
              </a:tblGrid>
              <a:tr h="508698">
                <a:tc>
                  <a:txBody>
                    <a:bodyPr/>
                    <a:lstStyle/>
                    <a:p>
                      <a:pPr marL="718820" algn="l">
                        <a:spcBef>
                          <a:spcPts val="34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S.NO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8820" algn="l">
                        <a:spcBef>
                          <a:spcPts val="34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FIELD</a:t>
                      </a:r>
                      <a:r>
                        <a:rPr lang="en-US" sz="1200" b="1" spc="-3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840" marR="111760" algn="ctr">
                        <a:spcBef>
                          <a:spcPts val="34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DATA</a:t>
                      </a:r>
                      <a:r>
                        <a:rPr lang="en-US" sz="1200" b="1" spc="-2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TYPE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spcBef>
                          <a:spcPts val="34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FIELD</a:t>
                      </a:r>
                      <a:r>
                        <a:rPr lang="en-US" sz="1200" b="1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DISCRIPTION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698">
                <a:tc>
                  <a:txBody>
                    <a:bodyPr/>
                    <a:lstStyle/>
                    <a:p>
                      <a:pPr marL="348615">
                        <a:spcBef>
                          <a:spcPts val="34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8615">
                        <a:spcBef>
                          <a:spcPts val="34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User</a:t>
                      </a:r>
                      <a:r>
                        <a:rPr lang="en-US" sz="1200" spc="-1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840" marR="107950" algn="ctr">
                        <a:spcBef>
                          <a:spcPts val="34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8615">
                        <a:spcBef>
                          <a:spcPts val="34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It</a:t>
                      </a:r>
                      <a:r>
                        <a:rPr lang="en-US" sz="12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is used to store the unique id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20">
                <a:tc>
                  <a:txBody>
                    <a:bodyPr/>
                    <a:lstStyle/>
                    <a:p>
                      <a:pPr marL="348615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8615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Username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840" marR="109855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Varchar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It</a:t>
                      </a:r>
                      <a:r>
                        <a:rPr lang="en-US" sz="12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is used to store the user name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698">
                <a:tc>
                  <a:txBody>
                    <a:bodyPr/>
                    <a:lstStyle/>
                    <a:p>
                      <a:pPr marL="348615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8615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Password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840" marR="109855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Varchar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8615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It</a:t>
                      </a:r>
                      <a:r>
                        <a:rPr lang="en-US" sz="12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is used to store the password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46">
                <a:tc>
                  <a:txBody>
                    <a:bodyPr/>
                    <a:lstStyle/>
                    <a:p>
                      <a:pPr marL="348615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8615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First_Name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840" marR="109855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Varchar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861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It</a:t>
                      </a:r>
                      <a:r>
                        <a:rPr lang="en-US" sz="12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is used to store the first name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348615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698">
                <a:tc>
                  <a:txBody>
                    <a:bodyPr/>
                    <a:lstStyle/>
                    <a:p>
                      <a:pPr marL="348615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8615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Last_Name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840" marR="109855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Varchar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861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It</a:t>
                      </a:r>
                      <a:r>
                        <a:rPr lang="en-US" sz="12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is used to store the last name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348615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46">
                <a:tc>
                  <a:txBody>
                    <a:bodyPr/>
                    <a:lstStyle/>
                    <a:p>
                      <a:pPr marL="348615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8615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840" marR="109855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861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It</a:t>
                      </a:r>
                      <a:r>
                        <a:rPr lang="en-US" sz="12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is used to store the age name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348615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698">
                <a:tc>
                  <a:txBody>
                    <a:bodyPr/>
                    <a:lstStyle/>
                    <a:p>
                      <a:pPr marL="348615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8615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Gender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840" marR="107950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Varchar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861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It</a:t>
                      </a:r>
                      <a:r>
                        <a:rPr lang="en-US" sz="12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is used to store the gender name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348615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46">
                <a:tc>
                  <a:txBody>
                    <a:bodyPr/>
                    <a:lstStyle/>
                    <a:p>
                      <a:pPr marL="348615">
                        <a:spcBef>
                          <a:spcPts val="34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8615">
                        <a:spcBef>
                          <a:spcPts val="34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Email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840" marR="109855" algn="ctr">
                        <a:spcBef>
                          <a:spcPts val="34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Varchar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861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It</a:t>
                      </a:r>
                      <a:r>
                        <a:rPr lang="en-US" sz="12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is used to store the email name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348615">
                        <a:spcBef>
                          <a:spcPts val="34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DATAFLOW DIAGRAM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07626" y="1112135"/>
            <a:ext cx="10363200" cy="5196068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LEVEL-1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Imag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8005" y="1354238"/>
            <a:ext cx="6504972" cy="5185457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291</Words>
  <Application>Microsoft Office PowerPoint</Application>
  <PresentationFormat>Custom</PresentationFormat>
  <Paragraphs>130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Equity</vt:lpstr>
      <vt:lpstr>KIT - KalaignarKarunanidhi Institute of Technology ( An Autonomous Institution )  </vt:lpstr>
      <vt:lpstr>EMOTION DETECTION IN TEXT DATA USING NLP</vt:lpstr>
      <vt:lpstr>Slide 3</vt:lpstr>
      <vt:lpstr>ADVANTAGES OF PROPOSAD SYSTEM</vt:lpstr>
      <vt:lpstr>DISADVANTAGES OF EXISTING SYSTEM</vt:lpstr>
      <vt:lpstr>MODULE SPECIFICATION</vt:lpstr>
      <vt:lpstr>Slide 7</vt:lpstr>
      <vt:lpstr>DATABASE TABLE</vt:lpstr>
      <vt:lpstr>Slide 9</vt:lpstr>
      <vt:lpstr>Slide 10</vt:lpstr>
      <vt:lpstr>Slide 11</vt:lpstr>
      <vt:lpstr>Slide 12</vt:lpstr>
      <vt:lpstr>EMOTION DETECTION </vt:lpstr>
      <vt:lpstr>ABOUT </vt:lpstr>
      <vt:lpstr>LOGOUT </vt:lpstr>
      <vt:lpstr>ADMIN </vt:lpstr>
      <vt:lpstr>MONITOR </vt:lpstr>
      <vt:lpstr>TESTING</vt:lpstr>
      <vt:lpstr>CONCLUSION</vt:lpstr>
      <vt:lpstr>FUTURE ENHANCEMENT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 - KalaignarKarunanidhi Institute of Technology ( An Autonomous Institution ) Department of Computer Applications M20CAP303– MINI PROJECT</dc:title>
  <dc:creator>sheik aleem</dc:creator>
  <cp:lastModifiedBy>HP</cp:lastModifiedBy>
  <cp:revision>20</cp:revision>
  <dcterms:created xsi:type="dcterms:W3CDTF">2022-12-14T15:56:48Z</dcterms:created>
  <dcterms:modified xsi:type="dcterms:W3CDTF">2023-11-17T12:10:34Z</dcterms:modified>
</cp:coreProperties>
</file>