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59" userDrawn="1">
          <p15:clr>
            <a:srgbClr val="A4A3A4"/>
          </p15:clr>
        </p15:guide>
        <p15:guide id="4" orient="horz" pos="391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1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4" y="612"/>
      </p:cViewPr>
      <p:guideLst>
        <p:guide orient="horz" pos="2160"/>
        <p:guide pos="3840"/>
        <p:guide orient="horz" pos="459"/>
        <p:guide orient="horz" pos="391"/>
        <p:guide pos="211"/>
        <p:guide pos="7469"/>
        <p:guide orient="horz" pos="4088"/>
        <p:guide orient="horz" pos="1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3FE6-9965-436F-8CF4-3BEEB5BB3D83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710B-A9ED-49C9-86D4-C2BE5E19B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2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3FE6-9965-436F-8CF4-3BEEB5BB3D83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710B-A9ED-49C9-86D4-C2BE5E19B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1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3FE6-9965-436F-8CF4-3BEEB5BB3D83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710B-A9ED-49C9-86D4-C2BE5E19B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1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3FE6-9965-436F-8CF4-3BEEB5BB3D83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710B-A9ED-49C9-86D4-C2BE5E19B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61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3FE6-9965-436F-8CF4-3BEEB5BB3D83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710B-A9ED-49C9-86D4-C2BE5E19B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1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3FE6-9965-436F-8CF4-3BEEB5BB3D83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710B-A9ED-49C9-86D4-C2BE5E19B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1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3FE6-9965-436F-8CF4-3BEEB5BB3D83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710B-A9ED-49C9-86D4-C2BE5E19B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8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3FE6-9965-436F-8CF4-3BEEB5BB3D83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710B-A9ED-49C9-86D4-C2BE5E19B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05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3FE6-9965-436F-8CF4-3BEEB5BB3D83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710B-A9ED-49C9-86D4-C2BE5E19B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1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3FE6-9965-436F-8CF4-3BEEB5BB3D83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710B-A9ED-49C9-86D4-C2BE5E19B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6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3FE6-9965-436F-8CF4-3BEEB5BB3D83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710B-A9ED-49C9-86D4-C2BE5E19B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2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B3FE6-9965-436F-8CF4-3BEEB5BB3D83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7710B-A9ED-49C9-86D4-C2BE5E19B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6.png"/><Relationship Id="rId4" Type="http://schemas.microsoft.com/office/2007/relationships/hdphoto" Target="../media/hdphoto3.wdp"/><Relationship Id="rId9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9050"/>
            <a:ext cx="9525000" cy="68199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45733"/>
            <a:ext cx="9144000" cy="1020763"/>
          </a:xfrm>
        </p:spPr>
        <p:txBody>
          <a:bodyPr/>
          <a:lstStyle/>
          <a:p>
            <a:pPr algn="dist"/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식판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41800"/>
            <a:ext cx="9144000" cy="1811868"/>
          </a:xfrm>
        </p:spPr>
        <p:txBody>
          <a:bodyPr>
            <a:normAutofit lnSpcReduction="10000"/>
          </a:bodyPr>
          <a:lstStyle/>
          <a:p>
            <a:r>
              <a:rPr lang="ko-KR" altLang="en-US" sz="32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이런 </a:t>
            </a:r>
            <a:r>
              <a:rPr lang="ko-KR" altLang="en-US" sz="32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식빵들</a:t>
            </a:r>
            <a:endParaRPr lang="en-US" altLang="ko-KR" sz="3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김정민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박설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신지수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9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867" y="188914"/>
            <a:ext cx="11442171" cy="431799"/>
          </a:xfrm>
        </p:spPr>
        <p:txBody>
          <a:bodyPr anchor="t">
            <a:normAutofit fontScale="90000"/>
          </a:bodyPr>
          <a:lstStyle/>
          <a:p>
            <a:r>
              <a:rPr lang="ko-KR" altLang="en-US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개발환경</a:t>
            </a:r>
            <a:r>
              <a:rPr lang="en-US" altLang="ko-KR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(</a:t>
            </a:r>
            <a:r>
              <a:rPr lang="ko-KR" altLang="en-US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소프트웨어</a:t>
            </a:r>
            <a:r>
              <a:rPr lang="en-US" altLang="ko-KR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_</a:t>
            </a:r>
            <a:r>
              <a:rPr lang="ko-KR" altLang="en-US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추후개발</a:t>
            </a:r>
            <a:r>
              <a:rPr lang="en-US" altLang="ko-KR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)</a:t>
            </a:r>
            <a:endParaRPr lang="ko-KR" altLang="en-US" sz="3200" dirty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964" y="188914"/>
            <a:ext cx="79903" cy="4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9"/>
          <p:cNvSpPr txBox="1">
            <a:spLocks/>
          </p:cNvSpPr>
          <p:nvPr/>
        </p:nvSpPr>
        <p:spPr>
          <a:xfrm>
            <a:off x="6096000" y="753195"/>
            <a:ext cx="5761038" cy="5727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 err="1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딥러닝을</a:t>
            </a: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 활용하여 칼로리나 영양소 밸런스에</a:t>
            </a:r>
            <a:endParaRPr lang="en-US" altLang="ko-KR" dirty="0" smtClean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휴먼아미체" panose="02030504000101010101" pitchFamily="18" charset="-127"/>
                <a:ea typeface="휴먼아미체" panose="02030504000101010101" pitchFamily="18" charset="-127"/>
              </a:rPr>
              <a:t> </a:t>
            </a:r>
            <a:r>
              <a:rPr lang="en-US" altLang="ko-KR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  </a:t>
            </a: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맞춰 다음 식단 추천</a:t>
            </a:r>
            <a:r>
              <a:rPr lang="en-US" altLang="ko-KR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.</a:t>
            </a:r>
            <a:endParaRPr lang="en-US" altLang="ko-KR" dirty="0" smtClean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540719" y="829187"/>
            <a:ext cx="3231885" cy="5745573"/>
            <a:chOff x="374915" y="728662"/>
            <a:chExt cx="3231885" cy="574557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15" y="728662"/>
              <a:ext cx="3231885" cy="5745573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74915" y="939800"/>
              <a:ext cx="3231885" cy="5147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540719" y="1141924"/>
            <a:ext cx="3191933" cy="1481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0719" y="2788690"/>
            <a:ext cx="3191933" cy="148166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40719" y="4435456"/>
            <a:ext cx="3191933" cy="148166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30146" y="2906700"/>
            <a:ext cx="736599" cy="5588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753169" y="2901672"/>
            <a:ext cx="736599" cy="55880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70105" y="2901672"/>
            <a:ext cx="736599" cy="55880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30146" y="3593821"/>
            <a:ext cx="736599" cy="55880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753169" y="3588793"/>
            <a:ext cx="736599" cy="558800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70105" y="3588793"/>
            <a:ext cx="736599" cy="558800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31199" y="4557700"/>
            <a:ext cx="736599" cy="5588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54222" y="4552672"/>
            <a:ext cx="736599" cy="55880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71158" y="4552672"/>
            <a:ext cx="736599" cy="55880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31199" y="5244821"/>
            <a:ext cx="736599" cy="55880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54222" y="5239793"/>
            <a:ext cx="736599" cy="558800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871158" y="5239793"/>
            <a:ext cx="736599" cy="558800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12763" y="1268927"/>
            <a:ext cx="2847843" cy="499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소고기  </a:t>
            </a:r>
            <a:r>
              <a:rPr lang="en-US" altLang="ko-KR" dirty="0" smtClean="0">
                <a:solidFill>
                  <a:sysClr val="windowText" lastClr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55 kcal/100g</a:t>
            </a:r>
            <a:endParaRPr lang="ko-KR" altLang="en-US" dirty="0">
              <a:solidFill>
                <a:sysClr val="windowText" lastClr="000000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32739" y="1971658"/>
            <a:ext cx="2847843" cy="499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총 </a:t>
            </a:r>
            <a:r>
              <a:rPr lang="en-US" altLang="ko-KR" dirty="0" smtClean="0">
                <a:solidFill>
                  <a:sysClr val="windowText" lastClr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132kcal</a:t>
            </a:r>
            <a:r>
              <a:rPr lang="ko-KR" altLang="en-US" dirty="0" smtClean="0">
                <a:solidFill>
                  <a:sysClr val="windowText" lastClr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endParaRPr lang="ko-KR" altLang="en-US" dirty="0">
              <a:solidFill>
                <a:sysClr val="windowText" lastClr="000000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0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9"/>
          <p:cNvSpPr txBox="1">
            <a:spLocks/>
          </p:cNvSpPr>
          <p:nvPr/>
        </p:nvSpPr>
        <p:spPr>
          <a:xfrm>
            <a:off x="454818" y="2867817"/>
            <a:ext cx="11402220" cy="112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60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감사합니다</a:t>
            </a:r>
            <a:r>
              <a:rPr lang="en-US" altLang="ko-KR" sz="60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4915" y="2867818"/>
            <a:ext cx="79903" cy="1122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867" y="188914"/>
            <a:ext cx="11442171" cy="431799"/>
          </a:xfrm>
        </p:spPr>
        <p:txBody>
          <a:bodyPr anchor="t">
            <a:normAutofit fontScale="90000"/>
          </a:bodyPr>
          <a:lstStyle/>
          <a:p>
            <a:r>
              <a:rPr lang="ko-KR" altLang="en-US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개요</a:t>
            </a:r>
            <a:endParaRPr lang="ko-KR" altLang="en-US" sz="3200" dirty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4" y="728662"/>
            <a:ext cx="11522074" cy="57610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최근 증가하고 있는 건강식 열풍에도 불구하고 칼로리에 대한 명확한 기준이 없어 식단조절에 어려움을 겪는 문제를 해소하기 위해 고안함</a:t>
            </a:r>
            <a:r>
              <a:rPr lang="en-US" altLang="ko-KR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.</a:t>
            </a:r>
            <a:endParaRPr lang="ko-KR" altLang="en-US" dirty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964" y="188914"/>
            <a:ext cx="79903" cy="4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539" y="2757383"/>
            <a:ext cx="4346958" cy="36781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8661" l="5357" r="96875">
                        <a14:foregroundMark x1="81250" y1="16518" x2="81250" y2="16518"/>
                        <a14:foregroundMark x1="84375" y1="14286" x2="84375" y2="14286"/>
                        <a14:foregroundMark x1="86607" y1="14286" x2="86607" y2="14286"/>
                        <a14:foregroundMark x1="81696" y1="17857" x2="81696" y2="17857"/>
                        <a14:foregroundMark x1="83036" y1="18750" x2="83036" y2="18750"/>
                        <a14:foregroundMark x1="60714" y1="8929" x2="60714" y2="8929"/>
                        <a14:foregroundMark x1="66518" y1="9821" x2="66518" y2="9821"/>
                        <a14:foregroundMark x1="72768" y1="9821" x2="72768" y2="9821"/>
                        <a14:foregroundMark x1="76786" y1="10268" x2="76786" y2="10268"/>
                        <a14:foregroundMark x1="79911" y1="10714" x2="79911" y2="10714"/>
                        <a14:foregroundMark x1="81696" y1="11607" x2="81696" y2="11607"/>
                        <a14:foregroundMark x1="83929" y1="12946" x2="83929" y2="129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417" y="2757383"/>
            <a:ext cx="1611968" cy="16119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837" b="96454" l="838" r="9636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972" y="2300183"/>
            <a:ext cx="2321671" cy="91440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13" y="4650034"/>
            <a:ext cx="2505075" cy="1828800"/>
          </a:xfrm>
          <a:prstGeom prst="rect">
            <a:avLst/>
          </a:prstGeom>
        </p:spPr>
      </p:pic>
      <p:sp>
        <p:nvSpPr>
          <p:cNvPr id="14" name="구름 13"/>
          <p:cNvSpPr/>
          <p:nvPr/>
        </p:nvSpPr>
        <p:spPr>
          <a:xfrm>
            <a:off x="2025819" y="1724554"/>
            <a:ext cx="5475648" cy="3050646"/>
          </a:xfrm>
          <a:prstGeom prst="clou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구름 14"/>
          <p:cNvSpPr/>
          <p:nvPr/>
        </p:nvSpPr>
        <p:spPr>
          <a:xfrm>
            <a:off x="3318422" y="4657218"/>
            <a:ext cx="355600" cy="280683"/>
          </a:xfrm>
          <a:prstGeom prst="clou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구름 15"/>
          <p:cNvSpPr/>
          <p:nvPr/>
        </p:nvSpPr>
        <p:spPr>
          <a:xfrm>
            <a:off x="2921000" y="4809618"/>
            <a:ext cx="245288" cy="211115"/>
          </a:xfrm>
          <a:prstGeom prst="clou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구름 16"/>
          <p:cNvSpPr/>
          <p:nvPr/>
        </p:nvSpPr>
        <p:spPr>
          <a:xfrm>
            <a:off x="2628266" y="5020733"/>
            <a:ext cx="177800" cy="140341"/>
          </a:xfrm>
          <a:prstGeom prst="clou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763643" y="2281082"/>
            <a:ext cx="1822552" cy="186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867" y="188914"/>
            <a:ext cx="11442171" cy="431799"/>
          </a:xfrm>
        </p:spPr>
        <p:txBody>
          <a:bodyPr anchor="t">
            <a:normAutofit fontScale="90000"/>
          </a:bodyPr>
          <a:lstStyle/>
          <a:p>
            <a:r>
              <a:rPr lang="ko-KR" altLang="en-US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구현기능</a:t>
            </a:r>
            <a:r>
              <a:rPr lang="en-US" altLang="ko-KR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(</a:t>
            </a:r>
            <a:r>
              <a:rPr lang="ko-KR" altLang="en-US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하드웨어 부분</a:t>
            </a:r>
            <a:r>
              <a:rPr lang="en-US" altLang="ko-KR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)</a:t>
            </a:r>
            <a:endParaRPr lang="ko-KR" altLang="en-US" sz="3200" dirty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964" y="188914"/>
            <a:ext cx="79903" cy="4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6135952" y="728663"/>
            <a:ext cx="5721086" cy="5727436"/>
          </a:xfrm>
        </p:spPr>
        <p:txBody>
          <a:bodyPr anchor="ctr"/>
          <a:lstStyle/>
          <a:p>
            <a:pPr marL="514350" indent="-514350">
              <a:buAutoNum type="arabicPeriod"/>
            </a:pP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버튼을 누르게 되면 </a:t>
            </a:r>
            <a:r>
              <a:rPr lang="ko-KR" altLang="en-US" dirty="0" err="1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식판의</a:t>
            </a: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 각 파티션마다의 무게가 나오게 된다</a:t>
            </a:r>
            <a:r>
              <a:rPr lang="en-US" altLang="ko-KR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각 파티션의 바로 옆에 달린 </a:t>
            </a:r>
            <a:r>
              <a:rPr lang="en-US" altLang="ko-KR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LCD</a:t>
            </a: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판에는 핸드폰으로 부터 받아온 각 음식의 칼로리를 보여준다</a:t>
            </a:r>
            <a:r>
              <a:rPr lang="en-US" altLang="ko-KR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3" t="20577" r="25022" b="12259"/>
          <a:stretch/>
        </p:blipFill>
        <p:spPr>
          <a:xfrm>
            <a:off x="334964" y="1509330"/>
            <a:ext cx="4986866" cy="458046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28042" r="5562" b="14972"/>
          <a:stretch/>
        </p:blipFill>
        <p:spPr>
          <a:xfrm flipV="1">
            <a:off x="2532063" y="2282136"/>
            <a:ext cx="846667" cy="22399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28042" r="5562" b="14972"/>
          <a:stretch/>
        </p:blipFill>
        <p:spPr>
          <a:xfrm rot="2570205" flipV="1">
            <a:off x="3965139" y="1874993"/>
            <a:ext cx="846667" cy="2239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28042" r="5562" b="14972"/>
          <a:stretch/>
        </p:blipFill>
        <p:spPr>
          <a:xfrm rot="18925063" flipV="1">
            <a:off x="1001332" y="1905214"/>
            <a:ext cx="846667" cy="2239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28042" r="5562" b="14972"/>
          <a:stretch/>
        </p:blipFill>
        <p:spPr>
          <a:xfrm flipV="1">
            <a:off x="2532062" y="4551203"/>
            <a:ext cx="846667" cy="22399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532062" y="2218267"/>
            <a:ext cx="168805" cy="63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75830" y="2218186"/>
            <a:ext cx="168805" cy="638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09924" y="2218266"/>
            <a:ext cx="168805" cy="638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867" y="188914"/>
            <a:ext cx="11442171" cy="431799"/>
          </a:xfrm>
        </p:spPr>
        <p:txBody>
          <a:bodyPr anchor="t">
            <a:normAutofit fontScale="90000"/>
          </a:bodyPr>
          <a:lstStyle/>
          <a:p>
            <a:r>
              <a:rPr lang="ko-KR" altLang="en-US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구현기능</a:t>
            </a:r>
            <a:endParaRPr lang="ko-KR" altLang="en-US" sz="3200" dirty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964" y="188914"/>
            <a:ext cx="79903" cy="4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7916334" y="728663"/>
            <a:ext cx="3940704" cy="5727436"/>
          </a:xfrm>
        </p:spPr>
        <p:txBody>
          <a:bodyPr anchor="ctr"/>
          <a:lstStyle/>
          <a:p>
            <a:pPr marL="514350" indent="-514350">
              <a:buAutoNum type="arabicPeriod"/>
            </a:pPr>
            <a:r>
              <a:rPr lang="ko-KR" altLang="en-US" dirty="0" err="1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색상별로</a:t>
            </a: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 </a:t>
            </a:r>
            <a:r>
              <a:rPr lang="ko-KR" altLang="en-US" dirty="0" err="1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식판의</a:t>
            </a: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 담겨있는 음식의 종류를 누를 수 있다</a:t>
            </a:r>
            <a:r>
              <a:rPr lang="en-US" altLang="ko-KR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음식의 </a:t>
            </a:r>
            <a:r>
              <a:rPr lang="ko-KR" altLang="en-US" dirty="0" err="1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대분류를</a:t>
            </a: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 누르게 되면 그에 해당하는 소분류의 음식 리스트가 나온다</a:t>
            </a:r>
            <a:r>
              <a:rPr lang="en-US" altLang="ko-KR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담겨있는 음식을 선택하게 되면 음식의 무게와 합쳐져 </a:t>
            </a:r>
            <a:r>
              <a:rPr lang="ko-KR" altLang="en-US" dirty="0" err="1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식판에</a:t>
            </a: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 담겨있는 칼로리를 계산해서 스마트 </a:t>
            </a:r>
            <a:r>
              <a:rPr lang="ko-KR" altLang="en-US" dirty="0" err="1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폰과</a:t>
            </a: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 </a:t>
            </a:r>
            <a:r>
              <a:rPr lang="ko-KR" altLang="en-US" dirty="0" err="1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식판에</a:t>
            </a: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 각각 보이게 된다</a:t>
            </a:r>
            <a:r>
              <a:rPr lang="en-US" altLang="ko-KR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74915" y="749035"/>
            <a:ext cx="3231885" cy="5745573"/>
            <a:chOff x="374915" y="728662"/>
            <a:chExt cx="3231885" cy="574557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15" y="728662"/>
              <a:ext cx="3231885" cy="5745573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74915" y="939800"/>
              <a:ext cx="3231885" cy="5147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14867" y="1041400"/>
            <a:ext cx="3191933" cy="1481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4867" y="2688166"/>
            <a:ext cx="3191933" cy="148166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4867" y="4334932"/>
            <a:ext cx="3191933" cy="148166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99534" y="1151469"/>
            <a:ext cx="736599" cy="5588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22557" y="1146441"/>
            <a:ext cx="736599" cy="55880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739493" y="1146441"/>
            <a:ext cx="736599" cy="55880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99534" y="1838590"/>
            <a:ext cx="736599" cy="55880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22557" y="1833562"/>
            <a:ext cx="736599" cy="558800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39493" y="1833562"/>
            <a:ext cx="736599" cy="558800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04294" y="2806176"/>
            <a:ext cx="736599" cy="5588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627317" y="2801148"/>
            <a:ext cx="736599" cy="55880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744253" y="2801148"/>
            <a:ext cx="736599" cy="55880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04294" y="3493297"/>
            <a:ext cx="736599" cy="55880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27317" y="3488269"/>
            <a:ext cx="736599" cy="558800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744253" y="3488269"/>
            <a:ext cx="736599" cy="558800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05347" y="4457176"/>
            <a:ext cx="736599" cy="5588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28370" y="4452148"/>
            <a:ext cx="736599" cy="55880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45306" y="4452148"/>
            <a:ext cx="736599" cy="55880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05347" y="5144297"/>
            <a:ext cx="736599" cy="55880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628370" y="5139269"/>
            <a:ext cx="736599" cy="558800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745306" y="5139269"/>
            <a:ext cx="736599" cy="558800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4015582" y="749035"/>
            <a:ext cx="3231885" cy="5745573"/>
            <a:chOff x="374915" y="728662"/>
            <a:chExt cx="3231885" cy="5745573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15" y="728662"/>
              <a:ext cx="3231885" cy="5745573"/>
            </a:xfrm>
            <a:prstGeom prst="rect">
              <a:avLst/>
            </a:prstGeom>
          </p:spPr>
        </p:pic>
        <p:sp>
          <p:nvSpPr>
            <p:cNvPr id="52" name="직사각형 51"/>
            <p:cNvSpPr/>
            <p:nvPr/>
          </p:nvSpPr>
          <p:spPr>
            <a:xfrm>
              <a:off x="374915" y="939800"/>
              <a:ext cx="3231885" cy="5147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015582" y="1041400"/>
            <a:ext cx="3231885" cy="499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소고기  </a:t>
            </a:r>
            <a:r>
              <a:rPr lang="en-US" altLang="ko-KR" dirty="0" smtClean="0">
                <a:solidFill>
                  <a:sysClr val="windowText" lastClr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55 kcal/100g</a:t>
            </a:r>
            <a:endParaRPr lang="ko-KR" altLang="en-US" dirty="0">
              <a:solidFill>
                <a:sysClr val="windowText" lastClr="000000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15581" y="1684869"/>
            <a:ext cx="3231885" cy="499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돼지 고기  </a:t>
            </a:r>
            <a:r>
              <a:rPr lang="en-US" altLang="ko-KR" dirty="0" smtClean="0">
                <a:solidFill>
                  <a:sysClr val="windowText" lastClr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70 kcal/100g</a:t>
            </a:r>
            <a:endParaRPr lang="ko-KR" altLang="en-US" dirty="0">
              <a:solidFill>
                <a:sysClr val="windowText" lastClr="000000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15581" y="2336804"/>
            <a:ext cx="3231885" cy="499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닭고기 </a:t>
            </a:r>
            <a:r>
              <a:rPr lang="en-US" altLang="ko-KR" dirty="0" smtClean="0">
                <a:solidFill>
                  <a:sysClr val="windowText" lastClr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40 kcal/100g</a:t>
            </a:r>
            <a:endParaRPr lang="ko-KR" altLang="en-US" dirty="0">
              <a:solidFill>
                <a:sysClr val="windowText" lastClr="000000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3543" y="3118124"/>
            <a:ext cx="235962" cy="92333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67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867" y="188914"/>
            <a:ext cx="11442171" cy="431799"/>
          </a:xfrm>
        </p:spPr>
        <p:txBody>
          <a:bodyPr anchor="t">
            <a:normAutofit fontScale="90000"/>
          </a:bodyPr>
          <a:lstStyle/>
          <a:p>
            <a:r>
              <a:rPr lang="ko-KR" altLang="en-US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구현기능</a:t>
            </a:r>
            <a:endParaRPr lang="ko-KR" altLang="en-US" sz="3200" dirty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964" y="188914"/>
            <a:ext cx="79903" cy="4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5850466" y="753195"/>
            <a:ext cx="5092171" cy="5727436"/>
          </a:xfrm>
        </p:spPr>
        <p:txBody>
          <a:bodyPr anchor="ctr"/>
          <a:lstStyle/>
          <a:p>
            <a:pPr marL="514350" indent="-514350">
              <a:buAutoNum type="arabicPeriod"/>
            </a:pP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담겨있는 음식을 선택하게 되면 음식의 무게와 합쳐져 </a:t>
            </a:r>
            <a:r>
              <a:rPr lang="ko-KR" altLang="en-US" dirty="0" err="1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식판에</a:t>
            </a: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 담겨있는 칼로리를 계산해서 스마트 </a:t>
            </a:r>
            <a:r>
              <a:rPr lang="ko-KR" altLang="en-US" dirty="0" err="1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폰과</a:t>
            </a: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 </a:t>
            </a:r>
            <a:r>
              <a:rPr lang="ko-KR" altLang="en-US" dirty="0" err="1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식판에</a:t>
            </a: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 각각 보이게 된다</a:t>
            </a:r>
            <a:r>
              <a:rPr lang="en-US" altLang="ko-KR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.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1955389" y="744127"/>
            <a:ext cx="3231885" cy="5745573"/>
            <a:chOff x="374915" y="728662"/>
            <a:chExt cx="3231885" cy="5745573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15" y="728662"/>
              <a:ext cx="3231885" cy="5745573"/>
            </a:xfrm>
            <a:prstGeom prst="rect">
              <a:avLst/>
            </a:prstGeom>
          </p:spPr>
        </p:pic>
        <p:sp>
          <p:nvSpPr>
            <p:cNvPr id="52" name="직사각형 51"/>
            <p:cNvSpPr/>
            <p:nvPr/>
          </p:nvSpPr>
          <p:spPr>
            <a:xfrm>
              <a:off x="374915" y="939800"/>
              <a:ext cx="3231885" cy="5147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1955389" y="1056864"/>
            <a:ext cx="3191933" cy="1481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955389" y="2703630"/>
            <a:ext cx="3191933" cy="148166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955389" y="4350396"/>
            <a:ext cx="3191933" cy="148166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44816" y="2821640"/>
            <a:ext cx="736599" cy="5588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67839" y="2816612"/>
            <a:ext cx="736599" cy="55880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284775" y="2816612"/>
            <a:ext cx="736599" cy="55880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044816" y="3508761"/>
            <a:ext cx="736599" cy="55880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167839" y="3503733"/>
            <a:ext cx="736599" cy="558800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284775" y="3503733"/>
            <a:ext cx="736599" cy="558800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045869" y="4472640"/>
            <a:ext cx="736599" cy="5588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168892" y="4467612"/>
            <a:ext cx="736599" cy="55880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285828" y="4467612"/>
            <a:ext cx="736599" cy="55880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045869" y="5159761"/>
            <a:ext cx="736599" cy="55880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168892" y="5154733"/>
            <a:ext cx="736599" cy="558800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285828" y="5154733"/>
            <a:ext cx="736599" cy="558800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127433" y="1183867"/>
            <a:ext cx="2847843" cy="499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소고기  </a:t>
            </a:r>
            <a:r>
              <a:rPr lang="en-US" altLang="ko-KR" dirty="0" smtClean="0">
                <a:solidFill>
                  <a:sysClr val="windowText" lastClr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55 kcal/100g</a:t>
            </a:r>
            <a:endParaRPr lang="ko-KR" altLang="en-US" dirty="0">
              <a:solidFill>
                <a:sysClr val="windowText" lastClr="000000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147409" y="1886598"/>
            <a:ext cx="2847843" cy="499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총 </a:t>
            </a:r>
            <a:r>
              <a:rPr lang="en-US" altLang="ko-KR" dirty="0" smtClean="0">
                <a:solidFill>
                  <a:sysClr val="windowText" lastClr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132kcal</a:t>
            </a:r>
            <a:r>
              <a:rPr lang="ko-KR" altLang="en-US" dirty="0" smtClean="0">
                <a:solidFill>
                  <a:sysClr val="windowText" lastClr="000000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endParaRPr lang="ko-KR" altLang="en-US" dirty="0">
              <a:solidFill>
                <a:sysClr val="windowText" lastClr="000000"/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61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3" t="20577" r="25022" b="12259"/>
          <a:stretch/>
        </p:blipFill>
        <p:spPr>
          <a:xfrm>
            <a:off x="351382" y="828601"/>
            <a:ext cx="4986866" cy="45804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867" y="188914"/>
            <a:ext cx="11442171" cy="431799"/>
          </a:xfrm>
        </p:spPr>
        <p:txBody>
          <a:bodyPr anchor="t">
            <a:normAutofit fontScale="90000"/>
          </a:bodyPr>
          <a:lstStyle/>
          <a:p>
            <a:r>
              <a:rPr lang="ko-KR" altLang="en-US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개발환경</a:t>
            </a:r>
            <a:r>
              <a:rPr lang="en-US" altLang="ko-KR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(</a:t>
            </a:r>
            <a:r>
              <a:rPr lang="ko-KR" altLang="en-US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하드웨어</a:t>
            </a:r>
            <a:r>
              <a:rPr lang="en-US" altLang="ko-KR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)</a:t>
            </a:r>
            <a:endParaRPr lang="ko-KR" altLang="en-US" sz="3200" dirty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964" y="188914"/>
            <a:ext cx="79903" cy="4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6" b="76889" l="0" r="96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4099"/>
          <a:stretch/>
        </p:blipFill>
        <p:spPr>
          <a:xfrm>
            <a:off x="1438820" y="1366234"/>
            <a:ext cx="925851" cy="702733"/>
          </a:xfrm>
        </p:spPr>
      </p:pic>
      <p:pic>
        <p:nvPicPr>
          <p:cNvPr id="7" name="내용 개체 틀 2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56" b="76889" l="0" r="96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4099"/>
          <a:stretch/>
        </p:blipFill>
        <p:spPr>
          <a:xfrm>
            <a:off x="3530087" y="1349301"/>
            <a:ext cx="925851" cy="702733"/>
          </a:xfrm>
          <a:prstGeom prst="rect">
            <a:avLst/>
          </a:prstGeom>
        </p:spPr>
      </p:pic>
      <p:pic>
        <p:nvPicPr>
          <p:cNvPr id="8" name="내용 개체 틀 2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56" b="76889" l="0" r="96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4099"/>
          <a:stretch/>
        </p:blipFill>
        <p:spPr>
          <a:xfrm>
            <a:off x="2497154" y="2585434"/>
            <a:ext cx="925851" cy="7027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28042" r="5562" b="14972"/>
          <a:stretch/>
        </p:blipFill>
        <p:spPr>
          <a:xfrm flipV="1">
            <a:off x="2536745" y="1588668"/>
            <a:ext cx="846667" cy="2239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28042" r="5562" b="14972"/>
          <a:stretch/>
        </p:blipFill>
        <p:spPr>
          <a:xfrm rot="2570205" flipV="1">
            <a:off x="3969821" y="1181525"/>
            <a:ext cx="846667" cy="2239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28042" r="5562" b="14972"/>
          <a:stretch/>
        </p:blipFill>
        <p:spPr>
          <a:xfrm rot="18925063" flipV="1">
            <a:off x="1006014" y="1211746"/>
            <a:ext cx="846667" cy="22399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28042" r="5562" b="14972"/>
          <a:stretch/>
        </p:blipFill>
        <p:spPr>
          <a:xfrm flipV="1">
            <a:off x="2536744" y="3857735"/>
            <a:ext cx="846667" cy="22399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36744" y="1524799"/>
            <a:ext cx="168805" cy="63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80512" y="1524718"/>
            <a:ext cx="168805" cy="638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14606" y="1524798"/>
            <a:ext cx="168805" cy="638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9"/>
          <p:cNvSpPr txBox="1">
            <a:spLocks/>
          </p:cNvSpPr>
          <p:nvPr/>
        </p:nvSpPr>
        <p:spPr>
          <a:xfrm>
            <a:off x="6096000" y="753195"/>
            <a:ext cx="5761038" cy="5727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무게센서와 </a:t>
            </a:r>
            <a:r>
              <a:rPr lang="en-US" altLang="ko-KR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LCD</a:t>
            </a: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모듈</a:t>
            </a:r>
            <a:r>
              <a:rPr lang="en-US" altLang="ko-KR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, </a:t>
            </a:r>
            <a:r>
              <a:rPr lang="ko-KR" altLang="en-US" dirty="0" err="1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블루투스</a:t>
            </a: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 전송을 이용하는 하드웨어 부분</a:t>
            </a:r>
            <a:endParaRPr lang="en-US" altLang="ko-KR" dirty="0" smtClean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667" b="95111" l="889" r="98667">
                        <a14:foregroundMark x1="68000" y1="42667" x2="68000" y2="42667"/>
                        <a14:foregroundMark x1="83111" y1="35556" x2="83111" y2="35556"/>
                        <a14:foregroundMark x1="37778" y1="38667" x2="37778" y2="38667"/>
                        <a14:foregroundMark x1="36889" y1="61333" x2="36889" y2="61333"/>
                        <a14:foregroundMark x1="32889" y1="52889" x2="32889" y2="52889"/>
                        <a14:foregroundMark x1="43111" y1="40444" x2="43111" y2="4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29" y="4649486"/>
            <a:ext cx="1773448" cy="17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8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867" y="188914"/>
            <a:ext cx="11442171" cy="431799"/>
          </a:xfrm>
        </p:spPr>
        <p:txBody>
          <a:bodyPr anchor="t">
            <a:normAutofit fontScale="90000"/>
          </a:bodyPr>
          <a:lstStyle/>
          <a:p>
            <a:r>
              <a:rPr lang="ko-KR" altLang="en-US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개발환경</a:t>
            </a:r>
            <a:r>
              <a:rPr lang="en-US" altLang="ko-KR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(</a:t>
            </a:r>
            <a:r>
              <a:rPr lang="ko-KR" altLang="en-US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소프트웨어</a:t>
            </a:r>
            <a:r>
              <a:rPr lang="en-US" altLang="ko-KR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-</a:t>
            </a:r>
            <a:r>
              <a:rPr lang="ko-KR" altLang="en-US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데이터베이스</a:t>
            </a:r>
            <a:r>
              <a:rPr lang="en-US" altLang="ko-KR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)</a:t>
            </a:r>
            <a:endParaRPr lang="ko-KR" altLang="en-US" sz="3200" dirty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964" y="188914"/>
            <a:ext cx="79903" cy="4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내용 개체 틀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01" y="2565664"/>
            <a:ext cx="2545077" cy="3132402"/>
          </a:xfr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20" y="973666"/>
            <a:ext cx="2612559" cy="199813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20" y="4297891"/>
            <a:ext cx="2733675" cy="1400175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stCxn id="19" idx="1"/>
          </p:cNvCxnSpPr>
          <p:nvPr/>
        </p:nvCxnSpPr>
        <p:spPr>
          <a:xfrm flipH="1">
            <a:off x="3344333" y="1972733"/>
            <a:ext cx="1445387" cy="8297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1"/>
          </p:cNvCxnSpPr>
          <p:nvPr/>
        </p:nvCxnSpPr>
        <p:spPr>
          <a:xfrm flipH="1" flipV="1">
            <a:off x="3344333" y="4297891"/>
            <a:ext cx="1445387" cy="700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내용 개체 틀 9"/>
          <p:cNvSpPr txBox="1">
            <a:spLocks/>
          </p:cNvSpPr>
          <p:nvPr/>
        </p:nvSpPr>
        <p:spPr>
          <a:xfrm>
            <a:off x="7628466" y="753195"/>
            <a:ext cx="4228571" cy="5727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칼로리 표를 저장하는 </a:t>
            </a:r>
            <a:r>
              <a:rPr lang="en-US" altLang="ko-KR" dirty="0" err="1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DataBase</a:t>
            </a:r>
            <a:r>
              <a:rPr lang="en-US" altLang="ko-KR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 </a:t>
            </a: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부분</a:t>
            </a:r>
            <a:endParaRPr lang="en-US" altLang="ko-KR" dirty="0" smtClean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2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867" y="188914"/>
            <a:ext cx="11442171" cy="431799"/>
          </a:xfrm>
        </p:spPr>
        <p:txBody>
          <a:bodyPr anchor="t">
            <a:normAutofit fontScale="90000"/>
          </a:bodyPr>
          <a:lstStyle/>
          <a:p>
            <a:r>
              <a:rPr lang="ko-KR" altLang="en-US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개발환경</a:t>
            </a:r>
            <a:r>
              <a:rPr lang="en-US" altLang="ko-KR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(</a:t>
            </a:r>
            <a:r>
              <a:rPr lang="ko-KR" altLang="en-US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소프트웨어</a:t>
            </a:r>
            <a:r>
              <a:rPr lang="en-US" altLang="ko-KR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-</a:t>
            </a:r>
            <a:r>
              <a:rPr lang="ko-KR" altLang="en-US" sz="3200" dirty="0" err="1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어플개발</a:t>
            </a:r>
            <a:r>
              <a:rPr lang="en-US" altLang="ko-KR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)</a:t>
            </a:r>
            <a:endParaRPr lang="ko-KR" altLang="en-US" sz="3200" dirty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964" y="188914"/>
            <a:ext cx="79903" cy="4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6" r="34239"/>
          <a:stretch/>
        </p:blipFill>
        <p:spPr>
          <a:xfrm>
            <a:off x="491066" y="620714"/>
            <a:ext cx="2963334" cy="5419818"/>
          </a:xfrm>
        </p:spPr>
      </p:pic>
      <p:sp>
        <p:nvSpPr>
          <p:cNvPr id="6" name="내용 개체 틀 9"/>
          <p:cNvSpPr txBox="1">
            <a:spLocks/>
          </p:cNvSpPr>
          <p:nvPr/>
        </p:nvSpPr>
        <p:spPr>
          <a:xfrm>
            <a:off x="6096000" y="753195"/>
            <a:ext cx="5761038" cy="5727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 err="1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식판과</a:t>
            </a: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 연동되는 </a:t>
            </a:r>
            <a:r>
              <a:rPr lang="ko-KR" altLang="en-US" dirty="0" err="1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어플</a:t>
            </a: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 개발 부분</a:t>
            </a:r>
            <a:endParaRPr lang="en-US" altLang="ko-KR" dirty="0" smtClean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65" y="2374298"/>
            <a:ext cx="4106333" cy="41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867" y="188914"/>
            <a:ext cx="11442171" cy="431799"/>
          </a:xfrm>
        </p:spPr>
        <p:txBody>
          <a:bodyPr anchor="t">
            <a:normAutofit fontScale="90000"/>
          </a:bodyPr>
          <a:lstStyle/>
          <a:p>
            <a:r>
              <a:rPr lang="ko-KR" altLang="en-US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개발환경</a:t>
            </a:r>
            <a:r>
              <a:rPr lang="en-US" altLang="ko-KR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(</a:t>
            </a:r>
            <a:r>
              <a:rPr lang="ko-KR" altLang="en-US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하드웨어</a:t>
            </a:r>
            <a:r>
              <a:rPr lang="en-US" altLang="ko-KR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_</a:t>
            </a:r>
            <a:r>
              <a:rPr lang="ko-KR" altLang="en-US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추후개발</a:t>
            </a:r>
            <a:r>
              <a:rPr lang="en-US" altLang="ko-KR" sz="3200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)</a:t>
            </a:r>
            <a:endParaRPr lang="ko-KR" altLang="en-US" sz="3200" dirty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964" y="188914"/>
            <a:ext cx="79903" cy="4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9"/>
          <p:cNvSpPr txBox="1">
            <a:spLocks/>
          </p:cNvSpPr>
          <p:nvPr/>
        </p:nvSpPr>
        <p:spPr>
          <a:xfrm>
            <a:off x="6096000" y="753195"/>
            <a:ext cx="5761038" cy="5727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식기</a:t>
            </a:r>
            <a:r>
              <a:rPr lang="en-US" altLang="ko-KR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(</a:t>
            </a: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포크</a:t>
            </a:r>
            <a:r>
              <a:rPr lang="en-US" altLang="ko-KR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, </a:t>
            </a: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젓가락 등</a:t>
            </a:r>
            <a:r>
              <a:rPr lang="en-US" altLang="ko-KR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)</a:t>
            </a: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에 염도 측정 센서를 부착하여 일정 수치를 초과하면 </a:t>
            </a:r>
            <a:r>
              <a:rPr lang="en-US" altLang="ko-KR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LED</a:t>
            </a:r>
            <a:r>
              <a:rPr lang="ko-KR" altLang="en-US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로 표시함</a:t>
            </a:r>
            <a:r>
              <a:rPr lang="en-US" altLang="ko-KR" dirty="0" smtClean="0">
                <a:latin typeface="휴먼아미체" panose="02030504000101010101" pitchFamily="18" charset="-127"/>
                <a:ea typeface="휴먼아미체" panose="02030504000101010101" pitchFamily="18" charset="-127"/>
              </a:rPr>
              <a:t>.</a:t>
            </a:r>
            <a:endParaRPr lang="en-US" altLang="ko-KR" dirty="0" smtClean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3" t="20577" r="25022" b="12259"/>
          <a:stretch/>
        </p:blipFill>
        <p:spPr>
          <a:xfrm>
            <a:off x="334964" y="1509330"/>
            <a:ext cx="4986866" cy="458046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669851" y="2849526"/>
            <a:ext cx="925033" cy="47846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69850" y="5266661"/>
            <a:ext cx="925033" cy="47846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해 10"/>
          <p:cNvSpPr/>
          <p:nvPr/>
        </p:nvSpPr>
        <p:spPr>
          <a:xfrm>
            <a:off x="1010093" y="5422605"/>
            <a:ext cx="276447" cy="244548"/>
          </a:xfrm>
          <a:prstGeom prst="sun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221</Words>
  <Application>Microsoft Office PowerPoint</Application>
  <PresentationFormat>와이드스크린</PresentationFormat>
  <Paragraphs>38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HY나무B</vt:lpstr>
      <vt:lpstr>HY엽서M</vt:lpstr>
      <vt:lpstr>맑은 고딕</vt:lpstr>
      <vt:lpstr>휴먼아미체</vt:lpstr>
      <vt:lpstr>Arial</vt:lpstr>
      <vt:lpstr>Office 테마</vt:lpstr>
      <vt:lpstr>이런~식판</vt:lpstr>
      <vt:lpstr>개요</vt:lpstr>
      <vt:lpstr>구현기능(하드웨어 부분)</vt:lpstr>
      <vt:lpstr>구현기능</vt:lpstr>
      <vt:lpstr>구현기능</vt:lpstr>
      <vt:lpstr>개발환경(하드웨어)</vt:lpstr>
      <vt:lpstr>개발환경(소프트웨어-데이터베이스)</vt:lpstr>
      <vt:lpstr>개발환경(소프트웨어-어플개발)</vt:lpstr>
      <vt:lpstr>개발환경(하드웨어_추후개발)</vt:lpstr>
      <vt:lpstr>개발환경(소프트웨어_추후개발)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식판</dc:title>
  <dc:creator>test</dc:creator>
  <cp:lastModifiedBy>new</cp:lastModifiedBy>
  <cp:revision>17</cp:revision>
  <dcterms:created xsi:type="dcterms:W3CDTF">2017-06-01T08:27:27Z</dcterms:created>
  <dcterms:modified xsi:type="dcterms:W3CDTF">2017-06-09T07:20:51Z</dcterms:modified>
</cp:coreProperties>
</file>