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Proxima Nova"/>
      <p:regular r:id="rId18"/>
      <p:bold r:id="rId19"/>
      <p:italic r:id="rId20"/>
      <p:boldItalic r:id="rId21"/>
    </p:embeddedFont>
    <p:embeddedFont>
      <p:font typeface="Alfa Slab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7.xml"/><Relationship Id="rId22" Type="http://schemas.openxmlformats.org/officeDocument/2006/relationships/font" Target="fonts/AlfaSlabOne-regular.fntdata"/><Relationship Id="rId10" Type="http://schemas.openxmlformats.org/officeDocument/2006/relationships/slide" Target="slides/slide6.xml"/><Relationship Id="rId21" Type="http://schemas.openxmlformats.org/officeDocument/2006/relationships/font" Target="fonts/ProximaNova-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roximaNova-bold.fntdata"/><Relationship Id="rId6" Type="http://schemas.openxmlformats.org/officeDocument/2006/relationships/slide" Target="slides/slide2.xml"/><Relationship Id="rId18" Type="http://schemas.openxmlformats.org/officeDocument/2006/relationships/font" Target="fonts/ProximaNova-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3"/>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600" cy="1957800"/>
          </a:xfrm>
          <a:prstGeom prst="rect">
            <a:avLst/>
          </a:prstGeom>
        </p:spPr>
        <p:txBody>
          <a:bodyPr anchorCtr="0" anchor="b" bIns="91425" lIns="91425" rIns="91425" wrap="square"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rIns="91425" wrap="square"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rIns="91425" wrap="square" tIns="91425"/>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200" cy="1551900"/>
          </a:xfrm>
          <a:prstGeom prst="rect">
            <a:avLst/>
          </a:prstGeom>
        </p:spPr>
        <p:txBody>
          <a:bodyPr anchorCtr="0" anchor="b" bIns="91425" lIns="91425" rIns="91425" wrap="square"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Proxima Nova"/>
              <a:buChar char="●"/>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buChar char="○"/>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buChar char="■"/>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buChar char="●"/>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buChar char="○"/>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buChar char="■"/>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buChar char="●"/>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buChar char="○"/>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buChar char="■"/>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595975"/>
            <a:ext cx="8520600" cy="1957800"/>
          </a:xfrm>
          <a:prstGeom prst="rect">
            <a:avLst/>
          </a:prstGeom>
        </p:spPr>
        <p:txBody>
          <a:bodyPr anchorCtr="0" anchor="b" bIns="91425" lIns="91425" rIns="91425" wrap="square" tIns="91425">
            <a:noAutofit/>
          </a:bodyPr>
          <a:lstStyle/>
          <a:p>
            <a:pPr lvl="0">
              <a:spcBef>
                <a:spcPts val="0"/>
              </a:spcBef>
              <a:buNone/>
            </a:pPr>
            <a:r>
              <a:rPr lang="en"/>
              <a:t>NBA Analysis</a:t>
            </a:r>
          </a:p>
        </p:txBody>
      </p:sp>
      <p:sp>
        <p:nvSpPr>
          <p:cNvPr id="57" name="Shape 57"/>
          <p:cNvSpPr txBox="1"/>
          <p:nvPr>
            <p:ph idx="1" type="subTitle"/>
          </p:nvPr>
        </p:nvSpPr>
        <p:spPr>
          <a:xfrm>
            <a:off x="311700" y="3165823"/>
            <a:ext cx="8520600" cy="733500"/>
          </a:xfrm>
          <a:prstGeom prst="rect">
            <a:avLst/>
          </a:prstGeom>
        </p:spPr>
        <p:txBody>
          <a:bodyPr anchorCtr="0" anchor="t" bIns="91425" lIns="91425" rIns="91425" wrap="square" tIns="91425">
            <a:noAutofit/>
          </a:bodyPr>
          <a:lstStyle/>
          <a:p>
            <a:pPr lvl="0">
              <a:spcBef>
                <a:spcPts val="0"/>
              </a:spcBef>
              <a:buNone/>
            </a:pPr>
            <a:r>
              <a:rPr lang="en"/>
              <a:t>Using machine learning techniques to predict whether a shot is made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Visualization</a:t>
            </a:r>
          </a:p>
        </p:txBody>
      </p:sp>
      <p:pic>
        <p:nvPicPr>
          <p:cNvPr descr="Screen Shot 2017-04-22 at 1.24.04 PM.png" id="121" name="Shape 121"/>
          <p:cNvPicPr preferRelativeResize="0"/>
          <p:nvPr/>
        </p:nvPicPr>
        <p:blipFill>
          <a:blip r:embed="rId3">
            <a:alphaModFix/>
          </a:blip>
          <a:stretch>
            <a:fillRect/>
          </a:stretch>
        </p:blipFill>
        <p:spPr>
          <a:xfrm>
            <a:off x="4397475" y="157225"/>
            <a:ext cx="4696200" cy="4732799"/>
          </a:xfrm>
          <a:prstGeom prst="rect">
            <a:avLst/>
          </a:prstGeom>
          <a:noFill/>
          <a:ln>
            <a:noFill/>
          </a:ln>
        </p:spPr>
      </p:pic>
      <p:pic>
        <p:nvPicPr>
          <p:cNvPr descr="Screen Shot 2017-04-22 at 1.31.54 PM.png" id="122" name="Shape 122"/>
          <p:cNvPicPr preferRelativeResize="0"/>
          <p:nvPr/>
        </p:nvPicPr>
        <p:blipFill rotWithShape="1">
          <a:blip r:embed="rId4">
            <a:alphaModFix/>
          </a:blip>
          <a:srcRect b="0" l="0" r="-4405" t="-17757"/>
          <a:stretch/>
        </p:blipFill>
        <p:spPr>
          <a:xfrm>
            <a:off x="154475" y="1493623"/>
            <a:ext cx="3944602" cy="2545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descr="Screen Shot 2017-04-22 at 1.23.46 PM.png" id="127" name="Shape 127"/>
          <p:cNvPicPr preferRelativeResize="0"/>
          <p:nvPr/>
        </p:nvPicPr>
        <p:blipFill>
          <a:blip r:embed="rId3">
            <a:alphaModFix/>
          </a:blip>
          <a:stretch>
            <a:fillRect/>
          </a:stretch>
        </p:blipFill>
        <p:spPr>
          <a:xfrm>
            <a:off x="601600" y="197325"/>
            <a:ext cx="6992340" cy="4838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Variable Analysis Visualization</a:t>
            </a:r>
          </a:p>
        </p:txBody>
      </p:sp>
      <p:sp>
        <p:nvSpPr>
          <p:cNvPr id="133" name="Shape 133"/>
          <p:cNvSpPr txBox="1"/>
          <p:nvPr>
            <p:ph idx="1" type="body"/>
          </p:nvPr>
        </p:nvSpPr>
        <p:spPr>
          <a:xfrm>
            <a:off x="311700" y="950325"/>
            <a:ext cx="8520600" cy="572700"/>
          </a:xfrm>
          <a:prstGeom prst="rect">
            <a:avLst/>
          </a:prstGeom>
        </p:spPr>
        <p:txBody>
          <a:bodyPr anchorCtr="0" anchor="t" bIns="91425" lIns="91425" rIns="91425" wrap="square" tIns="91425">
            <a:noAutofit/>
          </a:bodyPr>
          <a:lstStyle/>
          <a:p>
            <a:pPr lvl="0">
              <a:spcBef>
                <a:spcPts val="0"/>
              </a:spcBef>
              <a:buNone/>
            </a:pPr>
            <a:r>
              <a:rPr lang="en"/>
              <a:t>The model built a different characteristic for each player</a:t>
            </a:r>
          </a:p>
          <a:p>
            <a:pPr lvl="0">
              <a:spcBef>
                <a:spcPts val="0"/>
              </a:spcBef>
              <a:buNone/>
            </a:pPr>
            <a:r>
              <a:t/>
            </a:r>
            <a:endParaRPr/>
          </a:p>
        </p:txBody>
      </p:sp>
      <p:pic>
        <p:nvPicPr>
          <p:cNvPr descr="Rplot05.png" id="134" name="Shape 134"/>
          <p:cNvPicPr preferRelativeResize="0"/>
          <p:nvPr/>
        </p:nvPicPr>
        <p:blipFill>
          <a:blip r:embed="rId3">
            <a:alphaModFix/>
          </a:blip>
          <a:stretch>
            <a:fillRect/>
          </a:stretch>
        </p:blipFill>
        <p:spPr>
          <a:xfrm>
            <a:off x="0" y="1275175"/>
            <a:ext cx="5334424" cy="2233800"/>
          </a:xfrm>
          <a:prstGeom prst="rect">
            <a:avLst/>
          </a:prstGeom>
          <a:noFill/>
          <a:ln>
            <a:noFill/>
          </a:ln>
        </p:spPr>
      </p:pic>
      <p:sp>
        <p:nvSpPr>
          <p:cNvPr id="135" name="Shape 135"/>
          <p:cNvSpPr txBox="1"/>
          <p:nvPr/>
        </p:nvSpPr>
        <p:spPr>
          <a:xfrm>
            <a:off x="5727475" y="2369600"/>
            <a:ext cx="1572300" cy="202200"/>
          </a:xfrm>
          <a:prstGeom prst="rect">
            <a:avLst/>
          </a:prstGeom>
          <a:noFill/>
          <a:ln>
            <a:noFill/>
          </a:ln>
        </p:spPr>
        <p:txBody>
          <a:bodyPr anchorCtr="0" anchor="t" bIns="91425" lIns="91425" rIns="91425" wrap="square" tIns="91425">
            <a:noAutofit/>
          </a:bodyPr>
          <a:lstStyle/>
          <a:p>
            <a:pPr lvl="0">
              <a:spcBef>
                <a:spcPts val="0"/>
              </a:spcBef>
              <a:buNone/>
            </a:pPr>
            <a:r>
              <a:rPr lang="en"/>
              <a:t>Frye’s Model</a:t>
            </a:r>
          </a:p>
          <a:p>
            <a:pPr lvl="0">
              <a:spcBef>
                <a:spcPts val="0"/>
              </a:spcBef>
              <a:buNone/>
            </a:pPr>
            <a:r>
              <a:t/>
            </a:r>
            <a:endParaRPr/>
          </a:p>
        </p:txBody>
      </p:sp>
      <p:pic>
        <p:nvPicPr>
          <p:cNvPr descr="Rplot06.png" id="136" name="Shape 136"/>
          <p:cNvPicPr preferRelativeResize="0"/>
          <p:nvPr/>
        </p:nvPicPr>
        <p:blipFill>
          <a:blip r:embed="rId4">
            <a:alphaModFix/>
          </a:blip>
          <a:stretch>
            <a:fillRect/>
          </a:stretch>
        </p:blipFill>
        <p:spPr>
          <a:xfrm>
            <a:off x="162838" y="3157575"/>
            <a:ext cx="4851500" cy="2031575"/>
          </a:xfrm>
          <a:prstGeom prst="rect">
            <a:avLst/>
          </a:prstGeom>
          <a:noFill/>
          <a:ln>
            <a:noFill/>
          </a:ln>
        </p:spPr>
      </p:pic>
      <p:sp>
        <p:nvSpPr>
          <p:cNvPr id="137" name="Shape 137"/>
          <p:cNvSpPr txBox="1"/>
          <p:nvPr/>
        </p:nvSpPr>
        <p:spPr>
          <a:xfrm>
            <a:off x="5727475" y="3923675"/>
            <a:ext cx="1572300" cy="202200"/>
          </a:xfrm>
          <a:prstGeom prst="rect">
            <a:avLst/>
          </a:prstGeom>
          <a:noFill/>
          <a:ln>
            <a:noFill/>
          </a:ln>
        </p:spPr>
        <p:txBody>
          <a:bodyPr anchorCtr="0" anchor="t" bIns="91425" lIns="91425" rIns="91425" wrap="square" tIns="91425">
            <a:noAutofit/>
          </a:bodyPr>
          <a:lstStyle/>
          <a:p>
            <a:pPr lvl="0" rtl="0">
              <a:spcBef>
                <a:spcPts val="0"/>
              </a:spcBef>
              <a:buNone/>
            </a:pPr>
            <a:r>
              <a:rPr lang="en"/>
              <a:t>Lebron’s Model</a:t>
            </a:r>
          </a:p>
          <a:p>
            <a:pPr lv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Future Work</a:t>
            </a:r>
          </a:p>
        </p:txBody>
      </p:sp>
      <p:sp>
        <p:nvSpPr>
          <p:cNvPr id="143" name="Shape 14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en"/>
              <a:t>Build a model better suited to missing values</a:t>
            </a:r>
          </a:p>
          <a:p>
            <a:pPr indent="-228600" lvl="0" marL="457200" rtl="0">
              <a:spcBef>
                <a:spcPts val="0"/>
              </a:spcBef>
              <a:buChar char="-"/>
            </a:pPr>
            <a:r>
              <a:rPr lang="en"/>
              <a:t>Predict for more teams</a:t>
            </a:r>
          </a:p>
          <a:p>
            <a:pPr indent="-228600" lvl="0" marL="457200" rtl="0">
              <a:spcBef>
                <a:spcPts val="0"/>
              </a:spcBef>
              <a:buChar char="-"/>
            </a:pPr>
            <a:r>
              <a:rPr lang="en"/>
              <a:t>Use the data to predict expected point totals</a:t>
            </a:r>
          </a:p>
          <a:p>
            <a:pPr indent="-228600" lvl="0" marL="457200" rtl="0">
              <a:spcBef>
                <a:spcPts val="0"/>
              </a:spcBef>
              <a:buChar char="-"/>
            </a:pPr>
            <a:r>
              <a:rPr lang="en"/>
              <a:t>There’s a lot to be used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Goals</a:t>
            </a:r>
          </a:p>
        </p:txBody>
      </p:sp>
      <p:sp>
        <p:nvSpPr>
          <p:cNvPr id="63" name="Shape 6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en"/>
              <a:t>To predict to a solid level of confidence whether a shot is made</a:t>
            </a:r>
          </a:p>
          <a:p>
            <a:pPr indent="-228600" lvl="0" marL="457200">
              <a:spcBef>
                <a:spcPts val="0"/>
              </a:spcBef>
              <a:buChar char="-"/>
            </a:pPr>
            <a:r>
              <a:rPr lang="en"/>
              <a:t>To understand what </a:t>
            </a:r>
            <a:r>
              <a:rPr lang="en"/>
              <a:t>contributes</a:t>
            </a:r>
            <a:r>
              <a:rPr lang="en"/>
              <a:t> to whether a shot is made</a:t>
            </a:r>
          </a:p>
        </p:txBody>
      </p:sp>
      <p:pic>
        <p:nvPicPr>
          <p:cNvPr descr="high-nba-basketball-hoop_780728c9df9b1cfb.jpg" id="64" name="Shape 64"/>
          <p:cNvPicPr preferRelativeResize="0"/>
          <p:nvPr/>
        </p:nvPicPr>
        <p:blipFill>
          <a:blip r:embed="rId3">
            <a:alphaModFix/>
          </a:blip>
          <a:stretch>
            <a:fillRect/>
          </a:stretch>
        </p:blipFill>
        <p:spPr>
          <a:xfrm>
            <a:off x="2492250" y="2368300"/>
            <a:ext cx="4519725" cy="2543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DATA</a:t>
            </a:r>
          </a:p>
        </p:txBody>
      </p:sp>
      <p:sp>
        <p:nvSpPr>
          <p:cNvPr id="70" name="Shape 7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800"/>
              </a:spcAft>
              <a:buNone/>
            </a:pPr>
            <a:r>
              <a:t/>
            </a:r>
            <a:endParaRPr sz="1050">
              <a:solidFill>
                <a:srgbClr val="000000"/>
              </a:solidFill>
              <a:latin typeface="Arial"/>
              <a:ea typeface="Arial"/>
              <a:cs typeface="Arial"/>
              <a:sym typeface="Arial"/>
            </a:endParaRPr>
          </a:p>
          <a:p>
            <a:pPr indent="-228600" lvl="0" marL="457200" rtl="0">
              <a:spcBef>
                <a:spcPts val="0"/>
              </a:spcBef>
              <a:spcAft>
                <a:spcPts val="800"/>
              </a:spcAft>
              <a:buClr>
                <a:srgbClr val="666666"/>
              </a:buClr>
              <a:buChar char="-"/>
            </a:pPr>
            <a:r>
              <a:rPr lang="en">
                <a:solidFill>
                  <a:srgbClr val="666666"/>
                </a:solidFill>
              </a:rPr>
              <a:t>Data on shots taken during the 2014-2015 season, who took the shot, where on the floor was the shot taken from, who was the nearest defender, how far away was the nearest defender, time on the shot clock, and much more</a:t>
            </a:r>
          </a:p>
          <a:p>
            <a:pPr indent="-228600" lvl="0" marL="457200" rtl="0">
              <a:spcBef>
                <a:spcPts val="0"/>
              </a:spcBef>
              <a:spcAft>
                <a:spcPts val="0"/>
              </a:spcAft>
              <a:buChar char="-"/>
            </a:pPr>
            <a:r>
              <a:t/>
            </a:r>
            <a:endParaRPr sz="1050">
              <a:solidFill>
                <a:srgbClr val="000000"/>
              </a:solidFill>
              <a:latin typeface="Arial"/>
              <a:ea typeface="Arial"/>
              <a:cs typeface="Arial"/>
              <a:sym typeface="Arial"/>
            </a:endParaRPr>
          </a:p>
          <a:p>
            <a:pPr lvl="0" rtl="0">
              <a:spcBef>
                <a:spcPts val="0"/>
              </a:spcBef>
              <a:spcAft>
                <a:spcPts val="0"/>
              </a:spcAft>
              <a:buNone/>
            </a:pPr>
            <a:r>
              <a:t/>
            </a:r>
            <a:endParaRPr/>
          </a:p>
        </p:txBody>
      </p:sp>
      <p:pic>
        <p:nvPicPr>
          <p:cNvPr descr="Screen Shot 2017-04-22 at 12.20.07 PM.png" id="71" name="Shape 71"/>
          <p:cNvPicPr preferRelativeResize="0"/>
          <p:nvPr/>
        </p:nvPicPr>
        <p:blipFill>
          <a:blip r:embed="rId3">
            <a:alphaModFix/>
          </a:blip>
          <a:stretch>
            <a:fillRect/>
          </a:stretch>
        </p:blipFill>
        <p:spPr>
          <a:xfrm>
            <a:off x="78613" y="2584425"/>
            <a:ext cx="8986775" cy="2435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Now the problem….</a:t>
            </a:r>
          </a:p>
        </p:txBody>
      </p:sp>
      <p:sp>
        <p:nvSpPr>
          <p:cNvPr id="77" name="Shape 7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en"/>
              <a:t>The Cleveland Cavaliers are down by 2 with 9 seconds left in the game….. they need a 3 pt shot to win the game</a:t>
            </a:r>
          </a:p>
          <a:p>
            <a:pPr indent="-228600" lvl="0" marL="457200" rtl="0">
              <a:spcBef>
                <a:spcPts val="0"/>
              </a:spcBef>
              <a:buChar char="-"/>
            </a:pPr>
            <a:r>
              <a:rPr lang="en"/>
              <a:t>Tyronn Lue calls a timeout</a:t>
            </a:r>
          </a:p>
          <a:p>
            <a:pPr indent="-228600" lvl="0" marL="457200" rtl="0">
              <a:spcBef>
                <a:spcPts val="0"/>
              </a:spcBef>
              <a:buChar char="-"/>
            </a:pPr>
            <a:r>
              <a:rPr lang="en"/>
              <a:t>He has to make the choice on who to have shoot the ball from the inbound </a:t>
            </a:r>
          </a:p>
          <a:p>
            <a:pPr lvl="0" rtl="0">
              <a:spcBef>
                <a:spcPts val="0"/>
              </a:spcBef>
              <a:buNone/>
            </a:pPr>
            <a:r>
              <a:t/>
            </a:r>
            <a:endParaRPr/>
          </a:p>
        </p:txBody>
      </p:sp>
      <p:pic>
        <p:nvPicPr>
          <p:cNvPr descr="qx7A3Al.jpg" id="78" name="Shape 78"/>
          <p:cNvPicPr preferRelativeResize="0"/>
          <p:nvPr/>
        </p:nvPicPr>
        <p:blipFill>
          <a:blip r:embed="rId3">
            <a:alphaModFix/>
          </a:blip>
          <a:stretch>
            <a:fillRect/>
          </a:stretch>
        </p:blipFill>
        <p:spPr>
          <a:xfrm>
            <a:off x="2091350" y="2501550"/>
            <a:ext cx="4537049" cy="2552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SITUATION</a:t>
            </a:r>
          </a:p>
        </p:txBody>
      </p:sp>
      <p:pic>
        <p:nvPicPr>
          <p:cNvPr descr="Screen Shot 2017-04-22 at 12.43.51 PM.png" id="84" name="Shape 84"/>
          <p:cNvPicPr preferRelativeResize="0"/>
          <p:nvPr/>
        </p:nvPicPr>
        <p:blipFill>
          <a:blip r:embed="rId3">
            <a:alphaModFix/>
          </a:blip>
          <a:stretch>
            <a:fillRect/>
          </a:stretch>
        </p:blipFill>
        <p:spPr>
          <a:xfrm>
            <a:off x="489325" y="1125200"/>
            <a:ext cx="7359766" cy="38209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What would happen in reality?</a:t>
            </a:r>
          </a:p>
        </p:txBody>
      </p:sp>
      <p:sp>
        <p:nvSpPr>
          <p:cNvPr id="90" name="Shape 90"/>
          <p:cNvSpPr txBox="1"/>
          <p:nvPr/>
        </p:nvSpPr>
        <p:spPr>
          <a:xfrm>
            <a:off x="311700" y="2650325"/>
            <a:ext cx="8135700" cy="1055700"/>
          </a:xfrm>
          <a:prstGeom prst="rect">
            <a:avLst/>
          </a:prstGeom>
          <a:noFill/>
          <a:ln>
            <a:noFill/>
          </a:ln>
        </p:spPr>
        <p:txBody>
          <a:bodyPr anchorCtr="0" anchor="ctr" bIns="91425" lIns="91425" rIns="91425" wrap="square" tIns="91425">
            <a:noAutofit/>
          </a:bodyPr>
          <a:lstStyle/>
          <a:p>
            <a:pPr lvl="0" rtl="0">
              <a:spcBef>
                <a:spcPts val="0"/>
              </a:spcBef>
              <a:buNone/>
            </a:pPr>
            <a:r>
              <a:rPr lang="en" sz="3000">
                <a:solidFill>
                  <a:schemeClr val="accent3"/>
                </a:solidFill>
                <a:latin typeface="Alfa Slab One"/>
                <a:ea typeface="Alfa Slab One"/>
                <a:cs typeface="Alfa Slab One"/>
                <a:sym typeface="Alfa Slab One"/>
              </a:rPr>
              <a:t>What should happen?</a:t>
            </a:r>
          </a:p>
          <a:p>
            <a:pPr lvl="0" rtl="0">
              <a:spcBef>
                <a:spcPts val="0"/>
              </a:spcBef>
              <a:buNone/>
            </a:pPr>
            <a:r>
              <a:t/>
            </a:r>
            <a:endParaRPr sz="3000">
              <a:solidFill>
                <a:schemeClr val="accent3"/>
              </a:solidFill>
              <a:latin typeface="Alfa Slab One"/>
              <a:ea typeface="Alfa Slab One"/>
              <a:cs typeface="Alfa Slab One"/>
              <a:sym typeface="Alfa Slab One"/>
            </a:endParaRPr>
          </a:p>
        </p:txBody>
      </p:sp>
      <p:sp>
        <p:nvSpPr>
          <p:cNvPr id="91" name="Shape 91"/>
          <p:cNvSpPr txBox="1"/>
          <p:nvPr>
            <p:ph idx="1" type="body"/>
          </p:nvPr>
        </p:nvSpPr>
        <p:spPr>
          <a:xfrm>
            <a:off x="311700" y="1152475"/>
            <a:ext cx="8520600" cy="1655100"/>
          </a:xfrm>
          <a:prstGeom prst="rect">
            <a:avLst/>
          </a:prstGeom>
        </p:spPr>
        <p:txBody>
          <a:bodyPr anchorCtr="0" anchor="t" bIns="91425" lIns="91425" rIns="91425" wrap="square" tIns="91425">
            <a:noAutofit/>
          </a:bodyPr>
          <a:lstStyle/>
          <a:p>
            <a:pPr lvl="0" rtl="0">
              <a:spcBef>
                <a:spcPts val="0"/>
              </a:spcBef>
              <a:spcAft>
                <a:spcPts val="800"/>
              </a:spcAft>
              <a:buNone/>
            </a:pPr>
            <a:r>
              <a:t/>
            </a:r>
            <a:endParaRPr sz="1050">
              <a:solidFill>
                <a:srgbClr val="000000"/>
              </a:solidFill>
              <a:latin typeface="Arial"/>
              <a:ea typeface="Arial"/>
              <a:cs typeface="Arial"/>
              <a:sym typeface="Arial"/>
            </a:endParaRPr>
          </a:p>
          <a:p>
            <a:pPr indent="-228600" lvl="0" marL="457200" rtl="0">
              <a:spcBef>
                <a:spcPts val="0"/>
              </a:spcBef>
              <a:spcAft>
                <a:spcPts val="800"/>
              </a:spcAft>
              <a:buClr>
                <a:srgbClr val="666666"/>
              </a:buClr>
              <a:buChar char="-"/>
            </a:pPr>
            <a:r>
              <a:rPr lang="en">
                <a:solidFill>
                  <a:srgbClr val="666666"/>
                </a:solidFill>
              </a:rPr>
              <a:t>Tyronn Lue would most likely put the ball in Lebron’s hands</a:t>
            </a:r>
          </a:p>
          <a:p>
            <a:pPr indent="-228600" lvl="0" marL="457200" rtl="0">
              <a:spcBef>
                <a:spcPts val="0"/>
              </a:spcBef>
              <a:spcAft>
                <a:spcPts val="800"/>
              </a:spcAft>
              <a:buClr>
                <a:srgbClr val="666666"/>
              </a:buClr>
              <a:buChar char="-"/>
            </a:pPr>
            <a:r>
              <a:rPr lang="en">
                <a:solidFill>
                  <a:srgbClr val="666666"/>
                </a:solidFill>
              </a:rPr>
              <a:t>I mean, Lebron is the best basketball player of our time</a:t>
            </a:r>
          </a:p>
          <a:p>
            <a:pPr indent="-228600" lvl="0" marL="457200" rtl="0">
              <a:spcBef>
                <a:spcPts val="0"/>
              </a:spcBef>
              <a:spcAft>
                <a:spcPts val="800"/>
              </a:spcAft>
              <a:buClr>
                <a:srgbClr val="666666"/>
              </a:buClr>
              <a:buChar char="-"/>
            </a:pPr>
            <a:r>
              <a:rPr lang="en">
                <a:solidFill>
                  <a:srgbClr val="666666"/>
                </a:solidFill>
              </a:rPr>
              <a:t>However, Tyronn Lue just cost the Cavs the game giving it to a player who in my models would almost never make that shot</a:t>
            </a:r>
          </a:p>
          <a:p>
            <a:pPr lvl="0" rtl="0">
              <a:spcBef>
                <a:spcPts val="0"/>
              </a:spcBef>
              <a:spcAft>
                <a:spcPts val="0"/>
              </a:spcAft>
              <a:buNone/>
            </a:pPr>
            <a:r>
              <a:t/>
            </a:r>
            <a:endParaRPr/>
          </a:p>
        </p:txBody>
      </p:sp>
      <p:sp>
        <p:nvSpPr>
          <p:cNvPr id="92" name="Shape 92"/>
          <p:cNvSpPr txBox="1"/>
          <p:nvPr>
            <p:ph idx="1" type="body"/>
          </p:nvPr>
        </p:nvSpPr>
        <p:spPr>
          <a:xfrm>
            <a:off x="311700" y="3157925"/>
            <a:ext cx="6317400" cy="1655100"/>
          </a:xfrm>
          <a:prstGeom prst="rect">
            <a:avLst/>
          </a:prstGeom>
        </p:spPr>
        <p:txBody>
          <a:bodyPr anchorCtr="0" anchor="t" bIns="91425" lIns="91425" rIns="91425" wrap="square" tIns="91425">
            <a:noAutofit/>
          </a:bodyPr>
          <a:lstStyle/>
          <a:p>
            <a:pPr lvl="0" rtl="0">
              <a:spcBef>
                <a:spcPts val="0"/>
              </a:spcBef>
              <a:spcAft>
                <a:spcPts val="800"/>
              </a:spcAft>
              <a:buNone/>
            </a:pPr>
            <a:r>
              <a:t/>
            </a:r>
            <a:endParaRPr sz="1050">
              <a:solidFill>
                <a:srgbClr val="000000"/>
              </a:solidFill>
              <a:latin typeface="Arial"/>
              <a:ea typeface="Arial"/>
              <a:cs typeface="Arial"/>
              <a:sym typeface="Arial"/>
            </a:endParaRPr>
          </a:p>
          <a:p>
            <a:pPr indent="-228600" lvl="0" marL="457200" rtl="0">
              <a:spcBef>
                <a:spcPts val="0"/>
              </a:spcBef>
              <a:spcAft>
                <a:spcPts val="800"/>
              </a:spcAft>
              <a:buClr>
                <a:srgbClr val="666666"/>
              </a:buClr>
              <a:buChar char="-"/>
            </a:pPr>
            <a:r>
              <a:rPr lang="en">
                <a:solidFill>
                  <a:srgbClr val="666666"/>
                </a:solidFill>
              </a:rPr>
              <a:t>The ball should go to Kyrie Irving</a:t>
            </a:r>
          </a:p>
          <a:p>
            <a:pPr indent="-228600" lvl="0" marL="457200" rtl="0">
              <a:spcBef>
                <a:spcPts val="0"/>
              </a:spcBef>
              <a:spcAft>
                <a:spcPts val="800"/>
              </a:spcAft>
              <a:buClr>
                <a:srgbClr val="666666"/>
              </a:buClr>
              <a:buChar char="-"/>
            </a:pPr>
            <a:r>
              <a:rPr lang="en">
                <a:solidFill>
                  <a:srgbClr val="666666"/>
                </a:solidFill>
              </a:rPr>
              <a:t>Kyrie Irving is the best fit to take the shot</a:t>
            </a:r>
          </a:p>
          <a:p>
            <a:pPr lvl="0" rtl="0">
              <a:spcBef>
                <a:spcPts val="0"/>
              </a:spcBef>
              <a:spcAft>
                <a:spcPts val="800"/>
              </a:spcAft>
              <a:buNone/>
            </a:pPr>
            <a:r>
              <a:t/>
            </a:r>
            <a:endParaRPr>
              <a:solidFill>
                <a:srgbClr val="666666"/>
              </a:solidFill>
            </a:endParaRPr>
          </a:p>
          <a:p>
            <a:pPr lvl="0" rtl="0">
              <a:spcBef>
                <a:spcPts val="0"/>
              </a:spcBef>
              <a:spcAft>
                <a:spcPts val="0"/>
              </a:spcAft>
              <a:buNone/>
            </a:pPr>
            <a:r>
              <a:t/>
            </a:r>
            <a:endParaRPr/>
          </a:p>
        </p:txBody>
      </p:sp>
      <p:pic>
        <p:nvPicPr>
          <p:cNvPr descr="images.jpeg" id="93" name="Shape 93"/>
          <p:cNvPicPr preferRelativeResize="0"/>
          <p:nvPr/>
        </p:nvPicPr>
        <p:blipFill>
          <a:blip r:embed="rId3">
            <a:alphaModFix/>
          </a:blip>
          <a:stretch>
            <a:fillRect/>
          </a:stretch>
        </p:blipFill>
        <p:spPr>
          <a:xfrm>
            <a:off x="6709134" y="2650325"/>
            <a:ext cx="2320016" cy="129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101075" y="445025"/>
            <a:ext cx="8973000" cy="572700"/>
          </a:xfrm>
          <a:prstGeom prst="rect">
            <a:avLst/>
          </a:prstGeom>
        </p:spPr>
        <p:txBody>
          <a:bodyPr anchorCtr="0" anchor="t" bIns="91425" lIns="91425" rIns="91425" wrap="square" tIns="91425">
            <a:noAutofit/>
          </a:bodyPr>
          <a:lstStyle/>
          <a:p>
            <a:pPr lvl="0">
              <a:spcBef>
                <a:spcPts val="0"/>
              </a:spcBef>
              <a:buNone/>
            </a:pPr>
            <a:r>
              <a:rPr lang="en"/>
              <a:t>Method: Machine Learning with XGBOOST</a:t>
            </a:r>
          </a:p>
          <a:p>
            <a:pPr lvl="0">
              <a:spcBef>
                <a:spcPts val="0"/>
              </a:spcBef>
              <a:buNone/>
            </a:pPr>
            <a:r>
              <a:t/>
            </a:r>
            <a:endParaRPr/>
          </a:p>
        </p:txBody>
      </p:sp>
      <p:sp>
        <p:nvSpPr>
          <p:cNvPr id="99" name="Shape 9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en"/>
              <a:t>A combination of data cleaning, </a:t>
            </a:r>
            <a:r>
              <a:rPr lang="en"/>
              <a:t>variable analysis, and machine learning</a:t>
            </a:r>
          </a:p>
          <a:p>
            <a:pPr indent="-228600" lvl="0" marL="457200" rtl="0">
              <a:spcBef>
                <a:spcPts val="0"/>
              </a:spcBef>
              <a:buChar char="-"/>
            </a:pPr>
            <a:r>
              <a:rPr lang="en"/>
              <a:t>I produced a model for each NBA player detailing under what conditions they make shots</a:t>
            </a:r>
          </a:p>
          <a:p>
            <a:pPr indent="-228600" lvl="0" marL="457200" rtl="0">
              <a:spcBef>
                <a:spcPts val="0"/>
              </a:spcBef>
              <a:buChar char="-"/>
            </a:pPr>
            <a:r>
              <a:rPr lang="en"/>
              <a:t>The models predicted upwards of 90% accuracy on the test set, and close to 100% on the training set</a:t>
            </a:r>
          </a:p>
          <a:p>
            <a:pPr indent="-228600" lvl="0" marL="457200" rtl="0">
              <a:spcBef>
                <a:spcPts val="0"/>
              </a:spcBef>
              <a:buChar char="-"/>
            </a:pPr>
            <a:r>
              <a:rPr lang="en"/>
              <a:t>In other words, the xgboost model found a reasonable pattern within the data</a:t>
            </a:r>
          </a:p>
          <a:p>
            <a:pPr indent="-228600" lvl="0" marL="457200" rtl="0">
              <a:spcBef>
                <a:spcPts val="0"/>
              </a:spcBef>
              <a:buChar char="-"/>
            </a:pPr>
            <a:r>
              <a:rPr lang="en"/>
              <a:t>Through the models, I tested a new data set, which detailed this very situation I described earlier</a:t>
            </a:r>
          </a:p>
          <a:p>
            <a:pPr indent="-228600" lvl="0" marL="457200" rtl="0">
              <a:spcBef>
                <a:spcPts val="0"/>
              </a:spcBef>
              <a:buChar char="-"/>
            </a:pPr>
            <a:r>
              <a:rPr lang="en"/>
              <a:t>Excluded factors that would reveal to build model (like pts, fgm, …)</a:t>
            </a:r>
          </a:p>
          <a:p>
            <a:pPr indent="-228600" lvl="0" marL="457200" rtl="0">
              <a:spcBef>
                <a:spcPts val="0"/>
              </a:spcBef>
              <a:buChar char="-"/>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Code</a:t>
            </a:r>
          </a:p>
        </p:txBody>
      </p:sp>
      <p:pic>
        <p:nvPicPr>
          <p:cNvPr descr="Screen Shot 2017-04-22 at 1.12.36 PM.png" id="105" name="Shape 105"/>
          <p:cNvPicPr preferRelativeResize="0"/>
          <p:nvPr/>
        </p:nvPicPr>
        <p:blipFill>
          <a:blip r:embed="rId3">
            <a:alphaModFix/>
          </a:blip>
          <a:stretch>
            <a:fillRect/>
          </a:stretch>
        </p:blipFill>
        <p:spPr>
          <a:xfrm>
            <a:off x="152400" y="1170125"/>
            <a:ext cx="4147996" cy="3820975"/>
          </a:xfrm>
          <a:prstGeom prst="rect">
            <a:avLst/>
          </a:prstGeom>
          <a:noFill/>
          <a:ln>
            <a:noFill/>
          </a:ln>
        </p:spPr>
      </p:pic>
      <p:sp>
        <p:nvSpPr>
          <p:cNvPr id="106" name="Shape 106"/>
          <p:cNvSpPr txBox="1"/>
          <p:nvPr/>
        </p:nvSpPr>
        <p:spPr>
          <a:xfrm>
            <a:off x="2392050" y="175325"/>
            <a:ext cx="3537600" cy="842400"/>
          </a:xfrm>
          <a:prstGeom prst="rect">
            <a:avLst/>
          </a:prstGeom>
          <a:noFill/>
          <a:ln>
            <a:noFill/>
          </a:ln>
        </p:spPr>
        <p:txBody>
          <a:bodyPr anchorCtr="0" anchor="t" bIns="91425" lIns="91425" rIns="91425" wrap="square" tIns="91425">
            <a:noAutofit/>
          </a:bodyPr>
          <a:lstStyle/>
          <a:p>
            <a:pPr lvl="0">
              <a:spcBef>
                <a:spcPts val="0"/>
              </a:spcBef>
              <a:buNone/>
            </a:pPr>
            <a:r>
              <a:rPr i="1" lang="en"/>
              <a:t>Roughly 350 lines</a:t>
            </a:r>
          </a:p>
          <a:p>
            <a:pPr lvl="0">
              <a:spcBef>
                <a:spcPts val="0"/>
              </a:spcBef>
              <a:buNone/>
            </a:pPr>
            <a:r>
              <a:t/>
            </a:r>
            <a:endParaRPr/>
          </a:p>
          <a:p>
            <a:pPr indent="-228600" lvl="0" marL="457200" rtl="0">
              <a:spcBef>
                <a:spcPts val="0"/>
              </a:spcBef>
              <a:buChar char="-"/>
            </a:pPr>
            <a:r>
              <a:rPr i="1" lang="en"/>
              <a:t>Mostly cleaning to make fit for xgboost model</a:t>
            </a:r>
          </a:p>
          <a:p>
            <a:pPr lvl="0">
              <a:spcBef>
                <a:spcPts val="0"/>
              </a:spcBef>
              <a:buNone/>
            </a:pPr>
            <a:r>
              <a:t/>
            </a:r>
            <a:endParaRPr/>
          </a:p>
        </p:txBody>
      </p:sp>
      <p:pic>
        <p:nvPicPr>
          <p:cNvPr descr="Screen Shot 2017-04-26 at 1.42.54 PM.png" id="107" name="Shape 107"/>
          <p:cNvPicPr preferRelativeResize="0"/>
          <p:nvPr/>
        </p:nvPicPr>
        <p:blipFill>
          <a:blip r:embed="rId4">
            <a:alphaModFix/>
          </a:blip>
          <a:stretch>
            <a:fillRect/>
          </a:stretch>
        </p:blipFill>
        <p:spPr>
          <a:xfrm>
            <a:off x="4542621" y="1286800"/>
            <a:ext cx="4538806" cy="2847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Results</a:t>
            </a:r>
          </a:p>
        </p:txBody>
      </p:sp>
      <p:sp>
        <p:nvSpPr>
          <p:cNvPr id="113" name="Shape 113"/>
          <p:cNvSpPr txBox="1"/>
          <p:nvPr>
            <p:ph idx="1" type="body"/>
          </p:nvPr>
        </p:nvSpPr>
        <p:spPr>
          <a:xfrm>
            <a:off x="311700" y="1152475"/>
            <a:ext cx="5561700" cy="3416400"/>
          </a:xfrm>
          <a:prstGeom prst="rect">
            <a:avLst/>
          </a:prstGeom>
        </p:spPr>
        <p:txBody>
          <a:bodyPr anchorCtr="0" anchor="t" bIns="91425" lIns="91425" rIns="91425" wrap="square" tIns="91425">
            <a:noAutofit/>
          </a:bodyPr>
          <a:lstStyle/>
          <a:p>
            <a:pPr indent="-228600" lvl="0" marL="457200" rtl="0">
              <a:spcBef>
                <a:spcPts val="0"/>
              </a:spcBef>
              <a:buChar char="-"/>
            </a:pPr>
            <a:r>
              <a:rPr lang="en"/>
              <a:t>Lebron James: </a:t>
            </a:r>
            <a:r>
              <a:rPr lang="en"/>
              <a:t>0.9448389----&gt; missed</a:t>
            </a:r>
          </a:p>
          <a:p>
            <a:pPr indent="-228600" lvl="0" marL="457200" rtl="0">
              <a:spcBef>
                <a:spcPts val="0"/>
              </a:spcBef>
              <a:buChar char="-"/>
            </a:pPr>
            <a:r>
              <a:rPr lang="en"/>
              <a:t>Kyrie Irving: </a:t>
            </a:r>
            <a:r>
              <a:rPr lang="en"/>
              <a:t>0.2600898------&gt; made</a:t>
            </a:r>
          </a:p>
          <a:p>
            <a:pPr indent="-228600" lvl="0" marL="457200" rtl="0">
              <a:spcBef>
                <a:spcPts val="0"/>
              </a:spcBef>
              <a:buChar char="-"/>
            </a:pPr>
            <a:r>
              <a:rPr lang="en"/>
              <a:t>Kevin Love: </a:t>
            </a:r>
            <a:r>
              <a:rPr lang="en"/>
              <a:t>0.8550103 ----&gt; missed</a:t>
            </a:r>
          </a:p>
          <a:p>
            <a:pPr indent="-228600" lvl="0" marL="457200" rtl="0">
              <a:spcBef>
                <a:spcPts val="0"/>
              </a:spcBef>
              <a:buChar char="-"/>
            </a:pPr>
            <a:r>
              <a:rPr lang="en"/>
              <a:t>Channing Frye: </a:t>
            </a:r>
            <a:r>
              <a:rPr lang="en"/>
              <a:t>0.4017174----&gt; made</a:t>
            </a:r>
          </a:p>
          <a:p>
            <a:pPr indent="-228600" lvl="0" marL="457200" rtl="0">
              <a:spcBef>
                <a:spcPts val="0"/>
              </a:spcBef>
              <a:buChar char="-"/>
            </a:pPr>
            <a:r>
              <a:rPr lang="en"/>
              <a:t>Jr. Smith: .</a:t>
            </a:r>
            <a:r>
              <a:rPr lang="en"/>
              <a:t>0.452643----&gt; made (barely)</a:t>
            </a:r>
          </a:p>
          <a:p>
            <a:pPr indent="-228600" lvl="0" marL="457200" rtl="0">
              <a:spcBef>
                <a:spcPts val="0"/>
              </a:spcBef>
              <a:buChar char="-"/>
            </a:pPr>
            <a:r>
              <a:rPr lang="en"/>
              <a:t> Less than .5 means model predicts it to be made</a:t>
            </a:r>
          </a:p>
          <a:p>
            <a:pPr indent="-228600" lvl="0" marL="457200" rtl="0">
              <a:spcBef>
                <a:spcPts val="0"/>
              </a:spcBef>
              <a:buChar char="-"/>
            </a:pPr>
            <a:r>
              <a:rPr lang="en"/>
              <a:t>0 = Made</a:t>
            </a:r>
          </a:p>
          <a:p>
            <a:pPr indent="-228600" lvl="0" marL="457200" rtl="0">
              <a:spcBef>
                <a:spcPts val="0"/>
              </a:spcBef>
              <a:buChar char="-"/>
            </a:pPr>
            <a:r>
              <a:rPr lang="en"/>
              <a:t>1 = Missed</a:t>
            </a:r>
          </a:p>
          <a:p>
            <a:pPr lvl="0" rtl="0">
              <a:spcBef>
                <a:spcPts val="0"/>
              </a:spcBef>
              <a:buNone/>
            </a:pPr>
            <a:r>
              <a:t/>
            </a:r>
            <a:endParaRPr/>
          </a:p>
        </p:txBody>
      </p:sp>
      <p:sp>
        <p:nvSpPr>
          <p:cNvPr id="114" name="Shape 114"/>
          <p:cNvSpPr txBox="1"/>
          <p:nvPr>
            <p:ph idx="1" type="body"/>
          </p:nvPr>
        </p:nvSpPr>
        <p:spPr>
          <a:xfrm>
            <a:off x="5308100" y="863550"/>
            <a:ext cx="3981900" cy="3416400"/>
          </a:xfrm>
          <a:prstGeom prst="rect">
            <a:avLst/>
          </a:prstGeom>
        </p:spPr>
        <p:txBody>
          <a:bodyPr anchorCtr="0" anchor="t" bIns="91425" lIns="91425" rIns="91425" wrap="square" tIns="91425">
            <a:noAutofit/>
          </a:bodyPr>
          <a:lstStyle/>
          <a:p>
            <a:pPr indent="-228600" lvl="0" marL="457200" rtl="0">
              <a:spcBef>
                <a:spcPts val="0"/>
              </a:spcBef>
              <a:buChar char="-"/>
            </a:pPr>
            <a:r>
              <a:rPr lang="en"/>
              <a:t>Confidence of Model:</a:t>
            </a:r>
          </a:p>
          <a:p>
            <a:pPr indent="-228600" lvl="0" marL="457200" rtl="0">
              <a:spcBef>
                <a:spcPts val="0"/>
              </a:spcBef>
              <a:buChar char="-"/>
            </a:pPr>
            <a:r>
              <a:rPr lang="en"/>
              <a:t>Lebron: 89%</a:t>
            </a:r>
          </a:p>
          <a:p>
            <a:pPr indent="-228600" lvl="0" marL="457200" rtl="0">
              <a:spcBef>
                <a:spcPts val="0"/>
              </a:spcBef>
              <a:buChar char="-"/>
            </a:pPr>
            <a:r>
              <a:rPr lang="en"/>
              <a:t>Kyrie: 87%</a:t>
            </a:r>
          </a:p>
          <a:p>
            <a:pPr indent="-228600" lvl="0" marL="457200" rtl="0">
              <a:spcBef>
                <a:spcPts val="0"/>
              </a:spcBef>
              <a:buChar char="-"/>
            </a:pPr>
            <a:r>
              <a:rPr lang="en"/>
              <a:t>Kevin: 93%</a:t>
            </a:r>
          </a:p>
          <a:p>
            <a:pPr indent="-228600" lvl="0" marL="457200" rtl="0">
              <a:spcBef>
                <a:spcPts val="0"/>
              </a:spcBef>
              <a:buChar char="-"/>
            </a:pPr>
            <a:r>
              <a:rPr lang="en"/>
              <a:t>Channing: 97%</a:t>
            </a:r>
          </a:p>
          <a:p>
            <a:pPr indent="-228600" lvl="0" marL="457200" rtl="0">
              <a:spcBef>
                <a:spcPts val="0"/>
              </a:spcBef>
              <a:buChar char="-"/>
            </a:pPr>
            <a:r>
              <a:rPr lang="en"/>
              <a:t>JR: 98%</a:t>
            </a:r>
          </a:p>
        </p:txBody>
      </p:sp>
      <p:sp>
        <p:nvSpPr>
          <p:cNvPr id="115" name="Shape 115"/>
          <p:cNvSpPr txBox="1"/>
          <p:nvPr/>
        </p:nvSpPr>
        <p:spPr>
          <a:xfrm>
            <a:off x="763675" y="4155225"/>
            <a:ext cx="7614300" cy="808500"/>
          </a:xfrm>
          <a:prstGeom prst="rect">
            <a:avLst/>
          </a:prstGeom>
          <a:noFill/>
          <a:ln>
            <a:noFill/>
          </a:ln>
        </p:spPr>
        <p:txBody>
          <a:bodyPr anchorCtr="0" anchor="t" bIns="91425" lIns="91425" rIns="91425" wrap="square" tIns="91425">
            <a:noAutofit/>
          </a:bodyPr>
          <a:lstStyle/>
          <a:p>
            <a:pPr lvl="0">
              <a:spcBef>
                <a:spcPts val="0"/>
              </a:spcBef>
              <a:buNone/>
            </a:pPr>
            <a:r>
              <a:rPr b="1" i="1" lang="en"/>
              <a:t>A conservative coach might choose Channing….. With a model that accurate</a:t>
            </a: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