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7"/>
  </p:normalViewPr>
  <p:slideViewPr>
    <p:cSldViewPr snapToGrid="0" snapToObjects="1">
      <p:cViewPr varScale="1">
        <p:scale>
          <a:sx n="90" d="100"/>
          <a:sy n="90" d="100"/>
        </p:scale>
        <p:origin x="232"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2AF0E-D2CF-024F-BB2C-72A66F374D4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DC22697-89A8-AD4E-999E-05FE50BEED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2813E6-38F8-D049-A10A-1B50AEC00FFA}"/>
              </a:ext>
            </a:extLst>
          </p:cNvPr>
          <p:cNvSpPr>
            <a:spLocks noGrp="1"/>
          </p:cNvSpPr>
          <p:nvPr>
            <p:ph type="dt" sz="half" idx="10"/>
          </p:nvPr>
        </p:nvSpPr>
        <p:spPr/>
        <p:txBody>
          <a:bodyPr/>
          <a:lstStyle/>
          <a:p>
            <a:fld id="{F14AAC29-C16E-6E47-BCAA-0C23A100D0A9}" type="datetimeFigureOut">
              <a:rPr lang="en-US" smtClean="0"/>
              <a:t>9/14/20</a:t>
            </a:fld>
            <a:endParaRPr lang="en-US"/>
          </a:p>
        </p:txBody>
      </p:sp>
      <p:sp>
        <p:nvSpPr>
          <p:cNvPr id="5" name="Footer Placeholder 4">
            <a:extLst>
              <a:ext uri="{FF2B5EF4-FFF2-40B4-BE49-F238E27FC236}">
                <a16:creationId xmlns:a16="http://schemas.microsoft.com/office/drawing/2014/main" id="{F69D6484-3316-6C4C-AC81-A9E0128F0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95356-A950-DD42-AEBF-389B7D270ADB}"/>
              </a:ext>
            </a:extLst>
          </p:cNvPr>
          <p:cNvSpPr>
            <a:spLocks noGrp="1"/>
          </p:cNvSpPr>
          <p:nvPr>
            <p:ph type="sldNum" sz="quarter" idx="12"/>
          </p:nvPr>
        </p:nvSpPr>
        <p:spPr/>
        <p:txBody>
          <a:bodyPr/>
          <a:lstStyle/>
          <a:p>
            <a:fld id="{84A1C268-62EC-2E4D-B2FF-D3622E3CED8D}" type="slidenum">
              <a:rPr lang="en-US" smtClean="0"/>
              <a:t>‹#›</a:t>
            </a:fld>
            <a:endParaRPr lang="en-US"/>
          </a:p>
        </p:txBody>
      </p:sp>
    </p:spTree>
    <p:extLst>
      <p:ext uri="{BB962C8B-B14F-4D97-AF65-F5344CB8AC3E}">
        <p14:creationId xmlns:p14="http://schemas.microsoft.com/office/powerpoint/2010/main" val="1445813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027DA-BBEE-D64E-BA9A-11350AE67A6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62BB0D9-1327-E541-AC20-99B825CEF20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7219618-0204-1C4C-B73F-1E1F201ACA0E}"/>
              </a:ext>
            </a:extLst>
          </p:cNvPr>
          <p:cNvSpPr>
            <a:spLocks noGrp="1"/>
          </p:cNvSpPr>
          <p:nvPr>
            <p:ph type="dt" sz="half" idx="10"/>
          </p:nvPr>
        </p:nvSpPr>
        <p:spPr/>
        <p:txBody>
          <a:bodyPr/>
          <a:lstStyle/>
          <a:p>
            <a:fld id="{F14AAC29-C16E-6E47-BCAA-0C23A100D0A9}" type="datetimeFigureOut">
              <a:rPr lang="en-US" smtClean="0"/>
              <a:t>9/14/20</a:t>
            </a:fld>
            <a:endParaRPr lang="en-US"/>
          </a:p>
        </p:txBody>
      </p:sp>
      <p:sp>
        <p:nvSpPr>
          <p:cNvPr id="5" name="Footer Placeholder 4">
            <a:extLst>
              <a:ext uri="{FF2B5EF4-FFF2-40B4-BE49-F238E27FC236}">
                <a16:creationId xmlns:a16="http://schemas.microsoft.com/office/drawing/2014/main" id="{A60F1559-2697-DD4C-91D3-9C33935E65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A7384D-D10C-5940-A4C1-2393AB6EE047}"/>
              </a:ext>
            </a:extLst>
          </p:cNvPr>
          <p:cNvSpPr>
            <a:spLocks noGrp="1"/>
          </p:cNvSpPr>
          <p:nvPr>
            <p:ph type="sldNum" sz="quarter" idx="12"/>
          </p:nvPr>
        </p:nvSpPr>
        <p:spPr/>
        <p:txBody>
          <a:bodyPr/>
          <a:lstStyle/>
          <a:p>
            <a:fld id="{84A1C268-62EC-2E4D-B2FF-D3622E3CED8D}" type="slidenum">
              <a:rPr lang="en-US" smtClean="0"/>
              <a:t>‹#›</a:t>
            </a:fld>
            <a:endParaRPr lang="en-US"/>
          </a:p>
        </p:txBody>
      </p:sp>
    </p:spTree>
    <p:extLst>
      <p:ext uri="{BB962C8B-B14F-4D97-AF65-F5344CB8AC3E}">
        <p14:creationId xmlns:p14="http://schemas.microsoft.com/office/powerpoint/2010/main" val="314952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945E76-BC1F-2947-85A9-1DABFA1064D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8BE238F-3B47-BE4F-8C86-2A0D2856F4A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FE8ED4-9C87-F942-A6BC-8E750B5DD7FB}"/>
              </a:ext>
            </a:extLst>
          </p:cNvPr>
          <p:cNvSpPr>
            <a:spLocks noGrp="1"/>
          </p:cNvSpPr>
          <p:nvPr>
            <p:ph type="dt" sz="half" idx="10"/>
          </p:nvPr>
        </p:nvSpPr>
        <p:spPr/>
        <p:txBody>
          <a:bodyPr/>
          <a:lstStyle/>
          <a:p>
            <a:fld id="{F14AAC29-C16E-6E47-BCAA-0C23A100D0A9}" type="datetimeFigureOut">
              <a:rPr lang="en-US" smtClean="0"/>
              <a:t>9/14/20</a:t>
            </a:fld>
            <a:endParaRPr lang="en-US"/>
          </a:p>
        </p:txBody>
      </p:sp>
      <p:sp>
        <p:nvSpPr>
          <p:cNvPr id="5" name="Footer Placeholder 4">
            <a:extLst>
              <a:ext uri="{FF2B5EF4-FFF2-40B4-BE49-F238E27FC236}">
                <a16:creationId xmlns:a16="http://schemas.microsoft.com/office/drawing/2014/main" id="{1686D0E7-3025-094C-8650-DE6B6E9284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0A9A0B-5C0E-5147-AD67-6A476504DD9E}"/>
              </a:ext>
            </a:extLst>
          </p:cNvPr>
          <p:cNvSpPr>
            <a:spLocks noGrp="1"/>
          </p:cNvSpPr>
          <p:nvPr>
            <p:ph type="sldNum" sz="quarter" idx="12"/>
          </p:nvPr>
        </p:nvSpPr>
        <p:spPr/>
        <p:txBody>
          <a:bodyPr/>
          <a:lstStyle/>
          <a:p>
            <a:fld id="{84A1C268-62EC-2E4D-B2FF-D3622E3CED8D}" type="slidenum">
              <a:rPr lang="en-US" smtClean="0"/>
              <a:t>‹#›</a:t>
            </a:fld>
            <a:endParaRPr lang="en-US"/>
          </a:p>
        </p:txBody>
      </p:sp>
    </p:spTree>
    <p:extLst>
      <p:ext uri="{BB962C8B-B14F-4D97-AF65-F5344CB8AC3E}">
        <p14:creationId xmlns:p14="http://schemas.microsoft.com/office/powerpoint/2010/main" val="192553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8BD-4893-224D-9612-5ACF590046D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CA09144-BF47-AB42-8B28-BDB2FC63085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CB909B2-A372-724F-A682-BF99EA1B96C1}"/>
              </a:ext>
            </a:extLst>
          </p:cNvPr>
          <p:cNvSpPr>
            <a:spLocks noGrp="1"/>
          </p:cNvSpPr>
          <p:nvPr>
            <p:ph type="dt" sz="half" idx="10"/>
          </p:nvPr>
        </p:nvSpPr>
        <p:spPr/>
        <p:txBody>
          <a:bodyPr/>
          <a:lstStyle/>
          <a:p>
            <a:fld id="{F14AAC29-C16E-6E47-BCAA-0C23A100D0A9}" type="datetimeFigureOut">
              <a:rPr lang="en-US" smtClean="0"/>
              <a:t>9/14/20</a:t>
            </a:fld>
            <a:endParaRPr lang="en-US"/>
          </a:p>
        </p:txBody>
      </p:sp>
      <p:sp>
        <p:nvSpPr>
          <p:cNvPr id="5" name="Footer Placeholder 4">
            <a:extLst>
              <a:ext uri="{FF2B5EF4-FFF2-40B4-BE49-F238E27FC236}">
                <a16:creationId xmlns:a16="http://schemas.microsoft.com/office/drawing/2014/main" id="{A58415EB-F7EF-C34B-AECB-523725014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CD37D-7687-D242-AD68-258A6446CF5C}"/>
              </a:ext>
            </a:extLst>
          </p:cNvPr>
          <p:cNvSpPr>
            <a:spLocks noGrp="1"/>
          </p:cNvSpPr>
          <p:nvPr>
            <p:ph type="sldNum" sz="quarter" idx="12"/>
          </p:nvPr>
        </p:nvSpPr>
        <p:spPr/>
        <p:txBody>
          <a:bodyPr/>
          <a:lstStyle/>
          <a:p>
            <a:fld id="{84A1C268-62EC-2E4D-B2FF-D3622E3CED8D}" type="slidenum">
              <a:rPr lang="en-US" smtClean="0"/>
              <a:t>‹#›</a:t>
            </a:fld>
            <a:endParaRPr lang="en-US"/>
          </a:p>
        </p:txBody>
      </p:sp>
    </p:spTree>
    <p:extLst>
      <p:ext uri="{BB962C8B-B14F-4D97-AF65-F5344CB8AC3E}">
        <p14:creationId xmlns:p14="http://schemas.microsoft.com/office/powerpoint/2010/main" val="3277464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8041-A26A-FD48-B6B7-061A1F37754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046E5C0-F980-924B-B15A-99D8AF620E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4ED4189-03A8-A14B-8071-3E2FA56F4205}"/>
              </a:ext>
            </a:extLst>
          </p:cNvPr>
          <p:cNvSpPr>
            <a:spLocks noGrp="1"/>
          </p:cNvSpPr>
          <p:nvPr>
            <p:ph type="dt" sz="half" idx="10"/>
          </p:nvPr>
        </p:nvSpPr>
        <p:spPr/>
        <p:txBody>
          <a:bodyPr/>
          <a:lstStyle/>
          <a:p>
            <a:fld id="{F14AAC29-C16E-6E47-BCAA-0C23A100D0A9}" type="datetimeFigureOut">
              <a:rPr lang="en-US" smtClean="0"/>
              <a:t>9/14/20</a:t>
            </a:fld>
            <a:endParaRPr lang="en-US"/>
          </a:p>
        </p:txBody>
      </p:sp>
      <p:sp>
        <p:nvSpPr>
          <p:cNvPr id="5" name="Footer Placeholder 4">
            <a:extLst>
              <a:ext uri="{FF2B5EF4-FFF2-40B4-BE49-F238E27FC236}">
                <a16:creationId xmlns:a16="http://schemas.microsoft.com/office/drawing/2014/main" id="{DC5E56CF-7BAB-6843-92F1-D2072EC6B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6BD9E3-CF39-1140-9DDC-D07E3260849E}"/>
              </a:ext>
            </a:extLst>
          </p:cNvPr>
          <p:cNvSpPr>
            <a:spLocks noGrp="1"/>
          </p:cNvSpPr>
          <p:nvPr>
            <p:ph type="sldNum" sz="quarter" idx="12"/>
          </p:nvPr>
        </p:nvSpPr>
        <p:spPr/>
        <p:txBody>
          <a:bodyPr/>
          <a:lstStyle/>
          <a:p>
            <a:fld id="{84A1C268-62EC-2E4D-B2FF-D3622E3CED8D}" type="slidenum">
              <a:rPr lang="en-US" smtClean="0"/>
              <a:t>‹#›</a:t>
            </a:fld>
            <a:endParaRPr lang="en-US"/>
          </a:p>
        </p:txBody>
      </p:sp>
    </p:spTree>
    <p:extLst>
      <p:ext uri="{BB962C8B-B14F-4D97-AF65-F5344CB8AC3E}">
        <p14:creationId xmlns:p14="http://schemas.microsoft.com/office/powerpoint/2010/main" val="1720115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30B3B-E533-7A45-9AFF-B1A829EB19A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A86A989-5818-8447-B80B-9F24F3A6CD3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35D965E-C67F-FC4F-AABC-DEC10970FE1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4B5E009-5C2F-6346-B99F-A6C35356D180}"/>
              </a:ext>
            </a:extLst>
          </p:cNvPr>
          <p:cNvSpPr>
            <a:spLocks noGrp="1"/>
          </p:cNvSpPr>
          <p:nvPr>
            <p:ph type="dt" sz="half" idx="10"/>
          </p:nvPr>
        </p:nvSpPr>
        <p:spPr/>
        <p:txBody>
          <a:bodyPr/>
          <a:lstStyle/>
          <a:p>
            <a:fld id="{F14AAC29-C16E-6E47-BCAA-0C23A100D0A9}" type="datetimeFigureOut">
              <a:rPr lang="en-US" smtClean="0"/>
              <a:t>9/14/20</a:t>
            </a:fld>
            <a:endParaRPr lang="en-US"/>
          </a:p>
        </p:txBody>
      </p:sp>
      <p:sp>
        <p:nvSpPr>
          <p:cNvPr id="6" name="Footer Placeholder 5">
            <a:extLst>
              <a:ext uri="{FF2B5EF4-FFF2-40B4-BE49-F238E27FC236}">
                <a16:creationId xmlns:a16="http://schemas.microsoft.com/office/drawing/2014/main" id="{EB472685-EBF3-5A4C-9651-7B16EFE47E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61D42-75A6-EE4E-A991-C5DE0C54D63F}"/>
              </a:ext>
            </a:extLst>
          </p:cNvPr>
          <p:cNvSpPr>
            <a:spLocks noGrp="1"/>
          </p:cNvSpPr>
          <p:nvPr>
            <p:ph type="sldNum" sz="quarter" idx="12"/>
          </p:nvPr>
        </p:nvSpPr>
        <p:spPr/>
        <p:txBody>
          <a:bodyPr/>
          <a:lstStyle/>
          <a:p>
            <a:fld id="{84A1C268-62EC-2E4D-B2FF-D3622E3CED8D}" type="slidenum">
              <a:rPr lang="en-US" smtClean="0"/>
              <a:t>‹#›</a:t>
            </a:fld>
            <a:endParaRPr lang="en-US"/>
          </a:p>
        </p:txBody>
      </p:sp>
    </p:spTree>
    <p:extLst>
      <p:ext uri="{BB962C8B-B14F-4D97-AF65-F5344CB8AC3E}">
        <p14:creationId xmlns:p14="http://schemas.microsoft.com/office/powerpoint/2010/main" val="279198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0CE12-814A-764B-B370-546DD26C448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32C805D-B055-1B4F-977B-1C05D7C539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D106F65-A52C-D744-A1F3-874D4A6C000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16993AB-3741-894C-8625-92D07E8184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017CBBA-DEBB-F643-991C-E61E9DAD1C8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5CFA358-92B6-0C43-9360-8012B811915B}"/>
              </a:ext>
            </a:extLst>
          </p:cNvPr>
          <p:cNvSpPr>
            <a:spLocks noGrp="1"/>
          </p:cNvSpPr>
          <p:nvPr>
            <p:ph type="dt" sz="half" idx="10"/>
          </p:nvPr>
        </p:nvSpPr>
        <p:spPr/>
        <p:txBody>
          <a:bodyPr/>
          <a:lstStyle/>
          <a:p>
            <a:fld id="{F14AAC29-C16E-6E47-BCAA-0C23A100D0A9}" type="datetimeFigureOut">
              <a:rPr lang="en-US" smtClean="0"/>
              <a:t>9/14/20</a:t>
            </a:fld>
            <a:endParaRPr lang="en-US"/>
          </a:p>
        </p:txBody>
      </p:sp>
      <p:sp>
        <p:nvSpPr>
          <p:cNvPr id="8" name="Footer Placeholder 7">
            <a:extLst>
              <a:ext uri="{FF2B5EF4-FFF2-40B4-BE49-F238E27FC236}">
                <a16:creationId xmlns:a16="http://schemas.microsoft.com/office/drawing/2014/main" id="{1698AB66-E159-C54E-B57F-285A1125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D03B41-5426-9B47-B683-A307BFFB45BA}"/>
              </a:ext>
            </a:extLst>
          </p:cNvPr>
          <p:cNvSpPr>
            <a:spLocks noGrp="1"/>
          </p:cNvSpPr>
          <p:nvPr>
            <p:ph type="sldNum" sz="quarter" idx="12"/>
          </p:nvPr>
        </p:nvSpPr>
        <p:spPr/>
        <p:txBody>
          <a:bodyPr/>
          <a:lstStyle/>
          <a:p>
            <a:fld id="{84A1C268-62EC-2E4D-B2FF-D3622E3CED8D}" type="slidenum">
              <a:rPr lang="en-US" smtClean="0"/>
              <a:t>‹#›</a:t>
            </a:fld>
            <a:endParaRPr lang="en-US"/>
          </a:p>
        </p:txBody>
      </p:sp>
    </p:spTree>
    <p:extLst>
      <p:ext uri="{BB962C8B-B14F-4D97-AF65-F5344CB8AC3E}">
        <p14:creationId xmlns:p14="http://schemas.microsoft.com/office/powerpoint/2010/main" val="4193272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BE31-BCF1-0742-8061-C88D7F70985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521AD4C-511C-9249-B778-D787C6FCA553}"/>
              </a:ext>
            </a:extLst>
          </p:cNvPr>
          <p:cNvSpPr>
            <a:spLocks noGrp="1"/>
          </p:cNvSpPr>
          <p:nvPr>
            <p:ph type="dt" sz="half" idx="10"/>
          </p:nvPr>
        </p:nvSpPr>
        <p:spPr/>
        <p:txBody>
          <a:bodyPr/>
          <a:lstStyle/>
          <a:p>
            <a:fld id="{F14AAC29-C16E-6E47-BCAA-0C23A100D0A9}" type="datetimeFigureOut">
              <a:rPr lang="en-US" smtClean="0"/>
              <a:t>9/14/20</a:t>
            </a:fld>
            <a:endParaRPr lang="en-US"/>
          </a:p>
        </p:txBody>
      </p:sp>
      <p:sp>
        <p:nvSpPr>
          <p:cNvPr id="4" name="Footer Placeholder 3">
            <a:extLst>
              <a:ext uri="{FF2B5EF4-FFF2-40B4-BE49-F238E27FC236}">
                <a16:creationId xmlns:a16="http://schemas.microsoft.com/office/drawing/2014/main" id="{68C1D14B-0BC6-5E46-A4FB-ADA17B68D3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2D3610-9E7B-3043-875D-EFF94A94247D}"/>
              </a:ext>
            </a:extLst>
          </p:cNvPr>
          <p:cNvSpPr>
            <a:spLocks noGrp="1"/>
          </p:cNvSpPr>
          <p:nvPr>
            <p:ph type="sldNum" sz="quarter" idx="12"/>
          </p:nvPr>
        </p:nvSpPr>
        <p:spPr/>
        <p:txBody>
          <a:bodyPr/>
          <a:lstStyle/>
          <a:p>
            <a:fld id="{84A1C268-62EC-2E4D-B2FF-D3622E3CED8D}" type="slidenum">
              <a:rPr lang="en-US" smtClean="0"/>
              <a:t>‹#›</a:t>
            </a:fld>
            <a:endParaRPr lang="en-US"/>
          </a:p>
        </p:txBody>
      </p:sp>
    </p:spTree>
    <p:extLst>
      <p:ext uri="{BB962C8B-B14F-4D97-AF65-F5344CB8AC3E}">
        <p14:creationId xmlns:p14="http://schemas.microsoft.com/office/powerpoint/2010/main" val="1402682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FD86B1-B251-1148-AB9D-FEAF9760942A}"/>
              </a:ext>
            </a:extLst>
          </p:cNvPr>
          <p:cNvSpPr>
            <a:spLocks noGrp="1"/>
          </p:cNvSpPr>
          <p:nvPr>
            <p:ph type="dt" sz="half" idx="10"/>
          </p:nvPr>
        </p:nvSpPr>
        <p:spPr/>
        <p:txBody>
          <a:bodyPr/>
          <a:lstStyle/>
          <a:p>
            <a:fld id="{F14AAC29-C16E-6E47-BCAA-0C23A100D0A9}" type="datetimeFigureOut">
              <a:rPr lang="en-US" smtClean="0"/>
              <a:t>9/14/20</a:t>
            </a:fld>
            <a:endParaRPr lang="en-US"/>
          </a:p>
        </p:txBody>
      </p:sp>
      <p:sp>
        <p:nvSpPr>
          <p:cNvPr id="3" name="Footer Placeholder 2">
            <a:extLst>
              <a:ext uri="{FF2B5EF4-FFF2-40B4-BE49-F238E27FC236}">
                <a16:creationId xmlns:a16="http://schemas.microsoft.com/office/drawing/2014/main" id="{19431578-B617-F945-B6D4-7B78CDB911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B00B31-0D38-2543-B8D2-7C2F62B76F0A}"/>
              </a:ext>
            </a:extLst>
          </p:cNvPr>
          <p:cNvSpPr>
            <a:spLocks noGrp="1"/>
          </p:cNvSpPr>
          <p:nvPr>
            <p:ph type="sldNum" sz="quarter" idx="12"/>
          </p:nvPr>
        </p:nvSpPr>
        <p:spPr/>
        <p:txBody>
          <a:bodyPr/>
          <a:lstStyle/>
          <a:p>
            <a:fld id="{84A1C268-62EC-2E4D-B2FF-D3622E3CED8D}" type="slidenum">
              <a:rPr lang="en-US" smtClean="0"/>
              <a:t>‹#›</a:t>
            </a:fld>
            <a:endParaRPr lang="en-US"/>
          </a:p>
        </p:txBody>
      </p:sp>
    </p:spTree>
    <p:extLst>
      <p:ext uri="{BB962C8B-B14F-4D97-AF65-F5344CB8AC3E}">
        <p14:creationId xmlns:p14="http://schemas.microsoft.com/office/powerpoint/2010/main" val="159234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E5CC9-CE9F-5F48-A2E6-5A30D6D2A1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EDA8925-CECF-F948-9DD7-FBDE867AF2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1ECADFE-DBD4-D147-9F0D-15803C7F8B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DE658F1-72C1-C943-BA9A-25589CD92293}"/>
              </a:ext>
            </a:extLst>
          </p:cNvPr>
          <p:cNvSpPr>
            <a:spLocks noGrp="1"/>
          </p:cNvSpPr>
          <p:nvPr>
            <p:ph type="dt" sz="half" idx="10"/>
          </p:nvPr>
        </p:nvSpPr>
        <p:spPr/>
        <p:txBody>
          <a:bodyPr/>
          <a:lstStyle/>
          <a:p>
            <a:fld id="{F14AAC29-C16E-6E47-BCAA-0C23A100D0A9}" type="datetimeFigureOut">
              <a:rPr lang="en-US" smtClean="0"/>
              <a:t>9/14/20</a:t>
            </a:fld>
            <a:endParaRPr lang="en-US"/>
          </a:p>
        </p:txBody>
      </p:sp>
      <p:sp>
        <p:nvSpPr>
          <p:cNvPr id="6" name="Footer Placeholder 5">
            <a:extLst>
              <a:ext uri="{FF2B5EF4-FFF2-40B4-BE49-F238E27FC236}">
                <a16:creationId xmlns:a16="http://schemas.microsoft.com/office/drawing/2014/main" id="{437C31F7-C962-C849-B0D8-57BBF0F9E1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8CE94C-1A75-8849-9C66-F62AF3CD8BF9}"/>
              </a:ext>
            </a:extLst>
          </p:cNvPr>
          <p:cNvSpPr>
            <a:spLocks noGrp="1"/>
          </p:cNvSpPr>
          <p:nvPr>
            <p:ph type="sldNum" sz="quarter" idx="12"/>
          </p:nvPr>
        </p:nvSpPr>
        <p:spPr/>
        <p:txBody>
          <a:bodyPr/>
          <a:lstStyle/>
          <a:p>
            <a:fld id="{84A1C268-62EC-2E4D-B2FF-D3622E3CED8D}" type="slidenum">
              <a:rPr lang="en-US" smtClean="0"/>
              <a:t>‹#›</a:t>
            </a:fld>
            <a:endParaRPr lang="en-US"/>
          </a:p>
        </p:txBody>
      </p:sp>
    </p:spTree>
    <p:extLst>
      <p:ext uri="{BB962C8B-B14F-4D97-AF65-F5344CB8AC3E}">
        <p14:creationId xmlns:p14="http://schemas.microsoft.com/office/powerpoint/2010/main" val="1631355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F4C25-1019-0E49-86C7-353B0D90B34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C1EE370-8C5A-6D47-AB87-1AD43DD183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A10A46-1997-1B44-8D06-C2918D052D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ACFC053-4638-094B-9154-FBA276D6B410}"/>
              </a:ext>
            </a:extLst>
          </p:cNvPr>
          <p:cNvSpPr>
            <a:spLocks noGrp="1"/>
          </p:cNvSpPr>
          <p:nvPr>
            <p:ph type="dt" sz="half" idx="10"/>
          </p:nvPr>
        </p:nvSpPr>
        <p:spPr/>
        <p:txBody>
          <a:bodyPr/>
          <a:lstStyle/>
          <a:p>
            <a:fld id="{F14AAC29-C16E-6E47-BCAA-0C23A100D0A9}" type="datetimeFigureOut">
              <a:rPr lang="en-US" smtClean="0"/>
              <a:t>9/14/20</a:t>
            </a:fld>
            <a:endParaRPr lang="en-US"/>
          </a:p>
        </p:txBody>
      </p:sp>
      <p:sp>
        <p:nvSpPr>
          <p:cNvPr id="6" name="Footer Placeholder 5">
            <a:extLst>
              <a:ext uri="{FF2B5EF4-FFF2-40B4-BE49-F238E27FC236}">
                <a16:creationId xmlns:a16="http://schemas.microsoft.com/office/drawing/2014/main" id="{6EA662EF-40DD-BD41-BC4B-9D24F80777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6E2CF5-A653-C64C-861E-CDC0B1351DCE}"/>
              </a:ext>
            </a:extLst>
          </p:cNvPr>
          <p:cNvSpPr>
            <a:spLocks noGrp="1"/>
          </p:cNvSpPr>
          <p:nvPr>
            <p:ph type="sldNum" sz="quarter" idx="12"/>
          </p:nvPr>
        </p:nvSpPr>
        <p:spPr/>
        <p:txBody>
          <a:bodyPr/>
          <a:lstStyle/>
          <a:p>
            <a:fld id="{84A1C268-62EC-2E4D-B2FF-D3622E3CED8D}" type="slidenum">
              <a:rPr lang="en-US" smtClean="0"/>
              <a:t>‹#›</a:t>
            </a:fld>
            <a:endParaRPr lang="en-US"/>
          </a:p>
        </p:txBody>
      </p:sp>
    </p:spTree>
    <p:extLst>
      <p:ext uri="{BB962C8B-B14F-4D97-AF65-F5344CB8AC3E}">
        <p14:creationId xmlns:p14="http://schemas.microsoft.com/office/powerpoint/2010/main" val="362162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65F3B7-13C6-D443-9127-44445C0830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96B703A-98E8-004B-A6C0-6535447101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6CE8058-4062-DB41-AD7D-BAE5E6BC61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4AAC29-C16E-6E47-BCAA-0C23A100D0A9}" type="datetimeFigureOut">
              <a:rPr lang="en-US" smtClean="0"/>
              <a:t>9/14/20</a:t>
            </a:fld>
            <a:endParaRPr lang="en-US"/>
          </a:p>
        </p:txBody>
      </p:sp>
      <p:sp>
        <p:nvSpPr>
          <p:cNvPr id="5" name="Footer Placeholder 4">
            <a:extLst>
              <a:ext uri="{FF2B5EF4-FFF2-40B4-BE49-F238E27FC236}">
                <a16:creationId xmlns:a16="http://schemas.microsoft.com/office/drawing/2014/main" id="{36CF3DD8-C451-0C40-8120-3E00CBB867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AE4868-4D81-2E4B-84F3-CD1C9EC350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1C268-62EC-2E4D-B2FF-D3622E3CED8D}" type="slidenum">
              <a:rPr lang="en-US" smtClean="0"/>
              <a:t>‹#›</a:t>
            </a:fld>
            <a:endParaRPr lang="en-US"/>
          </a:p>
        </p:txBody>
      </p:sp>
    </p:spTree>
    <p:extLst>
      <p:ext uri="{BB962C8B-B14F-4D97-AF65-F5344CB8AC3E}">
        <p14:creationId xmlns:p14="http://schemas.microsoft.com/office/powerpoint/2010/main" val="3046252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29670-20EC-3F4A-8086-5D7E79ECDA64}"/>
              </a:ext>
            </a:extLst>
          </p:cNvPr>
          <p:cNvSpPr>
            <a:spLocks noGrp="1"/>
          </p:cNvSpPr>
          <p:nvPr>
            <p:ph type="ctrTitle"/>
          </p:nvPr>
        </p:nvSpPr>
        <p:spPr/>
        <p:txBody>
          <a:bodyPr/>
          <a:lstStyle/>
          <a:p>
            <a:r>
              <a:rPr lang="en-GB" dirty="0" err="1"/>
              <a:t>Sweena’s</a:t>
            </a:r>
            <a:r>
              <a:rPr lang="en-GB" dirty="0"/>
              <a:t> Capstone Project - Car accident severity</a:t>
            </a:r>
            <a:endParaRPr lang="en-US" dirty="0"/>
          </a:p>
        </p:txBody>
      </p:sp>
      <p:sp>
        <p:nvSpPr>
          <p:cNvPr id="3" name="Subtitle 2">
            <a:extLst>
              <a:ext uri="{FF2B5EF4-FFF2-40B4-BE49-F238E27FC236}">
                <a16:creationId xmlns:a16="http://schemas.microsoft.com/office/drawing/2014/main" id="{FFB2CD75-D6B1-D443-BB25-CDCB16F5056B}"/>
              </a:ext>
            </a:extLst>
          </p:cNvPr>
          <p:cNvSpPr>
            <a:spLocks noGrp="1"/>
          </p:cNvSpPr>
          <p:nvPr>
            <p:ph type="subTitle" idx="1"/>
          </p:nvPr>
        </p:nvSpPr>
        <p:spPr/>
        <p:txBody>
          <a:bodyPr/>
          <a:lstStyle/>
          <a:p>
            <a:r>
              <a:rPr lang="en-US" dirty="0"/>
              <a:t>IBM DATA SCIENCE COURSE</a:t>
            </a:r>
          </a:p>
        </p:txBody>
      </p:sp>
    </p:spTree>
    <p:extLst>
      <p:ext uri="{BB962C8B-B14F-4D97-AF65-F5344CB8AC3E}">
        <p14:creationId xmlns:p14="http://schemas.microsoft.com/office/powerpoint/2010/main" val="3106823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20C1F-59DB-1644-8881-B7384D2A4BCE}"/>
              </a:ext>
            </a:extLst>
          </p:cNvPr>
          <p:cNvSpPr>
            <a:spLocks noGrp="1"/>
          </p:cNvSpPr>
          <p:nvPr>
            <p:ph type="title"/>
          </p:nvPr>
        </p:nvSpPr>
        <p:spPr/>
        <p:txBody>
          <a:bodyPr/>
          <a:lstStyle/>
          <a:p>
            <a:r>
              <a:rPr lang="en-US" dirty="0"/>
              <a:t>Helping to reduce the number of accidents.</a:t>
            </a:r>
          </a:p>
        </p:txBody>
      </p:sp>
      <p:sp>
        <p:nvSpPr>
          <p:cNvPr id="3" name="Content Placeholder 2">
            <a:extLst>
              <a:ext uri="{FF2B5EF4-FFF2-40B4-BE49-F238E27FC236}">
                <a16:creationId xmlns:a16="http://schemas.microsoft.com/office/drawing/2014/main" id="{1E9E15F9-0B54-D043-B4D4-D4F8A07CA634}"/>
              </a:ext>
            </a:extLst>
          </p:cNvPr>
          <p:cNvSpPr>
            <a:spLocks noGrp="1"/>
          </p:cNvSpPr>
          <p:nvPr>
            <p:ph idx="1"/>
          </p:nvPr>
        </p:nvSpPr>
        <p:spPr/>
        <p:txBody>
          <a:bodyPr/>
          <a:lstStyle/>
          <a:p>
            <a:r>
              <a:rPr lang="en-US" dirty="0"/>
              <a:t>You’ll be able to reduce the number of accidents by creating bar charts and comparing each data points. For example, you’ll be able to compare the number of accidents that are happening in the daylight and night time and find a way to prevent this.</a:t>
            </a:r>
          </a:p>
          <a:p>
            <a:r>
              <a:rPr lang="en-US" dirty="0"/>
              <a:t>You will need to also implement systems such as more signs if there is an increase of accidents at </a:t>
            </a:r>
            <a:r>
              <a:rPr lang="en-US" dirty="0" err="1"/>
              <a:t>interjunctions</a:t>
            </a:r>
            <a:r>
              <a:rPr lang="en-US" dirty="0"/>
              <a:t> in order to help drivers prepare or slow down for potential threats.</a:t>
            </a:r>
          </a:p>
          <a:p>
            <a:r>
              <a:rPr lang="en-US" dirty="0"/>
              <a:t>Bar charts help you compare the number of accidents that happen in various conditions.</a:t>
            </a:r>
          </a:p>
        </p:txBody>
      </p:sp>
    </p:spTree>
    <p:extLst>
      <p:ext uri="{BB962C8B-B14F-4D97-AF65-F5344CB8AC3E}">
        <p14:creationId xmlns:p14="http://schemas.microsoft.com/office/powerpoint/2010/main" val="21359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D4673-4677-5C49-BB55-2FAFB0AA5099}"/>
              </a:ext>
            </a:extLst>
          </p:cNvPr>
          <p:cNvSpPr>
            <a:spLocks noGrp="1"/>
          </p:cNvSpPr>
          <p:nvPr>
            <p:ph type="title"/>
          </p:nvPr>
        </p:nvSpPr>
        <p:spPr>
          <a:xfrm>
            <a:off x="648929" y="629266"/>
            <a:ext cx="3667039" cy="1676603"/>
          </a:xfrm>
        </p:spPr>
        <p:txBody>
          <a:bodyPr>
            <a:normAutofit/>
          </a:bodyPr>
          <a:lstStyle/>
          <a:p>
            <a:r>
              <a:rPr lang="en-US" sz="3600" dirty="0"/>
              <a:t>Number of Collisions and The Type of Collision</a:t>
            </a:r>
          </a:p>
        </p:txBody>
      </p:sp>
      <p:sp>
        <p:nvSpPr>
          <p:cNvPr id="3" name="Content Placeholder 2">
            <a:extLst>
              <a:ext uri="{FF2B5EF4-FFF2-40B4-BE49-F238E27FC236}">
                <a16:creationId xmlns:a16="http://schemas.microsoft.com/office/drawing/2014/main" id="{6F53DE70-3286-2349-BFEA-B2E73DF6920C}"/>
              </a:ext>
            </a:extLst>
          </p:cNvPr>
          <p:cNvSpPr>
            <a:spLocks noGrp="1"/>
          </p:cNvSpPr>
          <p:nvPr>
            <p:ph idx="1"/>
          </p:nvPr>
        </p:nvSpPr>
        <p:spPr>
          <a:xfrm>
            <a:off x="648931" y="2438401"/>
            <a:ext cx="3667036" cy="3779520"/>
          </a:xfrm>
        </p:spPr>
        <p:txBody>
          <a:bodyPr>
            <a:normAutofit/>
          </a:bodyPr>
          <a:lstStyle/>
          <a:p>
            <a:r>
              <a:rPr lang="en-US" sz="1800" dirty="0"/>
              <a:t>#Conclusion by looking at this graph</a:t>
            </a:r>
          </a:p>
          <a:p>
            <a:r>
              <a:rPr lang="en-US" sz="1800" dirty="0"/>
              <a:t>#You are able to see the difference between the injuries and the property and are able to see that the property damages </a:t>
            </a:r>
          </a:p>
          <a:p>
            <a:r>
              <a:rPr lang="en-US" sz="1800" dirty="0"/>
              <a:t>#are much higher </a:t>
            </a:r>
            <a:r>
              <a:rPr lang="en-US" sz="1800" dirty="0" err="1"/>
              <a:t>wich</a:t>
            </a:r>
            <a:r>
              <a:rPr lang="en-US" sz="1800" dirty="0"/>
              <a:t> means that the accidents may not be as severe as those that are </a:t>
            </a:r>
            <a:r>
              <a:rPr lang="en-US" sz="1800" dirty="0" err="1"/>
              <a:t>propety</a:t>
            </a:r>
            <a:endParaRPr lang="en-US" sz="1800" dirty="0"/>
          </a:p>
        </p:txBody>
      </p:sp>
      <p:sp>
        <p:nvSpPr>
          <p:cNvPr id="15" name="Rectangle 14">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74EC26F7-867B-104F-BC92-82115D4FE53B}"/>
              </a:ext>
            </a:extLst>
          </p:cNvPr>
          <p:cNvPicPr>
            <a:picLocks noChangeAspect="1"/>
          </p:cNvPicPr>
          <p:nvPr/>
        </p:nvPicPr>
        <p:blipFill rotWithShape="1">
          <a:blip r:embed="rId2"/>
          <a:srcRect l="15612" r="14624" b="-1"/>
          <a:stretch/>
        </p:blipFill>
        <p:spPr>
          <a:xfrm>
            <a:off x="5276088" y="640082"/>
            <a:ext cx="6276250" cy="5577838"/>
          </a:xfrm>
          <a:prstGeom prst="rect">
            <a:avLst/>
          </a:prstGeom>
          <a:effectLst/>
        </p:spPr>
      </p:pic>
    </p:spTree>
    <p:extLst>
      <p:ext uri="{BB962C8B-B14F-4D97-AF65-F5344CB8AC3E}">
        <p14:creationId xmlns:p14="http://schemas.microsoft.com/office/powerpoint/2010/main" val="230040432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69D26-937D-BE4C-902F-6ECB0E703E7F}"/>
              </a:ext>
            </a:extLst>
          </p:cNvPr>
          <p:cNvSpPr>
            <a:spLocks noGrp="1"/>
          </p:cNvSpPr>
          <p:nvPr>
            <p:ph type="title"/>
          </p:nvPr>
        </p:nvSpPr>
        <p:spPr>
          <a:xfrm>
            <a:off x="7187464" y="1697081"/>
            <a:ext cx="4036334" cy="4711883"/>
          </a:xfrm>
        </p:spPr>
        <p:txBody>
          <a:bodyPr vert="horz" lIns="91440" tIns="45720" rIns="91440" bIns="45720" rtlCol="0" anchor="t">
            <a:noAutofit/>
          </a:bodyPr>
          <a:lstStyle/>
          <a:p>
            <a:r>
              <a:rPr lang="en-US" sz="2400" dirty="0"/>
              <a:t>By looking at this graph, you are able to see that the number of accidents at blocks are much higher than intersection. This means that more signs or cameras could be implemented so that you could keep an eye out and also so that individuals would be more aware that this is an area where accidents are likely to occur.</a:t>
            </a:r>
          </a:p>
        </p:txBody>
      </p:sp>
      <p:sp>
        <p:nvSpPr>
          <p:cNvPr id="12" name="Rectangle 1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86168952-A777-E644-AD5F-7F5A26C22B79}"/>
              </a:ext>
            </a:extLst>
          </p:cNvPr>
          <p:cNvPicPr>
            <a:picLocks noGrp="1" noChangeAspect="1"/>
          </p:cNvPicPr>
          <p:nvPr>
            <p:ph idx="1"/>
          </p:nvPr>
        </p:nvPicPr>
        <p:blipFill rotWithShape="1">
          <a:blip r:embed="rId2"/>
          <a:srcRect l="14402" r="12928" b="2"/>
          <a:stretch/>
        </p:blipFill>
        <p:spPr>
          <a:xfrm>
            <a:off x="496823" y="666728"/>
            <a:ext cx="5772686" cy="5465791"/>
          </a:xfrm>
          <a:prstGeom prst="rect">
            <a:avLst/>
          </a:prstGeom>
        </p:spPr>
      </p:pic>
      <p:grpSp>
        <p:nvGrpSpPr>
          <p:cNvPr id="16" name="Group 1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17" name="Rectangle 1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0A0549FC-9328-DA42-802E-62580D1654CB}"/>
              </a:ext>
            </a:extLst>
          </p:cNvPr>
          <p:cNvSpPr txBox="1"/>
          <p:nvPr/>
        </p:nvSpPr>
        <p:spPr>
          <a:xfrm>
            <a:off x="7187464" y="666728"/>
            <a:ext cx="4177222" cy="954107"/>
          </a:xfrm>
          <a:prstGeom prst="rect">
            <a:avLst/>
          </a:prstGeom>
          <a:noFill/>
        </p:spPr>
        <p:txBody>
          <a:bodyPr wrap="square" rtlCol="0">
            <a:spAutoFit/>
          </a:bodyPr>
          <a:lstStyle/>
          <a:p>
            <a:pPr algn="ctr"/>
            <a:r>
              <a:rPr lang="en-US" sz="2800" b="1" dirty="0"/>
              <a:t>Area of Accident &amp; Number</a:t>
            </a:r>
          </a:p>
        </p:txBody>
      </p:sp>
    </p:spTree>
    <p:extLst>
      <p:ext uri="{BB962C8B-B14F-4D97-AF65-F5344CB8AC3E}">
        <p14:creationId xmlns:p14="http://schemas.microsoft.com/office/powerpoint/2010/main" val="731880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F8BDF2-A4AF-BD4F-BB30-5D7A586E419C}"/>
              </a:ext>
            </a:extLst>
          </p:cNvPr>
          <p:cNvSpPr>
            <a:spLocks noGrp="1"/>
          </p:cNvSpPr>
          <p:nvPr>
            <p:ph idx="1"/>
          </p:nvPr>
        </p:nvSpPr>
        <p:spPr>
          <a:xfrm>
            <a:off x="648931" y="2438401"/>
            <a:ext cx="3667036" cy="3779520"/>
          </a:xfrm>
        </p:spPr>
        <p:txBody>
          <a:bodyPr>
            <a:normAutofit/>
          </a:bodyPr>
          <a:lstStyle/>
          <a:p>
            <a:r>
              <a:rPr lang="en-US" sz="1800"/>
              <a:t>#Here you are able to see that accidents happen a lot more when cars are parked, in order to prevent this you may need</a:t>
            </a:r>
          </a:p>
          <a:p>
            <a:r>
              <a:rPr lang="en-US" sz="1800"/>
              <a:t>#to implement a parking system that may not be as clsuterred and have a bigger amount of space.</a:t>
            </a:r>
          </a:p>
        </p:txBody>
      </p:sp>
      <p:sp>
        <p:nvSpPr>
          <p:cNvPr id="10" name="Rectangle 9">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E7DFAE52-E840-EB45-A23F-FC49569731F7}"/>
              </a:ext>
            </a:extLst>
          </p:cNvPr>
          <p:cNvPicPr>
            <a:picLocks noChangeAspect="1"/>
          </p:cNvPicPr>
          <p:nvPr/>
        </p:nvPicPr>
        <p:blipFill rotWithShape="1">
          <a:blip r:embed="rId2"/>
          <a:srcRect l="15970" r="3012" b="-3"/>
          <a:stretch/>
        </p:blipFill>
        <p:spPr>
          <a:xfrm>
            <a:off x="5276088" y="640082"/>
            <a:ext cx="6276250" cy="5577838"/>
          </a:xfrm>
          <a:prstGeom prst="rect">
            <a:avLst/>
          </a:prstGeom>
          <a:effectLst/>
        </p:spPr>
      </p:pic>
    </p:spTree>
    <p:extLst>
      <p:ext uri="{BB962C8B-B14F-4D97-AF65-F5344CB8AC3E}">
        <p14:creationId xmlns:p14="http://schemas.microsoft.com/office/powerpoint/2010/main" val="14173245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669D1F-3B26-B042-B1E6-C0431D824944}"/>
              </a:ext>
            </a:extLst>
          </p:cNvPr>
          <p:cNvSpPr>
            <a:spLocks noGrp="1"/>
          </p:cNvSpPr>
          <p:nvPr>
            <p:ph type="title"/>
          </p:nvPr>
        </p:nvSpPr>
        <p:spPr>
          <a:xfrm>
            <a:off x="6573143" y="191462"/>
            <a:ext cx="5486612" cy="1649213"/>
          </a:xfrm>
        </p:spPr>
        <p:txBody>
          <a:bodyPr vert="horz" lIns="91440" tIns="45720" rIns="91440" bIns="45720" rtlCol="0" anchor="t">
            <a:normAutofit/>
          </a:bodyPr>
          <a:lstStyle/>
          <a:p>
            <a:pPr algn="ctr"/>
            <a:r>
              <a:rPr lang="en-US" sz="5400" b="1" dirty="0"/>
              <a:t>Light Condition of Accident</a:t>
            </a:r>
            <a:endParaRPr lang="en-US" sz="4800" b="1" dirty="0"/>
          </a:p>
        </p:txBody>
      </p:sp>
      <p:sp>
        <p:nvSpPr>
          <p:cNvPr id="12" name="Rectangle 1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F2572843-6071-A943-8960-C17A7FF50764}"/>
              </a:ext>
            </a:extLst>
          </p:cNvPr>
          <p:cNvPicPr>
            <a:picLocks noGrp="1" noChangeAspect="1"/>
          </p:cNvPicPr>
          <p:nvPr>
            <p:ph idx="1"/>
          </p:nvPr>
        </p:nvPicPr>
        <p:blipFill rotWithShape="1">
          <a:blip r:embed="rId2"/>
          <a:srcRect r="19225" b="-1"/>
          <a:stretch/>
        </p:blipFill>
        <p:spPr>
          <a:xfrm>
            <a:off x="733507" y="666728"/>
            <a:ext cx="5536001" cy="5465791"/>
          </a:xfrm>
          <a:prstGeom prst="rect">
            <a:avLst/>
          </a:prstGeom>
        </p:spPr>
      </p:pic>
      <p:grpSp>
        <p:nvGrpSpPr>
          <p:cNvPr id="16" name="Group 1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17" name="Rectangle 1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6FBC0AF2-75E1-C94E-8616-4EC3A18742C8}"/>
              </a:ext>
            </a:extLst>
          </p:cNvPr>
          <p:cNvSpPr txBox="1"/>
          <p:nvPr/>
        </p:nvSpPr>
        <p:spPr>
          <a:xfrm>
            <a:off x="7030192" y="2066306"/>
            <a:ext cx="4346369" cy="3139321"/>
          </a:xfrm>
          <a:prstGeom prst="rect">
            <a:avLst/>
          </a:prstGeom>
          <a:noFill/>
        </p:spPr>
        <p:txBody>
          <a:bodyPr wrap="square" rtlCol="0">
            <a:spAutoFit/>
          </a:bodyPr>
          <a:lstStyle/>
          <a:p>
            <a:r>
              <a:rPr lang="en-US" dirty="0"/>
              <a:t>By looking at this graph, you are able to see that a lot of accidents happen during the daylight. In order to prevent this, you need to ensure that more speed limits are being implements and perhaps more road signs so that drivers could be more aware of what could happen and they could drive more safely. The fact that the number of accidents decrease significantly when it is dark shows that drivers are driving more carefully due to the lack of visibility.</a:t>
            </a:r>
          </a:p>
        </p:txBody>
      </p:sp>
    </p:spTree>
    <p:extLst>
      <p:ext uri="{BB962C8B-B14F-4D97-AF65-F5344CB8AC3E}">
        <p14:creationId xmlns:p14="http://schemas.microsoft.com/office/powerpoint/2010/main" val="2446137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4DAF5B-8EB6-BD46-A23B-C555EB14B8AA}"/>
              </a:ext>
            </a:extLst>
          </p:cNvPr>
          <p:cNvSpPr>
            <a:spLocks noGrp="1"/>
          </p:cNvSpPr>
          <p:nvPr>
            <p:ph type="title"/>
          </p:nvPr>
        </p:nvSpPr>
        <p:spPr>
          <a:xfrm>
            <a:off x="535666" y="124729"/>
            <a:ext cx="4808681" cy="1869471"/>
          </a:xfrm>
        </p:spPr>
        <p:txBody>
          <a:bodyPr vert="horz" lIns="91440" tIns="45720" rIns="91440" bIns="45720" rtlCol="0" anchor="t">
            <a:normAutofit/>
          </a:bodyPr>
          <a:lstStyle/>
          <a:p>
            <a:r>
              <a:rPr lang="en-US" sz="5400" b="1" dirty="0"/>
              <a:t>Road Condition Accidents Chart</a:t>
            </a:r>
          </a:p>
        </p:txBody>
      </p:sp>
      <p:grpSp>
        <p:nvGrpSpPr>
          <p:cNvPr id="14" name="Group 1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5" name="Rectangle 1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58C9BD8-0CE0-314A-A0AE-0554E5748567}"/>
              </a:ext>
            </a:extLst>
          </p:cNvPr>
          <p:cNvSpPr txBox="1"/>
          <p:nvPr/>
        </p:nvSpPr>
        <p:spPr>
          <a:xfrm>
            <a:off x="974906" y="1994200"/>
            <a:ext cx="3735999" cy="2585323"/>
          </a:xfrm>
          <a:prstGeom prst="rect">
            <a:avLst/>
          </a:prstGeom>
          <a:noFill/>
        </p:spPr>
        <p:txBody>
          <a:bodyPr wrap="square" rtlCol="0">
            <a:spAutoFit/>
          </a:bodyPr>
          <a:lstStyle/>
          <a:p>
            <a:r>
              <a:rPr lang="en-US" dirty="0"/>
              <a:t>The fact that the highest number of accidents happen when the conditions of the road are dry links back to the fact that in conditions where drivers are more comfortable, they drive more recklessly which is also evident when you look at the data of the light condition in which accidents happen.</a:t>
            </a:r>
          </a:p>
        </p:txBody>
      </p:sp>
      <p:pic>
        <p:nvPicPr>
          <p:cNvPr id="23" name="Picture 22" descr="A screenshot of a cell phone&#10;&#10;Description automatically generated">
            <a:extLst>
              <a:ext uri="{FF2B5EF4-FFF2-40B4-BE49-F238E27FC236}">
                <a16:creationId xmlns:a16="http://schemas.microsoft.com/office/drawing/2014/main" id="{F1FBFE74-8872-E84D-A7D5-D68F2A402A90}"/>
              </a:ext>
            </a:extLst>
          </p:cNvPr>
          <p:cNvPicPr>
            <a:picLocks noChangeAspect="1"/>
          </p:cNvPicPr>
          <p:nvPr/>
        </p:nvPicPr>
        <p:blipFill>
          <a:blip r:embed="rId2"/>
          <a:stretch>
            <a:fillRect/>
          </a:stretch>
        </p:blipFill>
        <p:spPr>
          <a:xfrm>
            <a:off x="4710905" y="1249497"/>
            <a:ext cx="7307256" cy="4483100"/>
          </a:xfrm>
          <a:prstGeom prst="rect">
            <a:avLst/>
          </a:prstGeom>
        </p:spPr>
      </p:pic>
    </p:spTree>
    <p:extLst>
      <p:ext uri="{BB962C8B-B14F-4D97-AF65-F5344CB8AC3E}">
        <p14:creationId xmlns:p14="http://schemas.microsoft.com/office/powerpoint/2010/main" val="340265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53DE2-81E4-F641-80F5-4FE0BFAFEB3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504C266-DEF4-8349-902A-CAE22A9C433C}"/>
              </a:ext>
            </a:extLst>
          </p:cNvPr>
          <p:cNvSpPr>
            <a:spLocks noGrp="1"/>
          </p:cNvSpPr>
          <p:nvPr>
            <p:ph idx="1"/>
          </p:nvPr>
        </p:nvSpPr>
        <p:spPr/>
        <p:txBody>
          <a:bodyPr/>
          <a:lstStyle/>
          <a:p>
            <a:r>
              <a:rPr lang="en-US" dirty="0"/>
              <a:t>By looking at the data, we can conclude as mentioned previously that the number of accidents increase when drivers are in comfortable environments such as day light or wet conditions. In order to ensure that the number of accidents decrease, a point system could be implemented, if you get into an accident in these conditions, a point will be deducted from the license. If all points are deducted, then the driver has to take another test in order for them to be considered safe to be back on </a:t>
            </a:r>
            <a:r>
              <a:rPr lang="en-US"/>
              <a:t>the roads.</a:t>
            </a:r>
          </a:p>
        </p:txBody>
      </p:sp>
    </p:spTree>
    <p:extLst>
      <p:ext uri="{BB962C8B-B14F-4D97-AF65-F5344CB8AC3E}">
        <p14:creationId xmlns:p14="http://schemas.microsoft.com/office/powerpoint/2010/main" val="459412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535</Words>
  <Application>Microsoft Macintosh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Sweena’s Capstone Project - Car accident severity</vt:lpstr>
      <vt:lpstr>Helping to reduce the number of accidents.</vt:lpstr>
      <vt:lpstr>Number of Collisions and The Type of Collision</vt:lpstr>
      <vt:lpstr>By looking at this graph, you are able to see that the number of accidents at blocks are much higher than intersection. This means that more signs or cameras could be implemented so that you could keep an eye out and also so that individuals would be more aware that this is an area where accidents are likely to occur.</vt:lpstr>
      <vt:lpstr>PowerPoint Presentation</vt:lpstr>
      <vt:lpstr>Light Condition of Accident</vt:lpstr>
      <vt:lpstr>Road Condition Accidents Chart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Sweena’s Capstone Project - Car accident severity</dc:title>
  <dc:creator>Sweena Jeyagugan (CMP - Student)</dc:creator>
  <cp:lastModifiedBy>Sweena Jeyagugan (CMP - Student)</cp:lastModifiedBy>
  <cp:revision>2</cp:revision>
  <dcterms:created xsi:type="dcterms:W3CDTF">2020-09-14T19:38:43Z</dcterms:created>
  <dcterms:modified xsi:type="dcterms:W3CDTF">2020-09-14T19:47:02Z</dcterms:modified>
</cp:coreProperties>
</file>