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64"/>
  </p:notesMasterIdLst>
  <p:sldIdLst>
    <p:sldId id="740" r:id="rId5"/>
    <p:sldId id="902" r:id="rId6"/>
    <p:sldId id="1022" r:id="rId7"/>
    <p:sldId id="802" r:id="rId8"/>
    <p:sldId id="804" r:id="rId9"/>
    <p:sldId id="1001" r:id="rId10"/>
    <p:sldId id="1037" r:id="rId11"/>
    <p:sldId id="1038" r:id="rId12"/>
    <p:sldId id="904" r:id="rId13"/>
    <p:sldId id="1003" r:id="rId14"/>
    <p:sldId id="905" r:id="rId15"/>
    <p:sldId id="1015" r:id="rId16"/>
    <p:sldId id="1024" r:id="rId17"/>
    <p:sldId id="1014" r:id="rId18"/>
    <p:sldId id="1039" r:id="rId19"/>
    <p:sldId id="1040" r:id="rId20"/>
    <p:sldId id="1041" r:id="rId21"/>
    <p:sldId id="1042" r:id="rId22"/>
    <p:sldId id="1043" r:id="rId23"/>
    <p:sldId id="974" r:id="rId24"/>
    <p:sldId id="997" r:id="rId25"/>
    <p:sldId id="838" r:id="rId26"/>
    <p:sldId id="839" r:id="rId27"/>
    <p:sldId id="1044" r:id="rId28"/>
    <p:sldId id="841" r:id="rId29"/>
    <p:sldId id="1045" r:id="rId30"/>
    <p:sldId id="1046" r:id="rId31"/>
    <p:sldId id="1047" r:id="rId32"/>
    <p:sldId id="1048" r:id="rId33"/>
    <p:sldId id="1050" r:id="rId34"/>
    <p:sldId id="1051" r:id="rId35"/>
    <p:sldId id="1058" r:id="rId36"/>
    <p:sldId id="847" r:id="rId37"/>
    <p:sldId id="1052" r:id="rId38"/>
    <p:sldId id="1053" r:id="rId39"/>
    <p:sldId id="1054" r:id="rId40"/>
    <p:sldId id="1056" r:id="rId41"/>
    <p:sldId id="875" r:id="rId42"/>
    <p:sldId id="895" r:id="rId43"/>
    <p:sldId id="876" r:id="rId44"/>
    <p:sldId id="971" r:id="rId45"/>
    <p:sldId id="878" r:id="rId46"/>
    <p:sldId id="889" r:id="rId47"/>
    <p:sldId id="890" r:id="rId48"/>
    <p:sldId id="891" r:id="rId49"/>
    <p:sldId id="892" r:id="rId50"/>
    <p:sldId id="893" r:id="rId51"/>
    <p:sldId id="894" r:id="rId52"/>
    <p:sldId id="1036" r:id="rId53"/>
    <p:sldId id="1025" r:id="rId54"/>
    <p:sldId id="1027" r:id="rId55"/>
    <p:sldId id="1061" r:id="rId56"/>
    <p:sldId id="1060" r:id="rId57"/>
    <p:sldId id="1062" r:id="rId58"/>
    <p:sldId id="1063" r:id="rId59"/>
    <p:sldId id="1064" r:id="rId60"/>
    <p:sldId id="1065" r:id="rId61"/>
    <p:sldId id="1066" r:id="rId62"/>
    <p:sldId id="771" r:id="rId6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4">
          <p15:clr>
            <a:srgbClr val="A4A3A4"/>
          </p15:clr>
        </p15:guide>
        <p15:guide id="2" orient="horz" pos="2869">
          <p15:clr>
            <a:srgbClr val="A4A3A4"/>
          </p15:clr>
        </p15:guide>
        <p15:guide id="3" pos="5530">
          <p15:clr>
            <a:srgbClr val="A4A3A4"/>
          </p15:clr>
        </p15:guide>
        <p15:guide id="4" pos="12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ukherjee, Valmiki (Cognizant)" initials="VM" lastIdx="11" clrIdx="0"/>
  <p:cmAuthor id="1" name="Vivek Asija" initials="VKA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E3A"/>
    <a:srgbClr val="2DB0FF"/>
    <a:srgbClr val="1797DA"/>
    <a:srgbClr val="14993C"/>
    <a:srgbClr val="61C4F2"/>
    <a:srgbClr val="62B535"/>
    <a:srgbClr val="5DA930"/>
    <a:srgbClr val="3BB42F"/>
    <a:srgbClr val="BE0103"/>
    <a:srgbClr val="CE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86912" autoAdjust="0"/>
  </p:normalViewPr>
  <p:slideViewPr>
    <p:cSldViewPr snapToGrid="0" snapToObjects="1">
      <p:cViewPr>
        <p:scale>
          <a:sx n="124" d="100"/>
          <a:sy n="124" d="100"/>
        </p:scale>
        <p:origin x="720" y="240"/>
      </p:cViewPr>
      <p:guideLst>
        <p:guide orient="horz" pos="604"/>
        <p:guide orient="horz" pos="2869"/>
        <p:guide pos="5530"/>
        <p:guide pos="1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notesMaster" Target="notesMasters/notesMaster1.xml"/><Relationship Id="rId65" Type="http://schemas.openxmlformats.org/officeDocument/2006/relationships/commentAuthors" Target="commentAuthors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4A3D6-5805-4947-AEAC-6ED8BF835684}" type="datetimeFigureOut">
              <a:rPr lang="en-US" smtClean="0"/>
              <a:pPr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C9DF3-B6E5-4DC8-A15C-AE41724E4D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32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90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61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79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29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1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91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71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5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06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8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8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207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226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12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88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09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22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904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6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8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63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22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Ties different components of security through anomaly detection</a:t>
            </a:r>
            <a:r>
              <a:rPr lang="en-US" sz="1200" baseline="0" dirty="0" smtClean="0"/>
              <a:t> </a:t>
            </a:r>
            <a:r>
              <a:rPr lang="en-US" sz="1200" dirty="0" smtClean="0"/>
              <a:t>&amp; behavioral analysis.</a:t>
            </a:r>
          </a:p>
          <a:p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200" b="1" u="sng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 converged platform for security technologies for anomaly</a:t>
            </a:r>
            <a:r>
              <a:rPr lang="en-US" sz="1200" b="1" u="sng" baseline="0" dirty="0" smtClean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detection that prevents enterprise risk.</a:t>
            </a:r>
            <a:endParaRPr lang="en-US" sz="1200" b="1" u="sng" dirty="0" smtClean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C9DF3-B6E5-4DC8-A15C-AE41724E4D6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7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60" y="-3575"/>
            <a:ext cx="9149260" cy="551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" y="-3575"/>
            <a:ext cx="9141289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1" y="4694466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© 2015 Cognizant </a:t>
            </a:r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1" y="337320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0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 descr="PATH_perspect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7" b="6067"/>
          <a:stretch/>
        </p:blipFill>
        <p:spPr>
          <a:xfrm>
            <a:off x="-1" y="0"/>
            <a:ext cx="8652933" cy="51435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19101" y="4694466"/>
            <a:ext cx="1923143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n-lt"/>
                <a:cs typeface="Arial"/>
              </a:rPr>
              <a:t>© 2015 Cognizant </a:t>
            </a:r>
            <a:endParaRPr lang="en-US" sz="9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pic>
        <p:nvPicPr>
          <p:cNvPr id="14" name="Picture 13" descr="Cognizant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5" y="334564"/>
            <a:ext cx="2262248" cy="685800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930400"/>
            <a:ext cx="9144000" cy="1832559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2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7696"/>
            <a:ext cx="8464987" cy="455444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777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 smtClean="0"/>
              <a:t>Insert Media here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554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Transition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3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tterstock_123391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6735"/>
          <a:stretch/>
        </p:blipFill>
        <p:spPr>
          <a:xfrm>
            <a:off x="0" y="0"/>
            <a:ext cx="9160968" cy="519733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816" y="-27157"/>
            <a:ext cx="9266784" cy="532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ath_extra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22" b="-118"/>
          <a:stretch/>
        </p:blipFill>
        <p:spPr>
          <a:xfrm>
            <a:off x="10517" y="3527"/>
            <a:ext cx="9144000" cy="51938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00100" y="689203"/>
            <a:ext cx="7594600" cy="3765094"/>
          </a:xfrm>
          <a:prstGeom prst="rect">
            <a:avLst/>
          </a:prstGeom>
          <a:solidFill>
            <a:sysClr val="window" lastClr="FFFFFF">
              <a:alpha val="84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62958" y="923925"/>
            <a:ext cx="6850743" cy="0"/>
          </a:xfrm>
          <a:prstGeom prst="line">
            <a:avLst/>
          </a:prstGeom>
          <a:ln w="3175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81100" y="1131795"/>
            <a:ext cx="6845300" cy="30194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4500" baseline="0">
                <a:solidFill>
                  <a:schemeClr val="tx2"/>
                </a:solidFill>
              </a:defRPr>
            </a:lvl1pPr>
            <a:lvl2pPr marL="457200" indent="0" algn="l">
              <a:buNone/>
              <a:defRPr>
                <a:solidFill>
                  <a:schemeClr val="tx2"/>
                </a:solidFill>
              </a:defRPr>
            </a:lvl2pPr>
            <a:lvl3pPr marL="914400" indent="0" algn="l">
              <a:buNone/>
              <a:defRPr>
                <a:solidFill>
                  <a:schemeClr val="tx2"/>
                </a:solidFill>
              </a:defRPr>
            </a:lvl3pPr>
            <a:lvl4pPr marL="1371600" indent="0" algn="l">
              <a:buNone/>
              <a:defRPr>
                <a:solidFill>
                  <a:schemeClr val="tx2"/>
                </a:solidFill>
              </a:defRPr>
            </a:lvl4pPr>
            <a:lvl5pPr marL="1828800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Short and Impactful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7777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554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8"/>
            <a:ext cx="9154183" cy="5155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6x9-0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1"/>
          <a:stretch/>
        </p:blipFill>
        <p:spPr>
          <a:xfrm>
            <a:off x="0" y="180451"/>
            <a:ext cx="9154183" cy="4953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7282" y="2964932"/>
            <a:ext cx="3137247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410066" y="3563717"/>
            <a:ext cx="315255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9" name="Picture 8" descr="Cognizant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337320"/>
            <a:ext cx="2258154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0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2015 Cognizant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cs typeface="Arial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6" y="4728848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7696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8" name="Picture 7" descr="Cognizant_LOGO_white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510" y="4781162"/>
            <a:ext cx="941338" cy="28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6" r:id="rId4"/>
    <p:sldLayoutId id="2147483728" r:id="rId5"/>
    <p:sldLayoutId id="2147483729" r:id="rId6"/>
    <p:sldLayoutId id="2147483734" r:id="rId7"/>
    <p:sldLayoutId id="214748373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oogle.github.io/styleguide/Rguide.x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methods.net/" TargetMode="External"/><Relationship Id="rId4" Type="http://schemas.openxmlformats.org/officeDocument/2006/relationships/hyperlink" Target="https://cran.r-project.org/manuals.html" TargetMode="External"/><Relationship Id="rId5" Type="http://schemas.openxmlformats.org/officeDocument/2006/relationships/hyperlink" Target="http://www.cookbook-r.com/" TargetMode="External"/><Relationship Id="rId6" Type="http://schemas.openxmlformats.org/officeDocument/2006/relationships/hyperlink" Target="http://shop.oreilly.com/product/0636920034834.do" TargetMode="External"/><Relationship Id="rId7" Type="http://schemas.openxmlformats.org/officeDocument/2006/relationships/hyperlink" Target="https://stat.ethz.ch/mailman/listinfo/r-help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ran.r-project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statmethods.net/input/missingdata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web/packages/Hmisc/index.html" TargetMode="External"/><Relationship Id="rId4" Type="http://schemas.openxmlformats.org/officeDocument/2006/relationships/hyperlink" Target="http://cran.r-project.org/web/packages/doBy/index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ran.r-project.org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February 2019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R Programming Language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Sivakumar Ganesan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2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 txBox="1">
            <a:spLocks/>
          </p:cNvSpPr>
          <p:nvPr/>
        </p:nvSpPr>
        <p:spPr>
          <a:xfrm>
            <a:off x="39646" y="924122"/>
            <a:ext cx="9104354" cy="33365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/>
            <a:r>
              <a:rPr lang="en-US" sz="1600" dirty="0" smtClean="0">
                <a:solidFill>
                  <a:srgbClr val="1D8E3A"/>
                </a:solidFill>
              </a:rPr>
              <a:t>R </a:t>
            </a:r>
            <a:r>
              <a:rPr lang="en-US" sz="1600" dirty="0">
                <a:solidFill>
                  <a:srgbClr val="1D8E3A"/>
                </a:solidFill>
              </a:rPr>
              <a:t>Studio is a free integrated development environment for </a:t>
            </a:r>
            <a:r>
              <a:rPr lang="en-US" sz="1600" dirty="0" smtClean="0">
                <a:solidFill>
                  <a:srgbClr val="1D8E3A"/>
                </a:solidFill>
              </a:rPr>
              <a:t>R</a:t>
            </a:r>
          </a:p>
          <a:p>
            <a:pPr marL="400050" indent="-285750"/>
            <a:r>
              <a:rPr lang="en-US" sz="1600" dirty="0">
                <a:solidFill>
                  <a:srgbClr val="1D8E3A"/>
                </a:solidFill>
              </a:rPr>
              <a:t>It provides some convenient features and tools to work with R</a:t>
            </a:r>
          </a:p>
          <a:p>
            <a:pPr marL="400050" indent="-285750"/>
            <a:r>
              <a:rPr lang="en-US" sz="1600" dirty="0">
                <a:solidFill>
                  <a:srgbClr val="1D8E3A"/>
                </a:solidFill>
              </a:rPr>
              <a:t>It is merely a front end for R, it still needs to have R running in the background</a:t>
            </a:r>
          </a:p>
          <a:p>
            <a:endParaRPr lang="en-US" altLang="en-US" sz="1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RStudio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256" y="1823685"/>
            <a:ext cx="4958930" cy="27900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3235" y="2592415"/>
            <a:ext cx="11580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1D8E3A"/>
                </a:solidFill>
              </a:rPr>
              <a:t>Script Editor</a:t>
            </a:r>
            <a:endParaRPr lang="en-US" sz="1050" b="1" dirty="0">
              <a:solidFill>
                <a:srgbClr val="1D8E3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3235" y="3745894"/>
            <a:ext cx="11580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1D8E3A"/>
                </a:solidFill>
              </a:rPr>
              <a:t>R Console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6856" y="2407748"/>
            <a:ext cx="11580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1D8E3A"/>
                </a:solidFill>
              </a:rPr>
              <a:t>Environment</a:t>
            </a:r>
          </a:p>
          <a:p>
            <a:r>
              <a:rPr lang="en-US" sz="1050" b="1" dirty="0" smtClean="0">
                <a:solidFill>
                  <a:srgbClr val="1D8E3A"/>
                </a:solidFill>
              </a:rPr>
              <a:t>History</a:t>
            </a:r>
          </a:p>
          <a:p>
            <a:r>
              <a:rPr lang="en-US" sz="1050" b="1" dirty="0" smtClean="0">
                <a:solidFill>
                  <a:srgbClr val="1D8E3A"/>
                </a:solidFill>
              </a:rPr>
              <a:t>Connections</a:t>
            </a:r>
            <a:endParaRPr lang="en-US" sz="1050" b="1" dirty="0">
              <a:solidFill>
                <a:srgbClr val="1D8E3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6856" y="3411496"/>
            <a:ext cx="115806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1D8E3A"/>
                </a:solidFill>
              </a:rPr>
              <a:t>Files</a:t>
            </a:r>
          </a:p>
          <a:p>
            <a:r>
              <a:rPr lang="en-US" sz="1050" b="1" dirty="0" smtClean="0">
                <a:solidFill>
                  <a:srgbClr val="1D8E3A"/>
                </a:solidFill>
              </a:rPr>
              <a:t>Plots</a:t>
            </a:r>
          </a:p>
          <a:p>
            <a:r>
              <a:rPr lang="en-US" sz="1050" b="1" dirty="0" smtClean="0">
                <a:solidFill>
                  <a:srgbClr val="1D8E3A"/>
                </a:solidFill>
              </a:rPr>
              <a:t>Packages</a:t>
            </a:r>
          </a:p>
          <a:p>
            <a:r>
              <a:rPr lang="en-US" sz="1050" b="1" dirty="0" smtClean="0">
                <a:solidFill>
                  <a:srgbClr val="1D8E3A"/>
                </a:solidFill>
              </a:rPr>
              <a:t>Help</a:t>
            </a:r>
          </a:p>
          <a:p>
            <a:r>
              <a:rPr lang="en-US" sz="1050" b="1" dirty="0" smtClean="0">
                <a:solidFill>
                  <a:srgbClr val="1D8E3A"/>
                </a:solidFill>
              </a:rPr>
              <a:t>Viewer</a:t>
            </a:r>
            <a:endParaRPr lang="en-US" sz="1050" b="1" dirty="0">
              <a:solidFill>
                <a:srgbClr val="1D8E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Objects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04363" y="953311"/>
            <a:ext cx="8464988" cy="34234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1600" dirty="0" smtClean="0">
                <a:solidFill>
                  <a:srgbClr val="1D8E3A"/>
                </a:solidFill>
              </a:rPr>
              <a:t>All types of data are treated as objects. </a:t>
            </a:r>
            <a:r>
              <a:rPr lang="en-US" altLang="en-US" sz="1600" dirty="0">
                <a:solidFill>
                  <a:srgbClr val="1D8E3A"/>
                </a:solidFill>
              </a:rPr>
              <a:t>These objects can </a:t>
            </a:r>
            <a:r>
              <a:rPr lang="en-US" altLang="en-US" sz="1600" dirty="0" smtClean="0">
                <a:solidFill>
                  <a:srgbClr val="1D8E3A"/>
                </a:solidFill>
              </a:rPr>
              <a:t>be </a:t>
            </a:r>
            <a:r>
              <a:rPr lang="en-US" altLang="en-US" sz="1600" dirty="0">
                <a:solidFill>
                  <a:srgbClr val="1D8E3A"/>
                </a:solidFill>
              </a:rPr>
              <a:t>used in other calculations. To print the object just enter the name of the object. There are some restrictions when giving an object a name: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1D8E3A"/>
                </a:solidFill>
              </a:rPr>
              <a:t> </a:t>
            </a:r>
            <a:r>
              <a:rPr lang="en-US" altLang="en-US" sz="1600" dirty="0" smtClean="0">
                <a:solidFill>
                  <a:srgbClr val="1D8E3A"/>
                </a:solidFill>
              </a:rPr>
              <a:t>A </a:t>
            </a:r>
            <a:r>
              <a:rPr lang="en-US" altLang="en-US" sz="1600" dirty="0">
                <a:solidFill>
                  <a:srgbClr val="1D8E3A"/>
                </a:solidFill>
              </a:rPr>
              <a:t>dot (.) and an underscore (_) are allowed, also a name starting with a dot.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1D8E3A"/>
                </a:solidFill>
              </a:rPr>
              <a:t>Object </a:t>
            </a:r>
            <a:r>
              <a:rPr lang="en-US" altLang="en-US" sz="1600" dirty="0">
                <a:solidFill>
                  <a:srgbClr val="1D8E3A"/>
                </a:solidFill>
              </a:rPr>
              <a:t>names can contain a number but cannot start with a </a:t>
            </a:r>
            <a:r>
              <a:rPr lang="en-US" altLang="en-US" sz="1600" dirty="0" smtClean="0">
                <a:solidFill>
                  <a:srgbClr val="1D8E3A"/>
                </a:solidFill>
              </a:rPr>
              <a:t>number.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1D8E3A"/>
                </a:solidFill>
              </a:rPr>
              <a:t>Object </a:t>
            </a:r>
            <a:r>
              <a:rPr lang="en-US" altLang="en-US" sz="1600" dirty="0">
                <a:solidFill>
                  <a:srgbClr val="1D8E3A"/>
                </a:solidFill>
              </a:rPr>
              <a:t>names cannot contain </a:t>
            </a:r>
            <a:r>
              <a:rPr lang="en-US" altLang="en-US" sz="1600" dirty="0" smtClean="0">
                <a:solidFill>
                  <a:srgbClr val="1D8E3A"/>
                </a:solidFill>
              </a:rPr>
              <a:t>symbols </a:t>
            </a:r>
            <a:r>
              <a:rPr lang="en-US" altLang="en-US" sz="1600" dirty="0">
                <a:solidFill>
                  <a:srgbClr val="1D8E3A"/>
                </a:solidFill>
              </a:rPr>
              <a:t>like !, +, -, #.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1D8E3A"/>
                </a:solidFill>
              </a:rPr>
              <a:t>R </a:t>
            </a:r>
            <a:r>
              <a:rPr lang="en-US" altLang="en-US" sz="1600" dirty="0">
                <a:solidFill>
                  <a:srgbClr val="1D8E3A"/>
                </a:solidFill>
              </a:rPr>
              <a:t>is case sensitive, X and x are two different </a:t>
            </a:r>
            <a:r>
              <a:rPr lang="en-US" altLang="en-US" sz="1600" dirty="0" smtClean="0">
                <a:solidFill>
                  <a:srgbClr val="1D8E3A"/>
                </a:solidFill>
              </a:rPr>
              <a:t>objects</a:t>
            </a:r>
          </a:p>
          <a:p>
            <a:pPr marL="57150" indent="0">
              <a:lnSpc>
                <a:spcPct val="150000"/>
              </a:lnSpc>
              <a:buNone/>
            </a:pPr>
            <a:r>
              <a:rPr lang="en-US" altLang="en-US" sz="1600" dirty="0">
                <a:solidFill>
                  <a:srgbClr val="1D8E3A"/>
                </a:solidFill>
              </a:rPr>
              <a:t>Coding Standard: </a:t>
            </a:r>
            <a:r>
              <a:rPr lang="en-US" altLang="en-US" sz="1600" dirty="0">
                <a:solidFill>
                  <a:srgbClr val="1D8E3A"/>
                </a:solidFill>
                <a:hlinkClick r:id="rId3"/>
              </a:rPr>
              <a:t>https://</a:t>
            </a:r>
            <a:r>
              <a:rPr lang="en-US" altLang="en-US" sz="1600" dirty="0" smtClean="0">
                <a:solidFill>
                  <a:srgbClr val="1D8E3A"/>
                </a:solidFill>
                <a:hlinkClick r:id="rId3"/>
              </a:rPr>
              <a:t>google.github.io/styleguide/Rguide.xml</a:t>
            </a:r>
            <a:r>
              <a:rPr lang="en-US" altLang="en-US" sz="1600" dirty="0" smtClean="0">
                <a:solidFill>
                  <a:srgbClr val="1D8E3A"/>
                </a:solidFill>
              </a:rPr>
              <a:t> (copy to browser)</a:t>
            </a:r>
          </a:p>
        </p:txBody>
      </p:sp>
    </p:spTree>
    <p:extLst>
      <p:ext uri="{BB962C8B-B14F-4D97-AF65-F5344CB8AC3E}">
        <p14:creationId xmlns:p14="http://schemas.microsoft.com/office/powerpoint/2010/main" val="1299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03435" y="1001949"/>
            <a:ext cx="8265916" cy="3631695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 smtClean="0">
                <a:solidFill>
                  <a:srgbClr val="1D8E3A"/>
                </a:solidFill>
              </a:rPr>
              <a:t>T</a:t>
            </a:r>
            <a:r>
              <a:rPr lang="en-US" sz="1600" dirty="0" smtClean="0">
                <a:solidFill>
                  <a:srgbClr val="1D8E3A"/>
                </a:solidFill>
              </a:rPr>
              <a:t>he </a:t>
            </a:r>
            <a:r>
              <a:rPr lang="en-US" sz="1600" dirty="0">
                <a:solidFill>
                  <a:srgbClr val="1D8E3A"/>
                </a:solidFill>
              </a:rPr>
              <a:t>fundamental unit of shareable code is the P</a:t>
            </a:r>
            <a:r>
              <a:rPr lang="en-US" sz="1600" dirty="0" smtClean="0">
                <a:solidFill>
                  <a:srgbClr val="1D8E3A"/>
                </a:solidFill>
              </a:rPr>
              <a:t>ackage (or Library).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1D8E3A"/>
                </a:solidFill>
              </a:rPr>
              <a:t>A package bundles together code, data, documentation, and tests, and is easy to share with others</a:t>
            </a:r>
            <a:endParaRPr lang="en-US" altLang="en-US" sz="1600" dirty="0">
              <a:solidFill>
                <a:srgbClr val="1D8E3A"/>
              </a:solidFill>
            </a:endParaRPr>
          </a:p>
          <a:p>
            <a:pPr indent="-285750">
              <a:lnSpc>
                <a:spcPct val="150000"/>
              </a:lnSpc>
            </a:pPr>
            <a:r>
              <a:rPr lang="en-US" altLang="en-US" sz="1600" dirty="0" smtClean="0">
                <a:solidFill>
                  <a:srgbClr val="1D8E3A"/>
                </a:solidFill>
              </a:rPr>
              <a:t>As of Feb 2019, there are over 13700 packages available in CRAN and 1600+ in Bioconductor(Open Source Software for Bioinformatics)</a:t>
            </a:r>
          </a:p>
          <a:p>
            <a:pPr indent="-285750">
              <a:lnSpc>
                <a:spcPct val="150000"/>
              </a:lnSpc>
            </a:pPr>
            <a:r>
              <a:rPr lang="en-US" sz="1600" dirty="0">
                <a:solidFill>
                  <a:srgbClr val="1D8E3A"/>
                </a:solidFill>
              </a:rPr>
              <a:t>R comes with a standard set of packages. Others are available for download and installation. </a:t>
            </a:r>
            <a:endParaRPr lang="en-US" sz="1600" dirty="0" smtClean="0">
              <a:solidFill>
                <a:srgbClr val="1D8E3A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200" dirty="0" err="1" smtClean="0">
                <a:solidFill>
                  <a:srgbClr val="1D8E3A"/>
                </a:solidFill>
              </a:rPr>
              <a:t>install.packages</a:t>
            </a:r>
            <a:r>
              <a:rPr lang="en-US" sz="1200" dirty="0" smtClean="0">
                <a:solidFill>
                  <a:srgbClr val="1D8E3A"/>
                </a:solidFill>
              </a:rPr>
              <a:t>()</a:t>
            </a:r>
            <a:r>
              <a:rPr lang="en-US" sz="1200" dirty="0">
                <a:solidFill>
                  <a:srgbClr val="1D8E3A"/>
                </a:solidFill>
              </a:rPr>
              <a:t>	</a:t>
            </a:r>
            <a:r>
              <a:rPr lang="en-US" sz="1200" dirty="0" smtClean="0">
                <a:solidFill>
                  <a:srgbClr val="1D8E3A"/>
                </a:solidFill>
              </a:rPr>
              <a:t># install package</a:t>
            </a:r>
          </a:p>
          <a:p>
            <a:pPr indent="-285750">
              <a:lnSpc>
                <a:spcPct val="150000"/>
              </a:lnSpc>
            </a:pPr>
            <a:r>
              <a:rPr lang="en-US" sz="1600" dirty="0">
                <a:solidFill>
                  <a:srgbClr val="1D8E3A"/>
                </a:solidFill>
              </a:rPr>
              <a:t>Once </a:t>
            </a:r>
            <a:r>
              <a:rPr lang="en-US" sz="1600" dirty="0" smtClean="0">
                <a:solidFill>
                  <a:srgbClr val="1D8E3A"/>
                </a:solidFill>
              </a:rPr>
              <a:t>installed, packages have </a:t>
            </a:r>
            <a:r>
              <a:rPr lang="en-US" sz="1600" dirty="0">
                <a:solidFill>
                  <a:srgbClr val="1D8E3A"/>
                </a:solidFill>
              </a:rPr>
              <a:t>to be loaded into the session for </a:t>
            </a:r>
            <a:r>
              <a:rPr lang="en-US" sz="1600" dirty="0" smtClean="0">
                <a:solidFill>
                  <a:srgbClr val="1D8E3A"/>
                </a:solidFill>
              </a:rPr>
              <a:t>usage.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1D8E3A"/>
                </a:solidFill>
              </a:rPr>
              <a:t>library ()   			# attach library to system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>
                <a:solidFill>
                  <a:srgbClr val="1D8E3A"/>
                </a:solidFill>
              </a:rPr>
              <a:t>search ()			# packages loaded to the system</a:t>
            </a:r>
          </a:p>
          <a:p>
            <a:pPr indent="-285750">
              <a:lnSpc>
                <a:spcPct val="150000"/>
              </a:lnSpc>
            </a:pPr>
            <a:endParaRPr lang="en-US" altLang="en-US" sz="1600" dirty="0" smtClean="0">
              <a:solidFill>
                <a:srgbClr val="1D8E3A"/>
              </a:solidFill>
            </a:endParaRPr>
          </a:p>
          <a:p>
            <a:pPr indent="-285750">
              <a:lnSpc>
                <a:spcPct val="150000"/>
              </a:lnSpc>
            </a:pPr>
            <a:endParaRPr lang="en-US" altLang="en-US" sz="1600" dirty="0" smtClean="0">
              <a:solidFill>
                <a:srgbClr val="1D8E3A"/>
              </a:solidFill>
            </a:endParaRPr>
          </a:p>
          <a:p>
            <a:pPr indent="-285750">
              <a:lnSpc>
                <a:spcPct val="150000"/>
              </a:lnSpc>
            </a:pPr>
            <a:endParaRPr lang="en-US" altLang="en-US" sz="1600" dirty="0" smtClean="0">
              <a:solidFill>
                <a:srgbClr val="1D8E3A"/>
              </a:solidFill>
            </a:endParaRPr>
          </a:p>
          <a:p>
            <a:pPr indent="-285750">
              <a:lnSpc>
                <a:spcPct val="150000"/>
              </a:lnSpc>
            </a:pPr>
            <a:endParaRPr lang="en-US" altLang="en-US" sz="1600" dirty="0" smtClean="0">
              <a:solidFill>
                <a:srgbClr val="1D8E3A"/>
              </a:solidFill>
            </a:endParaRPr>
          </a:p>
          <a:p>
            <a:pPr>
              <a:lnSpc>
                <a:spcPct val="150000"/>
              </a:lnSpc>
            </a:pPr>
            <a:endParaRPr lang="en-US" altLang="en-US" sz="1400" dirty="0" smtClean="0"/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304363" y="247696"/>
            <a:ext cx="8464987" cy="4554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 Packages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working directory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3" y="1052728"/>
            <a:ext cx="7360158" cy="28759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4363" y="4016660"/>
            <a:ext cx="64022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rgbClr val="1D8E3A"/>
                </a:solidFill>
              </a:rPr>
              <a:t>Set working directory where datasets available or project folder:</a:t>
            </a:r>
            <a:endParaRPr lang="en-US" sz="1400" dirty="0">
              <a:solidFill>
                <a:srgbClr val="1D8E3A"/>
              </a:solidFill>
            </a:endParaRPr>
          </a:p>
          <a:p>
            <a:r>
              <a:rPr lang="en-US" sz="1400" dirty="0" smtClean="0">
                <a:solidFill>
                  <a:srgbClr val="1D8E3A"/>
                </a:solidFill>
              </a:rPr>
              <a:t>Tools -&gt; Global Options -&gt; General  </a:t>
            </a:r>
            <a:r>
              <a:rPr lang="en-US" sz="1400" i="1" dirty="0">
                <a:solidFill>
                  <a:srgbClr val="1D8E3A"/>
                </a:solidFill>
              </a:rPr>
              <a:t>o</a:t>
            </a:r>
            <a:r>
              <a:rPr lang="en-US" sz="1400" i="1" dirty="0" smtClean="0">
                <a:solidFill>
                  <a:srgbClr val="1D8E3A"/>
                </a:solidFill>
              </a:rPr>
              <a:t>r</a:t>
            </a:r>
            <a:r>
              <a:rPr lang="en-US" sz="1400" dirty="0" smtClean="0">
                <a:solidFill>
                  <a:srgbClr val="1D8E3A"/>
                </a:solidFill>
              </a:rPr>
              <a:t> </a:t>
            </a:r>
            <a:r>
              <a:rPr lang="en-US" sz="1400" dirty="0" err="1">
                <a:solidFill>
                  <a:srgbClr val="1D8E3A"/>
                </a:solidFill>
              </a:rPr>
              <a:t>s</a:t>
            </a:r>
            <a:r>
              <a:rPr lang="en-US" sz="1400" dirty="0" err="1" smtClean="0">
                <a:solidFill>
                  <a:srgbClr val="1D8E3A"/>
                </a:solidFill>
              </a:rPr>
              <a:t>etwd</a:t>
            </a:r>
            <a:r>
              <a:rPr lang="en-US" sz="1400" dirty="0" smtClean="0">
                <a:solidFill>
                  <a:srgbClr val="1D8E3A"/>
                </a:solidFill>
              </a:rPr>
              <a:t>()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66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645" y="789913"/>
            <a:ext cx="88885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 algn="just"/>
            <a:r>
              <a:rPr lang="en-US" altLang="zh-TW" sz="1600" dirty="0" smtClean="0">
                <a:solidFill>
                  <a:srgbClr val="1D8E3A"/>
                </a:solidFill>
              </a:rPr>
              <a:t>	CRAN</a:t>
            </a:r>
            <a:r>
              <a:rPr lang="en-US" altLang="zh-TW" sz="1600" dirty="0">
                <a:solidFill>
                  <a:srgbClr val="1D8E3A"/>
                </a:solidFill>
              </a:rPr>
              <a:t>, The Comprehensive R Archive Network, is the first place to </a:t>
            </a:r>
            <a:r>
              <a:rPr lang="en-US" altLang="zh-TW" sz="1600" dirty="0" smtClean="0">
                <a:solidFill>
                  <a:srgbClr val="1D8E3A"/>
                </a:solidFill>
              </a:rPr>
              <a:t>go for </a:t>
            </a:r>
            <a:r>
              <a:rPr lang="en-US" altLang="zh-TW" sz="1600" dirty="0">
                <a:solidFill>
                  <a:srgbClr val="1D8E3A"/>
                </a:solidFill>
              </a:rPr>
              <a:t>almost anything </a:t>
            </a:r>
            <a:r>
              <a:rPr lang="en-US" altLang="zh-TW" sz="1600" dirty="0" smtClean="0">
                <a:solidFill>
                  <a:srgbClr val="1D8E3A"/>
                </a:solidFill>
              </a:rPr>
              <a:t>to do with </a:t>
            </a:r>
            <a:r>
              <a:rPr lang="en-US" altLang="zh-TW" sz="1600" b="1" dirty="0">
                <a:solidFill>
                  <a:srgbClr val="1D8E3A"/>
                </a:solidFill>
              </a:rPr>
              <a:t>R</a:t>
            </a:r>
            <a:r>
              <a:rPr lang="en-US" altLang="zh-TW" sz="1600" dirty="0">
                <a:solidFill>
                  <a:srgbClr val="1D8E3A"/>
                </a:solidFill>
              </a:rPr>
              <a:t> (</a:t>
            </a:r>
            <a:r>
              <a:rPr lang="en-US" altLang="zh-TW" sz="1600" dirty="0">
                <a:solidFill>
                  <a:srgbClr val="1D8E3A"/>
                </a:solidFill>
                <a:hlinkClick r:id="rId2"/>
              </a:rPr>
              <a:t>http://cran.r-project.org/</a:t>
            </a:r>
            <a:r>
              <a:rPr lang="en-US" altLang="zh-TW" sz="1600" dirty="0">
                <a:solidFill>
                  <a:srgbClr val="1D8E3A"/>
                </a:solidFill>
              </a:rPr>
              <a:t>)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14859" y="1491922"/>
            <a:ext cx="3866724" cy="293624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1D8E3A"/>
                </a:solidFill>
              </a:rPr>
              <a:t>References:</a:t>
            </a:r>
          </a:p>
          <a:p>
            <a:r>
              <a:rPr lang="en-US" sz="1800" dirty="0" smtClean="0">
                <a:solidFill>
                  <a:srgbClr val="00B050"/>
                </a:solidFill>
                <a:hlinkClick r:id="rId3"/>
              </a:rPr>
              <a:t>Quick-R</a:t>
            </a:r>
            <a:endParaRPr lang="en-US" sz="1800" dirty="0" smtClean="0">
              <a:solidFill>
                <a:srgbClr val="00B050"/>
              </a:solidFill>
            </a:endParaRPr>
          </a:p>
          <a:p>
            <a:r>
              <a:rPr lang="en-US" sz="1800" dirty="0" smtClean="0">
                <a:solidFill>
                  <a:srgbClr val="00B050"/>
                </a:solidFill>
                <a:hlinkClick r:id="rId4"/>
              </a:rPr>
              <a:t>R Manuals</a:t>
            </a:r>
            <a:endParaRPr lang="en-US" sz="1800" dirty="0" smtClean="0">
              <a:solidFill>
                <a:srgbClr val="00B050"/>
              </a:solidFill>
            </a:endParaRPr>
          </a:p>
          <a:p>
            <a:r>
              <a:rPr lang="en-US" altLang="en-US" sz="1800" dirty="0">
                <a:solidFill>
                  <a:srgbClr val="00B050"/>
                </a:solidFill>
                <a:hlinkClick r:id="rId5"/>
              </a:rPr>
              <a:t>Cookbook for R</a:t>
            </a:r>
            <a:r>
              <a:rPr lang="en-US" altLang="en-US" sz="1800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  <a:hlinkClick r:id="rId6"/>
              </a:rPr>
              <a:t>​</a:t>
            </a:r>
            <a:endParaRPr lang="en-US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en-US" sz="1800" b="1" dirty="0" smtClean="0">
                <a:solidFill>
                  <a:srgbClr val="1D8E3A"/>
                </a:solidFill>
              </a:rPr>
              <a:t>Resources:</a:t>
            </a:r>
          </a:p>
          <a:p>
            <a:r>
              <a:rPr lang="en-US" altLang="en-US" sz="1800" dirty="0" smtClean="0">
                <a:solidFill>
                  <a:srgbClr val="1D8E3A"/>
                </a:solidFill>
              </a:rPr>
              <a:t>r-bloggers</a:t>
            </a:r>
          </a:p>
          <a:p>
            <a:r>
              <a:rPr lang="en-US" altLang="en-US" sz="1800" dirty="0" smtClean="0">
                <a:solidFill>
                  <a:srgbClr val="00B050"/>
                </a:solidFill>
                <a:hlinkClick r:id="rId7"/>
              </a:rPr>
              <a:t>R-help mailing list</a:t>
            </a:r>
            <a:endParaRPr lang="en-US" altLang="en-US" sz="1800" dirty="0" smtClean="0">
              <a:solidFill>
                <a:srgbClr val="00B050"/>
              </a:solidFill>
            </a:endParaRPr>
          </a:p>
          <a:p>
            <a:r>
              <a:rPr lang="en-US" altLang="en-US" sz="1800" dirty="0" err="1" smtClean="0">
                <a:solidFill>
                  <a:srgbClr val="1D8E3A"/>
                </a:solidFill>
              </a:rPr>
              <a:t>StackOverflow</a:t>
            </a:r>
            <a:endParaRPr lang="en-US" altLang="en-US" sz="1800" dirty="0" smtClean="0">
              <a:solidFill>
                <a:srgbClr val="1D8E3A"/>
              </a:solidFill>
            </a:endParaRPr>
          </a:p>
          <a:p>
            <a:r>
              <a:rPr lang="en-US" altLang="en-US" sz="1800" dirty="0" err="1" smtClean="0">
                <a:solidFill>
                  <a:srgbClr val="1D8E3A"/>
                </a:solidFill>
              </a:rPr>
              <a:t>stats.stackexchange</a:t>
            </a:r>
            <a:endParaRPr lang="en-US" altLang="en-US" sz="1800" dirty="0" smtClean="0">
              <a:solidFill>
                <a:srgbClr val="1D8E3A"/>
              </a:solidFill>
            </a:endParaRPr>
          </a:p>
          <a:p>
            <a:r>
              <a:rPr lang="en-US" altLang="en-US" sz="1800" dirty="0" err="1" smtClean="0">
                <a:solidFill>
                  <a:srgbClr val="1D8E3A"/>
                </a:solidFill>
              </a:rPr>
              <a:t>Github</a:t>
            </a:r>
            <a:endParaRPr lang="en-US" altLang="en-US" sz="1800" dirty="0" smtClean="0">
              <a:solidFill>
                <a:srgbClr val="1D8E3A"/>
              </a:solidFill>
            </a:endParaRPr>
          </a:p>
          <a:p>
            <a:r>
              <a:rPr lang="en-US" altLang="en-US" sz="1800" dirty="0" smtClean="0">
                <a:solidFill>
                  <a:srgbClr val="1D8E3A"/>
                </a:solidFill>
              </a:rPr>
              <a:t>Local R user group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6856" y="1461461"/>
            <a:ext cx="39782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b="1" dirty="0">
                <a:solidFill>
                  <a:srgbClr val="1D8E3A"/>
                </a:solidFill>
              </a:rPr>
              <a:t>Details about a specific command whose name you know (input arguments, options, algorithm, results):</a:t>
            </a:r>
          </a:p>
          <a:p>
            <a:r>
              <a:rPr lang="en-US" altLang="en-US" sz="1200" b="1" dirty="0" smtClean="0">
                <a:solidFill>
                  <a:srgbClr val="1D8E3A"/>
                </a:solidFill>
              </a:rPr>
              <a:t>&gt;?</a:t>
            </a:r>
            <a:r>
              <a:rPr lang="en-US" altLang="en-US" sz="1200" b="1" dirty="0" err="1" smtClean="0">
                <a:solidFill>
                  <a:srgbClr val="1D8E3A"/>
                </a:solidFill>
              </a:rPr>
              <a:t>t.test</a:t>
            </a:r>
            <a:endParaRPr lang="en-US" altLang="en-US" sz="1200" b="1" dirty="0">
              <a:solidFill>
                <a:srgbClr val="1D8E3A"/>
              </a:solidFill>
            </a:endParaRPr>
          </a:p>
          <a:p>
            <a:r>
              <a:rPr lang="en-US" altLang="en-US" sz="1200" b="1" i="1" dirty="0">
                <a:solidFill>
                  <a:srgbClr val="1D8E3A"/>
                </a:solidFill>
              </a:rPr>
              <a:t>o</a:t>
            </a:r>
            <a:r>
              <a:rPr lang="en-US" altLang="en-US" sz="1200" b="1" i="1" dirty="0" smtClean="0">
                <a:solidFill>
                  <a:srgbClr val="1D8E3A"/>
                </a:solidFill>
              </a:rPr>
              <a:t>r</a:t>
            </a:r>
            <a:endParaRPr lang="en-US" altLang="en-US" sz="1200" b="1" i="1" dirty="0">
              <a:solidFill>
                <a:srgbClr val="1D8E3A"/>
              </a:solidFill>
            </a:endParaRPr>
          </a:p>
          <a:p>
            <a:r>
              <a:rPr lang="en-US" altLang="en-US" sz="1200" b="1" dirty="0">
                <a:solidFill>
                  <a:srgbClr val="1D8E3A"/>
                </a:solidFill>
              </a:rPr>
              <a:t>&gt;</a:t>
            </a:r>
            <a:r>
              <a:rPr lang="en-US" altLang="en-US" sz="1200" b="1" dirty="0" smtClean="0">
                <a:solidFill>
                  <a:srgbClr val="1D8E3A"/>
                </a:solidFill>
              </a:rPr>
              <a:t>help(</a:t>
            </a:r>
            <a:r>
              <a:rPr lang="en-US" altLang="en-US" sz="1200" b="1" dirty="0" err="1" smtClean="0">
                <a:solidFill>
                  <a:srgbClr val="1D8E3A"/>
                </a:solidFill>
              </a:rPr>
              <a:t>t.test</a:t>
            </a:r>
            <a:r>
              <a:rPr lang="en-US" altLang="en-US" sz="1200" b="1" dirty="0" smtClean="0">
                <a:solidFill>
                  <a:srgbClr val="1D8E3A"/>
                </a:solidFill>
              </a:rPr>
              <a:t>)</a:t>
            </a:r>
            <a:endParaRPr lang="en-US" altLang="en-US" sz="1200" b="1" dirty="0">
              <a:solidFill>
                <a:srgbClr val="1D8E3A"/>
              </a:solidFill>
            </a:endParaRPr>
          </a:p>
          <a:p>
            <a:r>
              <a:rPr lang="en-US" altLang="en-US" sz="1200" b="1" i="1" dirty="0">
                <a:solidFill>
                  <a:srgbClr val="1D8E3A"/>
                </a:solidFill>
              </a:rPr>
              <a:t>o</a:t>
            </a:r>
            <a:r>
              <a:rPr lang="en-US" altLang="en-US" sz="1200" b="1" i="1" dirty="0" smtClean="0">
                <a:solidFill>
                  <a:srgbClr val="1D8E3A"/>
                </a:solidFill>
              </a:rPr>
              <a:t>r</a:t>
            </a:r>
          </a:p>
          <a:p>
            <a:r>
              <a:rPr lang="en-US" altLang="en-US" sz="1200" b="1" dirty="0">
                <a:solidFill>
                  <a:srgbClr val="1D8E3A"/>
                </a:solidFill>
              </a:rPr>
              <a:t>&gt;</a:t>
            </a:r>
            <a:r>
              <a:rPr lang="en-US" altLang="en-US" sz="1200" b="1" dirty="0" err="1">
                <a:solidFill>
                  <a:srgbClr val="1D8E3A"/>
                </a:solidFill>
              </a:rPr>
              <a:t>help.search</a:t>
            </a:r>
            <a:r>
              <a:rPr lang="en-US" altLang="en-US" sz="1200" b="1" dirty="0">
                <a:solidFill>
                  <a:srgbClr val="1D8E3A"/>
                </a:solidFill>
              </a:rPr>
              <a:t>('linear models</a:t>
            </a:r>
            <a:r>
              <a:rPr lang="en-US" altLang="en-US" sz="1200" b="1" dirty="0" smtClean="0">
                <a:solidFill>
                  <a:srgbClr val="1D8E3A"/>
                </a:solidFill>
              </a:rPr>
              <a:t>')</a:t>
            </a:r>
          </a:p>
          <a:p>
            <a:r>
              <a:rPr lang="en-US" altLang="en-US" sz="1200" b="1" i="1" dirty="0">
                <a:solidFill>
                  <a:srgbClr val="1D8E3A"/>
                </a:solidFill>
              </a:rPr>
              <a:t>o</a:t>
            </a:r>
            <a:r>
              <a:rPr lang="en-US" altLang="en-US" sz="1200" b="1" i="1" dirty="0" smtClean="0">
                <a:solidFill>
                  <a:srgbClr val="1D8E3A"/>
                </a:solidFill>
              </a:rPr>
              <a:t>r</a:t>
            </a:r>
          </a:p>
          <a:p>
            <a:r>
              <a:rPr lang="en-US" altLang="en-US" sz="1200" b="1" dirty="0">
                <a:solidFill>
                  <a:srgbClr val="1D8E3A"/>
                </a:solidFill>
              </a:rPr>
              <a:t>&gt;</a:t>
            </a:r>
            <a:r>
              <a:rPr lang="en-US" altLang="en-US" sz="1200" b="1" dirty="0" err="1">
                <a:solidFill>
                  <a:srgbClr val="1D8E3A"/>
                </a:solidFill>
              </a:rPr>
              <a:t>help.start</a:t>
            </a:r>
            <a:r>
              <a:rPr lang="en-US" altLang="en-US" sz="1200" b="1" dirty="0">
                <a:solidFill>
                  <a:srgbClr val="1D8E3A"/>
                </a:solidFill>
              </a:rPr>
              <a:t>()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04363" y="953311"/>
            <a:ext cx="8464988" cy="8960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600" dirty="0" smtClean="0">
                <a:solidFill>
                  <a:srgbClr val="1D8E3A"/>
                </a:solidFill>
              </a:rPr>
              <a:t>R Supports a few basic data types (also known as Atomic Vector types):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600" dirty="0">
                <a:solidFill>
                  <a:srgbClr val="1D8E3A"/>
                </a:solidFill>
              </a:rPr>
              <a:t>I</a:t>
            </a:r>
            <a:r>
              <a:rPr lang="en-US" altLang="en-US" sz="1600" dirty="0" smtClean="0">
                <a:solidFill>
                  <a:srgbClr val="1D8E3A"/>
                </a:solidFill>
              </a:rPr>
              <a:t>nteger, Numeric, Complex, Logical, Character/String.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600" b="1" dirty="0" smtClean="0">
                <a:solidFill>
                  <a:srgbClr val="1D8E3A"/>
                </a:solidFill>
              </a:rPr>
              <a:t>Numeric: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528736" y="1858804"/>
            <a:ext cx="2728226" cy="2840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sz="1200" i="1" dirty="0" smtClean="0">
                <a:solidFill>
                  <a:srgbClr val="1D8E3A"/>
                </a:solidFill>
              </a:rPr>
              <a:t>class() to reveal data type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51" y="1957476"/>
            <a:ext cx="2395730" cy="1730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363" y="3796550"/>
            <a:ext cx="7402989" cy="4160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 smtClean="0">
                <a:solidFill>
                  <a:srgbClr val="1D8E3A"/>
                </a:solidFill>
              </a:rPr>
              <a:t>Impossible values are denoted by </a:t>
            </a:r>
            <a:r>
              <a:rPr lang="en-US" altLang="en-US" sz="1600" b="1" dirty="0" err="1" smtClean="0">
                <a:solidFill>
                  <a:srgbClr val="1D8E3A"/>
                </a:solidFill>
              </a:rPr>
              <a:t>NaN</a:t>
            </a:r>
            <a:r>
              <a:rPr lang="en-US" altLang="en-US" sz="1600" dirty="0" smtClean="0">
                <a:solidFill>
                  <a:srgbClr val="1D8E3A"/>
                </a:solidFill>
              </a:rPr>
              <a:t>; Numeric divided by zero denoted by </a:t>
            </a:r>
            <a:r>
              <a:rPr lang="en-US" altLang="en-US" sz="1600" b="1" dirty="0" err="1" smtClean="0">
                <a:solidFill>
                  <a:srgbClr val="1D8E3A"/>
                </a:solidFill>
              </a:rPr>
              <a:t>Inf</a:t>
            </a:r>
            <a:endParaRPr lang="en-US" altLang="en-US" sz="1600" b="1" i="1" dirty="0">
              <a:solidFill>
                <a:srgbClr val="1D8E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79361" y="880485"/>
            <a:ext cx="2728226" cy="2840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sz="1600" b="1" dirty="0" smtClean="0">
                <a:solidFill>
                  <a:srgbClr val="1D8E3A"/>
                </a:solidFill>
              </a:rPr>
              <a:t>Integer: </a:t>
            </a:r>
            <a:r>
              <a:rPr lang="en-US" altLang="en-US" sz="1600" dirty="0" smtClean="0">
                <a:solidFill>
                  <a:srgbClr val="1D8E3A"/>
                </a:solidFill>
              </a:rPr>
              <a:t>Denoted by L</a:t>
            </a:r>
            <a:endParaRPr lang="en-US" altLang="en-US" sz="1600" b="1" dirty="0" smtClean="0">
              <a:solidFill>
                <a:srgbClr val="1D8E3A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57" y="1249449"/>
            <a:ext cx="1955800" cy="1727200"/>
          </a:xfrm>
          <a:prstGeom prst="rect">
            <a:avLst/>
          </a:prstGeo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3141921" y="1804253"/>
            <a:ext cx="3299976" cy="4355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200" i="1" dirty="0" smtClean="0">
                <a:solidFill>
                  <a:srgbClr val="1D8E3A"/>
                </a:solidFill>
              </a:rPr>
              <a:t>Integer is numeric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200" i="1" dirty="0" smtClean="0">
                <a:solidFill>
                  <a:srgbClr val="1D8E3A"/>
                </a:solidFill>
              </a:rPr>
              <a:t>Numeric is always not integer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57" y="3566560"/>
            <a:ext cx="2095500" cy="825500"/>
          </a:xfrm>
          <a:prstGeom prst="rect">
            <a:avLst/>
          </a:prstGeom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179360" y="3171394"/>
            <a:ext cx="5070734" cy="2840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sz="1600" b="1" dirty="0" smtClean="0">
                <a:solidFill>
                  <a:srgbClr val="1D8E3A"/>
                </a:solidFill>
              </a:rPr>
              <a:t>Complex: </a:t>
            </a:r>
            <a:r>
              <a:rPr lang="en-US" altLang="en-US" sz="1600" dirty="0" smtClean="0">
                <a:solidFill>
                  <a:srgbClr val="1D8E3A"/>
                </a:solidFill>
              </a:rPr>
              <a:t>Defined by including imaginary number, or </a:t>
            </a:r>
            <a:r>
              <a:rPr lang="en-US" altLang="en-US" sz="1600" i="1" dirty="0" err="1" smtClean="0">
                <a:solidFill>
                  <a:srgbClr val="1D8E3A"/>
                </a:solidFill>
              </a:rPr>
              <a:t>i</a:t>
            </a:r>
            <a:endParaRPr lang="en-US" altLang="en-US" sz="1600" b="1" i="1" dirty="0" smtClean="0">
              <a:solidFill>
                <a:srgbClr val="1D8E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2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79361" y="880485"/>
            <a:ext cx="2728226" cy="2840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sz="1600" b="1" dirty="0" smtClean="0">
                <a:solidFill>
                  <a:srgbClr val="1D8E3A"/>
                </a:solidFill>
              </a:rPr>
              <a:t>Logical: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79360" y="3171394"/>
            <a:ext cx="5070734" cy="2840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sz="1600" b="1" dirty="0" smtClean="0">
                <a:solidFill>
                  <a:srgbClr val="1D8E3A"/>
                </a:solidFill>
              </a:rPr>
              <a:t>Character:</a:t>
            </a:r>
            <a:endParaRPr lang="en-US" altLang="en-US" sz="1600" b="1" i="1" dirty="0" smtClean="0">
              <a:solidFill>
                <a:srgbClr val="1D8E3A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3" y="1320413"/>
            <a:ext cx="2108200" cy="1739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640" y="1317082"/>
            <a:ext cx="2184400" cy="1701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63" y="3607991"/>
            <a:ext cx="3403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6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Missing Value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79361" y="880485"/>
            <a:ext cx="6971452" cy="2840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sz="1600" dirty="0" smtClean="0">
                <a:solidFill>
                  <a:srgbClr val="1D8E3A"/>
                </a:solidFill>
              </a:rPr>
              <a:t>Missing values are represented by NA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1" y="1341915"/>
            <a:ext cx="289560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961" y="1341915"/>
            <a:ext cx="34290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49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79361" y="880485"/>
            <a:ext cx="6971452" cy="2840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sz="1600" dirty="0" smtClean="0">
                <a:solidFill>
                  <a:srgbClr val="1D8E3A"/>
                </a:solidFill>
              </a:rPr>
              <a:t>Transform data types using coercion functions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3" y="1308126"/>
            <a:ext cx="3657084" cy="20001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58" y="1301776"/>
            <a:ext cx="2463800" cy="2159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63" y="3370863"/>
            <a:ext cx="2400300" cy="1295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37413" y="3927599"/>
            <a:ext cx="27473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D8E3A"/>
                </a:solidFill>
              </a:rPr>
              <a:t>When nonsensical coercion takes place, you will usually get a </a:t>
            </a:r>
            <a:r>
              <a:rPr lang="en-US" sz="1400" dirty="0" smtClean="0">
                <a:solidFill>
                  <a:srgbClr val="1D8E3A"/>
                </a:solidFill>
              </a:rPr>
              <a:t>warning!</a:t>
            </a:r>
            <a:endParaRPr lang="en-US" sz="1400" dirty="0">
              <a:solidFill>
                <a:srgbClr val="1D8E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7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altLang="en-US" sz="4800" dirty="0" smtClean="0"/>
          </a:p>
          <a:p>
            <a:r>
              <a:rPr lang="en-US" altLang="en-US" sz="4800" dirty="0" smtClean="0"/>
              <a:t>  </a:t>
            </a:r>
            <a:r>
              <a:rPr lang="en-US" altLang="en-US" sz="4400" dirty="0" smtClean="0"/>
              <a:t>Day1: </a:t>
            </a:r>
            <a:r>
              <a:rPr lang="en-US" altLang="en-US" sz="4400" dirty="0" smtClean="0">
                <a:solidFill>
                  <a:srgbClr val="000000"/>
                </a:solidFill>
                <a:latin typeface="Arial" pitchFamily="34" charset="0"/>
              </a:rPr>
              <a:t>Introduction to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04363" y="1123381"/>
            <a:ext cx="6677765" cy="1691738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en-US" sz="1600" dirty="0" smtClean="0">
                <a:solidFill>
                  <a:srgbClr val="1D8E3A"/>
                </a:solidFill>
              </a:rPr>
              <a:t>Basics of 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en-US" sz="1600" dirty="0" smtClean="0">
                <a:solidFill>
                  <a:srgbClr val="1D8E3A"/>
                </a:solidFill>
              </a:rPr>
              <a:t>R Interface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en-US" sz="1600" dirty="0" smtClean="0">
                <a:solidFill>
                  <a:srgbClr val="1D8E3A"/>
                </a:solidFill>
              </a:rPr>
              <a:t>Using R for the first time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en-US" sz="1600" dirty="0" smtClean="0">
                <a:solidFill>
                  <a:srgbClr val="1D8E3A"/>
                </a:solidFill>
              </a:rPr>
              <a:t>Installing and using Packages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en-US" sz="1600" dirty="0" smtClean="0">
                <a:solidFill>
                  <a:srgbClr val="1D8E3A"/>
                </a:solidFill>
              </a:rPr>
              <a:t>Reusing results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en-US" sz="1600" dirty="0" smtClean="0">
                <a:solidFill>
                  <a:srgbClr val="1D8E3A"/>
                </a:solidFill>
              </a:rPr>
              <a:t>Basic Data 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Arial" pitchFamily="34" charset="0"/>
              </a:rPr>
              <a:t>What have we learnt?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altLang="en-US" sz="4800" dirty="0" smtClean="0"/>
          </a:p>
          <a:p>
            <a:r>
              <a:rPr lang="en-US" altLang="en-US" sz="4800" dirty="0" smtClean="0"/>
              <a:t>  </a:t>
            </a:r>
            <a:r>
              <a:rPr lang="en-US" altLang="en-US" sz="4800" dirty="0" smtClean="0">
                <a:solidFill>
                  <a:srgbClr val="000000"/>
                </a:solidFill>
                <a:latin typeface="Arial" pitchFamily="34" charset="0"/>
              </a:rPr>
              <a:t>Day 2: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dirty="0" smtClean="0">
                <a:latin typeface="Arial" pitchFamily="34" charset="0"/>
              </a:rPr>
              <a:t>Outline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10967" y="1181529"/>
            <a:ext cx="3482940" cy="185962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rgbClr val="1D8E3A"/>
                </a:solidFill>
              </a:rPr>
              <a:t>Data Structures</a:t>
            </a:r>
          </a:p>
          <a:p>
            <a:pPr marL="857250" lvl="1">
              <a:lnSpc>
                <a:spcPct val="90000"/>
              </a:lnSpc>
            </a:pPr>
            <a:r>
              <a:rPr lang="en-US" altLang="en-US" sz="1600" dirty="0" smtClean="0">
                <a:solidFill>
                  <a:srgbClr val="1D8E3A"/>
                </a:solidFill>
              </a:rPr>
              <a:t>Vectors</a:t>
            </a:r>
          </a:p>
          <a:p>
            <a:pPr marL="857250" lvl="1">
              <a:lnSpc>
                <a:spcPct val="90000"/>
              </a:lnSpc>
            </a:pPr>
            <a:r>
              <a:rPr lang="en-US" altLang="en-US" sz="1600" dirty="0" smtClean="0">
                <a:solidFill>
                  <a:srgbClr val="1D8E3A"/>
                </a:solidFill>
              </a:rPr>
              <a:t>Lists</a:t>
            </a:r>
          </a:p>
          <a:p>
            <a:pPr marL="857250" lvl="1">
              <a:lnSpc>
                <a:spcPct val="90000"/>
              </a:lnSpc>
            </a:pPr>
            <a:r>
              <a:rPr lang="en-US" altLang="en-US" sz="1600" dirty="0" smtClean="0">
                <a:solidFill>
                  <a:srgbClr val="1D8E3A"/>
                </a:solidFill>
              </a:rPr>
              <a:t>Matrices and Arrays</a:t>
            </a:r>
          </a:p>
          <a:p>
            <a:pPr marL="857250" lvl="1">
              <a:lnSpc>
                <a:spcPct val="90000"/>
              </a:lnSpc>
            </a:pPr>
            <a:r>
              <a:rPr lang="en-US" altLang="en-US" sz="1600" dirty="0" smtClean="0">
                <a:solidFill>
                  <a:srgbClr val="1D8E3A"/>
                </a:solidFill>
              </a:rPr>
              <a:t>Factors</a:t>
            </a:r>
          </a:p>
          <a:p>
            <a:pPr marL="857250" lvl="1">
              <a:lnSpc>
                <a:spcPct val="90000"/>
              </a:lnSpc>
            </a:pPr>
            <a:r>
              <a:rPr lang="en-US" altLang="en-US" sz="1600" dirty="0" smtClean="0">
                <a:solidFill>
                  <a:srgbClr val="1D8E3A"/>
                </a:solidFill>
              </a:rPr>
              <a:t>Dataframes</a:t>
            </a:r>
          </a:p>
        </p:txBody>
      </p:sp>
    </p:spTree>
    <p:extLst>
      <p:ext uri="{BB962C8B-B14F-4D97-AF65-F5344CB8AC3E}">
        <p14:creationId xmlns:p14="http://schemas.microsoft.com/office/powerpoint/2010/main" val="1299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52062" y="1217335"/>
            <a:ext cx="4397341" cy="299731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>
                <a:solidFill>
                  <a:srgbClr val="1D8E3A"/>
                </a:solidFill>
              </a:rPr>
              <a:t>The basic data structure in R is vector. Vectors comes in two flavours:  Vectors and </a:t>
            </a:r>
            <a:r>
              <a:rPr lang="en-US" altLang="en-US" sz="1500" dirty="0" smtClean="0">
                <a:solidFill>
                  <a:srgbClr val="1D8E3A"/>
                </a:solidFill>
              </a:rPr>
              <a:t>Lists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smtClean="0">
                <a:solidFill>
                  <a:srgbClr val="1D8E3A"/>
                </a:solidFill>
              </a:rPr>
              <a:t>Atomic vectors usually created with c(), for short for combine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smtClean="0">
                <a:solidFill>
                  <a:srgbClr val="1D8E3A"/>
                </a:solidFill>
              </a:rPr>
              <a:t>Vectors are 1D and homogenous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smtClean="0">
                <a:solidFill>
                  <a:srgbClr val="1D8E3A"/>
                </a:solidFill>
              </a:rPr>
              <a:t>Vectors differ in the data types; all elements of an atomic vector must be the same type. </a:t>
            </a:r>
            <a:endParaRPr lang="en-US" altLang="en-US" sz="1000" dirty="0" smtClean="0">
              <a:solidFill>
                <a:srgbClr val="1D8E3A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en-US" sz="1400" dirty="0" smtClean="0">
              <a:solidFill>
                <a:srgbClr val="1D8E3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403" y="1206050"/>
            <a:ext cx="4241936" cy="297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41787" y="1175532"/>
            <a:ext cx="7787813" cy="86673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smtClean="0">
                <a:solidFill>
                  <a:srgbClr val="1D8E3A"/>
                </a:solidFill>
              </a:rPr>
              <a:t>Types </a:t>
            </a:r>
            <a:r>
              <a:rPr lang="en-US" altLang="en-US" sz="1500" dirty="0">
                <a:solidFill>
                  <a:srgbClr val="1D8E3A"/>
                </a:solidFill>
              </a:rPr>
              <a:t>of </a:t>
            </a:r>
            <a:r>
              <a:rPr lang="en-US" altLang="en-US" sz="1500" dirty="0" smtClean="0">
                <a:solidFill>
                  <a:srgbClr val="1D8E3A"/>
                </a:solidFill>
              </a:rPr>
              <a:t>Vectors</a:t>
            </a:r>
            <a:r>
              <a:rPr lang="en-US" altLang="en-US" sz="1500" dirty="0">
                <a:solidFill>
                  <a:srgbClr val="1D8E3A"/>
                </a:solidFill>
              </a:rPr>
              <a:t> </a:t>
            </a:r>
            <a:r>
              <a:rPr lang="en-US" altLang="en-US" sz="1500" dirty="0" smtClean="0">
                <a:solidFill>
                  <a:srgbClr val="1D8E3A"/>
                </a:solidFill>
              </a:rPr>
              <a:t>: Numeric, Integer, Complex, Logical and Character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smtClean="0">
                <a:solidFill>
                  <a:srgbClr val="1D8E3A"/>
                </a:solidFill>
              </a:rPr>
              <a:t>Atomic vectors are always flat; even if you nest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smtClean="0">
                <a:solidFill>
                  <a:srgbClr val="1D8E3A"/>
                </a:solidFill>
              </a:rPr>
              <a:t>Missing values are specified by NA, which is logical vector of length 1 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000" dirty="0" smtClean="0">
              <a:solidFill>
                <a:srgbClr val="1D8E3A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en-US" sz="1400" dirty="0" smtClean="0">
              <a:solidFill>
                <a:srgbClr val="1D8E3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80" y="2042271"/>
            <a:ext cx="5493186" cy="23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32112" y="1227568"/>
            <a:ext cx="4717290" cy="214235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 sz="1500" dirty="0" smtClean="0">
                <a:solidFill>
                  <a:srgbClr val="1D8E3A"/>
                </a:solidFill>
                <a:ea typeface="新細明體" pitchFamily="18" charset="-120"/>
              </a:rPr>
              <a:t>List is a collection of data of different data types</a:t>
            </a:r>
          </a:p>
          <a:p>
            <a:r>
              <a:rPr lang="en-US" altLang="zh-CN" sz="1500" dirty="0" smtClean="0">
                <a:solidFill>
                  <a:srgbClr val="1D8E3A"/>
                </a:solidFill>
                <a:ea typeface="新細明體" pitchFamily="18" charset="-120"/>
              </a:rPr>
              <a:t>List is created by using list() instead of c()</a:t>
            </a:r>
          </a:p>
          <a:p>
            <a:r>
              <a:rPr lang="en-US" altLang="zh-CN" sz="1500" dirty="0" smtClean="0">
                <a:solidFill>
                  <a:srgbClr val="1D8E3A"/>
                </a:solidFill>
                <a:ea typeface="新細明體" pitchFamily="18" charset="-120"/>
              </a:rPr>
              <a:t>List are sometime called as recursive vectors </a:t>
            </a:r>
            <a:r>
              <a:rPr lang="mr-IN" altLang="zh-CN" sz="1500" dirty="0" smtClean="0">
                <a:solidFill>
                  <a:srgbClr val="1D8E3A"/>
                </a:solidFill>
                <a:ea typeface="新細明體" pitchFamily="18" charset="-120"/>
              </a:rPr>
              <a:t>–</a:t>
            </a:r>
            <a:r>
              <a:rPr lang="en-US" altLang="zh-CN" sz="1500" dirty="0" smtClean="0">
                <a:solidFill>
                  <a:srgbClr val="1D8E3A"/>
                </a:solidFill>
                <a:ea typeface="新細明體" pitchFamily="18" charset="-120"/>
              </a:rPr>
              <a:t> list can contain other lists</a:t>
            </a:r>
          </a:p>
          <a:p>
            <a:r>
              <a:rPr lang="en-US" altLang="zh-CN" sz="1500" dirty="0" smtClean="0">
                <a:solidFill>
                  <a:srgbClr val="1D8E3A"/>
                </a:solidFill>
                <a:ea typeface="新細明體" pitchFamily="18" charset="-120"/>
              </a:rPr>
              <a:t>List is 1D and heterogeneous</a:t>
            </a:r>
          </a:p>
          <a:p>
            <a:r>
              <a:rPr lang="en-US" altLang="zh-CN" sz="1500" dirty="0" smtClean="0">
                <a:solidFill>
                  <a:srgbClr val="1D8E3A"/>
                </a:solidFill>
                <a:ea typeface="新細明體" pitchFamily="18" charset="-120"/>
              </a:rPr>
              <a:t>List can store other data structures </a:t>
            </a:r>
            <a:r>
              <a:rPr lang="mr-IN" altLang="zh-CN" sz="1500" dirty="0" smtClean="0">
                <a:solidFill>
                  <a:srgbClr val="1D8E3A"/>
                </a:solidFill>
                <a:ea typeface="新細明體" pitchFamily="18" charset="-120"/>
              </a:rPr>
              <a:t>–</a:t>
            </a:r>
            <a:r>
              <a:rPr lang="en-US" altLang="zh-CN" sz="1500" dirty="0" smtClean="0">
                <a:solidFill>
                  <a:srgbClr val="1D8E3A"/>
                </a:solidFill>
                <a:ea typeface="新細明體" pitchFamily="18" charset="-120"/>
              </a:rPr>
              <a:t> Array, Matrix and dataframes</a:t>
            </a:r>
          </a:p>
          <a:p>
            <a:endParaRPr lang="en-US" altLang="zh-CN" sz="1500" dirty="0" smtClean="0">
              <a:solidFill>
                <a:srgbClr val="1D8E3A"/>
              </a:solidFill>
              <a:ea typeface="新細明體" pitchFamily="18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684" y="1001092"/>
            <a:ext cx="2683660" cy="3569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41" y="3331859"/>
            <a:ext cx="1846851" cy="112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52062" y="1006867"/>
            <a:ext cx="4397341" cy="34932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>
                <a:solidFill>
                  <a:srgbClr val="1D8E3A"/>
                </a:solidFill>
              </a:rPr>
              <a:t>Adding dim() attribute to an atomic vector behaves like </a:t>
            </a:r>
            <a:r>
              <a:rPr lang="en-US" altLang="en-US" sz="1500" dirty="0" smtClean="0">
                <a:solidFill>
                  <a:srgbClr val="1D8E3A"/>
                </a:solidFill>
              </a:rPr>
              <a:t>Matrix</a:t>
            </a:r>
            <a:endParaRPr lang="en-US" altLang="en-US" sz="1500" dirty="0">
              <a:solidFill>
                <a:srgbClr val="1D8E3A"/>
              </a:solidFill>
            </a:endParaRP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solidFill>
                  <a:srgbClr val="1D8E3A"/>
                </a:solidFill>
              </a:rPr>
              <a:t>Matrices </a:t>
            </a:r>
            <a:r>
              <a:rPr lang="en-US" sz="1500" dirty="0" smtClean="0">
                <a:solidFill>
                  <a:srgbClr val="1D8E3A"/>
                </a:solidFill>
              </a:rPr>
              <a:t>are </a:t>
            </a:r>
            <a:r>
              <a:rPr lang="en-US" sz="1500" dirty="0">
                <a:solidFill>
                  <a:srgbClr val="1D8E3A"/>
                </a:solidFill>
              </a:rPr>
              <a:t>created with matrix() or by using the assignment form of dim()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>
                <a:solidFill>
                  <a:srgbClr val="1D8E3A"/>
                </a:solidFill>
              </a:rPr>
              <a:t>Matrices are 2D and homogenous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>
                <a:solidFill>
                  <a:srgbClr val="1D8E3A"/>
                </a:solidFill>
              </a:rPr>
              <a:t>All elements of a matrix must be the same data type. </a:t>
            </a:r>
            <a:endParaRPr lang="en-US" altLang="en-US" sz="1500" dirty="0" smtClean="0">
              <a:solidFill>
                <a:srgbClr val="1D8E3A"/>
              </a:solidFill>
            </a:endParaRP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solidFill>
                  <a:srgbClr val="1D8E3A"/>
                </a:solidFill>
              </a:rPr>
              <a:t>Matrices are used commonly as part of the mathematical machinery of </a:t>
            </a:r>
            <a:r>
              <a:rPr lang="en-US" sz="1500" dirty="0" smtClean="0">
                <a:solidFill>
                  <a:srgbClr val="1D8E3A"/>
                </a:solidFill>
              </a:rPr>
              <a:t>statistics</a:t>
            </a:r>
            <a:endParaRPr lang="en-US" altLang="en-US" sz="1500" dirty="0">
              <a:solidFill>
                <a:srgbClr val="1D8E3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Matrices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81" y="1006867"/>
            <a:ext cx="3290786" cy="35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52062" y="1221104"/>
            <a:ext cx="4397341" cy="29897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>
                <a:solidFill>
                  <a:srgbClr val="1D8E3A"/>
                </a:solidFill>
              </a:rPr>
              <a:t>Adding dim() attribute to an atomic vector behaves like Arrays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solidFill>
                  <a:srgbClr val="1D8E3A"/>
                </a:solidFill>
              </a:rPr>
              <a:t>Arrays are created with array() or by using the assignment form of dim()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>
                <a:solidFill>
                  <a:srgbClr val="1D8E3A"/>
                </a:solidFill>
              </a:rPr>
              <a:t>Matrices are </a:t>
            </a:r>
            <a:r>
              <a:rPr lang="en-US" altLang="en-US" sz="1500" dirty="0" err="1">
                <a:solidFill>
                  <a:srgbClr val="1D8E3A"/>
                </a:solidFill>
              </a:rPr>
              <a:t>nD</a:t>
            </a:r>
            <a:r>
              <a:rPr lang="en-US" altLang="en-US" sz="1500" dirty="0">
                <a:solidFill>
                  <a:srgbClr val="1D8E3A"/>
                </a:solidFill>
              </a:rPr>
              <a:t> and homogenous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>
                <a:solidFill>
                  <a:srgbClr val="1D8E3A"/>
                </a:solidFill>
              </a:rPr>
              <a:t>All elements of a array must be the same data type. 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solidFill>
                  <a:srgbClr val="1D8E3A"/>
                </a:solidFill>
              </a:rPr>
              <a:t>Arrays are much rarer, but worth being aware of.</a:t>
            </a:r>
            <a:endParaRPr lang="en-US" altLang="en-US" sz="1500" dirty="0">
              <a:solidFill>
                <a:srgbClr val="1D8E3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402" y="1046443"/>
            <a:ext cx="3919947" cy="357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9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52062" y="1221104"/>
            <a:ext cx="4397341" cy="29897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smtClean="0">
                <a:solidFill>
                  <a:srgbClr val="1D8E3A"/>
                </a:solidFill>
              </a:rPr>
              <a:t>Factor is a special type of vectors</a:t>
            </a:r>
            <a:endParaRPr lang="en-US" altLang="en-US" sz="1500" dirty="0">
              <a:solidFill>
                <a:srgbClr val="1D8E3A"/>
              </a:solidFill>
            </a:endParaRP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smtClean="0">
                <a:solidFill>
                  <a:srgbClr val="1D8E3A"/>
                </a:solidFill>
              </a:rPr>
              <a:t>Used to store categorical data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smtClean="0">
                <a:solidFill>
                  <a:srgbClr val="1D8E3A"/>
                </a:solidFill>
              </a:rPr>
              <a:t>Factors are built on top of integer vectors using 	two attributes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100" dirty="0" smtClean="0">
                <a:solidFill>
                  <a:srgbClr val="1D8E3A"/>
                </a:solidFill>
              </a:rPr>
              <a:t>Class : factor differentiates from integer vectors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100" dirty="0" smtClean="0">
                <a:solidFill>
                  <a:srgbClr val="1D8E3A"/>
                </a:solidFill>
              </a:rPr>
              <a:t>Levels: defines set of allowed values</a:t>
            </a:r>
            <a:endParaRPr lang="en-US" altLang="en-US" sz="1100" dirty="0">
              <a:solidFill>
                <a:srgbClr val="1D8E3A"/>
              </a:solidFill>
            </a:endParaRP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smtClean="0">
                <a:solidFill>
                  <a:srgbClr val="1D8E3A"/>
                </a:solidFill>
              </a:rPr>
              <a:t>Factors could be ordered or unordered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smtClean="0">
                <a:solidFill>
                  <a:srgbClr val="1D8E3A"/>
                </a:solidFill>
              </a:rPr>
              <a:t>Factors are treated by statistical modeling functions like lm() or </a:t>
            </a:r>
            <a:r>
              <a:rPr lang="en-US" altLang="en-US" sz="1500" dirty="0" err="1" smtClean="0">
                <a:solidFill>
                  <a:srgbClr val="1D8E3A"/>
                </a:solidFill>
              </a:rPr>
              <a:t>glm</a:t>
            </a:r>
            <a:r>
              <a:rPr lang="en-US" altLang="en-US" sz="1500" dirty="0" smtClean="0">
                <a:solidFill>
                  <a:srgbClr val="1D8E3A"/>
                </a:solidFill>
              </a:rPr>
              <a:t>()</a:t>
            </a:r>
            <a:endParaRPr lang="en-US" altLang="en-US" sz="1500" dirty="0">
              <a:solidFill>
                <a:srgbClr val="1D8E3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91" y="866645"/>
            <a:ext cx="4164459" cy="36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40493" y="964250"/>
            <a:ext cx="5251545" cy="376459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err="1" smtClean="0">
                <a:solidFill>
                  <a:srgbClr val="1D8E3A"/>
                </a:solidFill>
              </a:rPr>
              <a:t>Dataframe</a:t>
            </a:r>
            <a:r>
              <a:rPr lang="en-US" altLang="en-US" sz="1500" dirty="0" smtClean="0">
                <a:solidFill>
                  <a:srgbClr val="1D8E3A"/>
                </a:solidFill>
              </a:rPr>
              <a:t> is the most common way of storing data in R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>
                <a:solidFill>
                  <a:srgbClr val="1D8E3A"/>
                </a:solidFill>
              </a:rPr>
              <a:t>Under the hood, </a:t>
            </a:r>
            <a:r>
              <a:rPr lang="en-US" sz="1500" dirty="0">
                <a:solidFill>
                  <a:srgbClr val="1D8E3A"/>
                </a:solidFill>
              </a:rPr>
              <a:t>a data frame is a list of equal-length </a:t>
            </a:r>
            <a:r>
              <a:rPr lang="en-US" sz="1500" dirty="0" smtClean="0">
                <a:solidFill>
                  <a:srgbClr val="1D8E3A"/>
                </a:solidFill>
              </a:rPr>
              <a:t>vectors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smtClean="0">
                <a:solidFill>
                  <a:srgbClr val="1D8E3A"/>
                </a:solidFill>
              </a:rPr>
              <a:t>Unlike Matrices or array, </a:t>
            </a:r>
            <a:r>
              <a:rPr lang="en-US" altLang="en-US" sz="1500" dirty="0" err="1" smtClean="0">
                <a:solidFill>
                  <a:srgbClr val="1D8E3A"/>
                </a:solidFill>
              </a:rPr>
              <a:t>dataframe</a:t>
            </a:r>
            <a:r>
              <a:rPr lang="en-US" altLang="en-US" sz="1500" dirty="0" smtClean="0">
                <a:solidFill>
                  <a:srgbClr val="1D8E3A"/>
                </a:solidFill>
              </a:rPr>
              <a:t> can store any data types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smtClean="0">
                <a:solidFill>
                  <a:srgbClr val="1D8E3A"/>
                </a:solidFill>
              </a:rPr>
              <a:t>Dataframes are 2D and heterogeneous</a:t>
            </a:r>
            <a:endParaRPr lang="en-US" altLang="en-US" sz="1500" dirty="0">
              <a:solidFill>
                <a:srgbClr val="1D8E3A"/>
              </a:solidFill>
            </a:endParaRP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smtClean="0">
                <a:solidFill>
                  <a:srgbClr val="1D8E3A"/>
                </a:solidFill>
              </a:rPr>
              <a:t>Matrix can be created by: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100" dirty="0" err="1">
                <a:solidFill>
                  <a:srgbClr val="1D8E3A"/>
                </a:solidFill>
              </a:rPr>
              <a:t>d</a:t>
            </a:r>
            <a:r>
              <a:rPr lang="en-US" altLang="en-US" sz="1100" dirty="0" err="1" smtClean="0">
                <a:solidFill>
                  <a:srgbClr val="1D8E3A"/>
                </a:solidFill>
              </a:rPr>
              <a:t>ata.frame</a:t>
            </a:r>
            <a:r>
              <a:rPr lang="en-US" altLang="en-US" sz="1100" dirty="0" smtClean="0">
                <a:solidFill>
                  <a:srgbClr val="1D8E3A"/>
                </a:solidFill>
              </a:rPr>
              <a:t>()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100" dirty="0" err="1" smtClean="0">
                <a:solidFill>
                  <a:srgbClr val="1D8E3A"/>
                </a:solidFill>
              </a:rPr>
              <a:t>as.data.frame</a:t>
            </a:r>
            <a:r>
              <a:rPr lang="en-US" altLang="en-US" sz="1100" dirty="0" smtClean="0">
                <a:solidFill>
                  <a:srgbClr val="1D8E3A"/>
                </a:solidFill>
              </a:rPr>
              <a:t>()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100" dirty="0" err="1" smtClean="0">
                <a:solidFill>
                  <a:srgbClr val="1D8E3A"/>
                </a:solidFill>
              </a:rPr>
              <a:t>read.csv</a:t>
            </a:r>
            <a:r>
              <a:rPr lang="en-US" altLang="en-US" sz="1100" dirty="0" smtClean="0">
                <a:solidFill>
                  <a:srgbClr val="1D8E3A"/>
                </a:solidFill>
              </a:rPr>
              <a:t>()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100" dirty="0" err="1" smtClean="0">
                <a:solidFill>
                  <a:srgbClr val="1D8E3A"/>
                </a:solidFill>
              </a:rPr>
              <a:t>read.table</a:t>
            </a:r>
            <a:r>
              <a:rPr lang="en-US" altLang="en-US" sz="1100" dirty="0" smtClean="0">
                <a:solidFill>
                  <a:srgbClr val="1D8E3A"/>
                </a:solidFill>
              </a:rPr>
              <a:t>()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smtClean="0">
                <a:solidFill>
                  <a:srgbClr val="1D8E3A"/>
                </a:solidFill>
              </a:rPr>
              <a:t>Special attribute </a:t>
            </a:r>
            <a:r>
              <a:rPr lang="en-US" altLang="en-US" sz="1500" dirty="0" err="1" smtClean="0">
                <a:solidFill>
                  <a:srgbClr val="1D8E3A"/>
                </a:solidFill>
              </a:rPr>
              <a:t>row.names</a:t>
            </a:r>
            <a:r>
              <a:rPr lang="en-US" altLang="en-US" sz="1500" dirty="0" smtClean="0">
                <a:solidFill>
                  <a:srgbClr val="1D8E3A"/>
                </a:solidFill>
              </a:rPr>
              <a:t>()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</a:pPr>
            <a:endParaRPr lang="en-US" altLang="en-US" sz="1100" dirty="0" smtClean="0">
              <a:solidFill>
                <a:srgbClr val="1D8E3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Dataframes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038" y="964250"/>
            <a:ext cx="3751962" cy="35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8840" y="996987"/>
            <a:ext cx="684336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1D8E3A"/>
                </a:solidFill>
              </a:rPr>
              <a:t>By the end </a:t>
            </a:r>
            <a:r>
              <a:rPr lang="en-US" sz="1600" dirty="0">
                <a:solidFill>
                  <a:srgbClr val="1D8E3A"/>
                </a:solidFill>
              </a:rPr>
              <a:t>of this </a:t>
            </a:r>
            <a:r>
              <a:rPr lang="en-US" sz="1600" dirty="0" smtClean="0">
                <a:solidFill>
                  <a:srgbClr val="1D8E3A"/>
                </a:solidFill>
              </a:rPr>
              <a:t>session, </a:t>
            </a:r>
            <a:r>
              <a:rPr lang="en-US" sz="1600" dirty="0">
                <a:solidFill>
                  <a:srgbClr val="1D8E3A"/>
                </a:solidFill>
              </a:rPr>
              <a:t>you will be able to:</a:t>
            </a:r>
          </a:p>
          <a:p>
            <a:pPr marL="287338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D8E3A"/>
                </a:solidFill>
              </a:rPr>
              <a:t>Define R.</a:t>
            </a:r>
          </a:p>
          <a:p>
            <a:pPr marL="287338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D8E3A"/>
                </a:solidFill>
              </a:rPr>
              <a:t>Describe the R GUI interface.</a:t>
            </a:r>
          </a:p>
          <a:p>
            <a:pPr marL="287338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D8E3A"/>
                </a:solidFill>
              </a:rPr>
              <a:t>Describe the R Studio interface.</a:t>
            </a:r>
          </a:p>
          <a:p>
            <a:pPr marL="287338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D8E3A"/>
                </a:solidFill>
              </a:rPr>
              <a:t>Identify a working directory and modify it.</a:t>
            </a:r>
          </a:p>
          <a:p>
            <a:pPr marL="287338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D8E3A"/>
                </a:solidFill>
              </a:rPr>
              <a:t>Recognize the basic commands related to packages.</a:t>
            </a:r>
          </a:p>
          <a:p>
            <a:pPr marL="287338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D8E3A"/>
                </a:solidFill>
              </a:rPr>
              <a:t>Explain how to get help in </a:t>
            </a:r>
            <a:r>
              <a:rPr lang="en-US" sz="1600" dirty="0" smtClean="0">
                <a:solidFill>
                  <a:srgbClr val="1D8E3A"/>
                </a:solidFill>
              </a:rPr>
              <a:t>R</a:t>
            </a:r>
          </a:p>
          <a:p>
            <a:pPr marL="287338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D8E3A"/>
                </a:solidFill>
              </a:rPr>
              <a:t>Basic Data Types</a:t>
            </a:r>
            <a:endParaRPr lang="en-US" sz="1600" dirty="0">
              <a:solidFill>
                <a:srgbClr val="1D8E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40493" y="964250"/>
            <a:ext cx="5251545" cy="3764598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err="1" smtClean="0">
                <a:solidFill>
                  <a:srgbClr val="1D8E3A"/>
                </a:solidFill>
              </a:rPr>
              <a:t>Dataframe</a:t>
            </a:r>
            <a:r>
              <a:rPr lang="en-US" altLang="en-US" sz="1500" dirty="0" smtClean="0">
                <a:solidFill>
                  <a:srgbClr val="1D8E3A"/>
                </a:solidFill>
              </a:rPr>
              <a:t> is the most common way of storing data in R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>
                <a:solidFill>
                  <a:srgbClr val="1D8E3A"/>
                </a:solidFill>
              </a:rPr>
              <a:t>Under the hood, </a:t>
            </a:r>
            <a:r>
              <a:rPr lang="en-US" sz="1500" dirty="0">
                <a:solidFill>
                  <a:srgbClr val="1D8E3A"/>
                </a:solidFill>
              </a:rPr>
              <a:t>a data frame is a list of equal-length </a:t>
            </a:r>
            <a:r>
              <a:rPr lang="en-US" sz="1500" dirty="0" smtClean="0">
                <a:solidFill>
                  <a:srgbClr val="1D8E3A"/>
                </a:solidFill>
              </a:rPr>
              <a:t>vectors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smtClean="0">
                <a:solidFill>
                  <a:srgbClr val="1D8E3A"/>
                </a:solidFill>
              </a:rPr>
              <a:t>Unlike Matrices or array, </a:t>
            </a:r>
            <a:r>
              <a:rPr lang="en-US" altLang="en-US" sz="1500" dirty="0" err="1" smtClean="0">
                <a:solidFill>
                  <a:srgbClr val="1D8E3A"/>
                </a:solidFill>
              </a:rPr>
              <a:t>dataframe</a:t>
            </a:r>
            <a:r>
              <a:rPr lang="en-US" altLang="en-US" sz="1500" dirty="0" smtClean="0">
                <a:solidFill>
                  <a:srgbClr val="1D8E3A"/>
                </a:solidFill>
              </a:rPr>
              <a:t> can store any data types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smtClean="0">
                <a:solidFill>
                  <a:srgbClr val="1D8E3A"/>
                </a:solidFill>
              </a:rPr>
              <a:t>Dataframes are 2D and heterogeneous</a:t>
            </a:r>
            <a:endParaRPr lang="en-US" altLang="en-US" sz="1500" dirty="0">
              <a:solidFill>
                <a:srgbClr val="1D8E3A"/>
              </a:solidFill>
            </a:endParaRP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smtClean="0">
                <a:solidFill>
                  <a:srgbClr val="1D8E3A"/>
                </a:solidFill>
              </a:rPr>
              <a:t>Matrix can be created by: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100" dirty="0" err="1">
                <a:solidFill>
                  <a:srgbClr val="1D8E3A"/>
                </a:solidFill>
              </a:rPr>
              <a:t>d</a:t>
            </a:r>
            <a:r>
              <a:rPr lang="en-US" altLang="en-US" sz="1100" dirty="0" err="1" smtClean="0">
                <a:solidFill>
                  <a:srgbClr val="1D8E3A"/>
                </a:solidFill>
              </a:rPr>
              <a:t>ata.frame</a:t>
            </a:r>
            <a:r>
              <a:rPr lang="en-US" altLang="en-US" sz="1100" dirty="0" smtClean="0">
                <a:solidFill>
                  <a:srgbClr val="1D8E3A"/>
                </a:solidFill>
              </a:rPr>
              <a:t>()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100" dirty="0" err="1" smtClean="0">
                <a:solidFill>
                  <a:srgbClr val="1D8E3A"/>
                </a:solidFill>
              </a:rPr>
              <a:t>as.data.frame</a:t>
            </a:r>
            <a:r>
              <a:rPr lang="en-US" altLang="en-US" sz="1100" dirty="0" smtClean="0">
                <a:solidFill>
                  <a:srgbClr val="1D8E3A"/>
                </a:solidFill>
              </a:rPr>
              <a:t>()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100" dirty="0" err="1" smtClean="0">
                <a:solidFill>
                  <a:srgbClr val="1D8E3A"/>
                </a:solidFill>
              </a:rPr>
              <a:t>read.csv</a:t>
            </a:r>
            <a:r>
              <a:rPr lang="en-US" altLang="en-US" sz="1100" dirty="0" smtClean="0">
                <a:solidFill>
                  <a:srgbClr val="1D8E3A"/>
                </a:solidFill>
              </a:rPr>
              <a:t>()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100" dirty="0" err="1" smtClean="0">
                <a:solidFill>
                  <a:srgbClr val="1D8E3A"/>
                </a:solidFill>
              </a:rPr>
              <a:t>read.table</a:t>
            </a:r>
            <a:r>
              <a:rPr lang="en-US" altLang="en-US" sz="1100" dirty="0" smtClean="0">
                <a:solidFill>
                  <a:srgbClr val="1D8E3A"/>
                </a:solidFill>
              </a:rPr>
              <a:t>()</a:t>
            </a:r>
          </a:p>
          <a:p>
            <a:pPr defTabSz="914400">
              <a:lnSpc>
                <a:spcPct val="150000"/>
              </a:lnSpc>
              <a:spcBef>
                <a:spcPts val="0"/>
              </a:spcBef>
            </a:pPr>
            <a:r>
              <a:rPr lang="en-US" altLang="en-US" sz="1500" dirty="0" smtClean="0">
                <a:solidFill>
                  <a:srgbClr val="1D8E3A"/>
                </a:solidFill>
              </a:rPr>
              <a:t>Special attribute </a:t>
            </a:r>
            <a:r>
              <a:rPr lang="en-US" altLang="en-US" sz="1500" dirty="0" err="1" smtClean="0">
                <a:solidFill>
                  <a:srgbClr val="1D8E3A"/>
                </a:solidFill>
              </a:rPr>
              <a:t>row.names</a:t>
            </a:r>
            <a:r>
              <a:rPr lang="en-US" altLang="en-US" sz="1500" dirty="0" smtClean="0">
                <a:solidFill>
                  <a:srgbClr val="1D8E3A"/>
                </a:solidFill>
              </a:rPr>
              <a:t>()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</a:pPr>
            <a:endParaRPr lang="en-US" altLang="en-US" sz="1100" dirty="0" smtClean="0">
              <a:solidFill>
                <a:srgbClr val="1D8E3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Dataframes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038" y="964250"/>
            <a:ext cx="3751962" cy="35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altLang="en-US" sz="4800" dirty="0" smtClean="0"/>
          </a:p>
          <a:p>
            <a:r>
              <a:rPr lang="en-US" altLang="en-US" sz="3600" dirty="0" smtClean="0">
                <a:solidFill>
                  <a:srgbClr val="000000"/>
                </a:solidFill>
                <a:latin typeface="Arial" pitchFamily="34" charset="0"/>
              </a:rPr>
              <a:t>Day 3: </a:t>
            </a:r>
          </a:p>
          <a:p>
            <a:r>
              <a:rPr lang="en-US" altLang="en-US" sz="3600" dirty="0" smtClean="0">
                <a:solidFill>
                  <a:srgbClr val="000000"/>
                </a:solidFill>
                <a:latin typeface="Arial" pitchFamily="34" charset="0"/>
              </a:rPr>
              <a:t>Data Import and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902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8840" y="996987"/>
            <a:ext cx="68433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1D8E3A"/>
                </a:solidFill>
              </a:rPr>
              <a:t>By the end </a:t>
            </a:r>
            <a:r>
              <a:rPr lang="en-US" sz="1600" dirty="0">
                <a:solidFill>
                  <a:srgbClr val="1D8E3A"/>
                </a:solidFill>
              </a:rPr>
              <a:t>of this </a:t>
            </a:r>
            <a:r>
              <a:rPr lang="en-US" sz="1600" dirty="0" smtClean="0">
                <a:solidFill>
                  <a:srgbClr val="1D8E3A"/>
                </a:solidFill>
              </a:rPr>
              <a:t>session, </a:t>
            </a:r>
            <a:r>
              <a:rPr lang="en-US" sz="1600" dirty="0">
                <a:solidFill>
                  <a:srgbClr val="1D8E3A"/>
                </a:solidFill>
              </a:rPr>
              <a:t>you will be able to:</a:t>
            </a:r>
          </a:p>
          <a:p>
            <a:pPr marL="287338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D8E3A"/>
                </a:solidFill>
              </a:rPr>
              <a:t>Read data from text, csv and excel sheets</a:t>
            </a:r>
          </a:p>
          <a:p>
            <a:pPr marL="287338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D8E3A"/>
                </a:solidFill>
              </a:rPr>
              <a:t>Read data from other statistical tools (SAS, SPSS)</a:t>
            </a:r>
          </a:p>
          <a:p>
            <a:pPr marL="287338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D8E3A"/>
                </a:solidFill>
              </a:rPr>
              <a:t>Read data from database</a:t>
            </a:r>
            <a:endParaRPr lang="en-US" sz="1600" dirty="0">
              <a:solidFill>
                <a:srgbClr val="1D8E3A"/>
              </a:solidFill>
            </a:endParaRPr>
          </a:p>
          <a:p>
            <a:pPr marL="287338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D8E3A"/>
                </a:solidFill>
              </a:rPr>
              <a:t>Basic and advanced data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2264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9645" y="703140"/>
            <a:ext cx="8385163" cy="387913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1600" dirty="0" smtClean="0">
                <a:solidFill>
                  <a:srgbClr val="1D8E3A"/>
                </a:solidFill>
              </a:rPr>
              <a:t>From a file : </a:t>
            </a:r>
          </a:p>
          <a:p>
            <a:pPr>
              <a:lnSpc>
                <a:spcPct val="90000"/>
              </a:lnSpc>
            </a:pPr>
            <a:r>
              <a:rPr lang="en-US" altLang="zh-CN" sz="1600" dirty="0" smtClean="0">
                <a:solidFill>
                  <a:srgbClr val="1D8E3A"/>
                </a:solidFill>
              </a:rPr>
              <a:t>base </a:t>
            </a:r>
            <a:r>
              <a:rPr lang="en-US" altLang="zh-CN" sz="1600" dirty="0">
                <a:solidFill>
                  <a:srgbClr val="1D8E3A"/>
                </a:solidFill>
              </a:rPr>
              <a:t>package</a:t>
            </a:r>
            <a:r>
              <a:rPr lang="en-US" altLang="zh-CN" sz="1600" dirty="0" smtClean="0">
                <a:solidFill>
                  <a:srgbClr val="1D8E3A"/>
                </a:solidFill>
              </a:rPr>
              <a:t>: </a:t>
            </a:r>
            <a:endParaRPr lang="en-US" altLang="zh-CN" sz="1600" dirty="0">
              <a:solidFill>
                <a:srgbClr val="1D8E3A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600" dirty="0" err="1" smtClean="0">
                <a:solidFill>
                  <a:srgbClr val="1D8E3A"/>
                </a:solidFill>
              </a:rPr>
              <a:t>readLines</a:t>
            </a:r>
            <a:r>
              <a:rPr lang="en-US" altLang="zh-CN" sz="1600" dirty="0" smtClean="0">
                <a:solidFill>
                  <a:srgbClr val="1D8E3A"/>
                </a:solidFill>
              </a:rPr>
              <a:t>()	 </a:t>
            </a:r>
            <a:r>
              <a:rPr lang="en-US" altLang="zh-CN" sz="1600" dirty="0">
                <a:solidFill>
                  <a:srgbClr val="1D8E3A"/>
                </a:solidFill>
              </a:rPr>
              <a:t>	:	reads </a:t>
            </a:r>
            <a:r>
              <a:rPr lang="en-US" altLang="zh-CN" sz="1600" dirty="0" smtClean="0">
                <a:solidFill>
                  <a:srgbClr val="1D8E3A"/>
                </a:solidFill>
              </a:rPr>
              <a:t>lines from text file</a:t>
            </a:r>
          </a:p>
          <a:p>
            <a:pPr>
              <a:lnSpc>
                <a:spcPct val="90000"/>
              </a:lnSpc>
            </a:pPr>
            <a:r>
              <a:rPr lang="en-US" altLang="zh-CN" sz="1600" dirty="0" err="1" smtClean="0">
                <a:solidFill>
                  <a:srgbClr val="1D8E3A"/>
                </a:solidFill>
              </a:rPr>
              <a:t>utils</a:t>
            </a:r>
            <a:r>
              <a:rPr lang="en-US" altLang="zh-CN" sz="1600" dirty="0" smtClean="0">
                <a:solidFill>
                  <a:srgbClr val="1D8E3A"/>
                </a:solidFill>
              </a:rPr>
              <a:t> package: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err="1">
                <a:solidFill>
                  <a:srgbClr val="1D8E3A"/>
                </a:solidFill>
              </a:rPr>
              <a:t>read.table</a:t>
            </a:r>
            <a:r>
              <a:rPr lang="en-US" altLang="zh-CN" sz="1600" dirty="0" smtClean="0">
                <a:solidFill>
                  <a:srgbClr val="1D8E3A"/>
                </a:solidFill>
              </a:rPr>
              <a:t>() 	:	reads delimited data from text file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err="1" smtClean="0">
                <a:solidFill>
                  <a:srgbClr val="1D8E3A"/>
                </a:solidFill>
              </a:rPr>
              <a:t>read.csv</a:t>
            </a:r>
            <a:r>
              <a:rPr lang="en-US" altLang="zh-CN" sz="1600" dirty="0" smtClean="0">
                <a:solidFill>
                  <a:srgbClr val="1D8E3A"/>
                </a:solidFill>
              </a:rPr>
              <a:t>()		:   	reads csv data from file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err="1" smtClean="0">
                <a:solidFill>
                  <a:srgbClr val="1D8E3A"/>
                </a:solidFill>
              </a:rPr>
              <a:t>read.delim</a:t>
            </a:r>
            <a:r>
              <a:rPr lang="en-US" altLang="zh-CN" sz="1600" dirty="0" smtClean="0">
                <a:solidFill>
                  <a:srgbClr val="1D8E3A"/>
                </a:solidFill>
              </a:rPr>
              <a:t>()		:	reads tab delimited data from text file </a:t>
            </a:r>
            <a:endParaRPr lang="en-US" altLang="zh-CN" sz="2400" dirty="0">
              <a:solidFill>
                <a:srgbClr val="1D8E3A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 err="1" smtClean="0">
                <a:solidFill>
                  <a:srgbClr val="1D8E3A"/>
                </a:solidFill>
              </a:rPr>
              <a:t>readr</a:t>
            </a:r>
            <a:r>
              <a:rPr lang="en-US" altLang="zh-CN" sz="1600" dirty="0" smtClean="0">
                <a:solidFill>
                  <a:srgbClr val="1D8E3A"/>
                </a:solidFill>
              </a:rPr>
              <a:t> package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err="1" smtClean="0">
                <a:solidFill>
                  <a:srgbClr val="1D8E3A"/>
                </a:solidFill>
              </a:rPr>
              <a:t>read_delim</a:t>
            </a:r>
            <a:r>
              <a:rPr lang="en-US" altLang="zh-CN" sz="1600" dirty="0" smtClean="0">
                <a:solidFill>
                  <a:srgbClr val="1D8E3A"/>
                </a:solidFill>
              </a:rPr>
              <a:t>() 	:	reads delimited data from text file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err="1" smtClean="0">
                <a:solidFill>
                  <a:srgbClr val="1D8E3A"/>
                </a:solidFill>
              </a:rPr>
              <a:t>read_csv</a:t>
            </a:r>
            <a:r>
              <a:rPr lang="en-US" altLang="zh-CN" sz="1600" dirty="0">
                <a:solidFill>
                  <a:srgbClr val="1D8E3A"/>
                </a:solidFill>
              </a:rPr>
              <a:t>()		:   	reads csv data from file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err="1" smtClean="0">
                <a:solidFill>
                  <a:srgbClr val="1D8E3A"/>
                </a:solidFill>
              </a:rPr>
              <a:t>read_tsv</a:t>
            </a:r>
            <a:r>
              <a:rPr lang="en-US" altLang="zh-CN" sz="1600" dirty="0">
                <a:solidFill>
                  <a:srgbClr val="1D8E3A"/>
                </a:solidFill>
              </a:rPr>
              <a:t>		:	reads tab delimited data from text file </a:t>
            </a:r>
            <a:endParaRPr lang="en-US" altLang="zh-CN" sz="2400" dirty="0">
              <a:solidFill>
                <a:srgbClr val="1D8E3A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 err="1">
                <a:solidFill>
                  <a:srgbClr val="1D8E3A"/>
                </a:solidFill>
              </a:rPr>
              <a:t>f</a:t>
            </a:r>
            <a:r>
              <a:rPr lang="en-US" altLang="zh-CN" sz="1600" dirty="0" err="1" smtClean="0">
                <a:solidFill>
                  <a:srgbClr val="1D8E3A"/>
                </a:solidFill>
              </a:rPr>
              <a:t>read</a:t>
            </a:r>
            <a:r>
              <a:rPr lang="en-US" altLang="zh-CN" sz="1600" dirty="0" smtClean="0">
                <a:solidFill>
                  <a:srgbClr val="1D8E3A"/>
                </a:solidFill>
              </a:rPr>
              <a:t> package</a:t>
            </a:r>
            <a:endParaRPr lang="en-US" altLang="zh-CN" sz="1600" dirty="0">
              <a:solidFill>
                <a:srgbClr val="1D8E3A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600" dirty="0" err="1">
                <a:solidFill>
                  <a:srgbClr val="1D8E3A"/>
                </a:solidFill>
              </a:rPr>
              <a:t>d</a:t>
            </a:r>
            <a:r>
              <a:rPr lang="en-US" altLang="zh-CN" sz="1600" dirty="0" err="1" smtClean="0">
                <a:solidFill>
                  <a:srgbClr val="1D8E3A"/>
                </a:solidFill>
              </a:rPr>
              <a:t>ata.table</a:t>
            </a:r>
            <a:r>
              <a:rPr lang="en-US" altLang="zh-CN" sz="1600" dirty="0" smtClean="0">
                <a:solidFill>
                  <a:srgbClr val="1D8E3A"/>
                </a:solidFill>
              </a:rPr>
              <a:t>() </a:t>
            </a:r>
            <a:r>
              <a:rPr lang="en-US" altLang="zh-CN" sz="1600" dirty="0">
                <a:solidFill>
                  <a:srgbClr val="1D8E3A"/>
                </a:solidFill>
              </a:rPr>
              <a:t>	:	reads delimited data from text </a:t>
            </a:r>
            <a:r>
              <a:rPr lang="en-US" altLang="zh-CN" sz="1600" dirty="0" smtClean="0">
                <a:solidFill>
                  <a:srgbClr val="1D8E3A"/>
                </a:solidFill>
              </a:rPr>
              <a:t>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Data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50068"/>
              </p:ext>
            </p:extLst>
          </p:nvPr>
        </p:nvGraphicFramePr>
        <p:xfrm>
          <a:off x="211895" y="1053567"/>
          <a:ext cx="8243737" cy="359198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258896"/>
                <a:gridCol w="1781029"/>
                <a:gridCol w="5203812"/>
              </a:tblGrid>
              <a:tr h="1416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{</a:t>
                      </a:r>
                      <a:r>
                        <a:rPr lang="en-US" sz="900" b="1" u="none" strike="noStrike" dirty="0" err="1">
                          <a:effectLst/>
                        </a:rPr>
                        <a:t>readxl</a:t>
                      </a:r>
                      <a:r>
                        <a:rPr lang="en-US" sz="900" b="1" u="none" strike="noStrike" dirty="0">
                          <a:effectLst/>
                        </a:rPr>
                        <a:t>}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excel_sheets</a:t>
                      </a:r>
                      <a:r>
                        <a:rPr lang="en-US" sz="900" b="1" u="none" strike="noStrike" dirty="0">
                          <a:effectLst/>
                        </a:rPr>
                        <a:t>()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to read all sheets in </a:t>
                      </a:r>
                      <a:r>
                        <a:rPr lang="en-US" sz="900" b="1" u="none" strike="noStrike" dirty="0" err="1">
                          <a:effectLst/>
                        </a:rPr>
                        <a:t>xls</a:t>
                      </a:r>
                      <a:r>
                        <a:rPr lang="en-US" sz="900" b="1" u="none" strike="noStrike" dirty="0">
                          <a:effectLst/>
                        </a:rPr>
                        <a:t> or </a:t>
                      </a:r>
                      <a:r>
                        <a:rPr lang="en-US" sz="900" b="1" u="none" strike="noStrike" dirty="0" err="1">
                          <a:effectLst/>
                        </a:rPr>
                        <a:t>xlsx</a:t>
                      </a:r>
                      <a:r>
                        <a:rPr lang="en-US" sz="900" b="1" u="none" strike="noStrike" dirty="0">
                          <a:effectLst/>
                        </a:rPr>
                        <a:t> file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path of the source file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read_excel()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xls</a:t>
                      </a:r>
                      <a:r>
                        <a:rPr lang="en-US" sz="900" b="1" u="none" strike="noStrike" dirty="0">
                          <a:effectLst/>
                        </a:rPr>
                        <a:t> to csv(using </a:t>
                      </a:r>
                      <a:r>
                        <a:rPr lang="en-US" sz="900" b="1" u="none" strike="noStrike" dirty="0" err="1">
                          <a:effectLst/>
                        </a:rPr>
                        <a:t>perl</a:t>
                      </a:r>
                      <a:r>
                        <a:rPr lang="en-US" sz="900" b="1" u="none" strike="noStrike" dirty="0">
                          <a:effectLst/>
                        </a:rPr>
                        <a:t>) and read csv data using </a:t>
                      </a:r>
                      <a:r>
                        <a:rPr lang="en-US" sz="900" b="1" u="none" strike="noStrike" dirty="0" err="1">
                          <a:effectLst/>
                        </a:rPr>
                        <a:t>read.csv</a:t>
                      </a:r>
                      <a:r>
                        <a:rPr lang="en-US" sz="900" b="1" u="none" strike="noStrike" dirty="0">
                          <a:effectLst/>
                        </a:rPr>
                        <a:t>(</a:t>
                      </a:r>
                      <a:r>
                        <a:rPr lang="en-US" sz="900" b="1" u="none" strike="noStrike" dirty="0" err="1">
                          <a:effectLst/>
                        </a:rPr>
                        <a:t>read.table</a:t>
                      </a:r>
                      <a:r>
                        <a:rPr lang="en-US" sz="900" b="1" u="none" strike="noStrike" dirty="0">
                          <a:effectLst/>
                        </a:rPr>
                        <a:t>) wrapper function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path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path of the source file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sheet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sheet name or number of the sheet to be imported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col_names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TRUE by default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FALSE; R assign name itself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character vector; manually specify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col_types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NULL by default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specify the data type with vector - text, numeric, date, (blank - to ignore the field)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9767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skip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to skip </a:t>
                      </a:r>
                      <a:r>
                        <a:rPr lang="en-US" sz="900" u="none" strike="noStrike" dirty="0" smtClean="0">
                          <a:effectLst/>
                        </a:rPr>
                        <a:t>the </a:t>
                      </a:r>
                      <a:r>
                        <a:rPr lang="en-US" sz="900" u="none" strike="noStrike" dirty="0">
                          <a:effectLst/>
                        </a:rPr>
                        <a:t>rows from the top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{gdata}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read.xls</a:t>
                      </a:r>
                      <a:r>
                        <a:rPr lang="en-US" sz="900" b="1" u="none" strike="noStrike" dirty="0">
                          <a:effectLst/>
                        </a:rPr>
                        <a:t>()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path of the source file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sheet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sheet name or number of the sheet to be imported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{XLConnect}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loadWorkbook()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build a bridge between excel sheet and R session; creates workbook class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filename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path to the source file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</a:rPr>
                        <a:t>getSheets</a:t>
                      </a:r>
                      <a:r>
                        <a:rPr lang="en-US" sz="900" b="1" u="none" strike="noStrike" dirty="0">
                          <a:effectLst/>
                        </a:rPr>
                        <a:t>()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to read all sheet names in </a:t>
                      </a:r>
                      <a:r>
                        <a:rPr lang="en-US" sz="900" b="1" u="none" strike="noStrike" dirty="0" err="1">
                          <a:effectLst/>
                        </a:rPr>
                        <a:t>xls</a:t>
                      </a:r>
                      <a:r>
                        <a:rPr lang="en-US" sz="900" b="1" u="none" strike="noStrike" dirty="0">
                          <a:effectLst/>
                        </a:rPr>
                        <a:t> or </a:t>
                      </a:r>
                      <a:r>
                        <a:rPr lang="en-US" sz="900" b="1" u="none" strike="noStrike" dirty="0" err="1">
                          <a:effectLst/>
                        </a:rPr>
                        <a:t>xlsx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name of the workbook object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readWorksheet()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to read data from a sheet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object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name of the workbook object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sheet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name or index of the sheet to be imported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startCol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index of the column to read from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endCol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index of the last column to read from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161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startRow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index of the row to read from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endRow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index of the last row to read from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9495" y="745344"/>
            <a:ext cx="210826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D8E3A"/>
                </a:solidFill>
              </a:rPr>
              <a:t>From </a:t>
            </a:r>
            <a:r>
              <a:rPr lang="en-US" altLang="zh-CN" dirty="0" smtClean="0">
                <a:solidFill>
                  <a:srgbClr val="1D8E3A"/>
                </a:solidFill>
              </a:rPr>
              <a:t>Excel sheet: </a:t>
            </a:r>
            <a:endParaRPr lang="en-US" altLang="zh-CN" dirty="0">
              <a:solidFill>
                <a:srgbClr val="1D8E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495" y="745344"/>
            <a:ext cx="212539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1D8E3A"/>
                </a:solidFill>
              </a:rPr>
              <a:t>MySQL Database: </a:t>
            </a:r>
            <a:endParaRPr lang="en-US" altLang="zh-CN" dirty="0">
              <a:solidFill>
                <a:srgbClr val="1D8E3A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16577"/>
              </p:ext>
            </p:extLst>
          </p:nvPr>
        </p:nvGraphicFramePr>
        <p:xfrm>
          <a:off x="129495" y="1035602"/>
          <a:ext cx="8346686" cy="36576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17648"/>
                <a:gridCol w="1660240"/>
                <a:gridCol w="5268798"/>
              </a:tblGrid>
              <a:tr h="1477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{</a:t>
                      </a:r>
                      <a:r>
                        <a:rPr lang="en-US" sz="1000" u="none" strike="noStrike" dirty="0" err="1">
                          <a:effectLst/>
                        </a:rPr>
                        <a:t>RMySQL</a:t>
                      </a:r>
                      <a:r>
                        <a:rPr lang="en-US" sz="1000" u="none" strike="noStrike" dirty="0">
                          <a:effectLst/>
                        </a:rPr>
                        <a:t>}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dbconnect</a:t>
                      </a:r>
                      <a:r>
                        <a:rPr lang="en-US" sz="1000" b="1" u="none" strike="noStrike" dirty="0">
                          <a:effectLst/>
                        </a:rPr>
                        <a:t>()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create connection to MySQL database; returns "</a:t>
                      </a:r>
                      <a:r>
                        <a:rPr lang="en-US" sz="1000" b="1" u="none" strike="noStrike" dirty="0" err="1">
                          <a:effectLst/>
                        </a:rPr>
                        <a:t>MySQLConnection</a:t>
                      </a:r>
                      <a:r>
                        <a:rPr lang="en-US" sz="1000" b="1" u="none" strike="noStrike" dirty="0">
                          <a:effectLst/>
                        </a:rPr>
                        <a:t>" object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RMySQL::MySQL()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driver to connect MySQL DB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dbname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database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host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port #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user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password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password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dbListTables()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returns list of tables from remote database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connection object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dbReadTable()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import database table as </a:t>
                      </a:r>
                      <a:r>
                        <a:rPr lang="en-US" sz="1000" b="1" u="none" strike="noStrike" dirty="0" err="1">
                          <a:effectLst/>
                        </a:rPr>
                        <a:t>data.frame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connection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table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dbGetQuery()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import query results as </a:t>
                      </a:r>
                      <a:r>
                        <a:rPr lang="en-US" sz="1000" b="1" u="none" strike="noStrike" dirty="0" err="1">
                          <a:effectLst/>
                        </a:rPr>
                        <a:t>data.frame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connection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statement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source query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dbSendQuery()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submit the query to database and returns result object "</a:t>
                      </a:r>
                      <a:r>
                        <a:rPr lang="en-US" sz="1000" b="1" u="none" strike="noStrike" dirty="0" err="1">
                          <a:effectLst/>
                        </a:rPr>
                        <a:t>MySQLResult</a:t>
                      </a:r>
                      <a:r>
                        <a:rPr lang="en-US" sz="1000" b="1" u="none" strike="noStrike" dirty="0">
                          <a:effectLst/>
                        </a:rPr>
                        <a:t>"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connection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statement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source query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dbFetch()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Fetch the results from </a:t>
                      </a:r>
                      <a:r>
                        <a:rPr lang="en-US" sz="1000" b="1" u="none" strike="noStrike" dirty="0" err="1">
                          <a:effectLst/>
                        </a:rPr>
                        <a:t>dbsendQuery</a:t>
                      </a:r>
                      <a:r>
                        <a:rPr lang="en-US" sz="1000" b="1" u="none" strike="noStrike" dirty="0">
                          <a:effectLst/>
                        </a:rPr>
                        <a:t>()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Result object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number of rows to be fetched for each call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dbClearResult</a:t>
                      </a:r>
                      <a:r>
                        <a:rPr lang="en-US" sz="1000" b="1" u="none" strike="noStrike" dirty="0">
                          <a:effectLst/>
                        </a:rPr>
                        <a:t>()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free all resources associated with result object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47778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dbDisconnect()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disconnections </a:t>
                      </a:r>
                      <a:r>
                        <a:rPr lang="en-US" sz="1000" b="1" u="none" strike="noStrike" dirty="0" err="1">
                          <a:effectLst/>
                        </a:rPr>
                        <a:t>db</a:t>
                      </a:r>
                      <a:r>
                        <a:rPr lang="en-US" sz="1000" b="1" u="none" strike="noStrike" dirty="0">
                          <a:effectLst/>
                        </a:rPr>
                        <a:t> session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7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495" y="745344"/>
            <a:ext cx="29250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1D8E3A"/>
                </a:solidFill>
              </a:rPr>
              <a:t>From other statistical Tools</a:t>
            </a:r>
            <a:endParaRPr lang="en-US" altLang="zh-CN" dirty="0">
              <a:solidFill>
                <a:srgbClr val="1D8E3A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8169"/>
              </p:ext>
            </p:extLst>
          </p:nvPr>
        </p:nvGraphicFramePr>
        <p:xfrm>
          <a:off x="217683" y="1086976"/>
          <a:ext cx="8299593" cy="325803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09649"/>
                <a:gridCol w="1650873"/>
                <a:gridCol w="5239071"/>
              </a:tblGrid>
              <a:tr h="181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{haven}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read_sas()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converts SAS file(sas7bdat) into R objects(</a:t>
                      </a:r>
                      <a:r>
                        <a:rPr lang="en-US" sz="1000" u="none" strike="noStrike" dirty="0" err="1">
                          <a:effectLst/>
                        </a:rPr>
                        <a:t>tbl</a:t>
                      </a:r>
                      <a:r>
                        <a:rPr lang="en-US" sz="1000" u="none" strike="noStrike" dirty="0">
                          <a:effectLst/>
                        </a:rPr>
                        <a:t>, </a:t>
                      </a:r>
                      <a:r>
                        <a:rPr lang="en-US" sz="1000" u="none" strike="noStrike" dirty="0" err="1">
                          <a:effectLst/>
                        </a:rPr>
                        <a:t>tbl_df</a:t>
                      </a:r>
                      <a:r>
                        <a:rPr lang="en-US" sz="1000" u="none" strike="noStrike" dirty="0">
                          <a:effectLst/>
                        </a:rPr>
                        <a:t> and </a:t>
                      </a:r>
                      <a:r>
                        <a:rPr lang="en-US" sz="1000" u="none" strike="noStrike" dirty="0" err="1">
                          <a:effectLst/>
                        </a:rPr>
                        <a:t>data.frame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100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data_file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file location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100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read_dta()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convert STATA DTA file into R objects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100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path to a file,  a connection or source </a:t>
                      </a:r>
                      <a:r>
                        <a:rPr lang="en-US" sz="1000" u="none" strike="noStrike" dirty="0" err="1">
                          <a:effectLst/>
                        </a:rPr>
                        <a:t>url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100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read_sav()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convert SPSS .</a:t>
                      </a:r>
                      <a:r>
                        <a:rPr lang="en-US" sz="1000" u="none" strike="noStrike" dirty="0" err="1">
                          <a:effectLst/>
                        </a:rPr>
                        <a:t>sav</a:t>
                      </a:r>
                      <a:r>
                        <a:rPr lang="en-US" sz="1000" u="none" strike="noStrike" dirty="0">
                          <a:effectLst/>
                        </a:rPr>
                        <a:t> file into R objects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100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path to a file,  a connection or source url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100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read_por()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convert SPSS .</a:t>
                      </a:r>
                      <a:r>
                        <a:rPr lang="en-US" sz="1000" u="none" strike="noStrike" dirty="0" err="1">
                          <a:effectLst/>
                        </a:rPr>
                        <a:t>por</a:t>
                      </a:r>
                      <a:r>
                        <a:rPr lang="en-US" sz="1000" u="none" strike="noStrike" dirty="0">
                          <a:effectLst/>
                        </a:rPr>
                        <a:t> file into R objects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100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path to a file,  a connection or source url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1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{foreign}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read.dta()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convert STATA DTA file into R objects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100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path to a file,  a connection or source url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100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convert.dates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TRUE by default, converts STATA date to date class; STATE date-time to POSIXct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100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convert.factors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TRUE by default, converts STATA value labels to factors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100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missing.type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FALSE by default; convert STATA missing values to NA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100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convert.underscore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FALSE by default; convert "_" in STATA variables to "." in R variable names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100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read.spss()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convert SPSS file into R objects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100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path to a file,  a connection or source url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100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use.value.labels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TRUE by default, converts SPSS value labels to factors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18100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to.data.frame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FALSE by default, convert SPSS data into R </a:t>
                      </a:r>
                      <a:r>
                        <a:rPr lang="en-US" sz="1000" u="none" strike="noStrike" dirty="0" err="1">
                          <a:effectLst/>
                        </a:rPr>
                        <a:t>data.frame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4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9646" y="776427"/>
            <a:ext cx="8385163" cy="387913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dirty="0" err="1" smtClean="0">
                <a:solidFill>
                  <a:srgbClr val="1D8E3A"/>
                </a:solidFill>
              </a:rPr>
              <a:t>file.path</a:t>
            </a:r>
            <a:r>
              <a:rPr lang="en-US" altLang="zh-CN" sz="1600" dirty="0" smtClean="0">
                <a:solidFill>
                  <a:srgbClr val="1D8E3A"/>
                </a:solidFill>
              </a:rPr>
              <a:t> : constructs path to directory</a:t>
            </a:r>
          </a:p>
          <a:p>
            <a:pPr>
              <a:lnSpc>
                <a:spcPct val="90000"/>
              </a:lnSpc>
            </a:pPr>
            <a:r>
              <a:rPr lang="en-US" altLang="zh-CN" sz="1600" dirty="0" err="1" smtClean="0">
                <a:solidFill>
                  <a:srgbClr val="1D8E3A"/>
                </a:solidFill>
              </a:rPr>
              <a:t>dir.exists</a:t>
            </a:r>
            <a:r>
              <a:rPr lang="en-US" altLang="zh-CN" sz="1600" dirty="0" smtClean="0">
                <a:solidFill>
                  <a:srgbClr val="1D8E3A"/>
                </a:solidFill>
              </a:rPr>
              <a:t> : returns TRUE when the folder is present</a:t>
            </a:r>
          </a:p>
          <a:p>
            <a:pPr>
              <a:lnSpc>
                <a:spcPct val="90000"/>
              </a:lnSpc>
            </a:pPr>
            <a:r>
              <a:rPr lang="en-US" altLang="zh-CN" sz="1600" dirty="0" err="1" smtClean="0">
                <a:solidFill>
                  <a:srgbClr val="1D8E3A"/>
                </a:solidFill>
              </a:rPr>
              <a:t>dir.create</a:t>
            </a:r>
            <a:r>
              <a:rPr lang="en-US" altLang="zh-CN" sz="1600" dirty="0" smtClean="0">
                <a:solidFill>
                  <a:srgbClr val="1D8E3A"/>
                </a:solidFill>
              </a:rPr>
              <a:t> : creates directory </a:t>
            </a:r>
          </a:p>
          <a:p>
            <a:pPr>
              <a:lnSpc>
                <a:spcPct val="90000"/>
              </a:lnSpc>
            </a:pPr>
            <a:r>
              <a:rPr lang="en-US" altLang="zh-CN" sz="1600" dirty="0" err="1" smtClean="0">
                <a:solidFill>
                  <a:srgbClr val="1D8E3A"/>
                </a:solidFill>
              </a:rPr>
              <a:t>download.file</a:t>
            </a:r>
            <a:r>
              <a:rPr lang="en-US" altLang="zh-CN" sz="1600" dirty="0" smtClean="0">
                <a:solidFill>
                  <a:srgbClr val="1D8E3A"/>
                </a:solidFill>
              </a:rPr>
              <a:t>() : downloads files from web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err="1" smtClean="0">
                <a:solidFill>
                  <a:srgbClr val="1D8E3A"/>
                </a:solidFill>
              </a:rPr>
              <a:t>url</a:t>
            </a:r>
            <a:r>
              <a:rPr lang="en-US" altLang="zh-CN" sz="1600" dirty="0" smtClean="0">
                <a:solidFill>
                  <a:srgbClr val="1D8E3A"/>
                </a:solidFill>
              </a:rPr>
              <a:t> : web address of source file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err="1">
                <a:solidFill>
                  <a:srgbClr val="1D8E3A"/>
                </a:solidFill>
              </a:rPr>
              <a:t>d</a:t>
            </a:r>
            <a:r>
              <a:rPr lang="en-US" altLang="zh-CN" sz="1600" dirty="0" err="1" smtClean="0">
                <a:solidFill>
                  <a:srgbClr val="1D8E3A"/>
                </a:solidFill>
              </a:rPr>
              <a:t>estfile</a:t>
            </a:r>
            <a:r>
              <a:rPr lang="en-US" altLang="zh-CN" sz="1600" dirty="0" smtClean="0">
                <a:solidFill>
                  <a:srgbClr val="1D8E3A"/>
                </a:solidFill>
              </a:rPr>
              <a:t> : destination location where data file to be stored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solidFill>
                  <a:srgbClr val="1D8E3A"/>
                </a:solidFill>
              </a:rPr>
              <a:t>method : "auto" by default; set "curl" if </a:t>
            </a:r>
            <a:r>
              <a:rPr lang="en-US" altLang="zh-CN" sz="1600" dirty="0" err="1">
                <a:solidFill>
                  <a:srgbClr val="1D8E3A"/>
                </a:solidFill>
              </a:rPr>
              <a:t>url</a:t>
            </a:r>
            <a:r>
              <a:rPr lang="en-US" altLang="zh-CN" sz="1600" dirty="0">
                <a:solidFill>
                  <a:srgbClr val="1D8E3A"/>
                </a:solidFill>
              </a:rPr>
              <a:t> is https on </a:t>
            </a:r>
            <a:r>
              <a:rPr lang="en-US" altLang="zh-CN" sz="1600" dirty="0" smtClean="0">
                <a:solidFill>
                  <a:srgbClr val="1D8E3A"/>
                </a:solidFill>
              </a:rPr>
              <a:t>mac</a:t>
            </a:r>
          </a:p>
          <a:p>
            <a:pPr>
              <a:lnSpc>
                <a:spcPct val="90000"/>
              </a:lnSpc>
            </a:pPr>
            <a:endParaRPr lang="en-US" altLang="zh-CN" sz="1600" dirty="0" smtClean="0">
              <a:solidFill>
                <a:srgbClr val="1D8E3A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 smtClean="0">
                <a:solidFill>
                  <a:srgbClr val="1D8E3A"/>
                </a:solidFill>
              </a:rPr>
              <a:t>Every </a:t>
            </a:r>
            <a:r>
              <a:rPr lang="en-US" altLang="zh-CN" sz="1600" dirty="0">
                <a:solidFill>
                  <a:srgbClr val="1D8E3A"/>
                </a:solidFill>
              </a:rPr>
              <a:t>R object can be stored into and restored from a file with the commands “save” and “load”.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1D8E3A"/>
                </a:solidFill>
              </a:rPr>
              <a:t>&gt; </a:t>
            </a:r>
            <a:r>
              <a:rPr lang="en-US" altLang="zh-CN" sz="1600" dirty="0" smtClean="0">
                <a:solidFill>
                  <a:srgbClr val="1D8E3A"/>
                </a:solidFill>
              </a:rPr>
              <a:t>save(</a:t>
            </a:r>
            <a:r>
              <a:rPr lang="en-US" altLang="zh-CN" sz="1600" dirty="0" err="1" smtClean="0">
                <a:solidFill>
                  <a:srgbClr val="1D8E3A"/>
                </a:solidFill>
              </a:rPr>
              <a:t>df</a:t>
            </a:r>
            <a:r>
              <a:rPr lang="en-US" altLang="zh-CN" sz="1600" dirty="0" smtClean="0">
                <a:solidFill>
                  <a:srgbClr val="1D8E3A"/>
                </a:solidFill>
              </a:rPr>
              <a:t>, </a:t>
            </a:r>
            <a:r>
              <a:rPr lang="en-US" altLang="zh-CN" sz="1600" dirty="0">
                <a:solidFill>
                  <a:srgbClr val="1D8E3A"/>
                </a:solidFill>
              </a:rPr>
              <a:t>file</a:t>
            </a:r>
            <a:r>
              <a:rPr lang="en-US" altLang="zh-CN" sz="1600" dirty="0" smtClean="0">
                <a:solidFill>
                  <a:srgbClr val="1D8E3A"/>
                </a:solidFill>
              </a:rPr>
              <a:t>=“</a:t>
            </a:r>
            <a:r>
              <a:rPr lang="en-US" altLang="zh-CN" sz="1600" dirty="0" err="1" smtClean="0">
                <a:solidFill>
                  <a:srgbClr val="1D8E3A"/>
                </a:solidFill>
              </a:rPr>
              <a:t>df.Rdata</a:t>
            </a:r>
            <a:r>
              <a:rPr lang="en-US" altLang="zh-CN" sz="1600" dirty="0">
                <a:solidFill>
                  <a:srgbClr val="1D8E3A"/>
                </a:solidFill>
              </a:rPr>
              <a:t>”)</a:t>
            </a:r>
          </a:p>
          <a:p>
            <a:pPr marL="457200" lvl="1" indent="0">
              <a:buNone/>
            </a:pPr>
            <a:r>
              <a:rPr lang="en-US" altLang="zh-CN" sz="1600" dirty="0">
                <a:solidFill>
                  <a:srgbClr val="1D8E3A"/>
                </a:solidFill>
              </a:rPr>
              <a:t>&gt; load</a:t>
            </a:r>
            <a:r>
              <a:rPr lang="en-US" altLang="zh-CN" sz="1600" dirty="0" smtClean="0">
                <a:solidFill>
                  <a:srgbClr val="1D8E3A"/>
                </a:solidFill>
              </a:rPr>
              <a:t>(“</a:t>
            </a:r>
            <a:r>
              <a:rPr lang="en-US" altLang="zh-CN" sz="1600" dirty="0" err="1" smtClean="0">
                <a:solidFill>
                  <a:srgbClr val="1D8E3A"/>
                </a:solidFill>
              </a:rPr>
              <a:t>df.Rdata</a:t>
            </a:r>
            <a:r>
              <a:rPr lang="en-US" altLang="zh-CN" sz="1600" dirty="0" smtClean="0">
                <a:solidFill>
                  <a:srgbClr val="1D8E3A"/>
                </a:solidFill>
              </a:rPr>
              <a:t>”)</a:t>
            </a:r>
            <a:endParaRPr lang="en-US" altLang="zh-CN" sz="1600" dirty="0">
              <a:solidFill>
                <a:srgbClr val="1D8E3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9646" y="842481"/>
            <a:ext cx="8729705" cy="379116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457200" lvl="2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en-US" altLang="en-US" sz="1600" dirty="0" smtClean="0">
                <a:solidFill>
                  <a:srgbClr val="1D8E3A"/>
                </a:solidFill>
              </a:rPr>
              <a:t>Once you have access to your data, you will need to transform to useful form. This includes creating new variables (including recoding and renaming existing variables), sorting and merging datasets, </a:t>
            </a:r>
            <a:r>
              <a:rPr lang="en-US" altLang="en-US" sz="1600" dirty="0">
                <a:solidFill>
                  <a:srgbClr val="1D8E3A"/>
                </a:solidFill>
              </a:rPr>
              <a:t>aggregating d</a:t>
            </a:r>
            <a:r>
              <a:rPr lang="en-US" altLang="en-US" sz="1600" dirty="0" smtClean="0">
                <a:solidFill>
                  <a:srgbClr val="1D8E3A"/>
                </a:solidFill>
              </a:rPr>
              <a:t>ata, reshaping data, and subsetting datasets (including selecting observations that meet criteria, randomly sampling observation, and dropping or keeping variables). </a:t>
            </a:r>
          </a:p>
          <a:p>
            <a:pPr marL="457200" lvl="2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en-US" altLang="en-US" sz="1600" dirty="0" smtClean="0">
                <a:solidFill>
                  <a:srgbClr val="1D8E3A"/>
                </a:solidFill>
              </a:rPr>
              <a:t>Each of these activities usually involve the use of </a:t>
            </a:r>
            <a:r>
              <a:rPr lang="en-US" altLang="en-US" sz="1600" b="1" dirty="0" smtClean="0">
                <a:solidFill>
                  <a:srgbClr val="1D8E3A"/>
                </a:solidFill>
              </a:rPr>
              <a:t>R</a:t>
            </a:r>
            <a:r>
              <a:rPr lang="en-US" altLang="en-US" sz="1600" dirty="0" smtClean="0">
                <a:solidFill>
                  <a:srgbClr val="1D8E3A"/>
                </a:solidFill>
              </a:rPr>
              <a:t>'s built-in operators (arithmetic and logical) and functions (numeric, character, and statistical). Additionally, you may need to use control structures (if-then, for, while, switch) in your programs and/or create your own functions. Finally you may need to convert variables or datasets from one type to another (e.g. numeric to character or matrix to data frame). </a:t>
            </a:r>
            <a:endParaRPr lang="en-US" altLang="en-US" sz="1600" dirty="0">
              <a:solidFill>
                <a:srgbClr val="1D8E3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pitchFamily="34" charset="0"/>
              </a:rPr>
              <a:t>Subsetting</a:t>
            </a:r>
            <a:r>
              <a:rPr lang="en-US" altLang="zh-CN" dirty="0" smtClean="0">
                <a:latin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645" y="1113110"/>
            <a:ext cx="73474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indent="-304800"/>
            <a:r>
              <a:rPr lang="en-US" altLang="zh-CN" sz="1600" dirty="0" smtClean="0">
                <a:solidFill>
                  <a:srgbClr val="1D8E3A"/>
                </a:solidFill>
                <a:ea typeface="新細明體" pitchFamily="18" charset="-120"/>
              </a:rPr>
              <a:t>Individual elements of a vector, matrix, array or data frame are accessed with “</a:t>
            </a:r>
            <a:r>
              <a:rPr lang="en-US" altLang="zh-CN" sz="1600" i="1" dirty="0" smtClean="0">
                <a:solidFill>
                  <a:srgbClr val="1D8E3A"/>
                </a:solidFill>
                <a:ea typeface="新細明體" pitchFamily="18" charset="-120"/>
              </a:rPr>
              <a:t>[ ]</a:t>
            </a:r>
            <a:r>
              <a:rPr lang="en-US" altLang="zh-CN" sz="1600" dirty="0" smtClean="0">
                <a:solidFill>
                  <a:srgbClr val="1D8E3A"/>
                </a:solidFill>
                <a:ea typeface="新細明體" pitchFamily="18" charset="-120"/>
              </a:rPr>
              <a:t>”  by specifying their index, or their name</a:t>
            </a:r>
            <a:endParaRPr lang="en-US" altLang="en-US" sz="1600" b="1" dirty="0" smtClean="0">
              <a:solidFill>
                <a:srgbClr val="1D8E3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34" y="2026658"/>
            <a:ext cx="6813007" cy="20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04362" y="828225"/>
            <a:ext cx="8464988" cy="3775537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1D8E3A"/>
                </a:solidFill>
              </a:rPr>
              <a:t>R</a:t>
            </a:r>
            <a:r>
              <a:rPr lang="en-US" sz="1600" dirty="0" smtClean="0">
                <a:solidFill>
                  <a:srgbClr val="1D8E3A"/>
                </a:solidFill>
              </a:rPr>
              <a:t> is a programming language and software environment for statistical computing and graphics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D8E3A"/>
                </a:solidFill>
              </a:rPr>
              <a:t>It is a free, open source package based on the </a:t>
            </a:r>
            <a:r>
              <a:rPr lang="en-US" sz="1600" b="1" dirty="0" smtClean="0">
                <a:solidFill>
                  <a:srgbClr val="1D8E3A"/>
                </a:solidFill>
              </a:rPr>
              <a:t>S</a:t>
            </a:r>
            <a:r>
              <a:rPr lang="en-US" sz="1600" dirty="0" smtClean="0">
                <a:solidFill>
                  <a:srgbClr val="1D8E3A"/>
                </a:solidFill>
              </a:rPr>
              <a:t> language developed by Bell Labs.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1D8E3A"/>
                </a:solidFill>
              </a:rPr>
              <a:t>Widely </a:t>
            </a:r>
            <a:r>
              <a:rPr lang="en-US" altLang="zh-TW" sz="1600" dirty="0">
                <a:solidFill>
                  <a:srgbClr val="1D8E3A"/>
                </a:solidFill>
              </a:rPr>
              <a:t>used among statisticians and data miners for developing statistical software and data </a:t>
            </a:r>
            <a:r>
              <a:rPr lang="en-US" altLang="zh-TW" sz="1600" dirty="0" smtClean="0">
                <a:solidFill>
                  <a:srgbClr val="1D8E3A"/>
                </a:solidFill>
              </a:rPr>
              <a:t>analysis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1D8E3A"/>
                </a:solidFill>
              </a:rPr>
              <a:t>A massive set of packages for statistical computing, machine learning, visualization, and importing and manipulating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1D8E3A"/>
                </a:solidFill>
              </a:rPr>
              <a:t>R is an interpreted language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1D8E3A"/>
                </a:solidFill>
              </a:rPr>
              <a:t>Expressions written into R console, interpreter program within R system, executes the actual </a:t>
            </a:r>
            <a:r>
              <a:rPr lang="en-US" altLang="en-US" sz="1600" dirty="0" smtClean="0">
                <a:solidFill>
                  <a:srgbClr val="1D8E3A"/>
                </a:solidFill>
              </a:rPr>
              <a:t>code</a:t>
            </a:r>
            <a:endParaRPr lang="en-US" altLang="en-US" sz="1600" dirty="0">
              <a:solidFill>
                <a:srgbClr val="1D8E3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pitchFamily="34" charset="0"/>
              </a:rPr>
              <a:t> Creating New Variables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74661" y="820411"/>
            <a:ext cx="8296740" cy="330979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419100" indent="-304800">
              <a:lnSpc>
                <a:spcPct val="80000"/>
              </a:lnSpc>
              <a:buFont typeface="Arial" charset="0"/>
              <a:buChar char="•"/>
            </a:pPr>
            <a:r>
              <a:rPr lang="en-US" altLang="en-US" sz="1600" dirty="0" smtClean="0">
                <a:solidFill>
                  <a:srgbClr val="1D8E3A"/>
                </a:solidFill>
              </a:rPr>
              <a:t>Use the assignment operator </a:t>
            </a:r>
            <a:r>
              <a:rPr lang="en-US" altLang="en-US" sz="1600" b="1" dirty="0" smtClean="0">
                <a:solidFill>
                  <a:srgbClr val="1D8E3A"/>
                </a:solidFill>
              </a:rPr>
              <a:t>&lt;-</a:t>
            </a:r>
            <a:r>
              <a:rPr lang="en-US" altLang="en-US" sz="1600" dirty="0" smtClean="0">
                <a:solidFill>
                  <a:srgbClr val="1D8E3A"/>
                </a:solidFill>
              </a:rPr>
              <a:t> to create new variables. A wide array of operators and functions are available here.</a:t>
            </a:r>
          </a:p>
          <a:p>
            <a:pPr marL="419100" indent="-304800">
              <a:lnSpc>
                <a:spcPct val="80000"/>
              </a:lnSpc>
              <a:buFont typeface="Arial" charset="0"/>
              <a:buChar char="•"/>
            </a:pPr>
            <a:endParaRPr lang="en-US" altLang="en-US" sz="1600" dirty="0">
              <a:solidFill>
                <a:srgbClr val="1D8E3A"/>
              </a:solidFill>
            </a:endParaRPr>
          </a:p>
          <a:p>
            <a:pPr marL="419100" indent="-304800">
              <a:lnSpc>
                <a:spcPct val="80000"/>
              </a:lnSpc>
              <a:buFont typeface="Arial" charset="0"/>
              <a:buChar char="•"/>
            </a:pPr>
            <a:r>
              <a:rPr lang="en-US" altLang="en-US" sz="1600" dirty="0" smtClean="0">
                <a:solidFill>
                  <a:srgbClr val="1D8E3A"/>
                </a:solidFill>
              </a:rPr>
              <a:t>Three examples for doing the same computations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/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	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mydata$sum</a:t>
            </a:r>
            <a:r>
              <a:rPr lang="en-US" altLang="en-US" sz="1600" dirty="0" smtClean="0">
                <a:solidFill>
                  <a:srgbClr val="1D8E3A"/>
                </a:solidFill>
              </a:rPr>
              <a:t> &lt;- mydata$x1 + mydata$x2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	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mydata$mean</a:t>
            </a:r>
            <a:r>
              <a:rPr lang="en-US" altLang="en-US" sz="1600" dirty="0" smtClean="0">
                <a:solidFill>
                  <a:srgbClr val="1D8E3A"/>
                </a:solidFill>
              </a:rPr>
              <a:t> &lt;- (mydata$x1 + mydata$x2)/2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	attach(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mydata</a:t>
            </a:r>
            <a:r>
              <a:rPr lang="en-US" altLang="en-US" sz="1600" dirty="0" smtClean="0">
                <a:solidFill>
                  <a:srgbClr val="1D8E3A"/>
                </a:solidFill>
              </a:rPr>
              <a:t>)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	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mydata$sum</a:t>
            </a:r>
            <a:r>
              <a:rPr lang="en-US" altLang="en-US" sz="1600" dirty="0" smtClean="0">
                <a:solidFill>
                  <a:srgbClr val="1D8E3A"/>
                </a:solidFill>
              </a:rPr>
              <a:t> &lt;- x1 + x2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	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mydata$mean</a:t>
            </a:r>
            <a:r>
              <a:rPr lang="en-US" altLang="en-US" sz="1600" dirty="0" smtClean="0">
                <a:solidFill>
                  <a:srgbClr val="1D8E3A"/>
                </a:solidFill>
              </a:rPr>
              <a:t> &lt;- (x1 + x2)/2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	detach(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mydata</a:t>
            </a:r>
            <a:r>
              <a:rPr lang="en-US" altLang="en-US" sz="1600" dirty="0" smtClean="0">
                <a:solidFill>
                  <a:srgbClr val="1D8E3A"/>
                </a:solidFill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>
                <a:solidFill>
                  <a:srgbClr val="1D8E3A"/>
                </a:solidFill>
              </a:rPr>
              <a:t>	</a:t>
            </a:r>
            <a:endParaRPr lang="en-US" altLang="en-US" sz="1600" dirty="0" smtClean="0">
              <a:solidFill>
                <a:srgbClr val="1D8E3A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600" dirty="0">
                <a:solidFill>
                  <a:srgbClr val="1D8E3A"/>
                </a:solidFill>
              </a:rPr>
              <a:t>	</a:t>
            </a:r>
            <a:r>
              <a:rPr lang="en-US" altLang="en-US" sz="1600" dirty="0" smtClean="0">
                <a:solidFill>
                  <a:srgbClr val="1D8E3A"/>
                </a:solidFill>
              </a:rPr>
              <a:t>	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mydata</a:t>
            </a:r>
            <a:r>
              <a:rPr lang="en-US" altLang="en-US" sz="1600" dirty="0" smtClean="0">
                <a:solidFill>
                  <a:srgbClr val="1D8E3A"/>
                </a:solidFill>
              </a:rPr>
              <a:t> &lt;- transform(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mydata</a:t>
            </a:r>
            <a:r>
              <a:rPr lang="en-US" altLang="en-US" sz="1600" dirty="0" smtClean="0">
                <a:solidFill>
                  <a:srgbClr val="1D8E3A"/>
                </a:solidFill>
              </a:rPr>
              <a:t>, sum = x1 + x2, mean = (x1 + x2)/2 )</a:t>
            </a:r>
          </a:p>
          <a:p>
            <a:pPr marL="457200" lvl="2" indent="-342900">
              <a:buFont typeface="Wingdings" pitchFamily="2" charset="2"/>
              <a:buChar char="Ø"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9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pitchFamily="34" charset="0"/>
              </a:rPr>
              <a:t>Creating New Variables</a:t>
            </a:r>
            <a:r>
              <a:rPr lang="en-US" altLang="zh-CN" dirty="0" smtClean="0">
                <a:latin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04363" y="1099335"/>
            <a:ext cx="8307014" cy="294868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571500" indent="-457200"/>
            <a:r>
              <a:rPr lang="en-US" altLang="en-US" sz="1600" b="1" dirty="0" smtClean="0">
                <a:solidFill>
                  <a:srgbClr val="1D8E3A"/>
                </a:solidFill>
              </a:rPr>
              <a:t>Recoding variables : </a:t>
            </a:r>
            <a:r>
              <a:rPr lang="en-US" altLang="en-US" sz="1600" dirty="0" smtClean="0">
                <a:solidFill>
                  <a:srgbClr val="1D8E3A"/>
                </a:solidFill>
              </a:rPr>
              <a:t>In order to recode data, you will probably use one or more of R's control structures. </a:t>
            </a:r>
          </a:p>
          <a:p>
            <a:pPr marL="914400" lvl="2" indent="0">
              <a:buNone/>
            </a:pPr>
            <a:r>
              <a:rPr lang="en-US" altLang="en-US" sz="1600" dirty="0" smtClean="0">
                <a:solidFill>
                  <a:srgbClr val="1D8E3A"/>
                </a:solidFill>
              </a:rPr>
              <a:t>	# create 2 age categories 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mydata$agecat</a:t>
            </a:r>
            <a:r>
              <a:rPr lang="en-US" altLang="en-US" sz="1600" dirty="0" smtClean="0">
                <a:solidFill>
                  <a:srgbClr val="1D8E3A"/>
                </a:solidFill>
              </a:rPr>
              <a:t> &lt;- 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ifelse</a:t>
            </a:r>
            <a:r>
              <a:rPr lang="en-US" altLang="en-US" sz="1600" dirty="0" smtClean="0">
                <a:solidFill>
                  <a:srgbClr val="1D8E3A"/>
                </a:solidFill>
              </a:rPr>
              <a:t>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mydata$age</a:t>
            </a:r>
            <a:r>
              <a:rPr lang="en-US" altLang="en-US" sz="1600" dirty="0" smtClean="0">
                <a:solidFill>
                  <a:srgbClr val="1D8E3A"/>
                </a:solidFill>
              </a:rPr>
              <a:t> &gt; 70, c("older"), c("younger")) 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endParaRPr lang="en-US" altLang="en-US" sz="1600" dirty="0" smtClean="0">
              <a:solidFill>
                <a:srgbClr val="1D8E3A"/>
              </a:solidFill>
            </a:endParaRPr>
          </a:p>
          <a:p>
            <a:pPr marL="914400" lvl="2" indent="0">
              <a:buNone/>
            </a:pPr>
            <a:r>
              <a:rPr lang="en-US" altLang="en-US" sz="1600" dirty="0" smtClean="0">
                <a:solidFill>
                  <a:srgbClr val="1D8E3A"/>
                </a:solidFill>
              </a:rPr>
              <a:t>	# another example: create 3 age categories 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attach(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mydata</a:t>
            </a:r>
            <a:r>
              <a:rPr lang="en-US" altLang="en-US" sz="1600" dirty="0" smtClean="0">
                <a:solidFill>
                  <a:srgbClr val="1D8E3A"/>
                </a:solidFill>
              </a:rPr>
              <a:t>)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mydata$agecat</a:t>
            </a:r>
            <a:r>
              <a:rPr lang="en-US" altLang="en-US" sz="1600" dirty="0" smtClean="0">
                <a:solidFill>
                  <a:srgbClr val="1D8E3A"/>
                </a:solidFill>
              </a:rPr>
              <a:t>[age &gt; 75] &lt;- "Elder"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mydata$agecat</a:t>
            </a:r>
            <a:r>
              <a:rPr lang="en-US" altLang="en-US" sz="1600" dirty="0" smtClean="0">
                <a:solidFill>
                  <a:srgbClr val="1D8E3A"/>
                </a:solidFill>
              </a:rPr>
              <a:t>[age &gt; 45 &amp; age &lt;= 75] &lt;- "Middle Aged"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mydata$agecat</a:t>
            </a:r>
            <a:r>
              <a:rPr lang="en-US" altLang="en-US" sz="1600" dirty="0" smtClean="0">
                <a:solidFill>
                  <a:srgbClr val="1D8E3A"/>
                </a:solidFill>
              </a:rPr>
              <a:t>[age &lt;= 45] &lt;- "Young"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detach(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mydata</a:t>
            </a:r>
            <a:r>
              <a:rPr lang="en-US" altLang="en-US" sz="1600" dirty="0" smtClean="0">
                <a:solidFill>
                  <a:srgbClr val="1D8E3A"/>
                </a:solidFill>
              </a:rPr>
              <a:t>) </a:t>
            </a:r>
            <a:endParaRPr lang="en-US" altLang="en-US" sz="1600" b="1" dirty="0" smtClean="0">
              <a:solidFill>
                <a:srgbClr val="1D8E3A"/>
              </a:solidFill>
            </a:endParaRPr>
          </a:p>
          <a:p>
            <a:pPr marL="457200" lvl="2" indent="-342900">
              <a:buFont typeface="Wingdings" pitchFamily="2" charset="2"/>
              <a:buChar char="Ø"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9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pitchFamily="34" charset="0"/>
              </a:rPr>
              <a:t>Operators</a:t>
            </a:r>
            <a:r>
              <a:rPr lang="en-US" altLang="zh-CN" dirty="0" smtClean="0">
                <a:latin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</a:rPr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1032618" y="703140"/>
            <a:ext cx="6845300" cy="6530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endParaRPr lang="en-US" altLang="en-US" sz="1200" b="1" dirty="0" smtClean="0"/>
          </a:p>
          <a:p>
            <a:endParaRPr lang="en-US" altLang="en-US" sz="1200" b="1" dirty="0" smtClean="0"/>
          </a:p>
          <a:p>
            <a:pPr>
              <a:buNone/>
            </a:pPr>
            <a:r>
              <a:rPr lang="en-US" altLang="en-US" sz="1200" b="1" dirty="0" smtClean="0"/>
              <a:t>    </a:t>
            </a:r>
            <a:r>
              <a:rPr lang="en-US" altLang="en-US" sz="1600" b="1" dirty="0" smtClean="0">
                <a:solidFill>
                  <a:srgbClr val="1D8E3A"/>
                </a:solidFill>
              </a:rPr>
              <a:t>Arithmetic Operators 		</a:t>
            </a:r>
            <a:r>
              <a:rPr lang="en-US" altLang="en-US" sz="1200" b="1" dirty="0" smtClean="0"/>
              <a:t>				</a:t>
            </a:r>
            <a:r>
              <a:rPr lang="en-US" altLang="en-US" sz="1600" b="1" dirty="0" smtClean="0">
                <a:solidFill>
                  <a:srgbClr val="1D8E3A"/>
                </a:solidFill>
              </a:rPr>
              <a:t>Logical Operators</a:t>
            </a:r>
            <a:endParaRPr lang="en-US" sz="1600" dirty="0">
              <a:solidFill>
                <a:srgbClr val="1D8E3A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94170" y="875091"/>
            <a:ext cx="4328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altLang="zh-CN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181" y="1511547"/>
            <a:ext cx="3876427" cy="2839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8717" y="1511547"/>
            <a:ext cx="4010633" cy="2839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99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pitchFamily="34" charset="0"/>
              </a:rPr>
              <a:t>Sorting</a:t>
            </a:r>
            <a:r>
              <a:rPr lang="en-US" altLang="zh-CN" dirty="0" smtClean="0">
                <a:latin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</a:rPr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4826" y="963038"/>
            <a:ext cx="87840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285750">
              <a:buFont typeface="Arial" charset="0"/>
              <a:buChar char="•"/>
            </a:pPr>
            <a:r>
              <a:rPr lang="en-US" altLang="en-US" sz="1600" dirty="0" smtClean="0">
                <a:solidFill>
                  <a:srgbClr val="1D8E3A"/>
                </a:solidFill>
              </a:rPr>
              <a:t>To sort a 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dataframe</a:t>
            </a:r>
            <a:r>
              <a:rPr lang="en-US" altLang="en-US" sz="1600" dirty="0" smtClean="0">
                <a:solidFill>
                  <a:srgbClr val="1D8E3A"/>
                </a:solidFill>
              </a:rPr>
              <a:t> in R, use the order( ) function. By default, sorting is ASCENDING. Prepend the sorting variable by a minus sign to indicate DESCENDING order. Few Examples:</a:t>
            </a:r>
          </a:p>
          <a:p>
            <a:pPr marL="114300"/>
            <a:r>
              <a:rPr lang="en-US" altLang="en-US" sz="1600" dirty="0" smtClean="0">
                <a:solidFill>
                  <a:srgbClr val="1D8E3A"/>
                </a:solidFill>
              </a:rPr>
              <a:t>	# sorting examples using the 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mtcars</a:t>
            </a:r>
            <a:r>
              <a:rPr lang="en-US" altLang="en-US" sz="1600" dirty="0" smtClean="0">
                <a:solidFill>
                  <a:srgbClr val="1D8E3A"/>
                </a:solidFill>
              </a:rPr>
              <a:t> dataset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	data(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mtcars</a:t>
            </a:r>
            <a:r>
              <a:rPr lang="en-US" altLang="en-US" sz="1600" dirty="0" smtClean="0">
                <a:solidFill>
                  <a:srgbClr val="1D8E3A"/>
                </a:solidFill>
              </a:rPr>
              <a:t>)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</a:t>
            </a:r>
          </a:p>
          <a:p>
            <a:pPr marL="114300"/>
            <a:r>
              <a:rPr lang="en-US" altLang="en-US" sz="1600" dirty="0">
                <a:solidFill>
                  <a:srgbClr val="1D8E3A"/>
                </a:solidFill>
              </a:rPr>
              <a:t>	</a:t>
            </a:r>
            <a:r>
              <a:rPr lang="en-US" altLang="en-US" sz="1600" dirty="0" smtClean="0">
                <a:solidFill>
                  <a:srgbClr val="1D8E3A"/>
                </a:solidFill>
              </a:rPr>
              <a:t># sort by mpg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	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newdata</a:t>
            </a:r>
            <a:r>
              <a:rPr lang="en-US" altLang="en-US" sz="1600" dirty="0" smtClean="0">
                <a:solidFill>
                  <a:srgbClr val="1D8E3A"/>
                </a:solidFill>
              </a:rPr>
              <a:t> = 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mtcars</a:t>
            </a:r>
            <a:r>
              <a:rPr lang="en-US" altLang="en-US" sz="1600" dirty="0" smtClean="0">
                <a:solidFill>
                  <a:srgbClr val="1D8E3A"/>
                </a:solidFill>
              </a:rPr>
              <a:t>[order(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mtcars$mpg</a:t>
            </a:r>
            <a:r>
              <a:rPr lang="en-US" altLang="en-US" sz="1600" dirty="0" smtClean="0">
                <a:solidFill>
                  <a:srgbClr val="1D8E3A"/>
                </a:solidFill>
              </a:rPr>
              <a:t>),] 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</a:t>
            </a:r>
          </a:p>
          <a:p>
            <a:pPr marL="114300"/>
            <a:r>
              <a:rPr lang="en-US" altLang="en-US" sz="1600" dirty="0">
                <a:solidFill>
                  <a:srgbClr val="1D8E3A"/>
                </a:solidFill>
              </a:rPr>
              <a:t>	</a:t>
            </a:r>
            <a:r>
              <a:rPr lang="en-US" altLang="en-US" sz="1600" dirty="0" smtClean="0">
                <a:solidFill>
                  <a:srgbClr val="1D8E3A"/>
                </a:solidFill>
              </a:rPr>
              <a:t># sort by mpg and 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cyl</a:t>
            </a:r>
            <a:r>
              <a:rPr lang="en-US" altLang="en-US" sz="1600" dirty="0" smtClean="0">
                <a:solidFill>
                  <a:srgbClr val="1D8E3A"/>
                </a:solidFill>
              </a:rPr>
              <a:t/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	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newdata</a:t>
            </a:r>
            <a:r>
              <a:rPr lang="en-US" altLang="en-US" sz="1600" dirty="0" smtClean="0">
                <a:solidFill>
                  <a:srgbClr val="1D8E3A"/>
                </a:solidFill>
              </a:rPr>
              <a:t> &lt;- 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mtcars</a:t>
            </a:r>
            <a:r>
              <a:rPr lang="en-US" altLang="en-US" sz="1600" dirty="0" smtClean="0">
                <a:solidFill>
                  <a:srgbClr val="1D8E3A"/>
                </a:solidFill>
              </a:rPr>
              <a:t>[order(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mtcars$mpg</a:t>
            </a:r>
            <a:r>
              <a:rPr lang="en-US" altLang="en-US" sz="1600" dirty="0" smtClean="0">
                <a:solidFill>
                  <a:srgbClr val="1D8E3A"/>
                </a:solidFill>
              </a:rPr>
              <a:t>, 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mtcars$cyl</a:t>
            </a:r>
            <a:r>
              <a:rPr lang="en-US" altLang="en-US" sz="1600" dirty="0" smtClean="0">
                <a:solidFill>
                  <a:srgbClr val="1D8E3A"/>
                </a:solidFill>
              </a:rPr>
              <a:t>),]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</a:t>
            </a:r>
          </a:p>
          <a:p>
            <a:pPr marL="114300"/>
            <a:r>
              <a:rPr lang="en-US" altLang="en-US" sz="1600" dirty="0" smtClean="0">
                <a:solidFill>
                  <a:srgbClr val="1D8E3A"/>
                </a:solidFill>
              </a:rPr>
              <a:t>	#sort by mpg (ascending) and 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cyl</a:t>
            </a:r>
            <a:r>
              <a:rPr lang="en-US" altLang="en-US" sz="1600" dirty="0" smtClean="0">
                <a:solidFill>
                  <a:srgbClr val="1D8E3A"/>
                </a:solidFill>
              </a:rPr>
              <a:t> (descending)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	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newdata</a:t>
            </a:r>
            <a:r>
              <a:rPr lang="en-US" altLang="en-US" sz="1600" dirty="0" smtClean="0">
                <a:solidFill>
                  <a:srgbClr val="1D8E3A"/>
                </a:solidFill>
              </a:rPr>
              <a:t> &lt;- 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mtcars</a:t>
            </a:r>
            <a:r>
              <a:rPr lang="en-US" altLang="en-US" sz="1600" dirty="0" smtClean="0">
                <a:solidFill>
                  <a:srgbClr val="1D8E3A"/>
                </a:solidFill>
              </a:rPr>
              <a:t>[order(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mtcars$mpg</a:t>
            </a:r>
            <a:r>
              <a:rPr lang="en-US" altLang="en-US" sz="1600" dirty="0" smtClean="0">
                <a:solidFill>
                  <a:srgbClr val="1D8E3A"/>
                </a:solidFill>
              </a:rPr>
              <a:t>, -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mtcars$cyl</a:t>
            </a:r>
            <a:r>
              <a:rPr lang="en-US" altLang="en-US" sz="1600" dirty="0" smtClean="0">
                <a:solidFill>
                  <a:srgbClr val="1D8E3A"/>
                </a:solidFill>
              </a:rPr>
              <a:t>),] </a:t>
            </a:r>
          </a:p>
        </p:txBody>
      </p:sp>
    </p:spTree>
    <p:extLst>
      <p:ext uri="{BB962C8B-B14F-4D97-AF65-F5344CB8AC3E}">
        <p14:creationId xmlns:p14="http://schemas.microsoft.com/office/powerpoint/2010/main" val="1299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0251" y="244347"/>
            <a:ext cx="8464987" cy="455444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pitchFamily="34" charset="0"/>
              </a:rPr>
              <a:t>Merging</a:t>
            </a:r>
            <a:r>
              <a:rPr lang="en-US" altLang="zh-CN" dirty="0" smtClean="0">
                <a:latin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</a:rPr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94170" y="875091"/>
            <a:ext cx="4328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Arial" pitchFamily="34" charset="0"/>
              </a:rPr>
              <a:t>                    	</a:t>
            </a:r>
            <a:endParaRPr lang="en-US" altLang="zh-CN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96546" y="1225692"/>
            <a:ext cx="96303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indent="-304800">
              <a:buFont typeface="Wingdings" pitchFamily="2" charset="2"/>
              <a:buNone/>
            </a:pPr>
            <a:r>
              <a:rPr lang="en-US" altLang="en-US" sz="1600" dirty="0" smtClean="0">
                <a:solidFill>
                  <a:srgbClr val="1D8E3A"/>
                </a:solidFill>
              </a:rPr>
              <a:t>To merge two dataframes (datasets) horizontally, use the </a:t>
            </a:r>
            <a:r>
              <a:rPr lang="en-US" altLang="en-US" sz="1600" b="1" dirty="0" smtClean="0">
                <a:solidFill>
                  <a:srgbClr val="1D8E3A"/>
                </a:solidFill>
              </a:rPr>
              <a:t>merge</a:t>
            </a:r>
            <a:r>
              <a:rPr lang="en-US" altLang="en-US" sz="1600" dirty="0" smtClean="0">
                <a:solidFill>
                  <a:srgbClr val="1D8E3A"/>
                </a:solidFill>
              </a:rPr>
              <a:t> function.</a:t>
            </a:r>
          </a:p>
          <a:p>
            <a:pPr marL="419100" indent="-304800">
              <a:buFont typeface="Wingdings" pitchFamily="2" charset="2"/>
              <a:buNone/>
            </a:pPr>
            <a:r>
              <a:rPr lang="en-US" altLang="en-US" sz="1600" dirty="0" smtClean="0">
                <a:solidFill>
                  <a:srgbClr val="1D8E3A"/>
                </a:solidFill>
              </a:rPr>
              <a:t>In most cases, you join two dataframes by one or more common key variables (i.e., an inner join). </a:t>
            </a:r>
          </a:p>
          <a:p>
            <a:pPr marL="419100" indent="-304800">
              <a:buFont typeface="Wingdings" pitchFamily="2" charset="2"/>
              <a:buNone/>
            </a:pPr>
            <a:r>
              <a:rPr lang="en-US" altLang="en-US" sz="1600" dirty="0" smtClean="0">
                <a:solidFill>
                  <a:srgbClr val="1D8E3A"/>
                </a:solidFill>
              </a:rPr>
              <a:t>		# merge two dataframes by ID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	total &lt;- merge(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dataframeA,dataframeB,by</a:t>
            </a:r>
            <a:r>
              <a:rPr lang="en-US" altLang="en-US" sz="1600" dirty="0" smtClean="0">
                <a:solidFill>
                  <a:srgbClr val="1D8E3A"/>
                </a:solidFill>
              </a:rPr>
              <a:t>="ID")</a:t>
            </a:r>
          </a:p>
          <a:p>
            <a:pPr marL="419100" indent="-304800">
              <a:buFont typeface="Wingdings" pitchFamily="2" charset="2"/>
              <a:buNone/>
            </a:pPr>
            <a:r>
              <a:rPr lang="en-US" altLang="en-US" sz="1600" dirty="0" smtClean="0">
                <a:solidFill>
                  <a:srgbClr val="1D8E3A"/>
                </a:solidFill>
              </a:rPr>
              <a:t>		# merge two dataframes by ID and Country</a:t>
            </a:r>
            <a:br>
              <a:rPr lang="en-US" altLang="en-US" sz="1600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		total &lt;- merge(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dataframeA,dataframeB,by</a:t>
            </a:r>
            <a:r>
              <a:rPr lang="en-US" altLang="en-US" sz="1600" dirty="0" smtClean="0">
                <a:solidFill>
                  <a:srgbClr val="1D8E3A"/>
                </a:solidFill>
              </a:rPr>
              <a:t>=c("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ID","Country</a:t>
            </a:r>
            <a:r>
              <a:rPr lang="en-US" altLang="en-US" sz="1600" dirty="0" smtClean="0">
                <a:solidFill>
                  <a:srgbClr val="1D8E3A"/>
                </a:solidFill>
              </a:rPr>
              <a:t>")) </a:t>
            </a:r>
          </a:p>
        </p:txBody>
      </p:sp>
    </p:spTree>
    <p:extLst>
      <p:ext uri="{BB962C8B-B14F-4D97-AF65-F5344CB8AC3E}">
        <p14:creationId xmlns:p14="http://schemas.microsoft.com/office/powerpoint/2010/main" val="1299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dirty="0" smtClean="0">
                <a:latin typeface="Arial" pitchFamily="34" charset="0"/>
              </a:rPr>
              <a:t>Merging</a:t>
            </a:r>
            <a:r>
              <a:rPr lang="en-US" altLang="zh-CN" dirty="0" smtClean="0">
                <a:latin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</a:rPr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3814" y="894945"/>
            <a:ext cx="872290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indent="-304800">
              <a:buFont typeface="Wingdings" pitchFamily="2" charset="2"/>
              <a:buNone/>
            </a:pPr>
            <a:r>
              <a:rPr lang="en-US" altLang="en-US" sz="1400" dirty="0" smtClean="0">
                <a:solidFill>
                  <a:srgbClr val="1D8E3A"/>
                </a:solidFill>
              </a:rPr>
              <a:t>## Creating test Data frames to apply merge</a:t>
            </a:r>
          </a:p>
          <a:p>
            <a:pPr marL="419100" indent="-304800">
              <a:buFont typeface="Wingdings" pitchFamily="2" charset="2"/>
              <a:buNone/>
            </a:pPr>
            <a:endParaRPr lang="en-US" altLang="en-US" sz="1400" dirty="0" smtClean="0">
              <a:solidFill>
                <a:srgbClr val="1D8E3A"/>
              </a:solidFill>
            </a:endParaRPr>
          </a:p>
          <a:p>
            <a:pPr marL="419100" indent="-304800">
              <a:buFont typeface="Wingdings" pitchFamily="2" charset="2"/>
              <a:buNone/>
            </a:pPr>
            <a:r>
              <a:rPr lang="en-US" altLang="en-US" sz="1400" dirty="0" smtClean="0">
                <a:solidFill>
                  <a:srgbClr val="1D8E3A"/>
                </a:solidFill>
              </a:rPr>
              <a:t>df1 = </a:t>
            </a:r>
            <a:r>
              <a:rPr lang="en-US" altLang="en-US" sz="1400" dirty="0" err="1" smtClean="0">
                <a:solidFill>
                  <a:srgbClr val="1D8E3A"/>
                </a:solidFill>
              </a:rPr>
              <a:t>data.frame</a:t>
            </a:r>
            <a:r>
              <a:rPr lang="en-US" altLang="en-US" sz="1400" dirty="0" smtClean="0">
                <a:solidFill>
                  <a:srgbClr val="1D8E3A"/>
                </a:solidFill>
              </a:rPr>
              <a:t>(</a:t>
            </a:r>
            <a:r>
              <a:rPr lang="en-US" altLang="en-US" sz="1400" dirty="0" err="1" smtClean="0">
                <a:solidFill>
                  <a:srgbClr val="1D8E3A"/>
                </a:solidFill>
              </a:rPr>
              <a:t>CustomerId</a:t>
            </a:r>
            <a:r>
              <a:rPr lang="en-US" altLang="en-US" sz="1400" dirty="0" smtClean="0">
                <a:solidFill>
                  <a:srgbClr val="1D8E3A"/>
                </a:solidFill>
              </a:rPr>
              <a:t>=c(1:6),</a:t>
            </a:r>
          </a:p>
          <a:p>
            <a:pPr marL="419100" indent="-304800">
              <a:buFont typeface="Wingdings" pitchFamily="2" charset="2"/>
              <a:buNone/>
            </a:pPr>
            <a:r>
              <a:rPr lang="en-US" altLang="en-US" sz="1400" dirty="0" smtClean="0">
                <a:solidFill>
                  <a:srgbClr val="1D8E3A"/>
                </a:solidFill>
              </a:rPr>
              <a:t>Product=c(rep("Toaster",3),rep("Radio",3)))</a:t>
            </a:r>
          </a:p>
          <a:p>
            <a:pPr marL="419100" indent="-304800">
              <a:buFont typeface="Wingdings" pitchFamily="2" charset="2"/>
              <a:buNone/>
            </a:pPr>
            <a:r>
              <a:rPr lang="en-US" altLang="en-US" sz="1400" dirty="0" smtClean="0">
                <a:solidFill>
                  <a:srgbClr val="1D8E3A"/>
                </a:solidFill>
              </a:rPr>
              <a:t>df2 = </a:t>
            </a:r>
            <a:r>
              <a:rPr lang="en-US" altLang="en-US" sz="1400" dirty="0" err="1" smtClean="0">
                <a:solidFill>
                  <a:srgbClr val="1D8E3A"/>
                </a:solidFill>
              </a:rPr>
              <a:t>data.frame</a:t>
            </a:r>
            <a:r>
              <a:rPr lang="en-US" altLang="en-US" sz="1400" dirty="0" smtClean="0">
                <a:solidFill>
                  <a:srgbClr val="1D8E3A"/>
                </a:solidFill>
              </a:rPr>
              <a:t>(</a:t>
            </a:r>
            <a:r>
              <a:rPr lang="en-US" altLang="en-US" sz="1400" dirty="0" err="1" smtClean="0">
                <a:solidFill>
                  <a:srgbClr val="1D8E3A"/>
                </a:solidFill>
              </a:rPr>
              <a:t>CustomerId</a:t>
            </a:r>
            <a:r>
              <a:rPr lang="en-US" altLang="en-US" sz="1400" dirty="0" smtClean="0">
                <a:solidFill>
                  <a:srgbClr val="1D8E3A"/>
                </a:solidFill>
              </a:rPr>
              <a:t>=c(2,4,6),</a:t>
            </a:r>
          </a:p>
          <a:p>
            <a:pPr marL="419100" indent="-304800">
              <a:buFont typeface="Wingdings" pitchFamily="2" charset="2"/>
              <a:buNone/>
            </a:pPr>
            <a:r>
              <a:rPr lang="en-US" altLang="en-US" sz="1400" dirty="0" smtClean="0">
                <a:solidFill>
                  <a:srgbClr val="1D8E3A"/>
                </a:solidFill>
              </a:rPr>
              <a:t>State=c(rep("Alabama",2),rep("Ohio",1)))</a:t>
            </a:r>
          </a:p>
          <a:p>
            <a:pPr marL="419100" indent="-304800">
              <a:buFont typeface="Wingdings" pitchFamily="2" charset="2"/>
              <a:buNone/>
            </a:pPr>
            <a:endParaRPr lang="en-US" altLang="en-US" sz="1400" dirty="0" smtClean="0">
              <a:solidFill>
                <a:srgbClr val="1D8E3A"/>
              </a:solidFill>
            </a:endParaRPr>
          </a:p>
          <a:p>
            <a:pPr marL="419100" indent="-304800">
              <a:buFont typeface="Wingdings" pitchFamily="2" charset="2"/>
              <a:buNone/>
            </a:pPr>
            <a:r>
              <a:rPr lang="en-US" altLang="en-US" sz="1400" dirty="0" smtClean="0">
                <a:solidFill>
                  <a:srgbClr val="1D8E3A"/>
                </a:solidFill>
              </a:rPr>
              <a:t>## Merging Data in R</a:t>
            </a:r>
          </a:p>
          <a:p>
            <a:pPr marL="419100" indent="-304800">
              <a:buFont typeface="Wingdings" pitchFamily="2" charset="2"/>
              <a:buNone/>
            </a:pPr>
            <a:r>
              <a:rPr lang="en-US" altLang="en-US" sz="1400" dirty="0" err="1" smtClean="0">
                <a:solidFill>
                  <a:srgbClr val="1D8E3A"/>
                </a:solidFill>
              </a:rPr>
              <a:t>inner.join</a:t>
            </a:r>
            <a:r>
              <a:rPr lang="en-US" altLang="en-US" sz="1400" dirty="0" smtClean="0">
                <a:solidFill>
                  <a:srgbClr val="1D8E3A"/>
                </a:solidFill>
              </a:rPr>
              <a:t> &lt;- merge(df1, df2, id="</a:t>
            </a:r>
            <a:r>
              <a:rPr lang="en-US" altLang="en-US" sz="1400" dirty="0" err="1" smtClean="0">
                <a:solidFill>
                  <a:srgbClr val="1D8E3A"/>
                </a:solidFill>
              </a:rPr>
              <a:t>CustomerId</a:t>
            </a:r>
            <a:r>
              <a:rPr lang="en-US" altLang="en-US" sz="1400" dirty="0" smtClean="0">
                <a:solidFill>
                  <a:srgbClr val="1D8E3A"/>
                </a:solidFill>
              </a:rPr>
              <a:t>")</a:t>
            </a:r>
          </a:p>
          <a:p>
            <a:pPr marL="419100" indent="-304800">
              <a:buFont typeface="Wingdings" pitchFamily="2" charset="2"/>
              <a:buNone/>
            </a:pPr>
            <a:r>
              <a:rPr lang="en-US" altLang="en-US" sz="1400" dirty="0" err="1" smtClean="0">
                <a:solidFill>
                  <a:srgbClr val="1D8E3A"/>
                </a:solidFill>
              </a:rPr>
              <a:t>left.join</a:t>
            </a:r>
            <a:r>
              <a:rPr lang="en-US" altLang="en-US" sz="1400" dirty="0" smtClean="0">
                <a:solidFill>
                  <a:srgbClr val="1D8E3A"/>
                </a:solidFill>
              </a:rPr>
              <a:t> &lt;- merge(df1, df2, id="</a:t>
            </a:r>
            <a:r>
              <a:rPr lang="en-US" altLang="en-US" sz="1400" dirty="0" err="1" smtClean="0">
                <a:solidFill>
                  <a:srgbClr val="1D8E3A"/>
                </a:solidFill>
              </a:rPr>
              <a:t>CustomerId</a:t>
            </a:r>
            <a:r>
              <a:rPr lang="en-US" altLang="en-US" sz="1400" dirty="0" smtClean="0">
                <a:solidFill>
                  <a:srgbClr val="1D8E3A"/>
                </a:solidFill>
              </a:rPr>
              <a:t>", </a:t>
            </a:r>
            <a:r>
              <a:rPr lang="en-US" altLang="en-US" sz="1400" dirty="0" err="1" smtClean="0">
                <a:solidFill>
                  <a:srgbClr val="1D8E3A"/>
                </a:solidFill>
              </a:rPr>
              <a:t>all.x</a:t>
            </a:r>
            <a:r>
              <a:rPr lang="en-US" altLang="en-US" sz="1400" dirty="0" smtClean="0">
                <a:solidFill>
                  <a:srgbClr val="1D8E3A"/>
                </a:solidFill>
              </a:rPr>
              <a:t>=TRUE)</a:t>
            </a:r>
          </a:p>
          <a:p>
            <a:pPr marL="419100" indent="-304800">
              <a:buFont typeface="Wingdings" pitchFamily="2" charset="2"/>
              <a:buNone/>
            </a:pPr>
            <a:endParaRPr lang="en-US" altLang="en-US" sz="1400" dirty="0" smtClean="0">
              <a:solidFill>
                <a:srgbClr val="1D8E3A"/>
              </a:solidFill>
            </a:endParaRPr>
          </a:p>
          <a:p>
            <a:pPr marL="419100" indent="-304800">
              <a:buFont typeface="Wingdings" pitchFamily="2" charset="2"/>
              <a:buNone/>
            </a:pPr>
            <a:r>
              <a:rPr lang="en-US" altLang="en-US" sz="1400" dirty="0" smtClean="0">
                <a:solidFill>
                  <a:srgbClr val="1D8E3A"/>
                </a:solidFill>
              </a:rPr>
              <a:t>## Now Try</a:t>
            </a:r>
          </a:p>
          <a:p>
            <a:pPr marL="419100" indent="-304800">
              <a:buFont typeface="Wingdings" pitchFamily="2" charset="2"/>
              <a:buNone/>
            </a:pPr>
            <a:r>
              <a:rPr lang="en-US" altLang="en-US" sz="1400" dirty="0" err="1" smtClean="0">
                <a:solidFill>
                  <a:srgbClr val="1D8E3A"/>
                </a:solidFill>
              </a:rPr>
              <a:t>right.join</a:t>
            </a:r>
            <a:r>
              <a:rPr lang="en-US" altLang="en-US" sz="1400" dirty="0" smtClean="0">
                <a:solidFill>
                  <a:srgbClr val="1D8E3A"/>
                </a:solidFill>
              </a:rPr>
              <a:t> &lt;- merge(df1, df2, id="</a:t>
            </a:r>
            <a:r>
              <a:rPr lang="en-US" altLang="en-US" sz="1400" dirty="0" err="1" smtClean="0">
                <a:solidFill>
                  <a:srgbClr val="1D8E3A"/>
                </a:solidFill>
              </a:rPr>
              <a:t>CustomerId</a:t>
            </a:r>
            <a:r>
              <a:rPr lang="en-US" altLang="en-US" sz="1400" dirty="0" smtClean="0">
                <a:solidFill>
                  <a:srgbClr val="1D8E3A"/>
                </a:solidFill>
              </a:rPr>
              <a:t>", </a:t>
            </a:r>
            <a:r>
              <a:rPr lang="en-US" altLang="en-US" sz="1400" dirty="0" err="1" smtClean="0">
                <a:solidFill>
                  <a:srgbClr val="1D8E3A"/>
                </a:solidFill>
              </a:rPr>
              <a:t>all.y</a:t>
            </a:r>
            <a:r>
              <a:rPr lang="en-US" altLang="en-US" sz="1400" dirty="0" smtClean="0">
                <a:solidFill>
                  <a:srgbClr val="1D8E3A"/>
                </a:solidFill>
              </a:rPr>
              <a:t>=TRUE)</a:t>
            </a:r>
          </a:p>
          <a:p>
            <a:pPr marL="419100" indent="-304800">
              <a:buFont typeface="Wingdings" pitchFamily="2" charset="2"/>
              <a:buNone/>
            </a:pPr>
            <a:r>
              <a:rPr lang="en-US" altLang="en-US" sz="1400" dirty="0" err="1" smtClean="0">
                <a:solidFill>
                  <a:srgbClr val="1D8E3A"/>
                </a:solidFill>
              </a:rPr>
              <a:t>outer.join</a:t>
            </a:r>
            <a:r>
              <a:rPr lang="en-US" altLang="en-US" sz="1400" dirty="0" smtClean="0">
                <a:solidFill>
                  <a:srgbClr val="1D8E3A"/>
                </a:solidFill>
              </a:rPr>
              <a:t> &lt;- merge(df1, df2, id="</a:t>
            </a:r>
            <a:r>
              <a:rPr lang="en-US" altLang="en-US" sz="1400" dirty="0" err="1" smtClean="0">
                <a:solidFill>
                  <a:srgbClr val="1D8E3A"/>
                </a:solidFill>
              </a:rPr>
              <a:t>CustomerId</a:t>
            </a:r>
            <a:r>
              <a:rPr lang="en-US" altLang="en-US" sz="1400" dirty="0" smtClean="0">
                <a:solidFill>
                  <a:srgbClr val="1D8E3A"/>
                </a:solidFill>
              </a:rPr>
              <a:t>", all=TRUE)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9174" y="800661"/>
            <a:ext cx="4364101" cy="352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99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altLang="en-US" dirty="0" smtClean="0">
                <a:latin typeface="Arial" pitchFamily="34" charset="0"/>
              </a:rPr>
              <a:t>Merging</a:t>
            </a:r>
            <a:r>
              <a:rPr lang="en-US" altLang="zh-CN" dirty="0" smtClean="0">
                <a:latin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</a:rPr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94170" y="875091"/>
            <a:ext cx="4328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solidFill>
                  <a:srgbClr val="000000"/>
                </a:solidFill>
                <a:latin typeface="Arial" pitchFamily="34" charset="0"/>
              </a:rPr>
              <a:t>                    	</a:t>
            </a:r>
            <a:endParaRPr lang="en-US" altLang="zh-CN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8105" y="992220"/>
            <a:ext cx="88299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indent="-304800">
              <a:buFont typeface="Wingdings" pitchFamily="2" charset="2"/>
              <a:buNone/>
            </a:pPr>
            <a:r>
              <a:rPr lang="en-US" altLang="en-US" sz="1600" b="1" dirty="0" smtClean="0">
                <a:solidFill>
                  <a:srgbClr val="1D8E3A"/>
                </a:solidFill>
              </a:rPr>
              <a:t>ADDING ROWS </a:t>
            </a:r>
          </a:p>
          <a:p>
            <a:pPr marL="419100" indent="-304800">
              <a:buFont typeface="Wingdings" pitchFamily="2" charset="2"/>
              <a:buNone/>
            </a:pPr>
            <a:r>
              <a:rPr lang="en-US" altLang="en-US" sz="1600" dirty="0" smtClean="0">
                <a:solidFill>
                  <a:srgbClr val="1D8E3A"/>
                </a:solidFill>
              </a:rPr>
              <a:t>To join two dataframes (datasets) vertically, use the</a:t>
            </a:r>
            <a:r>
              <a:rPr lang="en-US" altLang="en-US" sz="1600" b="1" dirty="0" smtClean="0">
                <a:solidFill>
                  <a:srgbClr val="1D8E3A"/>
                </a:solidFill>
              </a:rPr>
              <a:t> </a:t>
            </a:r>
            <a:r>
              <a:rPr lang="en-US" altLang="en-US" sz="1600" b="1" dirty="0" err="1" smtClean="0">
                <a:solidFill>
                  <a:srgbClr val="1D8E3A"/>
                </a:solidFill>
              </a:rPr>
              <a:t>rbind</a:t>
            </a:r>
            <a:r>
              <a:rPr lang="en-US" altLang="en-US" sz="1600" dirty="0" smtClean="0">
                <a:solidFill>
                  <a:srgbClr val="1D8E3A"/>
                </a:solidFill>
              </a:rPr>
              <a:t> function. The two dataframes </a:t>
            </a:r>
            <a:r>
              <a:rPr lang="en-US" altLang="en-US" sz="1600" b="1" dirty="0" smtClean="0">
                <a:solidFill>
                  <a:srgbClr val="1D8E3A"/>
                </a:solidFill>
              </a:rPr>
              <a:t>must</a:t>
            </a:r>
            <a:r>
              <a:rPr lang="en-US" altLang="en-US" sz="1600" dirty="0" smtClean="0">
                <a:solidFill>
                  <a:srgbClr val="1D8E3A"/>
                </a:solidFill>
              </a:rPr>
              <a:t> have the same variables, but they do not have to be in the same order.</a:t>
            </a:r>
          </a:p>
          <a:p>
            <a:pPr marL="419100" indent="-304800">
              <a:buFont typeface="Wingdings" pitchFamily="2" charset="2"/>
              <a:buNone/>
            </a:pPr>
            <a:r>
              <a:rPr lang="en-US" altLang="en-US" sz="1600" dirty="0" smtClean="0">
                <a:solidFill>
                  <a:srgbClr val="1D8E3A"/>
                </a:solidFill>
              </a:rPr>
              <a:t>		total &lt;- 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rbind</a:t>
            </a:r>
            <a:r>
              <a:rPr lang="en-US" altLang="en-US" sz="1600" dirty="0" smtClean="0">
                <a:solidFill>
                  <a:srgbClr val="1D8E3A"/>
                </a:solidFill>
              </a:rPr>
              <a:t>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dataframeA</a:t>
            </a:r>
            <a:r>
              <a:rPr lang="en-US" altLang="en-US" sz="1600" dirty="0" smtClean="0">
                <a:solidFill>
                  <a:srgbClr val="1D8E3A"/>
                </a:solidFill>
              </a:rPr>
              <a:t>, 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dataframeB</a:t>
            </a:r>
            <a:r>
              <a:rPr lang="en-US" altLang="en-US" sz="1600" dirty="0" smtClean="0">
                <a:solidFill>
                  <a:srgbClr val="1D8E3A"/>
                </a:solidFill>
              </a:rPr>
              <a:t>) </a:t>
            </a:r>
          </a:p>
          <a:p>
            <a:pPr marL="781050" lvl="1" indent="-266700">
              <a:buFont typeface="Wingdings" pitchFamily="2" charset="2"/>
              <a:buNone/>
            </a:pPr>
            <a:endParaRPr lang="en-US" altLang="en-US" sz="1600" dirty="0" smtClean="0">
              <a:solidFill>
                <a:srgbClr val="1D8E3A"/>
              </a:solidFill>
            </a:endParaRPr>
          </a:p>
          <a:p>
            <a:pPr marL="781050" lvl="1" indent="-266700">
              <a:buFont typeface="Wingdings" pitchFamily="2" charset="2"/>
              <a:buNone/>
            </a:pPr>
            <a:r>
              <a:rPr lang="en-US" altLang="en-US" sz="1600" dirty="0" smtClean="0">
                <a:solidFill>
                  <a:srgbClr val="1D8E3A"/>
                </a:solidFill>
              </a:rPr>
              <a:t>If 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dataframeA</a:t>
            </a:r>
            <a:r>
              <a:rPr lang="en-US" altLang="en-US" sz="1600" dirty="0" smtClean="0">
                <a:solidFill>
                  <a:srgbClr val="1D8E3A"/>
                </a:solidFill>
              </a:rPr>
              <a:t> has variables that 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dataframeB</a:t>
            </a:r>
            <a:r>
              <a:rPr lang="en-US" altLang="en-US" sz="1600" dirty="0" smtClean="0">
                <a:solidFill>
                  <a:srgbClr val="1D8E3A"/>
                </a:solidFill>
              </a:rPr>
              <a:t> does not, then either:</a:t>
            </a:r>
            <a:endParaRPr lang="en-US" altLang="en-US" sz="1600" dirty="0" smtClean="0">
              <a:solidFill>
                <a:srgbClr val="1D8E3A"/>
              </a:solidFill>
              <a:hlinkClick r:id=""/>
            </a:endParaRPr>
          </a:p>
          <a:p>
            <a:pPr marL="781050" lvl="1" indent="-266700">
              <a:buFont typeface="Wingdings" pitchFamily="2" charset="2"/>
              <a:buNone/>
            </a:pPr>
            <a:r>
              <a:rPr lang="en-US" altLang="en-US" sz="1600" dirty="0" smtClean="0">
                <a:solidFill>
                  <a:srgbClr val="1D8E3A"/>
                </a:solidFill>
                <a:hlinkClick r:id=""/>
              </a:rPr>
              <a:t>Delete</a:t>
            </a:r>
            <a:r>
              <a:rPr lang="en-US" altLang="en-US" sz="1600" dirty="0" smtClean="0">
                <a:solidFill>
                  <a:srgbClr val="1D8E3A"/>
                </a:solidFill>
              </a:rPr>
              <a:t> the extra variables in 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dataframeA</a:t>
            </a:r>
            <a:r>
              <a:rPr lang="en-US" altLang="en-US" sz="1600" dirty="0" smtClean="0">
                <a:solidFill>
                  <a:srgbClr val="1D8E3A"/>
                </a:solidFill>
              </a:rPr>
              <a:t> or </a:t>
            </a:r>
          </a:p>
          <a:p>
            <a:pPr marL="781050" lvl="1" indent="-266700">
              <a:buFont typeface="Wingdings" pitchFamily="2" charset="2"/>
              <a:buNone/>
            </a:pPr>
            <a:r>
              <a:rPr lang="en-US" altLang="en-US" sz="1600" dirty="0" smtClean="0">
                <a:solidFill>
                  <a:srgbClr val="1D8E3A"/>
                </a:solidFill>
              </a:rPr>
              <a:t>Create the additional variables in 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dataframeB</a:t>
            </a:r>
            <a:r>
              <a:rPr lang="en-US" altLang="en-US" sz="1600" dirty="0" smtClean="0">
                <a:solidFill>
                  <a:srgbClr val="1D8E3A"/>
                </a:solidFill>
              </a:rPr>
              <a:t> and </a:t>
            </a:r>
            <a:r>
              <a:rPr lang="en-US" altLang="en-US" sz="1600" dirty="0" smtClean="0">
                <a:solidFill>
                  <a:srgbClr val="1D8E3A"/>
                </a:solidFill>
                <a:hlinkClick r:id="rId3"/>
              </a:rPr>
              <a:t>set them to NA</a:t>
            </a:r>
            <a:r>
              <a:rPr lang="en-US" altLang="en-US" sz="1600" dirty="0" smtClean="0">
                <a:solidFill>
                  <a:srgbClr val="1D8E3A"/>
                </a:solidFill>
              </a:rPr>
              <a:t> (missing) </a:t>
            </a:r>
          </a:p>
          <a:p>
            <a:pPr marL="781050" lvl="1" indent="-266700">
              <a:buFont typeface="Wingdings" pitchFamily="2" charset="2"/>
              <a:buNone/>
            </a:pPr>
            <a:r>
              <a:rPr lang="en-US" altLang="en-US" sz="1600" dirty="0" smtClean="0">
                <a:solidFill>
                  <a:srgbClr val="1D8E3A"/>
                </a:solidFill>
              </a:rPr>
              <a:t>before joining them with 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rbind</a:t>
            </a:r>
            <a:r>
              <a:rPr lang="en-US" altLang="en-US" sz="1600" dirty="0" smtClean="0">
                <a:solidFill>
                  <a:srgbClr val="1D8E3A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99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itchFamily="34" charset="0"/>
              </a:rPr>
              <a:t>Aggregating</a:t>
            </a:r>
            <a:r>
              <a:rPr lang="en-US" altLang="zh-CN" dirty="0" smtClean="0">
                <a:latin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33397" y="1001949"/>
            <a:ext cx="86353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indent="-304800"/>
            <a:r>
              <a:rPr lang="en-US" altLang="en-US" sz="1600" b="1" dirty="0" smtClean="0">
                <a:solidFill>
                  <a:srgbClr val="1D8E3A"/>
                </a:solidFill>
              </a:rPr>
              <a:t>It is relatively easy to collapse data in R using one or more BY variables and a defined function. </a:t>
            </a:r>
            <a:endParaRPr lang="en-US" altLang="en-US" sz="1600" dirty="0" smtClean="0">
              <a:solidFill>
                <a:srgbClr val="1D8E3A"/>
              </a:solidFill>
            </a:endParaRPr>
          </a:p>
          <a:p>
            <a:pPr marL="419100" indent="-304800"/>
            <a:r>
              <a:rPr lang="en-US" altLang="en-US" sz="1600" dirty="0" smtClean="0">
                <a:solidFill>
                  <a:srgbClr val="1D8E3A"/>
                </a:solidFill>
              </a:rPr>
              <a:t># aggregate 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dataframe</a:t>
            </a:r>
            <a:r>
              <a:rPr lang="en-US" altLang="en-US" sz="1600" dirty="0" smtClean="0">
                <a:solidFill>
                  <a:srgbClr val="1D8E3A"/>
                </a:solidFill>
              </a:rPr>
              <a:t> 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mtcars</a:t>
            </a:r>
            <a:r>
              <a:rPr lang="en-US" altLang="en-US" sz="1600" dirty="0" smtClean="0">
                <a:solidFill>
                  <a:srgbClr val="1D8E3A"/>
                </a:solidFill>
              </a:rPr>
              <a:t> by 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cyl</a:t>
            </a:r>
            <a:r>
              <a:rPr lang="en-US" altLang="en-US" sz="1600" dirty="0" smtClean="0">
                <a:solidFill>
                  <a:srgbClr val="1D8E3A"/>
                </a:solidFill>
              </a:rPr>
              <a:t> and vs, returning means</a:t>
            </a:r>
            <a:r>
              <a:rPr lang="en-US" altLang="en-US" sz="1600" b="1" dirty="0" smtClean="0">
                <a:solidFill>
                  <a:srgbClr val="1D8E3A"/>
                </a:solidFill>
              </a:rPr>
              <a:t/>
            </a:r>
            <a:br>
              <a:rPr lang="en-US" altLang="en-US" sz="1600" b="1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# for numeric variables</a:t>
            </a:r>
            <a:r>
              <a:rPr lang="en-US" altLang="en-US" sz="1600" b="1" dirty="0" smtClean="0">
                <a:solidFill>
                  <a:srgbClr val="1D8E3A"/>
                </a:solidFill>
              </a:rPr>
              <a:t/>
            </a:r>
            <a:br>
              <a:rPr lang="en-US" altLang="en-US" sz="1600" b="1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attach(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mtcars</a:t>
            </a:r>
            <a:r>
              <a:rPr lang="en-US" altLang="en-US" sz="1600" dirty="0" smtClean="0">
                <a:solidFill>
                  <a:srgbClr val="1D8E3A"/>
                </a:solidFill>
              </a:rPr>
              <a:t>)</a:t>
            </a:r>
            <a:r>
              <a:rPr lang="en-US" altLang="en-US" sz="1600" b="1" dirty="0" smtClean="0">
                <a:solidFill>
                  <a:srgbClr val="1D8E3A"/>
                </a:solidFill>
              </a:rPr>
              <a:t/>
            </a:r>
            <a:br>
              <a:rPr lang="en-US" altLang="en-US" sz="1600" b="1" dirty="0" smtClean="0">
                <a:solidFill>
                  <a:srgbClr val="1D8E3A"/>
                </a:solidFill>
              </a:rPr>
            </a:br>
            <a:r>
              <a:rPr lang="en-US" altLang="en-US" sz="1600" dirty="0" err="1" smtClean="0">
                <a:solidFill>
                  <a:srgbClr val="1D8E3A"/>
                </a:solidFill>
              </a:rPr>
              <a:t>aggdata</a:t>
            </a:r>
            <a:r>
              <a:rPr lang="en-US" altLang="en-US" sz="1600" dirty="0" smtClean="0">
                <a:solidFill>
                  <a:srgbClr val="1D8E3A"/>
                </a:solidFill>
              </a:rPr>
              <a:t> &lt;-aggregate(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mtcars</a:t>
            </a:r>
            <a:r>
              <a:rPr lang="en-US" altLang="en-US" sz="1600" dirty="0" smtClean="0">
                <a:solidFill>
                  <a:srgbClr val="1D8E3A"/>
                </a:solidFill>
              </a:rPr>
              <a:t>, by=list(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cyl</a:t>
            </a:r>
            <a:r>
              <a:rPr lang="en-US" altLang="en-US" sz="1600" dirty="0" smtClean="0">
                <a:solidFill>
                  <a:srgbClr val="1D8E3A"/>
                </a:solidFill>
              </a:rPr>
              <a:t>), </a:t>
            </a:r>
            <a:r>
              <a:rPr lang="en-US" altLang="en-US" sz="1600" b="1" dirty="0" smtClean="0">
                <a:solidFill>
                  <a:srgbClr val="1D8E3A"/>
                </a:solidFill>
              </a:rPr>
              <a:t/>
            </a:r>
            <a:br>
              <a:rPr lang="en-US" altLang="en-US" sz="1600" b="1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  FUN=mean, na.rm=TRUE)</a:t>
            </a:r>
            <a:r>
              <a:rPr lang="en-US" altLang="en-US" sz="1600" b="1" dirty="0" smtClean="0">
                <a:solidFill>
                  <a:srgbClr val="1D8E3A"/>
                </a:solidFill>
              </a:rPr>
              <a:t/>
            </a:r>
            <a:br>
              <a:rPr lang="en-US" altLang="en-US" sz="1600" b="1" dirty="0" smtClean="0">
                <a:solidFill>
                  <a:srgbClr val="1D8E3A"/>
                </a:solidFill>
              </a:rPr>
            </a:br>
            <a:r>
              <a:rPr lang="en-US" altLang="en-US" sz="1600" dirty="0" smtClean="0">
                <a:solidFill>
                  <a:srgbClr val="1D8E3A"/>
                </a:solidFill>
              </a:rPr>
              <a:t>print(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aggdata</a:t>
            </a:r>
            <a:r>
              <a:rPr lang="en-US" altLang="en-US" sz="1600" dirty="0" smtClean="0">
                <a:solidFill>
                  <a:srgbClr val="1D8E3A"/>
                </a:solidFill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4476" y="2195010"/>
            <a:ext cx="4692813" cy="210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99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atin typeface="Arial" pitchFamily="34" charset="0"/>
              </a:rPr>
              <a:t>Aggregating</a:t>
            </a:r>
            <a:r>
              <a:rPr lang="en-US" altLang="zh-CN" dirty="0" smtClean="0">
                <a:latin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363" y="1060315"/>
            <a:ext cx="862562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100" indent="-304800"/>
            <a:r>
              <a:rPr lang="en-US" altLang="en-US" sz="1600" dirty="0" smtClean="0">
                <a:solidFill>
                  <a:srgbClr val="1D8E3A"/>
                </a:solidFill>
              </a:rPr>
              <a:t>When using the aggregate() function, the by variables must be in a list (even if there is only one). The function can be built-in or user provided. </a:t>
            </a:r>
          </a:p>
          <a:p>
            <a:pPr marL="419100" indent="-304800"/>
            <a:r>
              <a:rPr lang="en-US" altLang="en-US" sz="1600" dirty="0" smtClean="0">
                <a:solidFill>
                  <a:srgbClr val="1D8E3A"/>
                </a:solidFill>
              </a:rPr>
              <a:t>See also:</a:t>
            </a:r>
          </a:p>
          <a:p>
            <a:pPr marL="419100" indent="-304800"/>
            <a:r>
              <a:rPr lang="en-US" altLang="en-US" sz="1600" dirty="0" smtClean="0">
                <a:solidFill>
                  <a:srgbClr val="1D8E3A"/>
                </a:solidFill>
              </a:rPr>
              <a:t>summarize() in the </a:t>
            </a:r>
            <a:r>
              <a:rPr lang="en-US" altLang="en-US" sz="1600" dirty="0" smtClean="0">
                <a:solidFill>
                  <a:srgbClr val="1D8E3A"/>
                </a:solidFill>
                <a:hlinkClick r:id="rId3"/>
              </a:rPr>
              <a:t>Hmisc</a:t>
            </a:r>
            <a:r>
              <a:rPr lang="en-US" altLang="en-US" sz="1600" dirty="0" smtClean="0">
                <a:solidFill>
                  <a:srgbClr val="1D8E3A"/>
                </a:solidFill>
              </a:rPr>
              <a:t> package </a:t>
            </a:r>
            <a:endParaRPr lang="en-US" altLang="en-US" sz="1600" dirty="0" smtClean="0">
              <a:solidFill>
                <a:srgbClr val="1D8E3A"/>
              </a:solidFill>
              <a:hlinkClick r:id=""/>
            </a:endParaRPr>
          </a:p>
          <a:p>
            <a:pPr marL="419100" indent="-304800"/>
            <a:r>
              <a:rPr lang="en-US" altLang="en-US" sz="1600" dirty="0" err="1" smtClean="0">
                <a:solidFill>
                  <a:srgbClr val="1D8E3A"/>
                </a:solidFill>
                <a:hlinkClick r:id=""/>
              </a:rPr>
              <a:t>summaryBy</a:t>
            </a:r>
            <a:r>
              <a:rPr lang="en-US" altLang="en-US" sz="1600" dirty="0" smtClean="0">
                <a:solidFill>
                  <a:srgbClr val="1D8E3A"/>
                </a:solidFill>
                <a:hlinkClick r:id=""/>
              </a:rPr>
              <a:t>()</a:t>
            </a:r>
            <a:r>
              <a:rPr lang="en-US" altLang="en-US" sz="1600" dirty="0" smtClean="0">
                <a:solidFill>
                  <a:srgbClr val="1D8E3A"/>
                </a:solidFill>
              </a:rPr>
              <a:t> in the </a:t>
            </a:r>
            <a:r>
              <a:rPr lang="en-US" altLang="en-US" sz="1600" dirty="0" err="1" smtClean="0">
                <a:solidFill>
                  <a:srgbClr val="1D8E3A"/>
                </a:solidFill>
                <a:hlinkClick r:id="rId4"/>
              </a:rPr>
              <a:t>doBy</a:t>
            </a:r>
            <a:r>
              <a:rPr lang="en-US" altLang="en-US" sz="1600" dirty="0" smtClean="0">
                <a:solidFill>
                  <a:srgbClr val="1D8E3A"/>
                </a:solidFill>
              </a:rPr>
              <a:t> package </a:t>
            </a:r>
          </a:p>
          <a:p>
            <a:pPr marL="419100" indent="-304800"/>
            <a:endParaRPr lang="en-US" altLang="en-US" sz="12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81100" y="2077014"/>
            <a:ext cx="6845300" cy="933311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4800" dirty="0" smtClean="0">
                <a:solidFill>
                  <a:srgbClr val="000000"/>
                </a:solidFill>
                <a:latin typeface="Arial" pitchFamily="34" charset="0"/>
              </a:rPr>
              <a:t>Day 4: Control Structures in R</a:t>
            </a:r>
          </a:p>
        </p:txBody>
      </p:sp>
    </p:spTree>
    <p:extLst>
      <p:ext uri="{BB962C8B-B14F-4D97-AF65-F5344CB8AC3E}">
        <p14:creationId xmlns:p14="http://schemas.microsoft.com/office/powerpoint/2010/main" val="201481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38633" y="806507"/>
            <a:ext cx="8596446" cy="3675135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1D8E3A"/>
                </a:solidFill>
              </a:rPr>
              <a:t>You can enter commands one at a time at the command prompt (&gt;) or run a set of commands from a source file.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1D8E3A"/>
                </a:solidFill>
              </a:rPr>
              <a:t>Unlike C, C++ or Java, no need to compile your programs into an </a:t>
            </a:r>
            <a:r>
              <a:rPr lang="en-US" altLang="en-US" sz="1600" dirty="0" smtClean="0">
                <a:solidFill>
                  <a:srgbClr val="1D8E3A"/>
                </a:solidFill>
              </a:rPr>
              <a:t>object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1D8E3A"/>
                </a:solidFill>
              </a:rPr>
              <a:t>Base R can be downloaded from </a:t>
            </a:r>
            <a:r>
              <a:rPr lang="en-US" altLang="en-US" sz="1600" dirty="0" smtClean="0">
                <a:solidFill>
                  <a:srgbClr val="1D8E3A"/>
                </a:solidFill>
                <a:hlinkClick r:id="rId3"/>
              </a:rPr>
              <a:t>CRAN</a:t>
            </a:r>
            <a:r>
              <a:rPr lang="en-US" altLang="en-US" sz="1600" dirty="0" smtClean="0">
                <a:solidFill>
                  <a:srgbClr val="1D8E3A"/>
                </a:solidFill>
              </a:rPr>
              <a:t>. It contains base packages which required to run R and most fundamental functions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1D8E3A"/>
                </a:solidFill>
              </a:rPr>
              <a:t>Few Applications 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solidFill>
                  <a:srgbClr val="1D8E3A"/>
                </a:solidFill>
              </a:rPr>
              <a:t>Biostatistics - Medical data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solidFill>
                  <a:srgbClr val="1D8E3A"/>
                </a:solidFill>
              </a:rPr>
              <a:t>Machine Learning, Deep Learning, Natural Language Processing, Image Processing, Business Analytics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solidFill>
                  <a:srgbClr val="1D8E3A"/>
                </a:solidFill>
              </a:rPr>
              <a:t>Signal Processing </a:t>
            </a:r>
            <a:r>
              <a:rPr lang="mr-IN" altLang="en-US" sz="1200" dirty="0" smtClean="0">
                <a:solidFill>
                  <a:srgbClr val="1D8E3A"/>
                </a:solidFill>
              </a:rPr>
              <a:t>–</a:t>
            </a:r>
            <a:r>
              <a:rPr lang="en-US" altLang="en-US" sz="1200" dirty="0" smtClean="0">
                <a:solidFill>
                  <a:srgbClr val="1D8E3A"/>
                </a:solidFill>
              </a:rPr>
              <a:t> Electrical signal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solidFill>
                  <a:srgbClr val="1D8E3A"/>
                </a:solidFill>
              </a:rPr>
              <a:t>Econometrics </a:t>
            </a:r>
            <a:r>
              <a:rPr lang="mr-IN" altLang="en-US" sz="1200" dirty="0" smtClean="0">
                <a:solidFill>
                  <a:srgbClr val="1D8E3A"/>
                </a:solidFill>
              </a:rPr>
              <a:t>–</a:t>
            </a:r>
            <a:r>
              <a:rPr lang="en-US" altLang="en-US" sz="1200" dirty="0" smtClean="0">
                <a:solidFill>
                  <a:srgbClr val="1D8E3A"/>
                </a:solidFill>
              </a:rPr>
              <a:t> Economic data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 smtClean="0">
                <a:solidFill>
                  <a:srgbClr val="1D8E3A"/>
                </a:solidFill>
              </a:rPr>
              <a:t>Statistical process control </a:t>
            </a:r>
            <a:r>
              <a:rPr lang="mr-IN" altLang="en-US" sz="1200" dirty="0" smtClean="0">
                <a:solidFill>
                  <a:srgbClr val="1D8E3A"/>
                </a:solidFill>
              </a:rPr>
              <a:t>–</a:t>
            </a:r>
            <a:r>
              <a:rPr lang="en-US" altLang="en-US" sz="1200" dirty="0" smtClean="0">
                <a:solidFill>
                  <a:srgbClr val="1D8E3A"/>
                </a:solidFill>
              </a:rPr>
              <a:t> Industrial process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304363" y="1006591"/>
            <a:ext cx="8596446" cy="361677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400050" indent="-285750"/>
            <a:r>
              <a:rPr lang="en-US" altLang="en-US" sz="1600" dirty="0" smtClean="0">
                <a:solidFill>
                  <a:srgbClr val="1D8E3A"/>
                </a:solidFill>
              </a:rPr>
              <a:t>R has the standard control structures you would expect. </a:t>
            </a:r>
          </a:p>
          <a:p>
            <a:pPr marL="400050" indent="-285750"/>
            <a:r>
              <a:rPr lang="en-US" altLang="en-US" sz="1600" dirty="0" smtClean="0">
                <a:solidFill>
                  <a:srgbClr val="1D8E3A"/>
                </a:solidFill>
              </a:rPr>
              <a:t>expressions can be multiple (compound) statements by enclosing them in braces { }. </a:t>
            </a:r>
          </a:p>
          <a:p>
            <a:pPr marL="400050" indent="-285750"/>
            <a:r>
              <a:rPr lang="en-US" altLang="en-US" sz="1600" dirty="0" smtClean="0">
                <a:solidFill>
                  <a:srgbClr val="1D8E3A"/>
                </a:solidFill>
              </a:rPr>
              <a:t>It is more efficient to use built-in functions rather than control structures whenever possible.</a:t>
            </a:r>
          </a:p>
          <a:p>
            <a:pPr marL="800100" lvl="1"/>
            <a:r>
              <a:rPr lang="en-US" altLang="en-US" sz="1600" dirty="0" smtClean="0">
                <a:solidFill>
                  <a:srgbClr val="1D8E3A"/>
                </a:solidFill>
              </a:rPr>
              <a:t>If 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cond</a:t>
            </a:r>
            <a:r>
              <a:rPr lang="en-US" altLang="en-US" sz="1600" dirty="0" smtClean="0">
                <a:solidFill>
                  <a:srgbClr val="1D8E3A"/>
                </a:solidFill>
              </a:rPr>
              <a:t>) expr1 else expr2: Testing a condition</a:t>
            </a:r>
          </a:p>
          <a:p>
            <a:pPr marL="800100" lvl="1"/>
            <a:r>
              <a:rPr lang="en-US" altLang="en-US" sz="1600" dirty="0" smtClean="0">
                <a:solidFill>
                  <a:srgbClr val="1D8E3A"/>
                </a:solidFill>
              </a:rPr>
              <a:t>for 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cond</a:t>
            </a:r>
            <a:r>
              <a:rPr lang="en-US" altLang="en-US" sz="1600" dirty="0" smtClean="0">
                <a:solidFill>
                  <a:srgbClr val="1D8E3A"/>
                </a:solidFill>
              </a:rPr>
              <a:t>) expr3 : execute loop for fixed set of numbers</a:t>
            </a:r>
          </a:p>
          <a:p>
            <a:pPr marL="800100" lvl="1"/>
            <a:r>
              <a:rPr lang="en-US" altLang="en-US" sz="1600" dirty="0" smtClean="0">
                <a:solidFill>
                  <a:srgbClr val="1D8E3A"/>
                </a:solidFill>
              </a:rPr>
              <a:t>while(</a:t>
            </a:r>
            <a:r>
              <a:rPr lang="en-US" altLang="en-US" sz="1600" dirty="0" err="1" smtClean="0">
                <a:solidFill>
                  <a:srgbClr val="1D8E3A"/>
                </a:solidFill>
              </a:rPr>
              <a:t>cond</a:t>
            </a:r>
            <a:r>
              <a:rPr lang="en-US" altLang="en-US" sz="1600" dirty="0" smtClean="0">
                <a:solidFill>
                  <a:srgbClr val="1D8E3A"/>
                </a:solidFill>
              </a:rPr>
              <a:t>) expr4 : execute loop when condition is true</a:t>
            </a:r>
          </a:p>
          <a:p>
            <a:pPr marL="800100" lvl="1"/>
            <a:r>
              <a:rPr lang="en-US" altLang="en-US" sz="1600" dirty="0" smtClean="0">
                <a:solidFill>
                  <a:srgbClr val="1D8E3A"/>
                </a:solidFill>
              </a:rPr>
              <a:t>repeat expr5: executes infinite loop</a:t>
            </a:r>
          </a:p>
          <a:p>
            <a:pPr marL="800100" lvl="1"/>
            <a:r>
              <a:rPr lang="en-US" altLang="en-US" sz="1600" dirty="0">
                <a:solidFill>
                  <a:srgbClr val="1D8E3A"/>
                </a:solidFill>
              </a:rPr>
              <a:t>b</a:t>
            </a:r>
            <a:r>
              <a:rPr lang="en-US" altLang="en-US" sz="1600" dirty="0" smtClean="0">
                <a:solidFill>
                  <a:srgbClr val="1D8E3A"/>
                </a:solidFill>
              </a:rPr>
              <a:t>reak : breaks execution of loop</a:t>
            </a:r>
          </a:p>
          <a:p>
            <a:pPr marL="800100" lvl="1"/>
            <a:r>
              <a:rPr lang="en-US" altLang="en-US" sz="1600" dirty="0" smtClean="0">
                <a:solidFill>
                  <a:srgbClr val="1D8E3A"/>
                </a:solidFill>
              </a:rPr>
              <a:t>next : next iteration of the loop</a:t>
            </a:r>
          </a:p>
          <a:p>
            <a:pPr marL="800100" lvl="1"/>
            <a:r>
              <a:rPr lang="en-US" altLang="en-US" sz="1600" dirty="0">
                <a:solidFill>
                  <a:srgbClr val="1D8E3A"/>
                </a:solidFill>
              </a:rPr>
              <a:t>r</a:t>
            </a:r>
            <a:r>
              <a:rPr lang="en-US" altLang="en-US" sz="1600" dirty="0" smtClean="0">
                <a:solidFill>
                  <a:srgbClr val="1D8E3A"/>
                </a:solidFill>
              </a:rPr>
              <a:t>eturn: exit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else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304363" y="1006591"/>
            <a:ext cx="4894361" cy="3722257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/>
            <a:r>
              <a:rPr lang="en-US" sz="1600" dirty="0">
                <a:solidFill>
                  <a:srgbClr val="1D8E3A"/>
                </a:solidFill>
              </a:rPr>
              <a:t>The if-else combination is probably the most commonly used control structure in </a:t>
            </a:r>
            <a:r>
              <a:rPr lang="en-US" sz="1600" dirty="0" smtClean="0">
                <a:solidFill>
                  <a:srgbClr val="1D8E3A"/>
                </a:solidFill>
              </a:rPr>
              <a:t>R</a:t>
            </a:r>
            <a:endParaRPr lang="en-US" sz="1600" dirty="0">
              <a:solidFill>
                <a:srgbClr val="1D8E3A"/>
              </a:solidFill>
            </a:endParaRPr>
          </a:p>
          <a:p>
            <a:pPr marL="400050" indent="-285750"/>
            <a:r>
              <a:rPr lang="en-US" sz="1600" dirty="0">
                <a:solidFill>
                  <a:srgbClr val="1D8E3A"/>
                </a:solidFill>
              </a:rPr>
              <a:t>You can have a series of tests by following the initial if with any number of else if</a:t>
            </a:r>
          </a:p>
          <a:p>
            <a:pPr marL="114300" indent="0">
              <a:buNone/>
            </a:pPr>
            <a:endParaRPr lang="en-US" altLang="en-US" sz="1600" dirty="0" smtClean="0">
              <a:solidFill>
                <a:srgbClr val="1D8E3A"/>
              </a:solidFill>
            </a:endParaRPr>
          </a:p>
          <a:p>
            <a:pPr marL="114300" indent="0">
              <a:buNone/>
            </a:pPr>
            <a:r>
              <a:rPr lang="en-US" altLang="en-US" sz="1600" dirty="0" smtClean="0">
                <a:solidFill>
                  <a:srgbClr val="1D8E3A"/>
                </a:solidFill>
              </a:rPr>
              <a:t>If (condition1) {</a:t>
            </a:r>
          </a:p>
          <a:p>
            <a:pPr marL="114300" indent="0">
              <a:buNone/>
            </a:pPr>
            <a:r>
              <a:rPr lang="en-US" altLang="en-US" sz="1600" dirty="0">
                <a:solidFill>
                  <a:srgbClr val="1D8E3A"/>
                </a:solidFill>
              </a:rPr>
              <a:t>	</a:t>
            </a:r>
            <a:r>
              <a:rPr lang="en-US" altLang="en-US" sz="1600" dirty="0" smtClean="0">
                <a:solidFill>
                  <a:srgbClr val="1D8E3A"/>
                </a:solidFill>
              </a:rPr>
              <a:t># do something</a:t>
            </a:r>
          </a:p>
          <a:p>
            <a:pPr marL="114300" indent="0">
              <a:buNone/>
            </a:pPr>
            <a:r>
              <a:rPr lang="en-US" altLang="en-US" sz="1600" dirty="0" smtClean="0">
                <a:solidFill>
                  <a:srgbClr val="1D8E3A"/>
                </a:solidFill>
              </a:rPr>
              <a:t>} else if (condition2) {</a:t>
            </a:r>
          </a:p>
          <a:p>
            <a:pPr marL="114300" indent="0">
              <a:buNone/>
            </a:pPr>
            <a:r>
              <a:rPr lang="en-US" altLang="en-US" sz="1600" dirty="0">
                <a:solidFill>
                  <a:srgbClr val="1D8E3A"/>
                </a:solidFill>
              </a:rPr>
              <a:t>	</a:t>
            </a:r>
            <a:r>
              <a:rPr lang="en-US" altLang="en-US" sz="1600" dirty="0" smtClean="0">
                <a:solidFill>
                  <a:srgbClr val="1D8E3A"/>
                </a:solidFill>
              </a:rPr>
              <a:t># do something different</a:t>
            </a:r>
          </a:p>
          <a:p>
            <a:pPr marL="114300" indent="0">
              <a:buNone/>
            </a:pPr>
            <a:r>
              <a:rPr lang="en-US" altLang="en-US" sz="1600" dirty="0" smtClean="0">
                <a:solidFill>
                  <a:srgbClr val="1D8E3A"/>
                </a:solidFill>
              </a:rPr>
              <a:t>} else {</a:t>
            </a:r>
          </a:p>
          <a:p>
            <a:pPr marL="114300" indent="0">
              <a:buNone/>
            </a:pPr>
            <a:r>
              <a:rPr lang="en-US" altLang="en-US" sz="1600" dirty="0">
                <a:solidFill>
                  <a:srgbClr val="1D8E3A"/>
                </a:solidFill>
              </a:rPr>
              <a:t>	</a:t>
            </a:r>
            <a:r>
              <a:rPr lang="en-US" altLang="en-US" sz="1600" dirty="0" smtClean="0">
                <a:solidFill>
                  <a:srgbClr val="1D8E3A"/>
                </a:solidFill>
              </a:rPr>
              <a:t># do something different</a:t>
            </a:r>
          </a:p>
          <a:p>
            <a:pPr marL="114300" indent="0">
              <a:buNone/>
            </a:pPr>
            <a:r>
              <a:rPr lang="en-US" altLang="en-US" sz="1600" dirty="0">
                <a:solidFill>
                  <a:srgbClr val="1D8E3A"/>
                </a:solidFill>
              </a:rPr>
              <a:t>}</a:t>
            </a:r>
            <a:endParaRPr lang="en-US" altLang="en-US" sz="1600" dirty="0" smtClean="0">
              <a:solidFill>
                <a:srgbClr val="1D8E3A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027" y="1631808"/>
            <a:ext cx="33528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1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50" y="1006591"/>
            <a:ext cx="3327400" cy="3492500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304363" y="1006591"/>
            <a:ext cx="4894361" cy="31749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/>
            <a:r>
              <a:rPr lang="en-US" sz="1600" dirty="0" smtClean="0">
                <a:solidFill>
                  <a:srgbClr val="1D8E3A"/>
                </a:solidFill>
              </a:rPr>
              <a:t>For </a:t>
            </a:r>
            <a:r>
              <a:rPr lang="en-US" sz="1600" dirty="0">
                <a:solidFill>
                  <a:srgbClr val="1D8E3A"/>
                </a:solidFill>
              </a:rPr>
              <a:t>loops are most commonly used for iterating over the elements of an object (list, vector, etc</a:t>
            </a:r>
            <a:r>
              <a:rPr lang="en-US" sz="1600" dirty="0" smtClean="0">
                <a:solidFill>
                  <a:srgbClr val="1D8E3A"/>
                </a:solidFill>
              </a:rPr>
              <a:t>.)</a:t>
            </a:r>
          </a:p>
          <a:p>
            <a:pPr marL="400050" indent="-285750"/>
            <a:r>
              <a:rPr lang="en-US" sz="1600" dirty="0">
                <a:solidFill>
                  <a:srgbClr val="1D8E3A"/>
                </a:solidFill>
              </a:rPr>
              <a:t>The </a:t>
            </a:r>
            <a:r>
              <a:rPr lang="en-US" sz="1600" dirty="0" err="1">
                <a:solidFill>
                  <a:srgbClr val="1D8E3A"/>
                </a:solidFill>
              </a:rPr>
              <a:t>seq_along</a:t>
            </a:r>
            <a:r>
              <a:rPr lang="en-US" sz="1600" dirty="0">
                <a:solidFill>
                  <a:srgbClr val="1D8E3A"/>
                </a:solidFill>
              </a:rPr>
              <a:t>() function is commonly used in conjunction with for loops in order to generate an integer sequence based on the length of an </a:t>
            </a:r>
            <a:r>
              <a:rPr lang="en-US" sz="1600" dirty="0" smtClean="0">
                <a:solidFill>
                  <a:srgbClr val="1D8E3A"/>
                </a:solidFill>
              </a:rPr>
              <a:t>object</a:t>
            </a:r>
          </a:p>
          <a:p>
            <a:pPr marL="400050" indent="-285750"/>
            <a:r>
              <a:rPr lang="en-US" sz="1600" dirty="0">
                <a:solidFill>
                  <a:srgbClr val="1D8E3A"/>
                </a:solidFill>
              </a:rPr>
              <a:t>For one line loops, the curly braces are not strictly necessary.</a:t>
            </a:r>
          </a:p>
          <a:p>
            <a:pPr marL="114300" indent="0">
              <a:buNone/>
            </a:pPr>
            <a:endParaRPr lang="en-US" sz="1600" dirty="0">
              <a:solidFill>
                <a:srgbClr val="1D8E3A"/>
              </a:solidFill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1D8E3A"/>
                </a:solidFill>
              </a:rPr>
              <a:t>f</a:t>
            </a:r>
            <a:r>
              <a:rPr lang="en-US" sz="1600" dirty="0" smtClean="0">
                <a:solidFill>
                  <a:srgbClr val="1D8E3A"/>
                </a:solidFill>
              </a:rPr>
              <a:t>or (iteration condition){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1D8E3A"/>
                </a:solidFill>
              </a:rPr>
              <a:t>	</a:t>
            </a:r>
            <a:r>
              <a:rPr lang="en-US" sz="1600" dirty="0" smtClean="0">
                <a:solidFill>
                  <a:srgbClr val="1D8E3A"/>
                </a:solidFill>
              </a:rPr>
              <a:t># do something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1D8E3A"/>
                </a:solidFill>
              </a:rPr>
              <a:t>	</a:t>
            </a:r>
            <a:r>
              <a:rPr lang="en-US" sz="1600" dirty="0" smtClean="0">
                <a:solidFill>
                  <a:srgbClr val="1D8E3A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9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9517" y="933289"/>
            <a:ext cx="4894361" cy="356540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/>
            <a:r>
              <a:rPr lang="en-US" sz="1600" dirty="0">
                <a:solidFill>
                  <a:srgbClr val="1D8E3A"/>
                </a:solidFill>
              </a:rPr>
              <a:t>While loops begin by testing a condition. If it is true, then they execute the loop body. Once the loop body is executed, the condition is tested again, and so forth, until the condition is false, after which the loop exits </a:t>
            </a:r>
            <a:endParaRPr lang="en-US" sz="1600" dirty="0" smtClean="0">
              <a:solidFill>
                <a:srgbClr val="1D8E3A"/>
              </a:solidFill>
            </a:endParaRPr>
          </a:p>
          <a:p>
            <a:pPr marL="400050" indent="-285750"/>
            <a:r>
              <a:rPr lang="en-US" sz="1600" dirty="0">
                <a:solidFill>
                  <a:srgbClr val="1D8E3A"/>
                </a:solidFill>
              </a:rPr>
              <a:t>While loops can potentially result in infinite loops if not written properly. Use with care</a:t>
            </a:r>
            <a:r>
              <a:rPr lang="en-US" sz="1600" dirty="0" smtClean="0">
                <a:solidFill>
                  <a:srgbClr val="1D8E3A"/>
                </a:solidFill>
              </a:rPr>
              <a:t>!</a:t>
            </a:r>
          </a:p>
          <a:p>
            <a:pPr marL="114300" indent="0">
              <a:buNone/>
            </a:pPr>
            <a:endParaRPr lang="en-US" sz="1600" dirty="0">
              <a:solidFill>
                <a:srgbClr val="1D8E3A"/>
              </a:solidFill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1D8E3A"/>
                </a:solidFill>
              </a:rPr>
              <a:t>While (condition){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1D8E3A"/>
                </a:solidFill>
              </a:rPr>
              <a:t>	</a:t>
            </a:r>
            <a:r>
              <a:rPr lang="en-US" sz="1600" dirty="0" smtClean="0">
                <a:solidFill>
                  <a:srgbClr val="1D8E3A"/>
                </a:solidFill>
              </a:rPr>
              <a:t>	# do something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1D8E3A"/>
                </a:solidFill>
              </a:rPr>
              <a:t>}</a:t>
            </a:r>
          </a:p>
          <a:p>
            <a:pPr marL="114300" indent="0">
              <a:buNone/>
            </a:pPr>
            <a:endParaRPr lang="en-US" sz="1600" dirty="0">
              <a:solidFill>
                <a:srgbClr val="1D8E3A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965" y="2033356"/>
            <a:ext cx="2260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9517" y="933289"/>
            <a:ext cx="4894361" cy="37106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/>
            <a:r>
              <a:rPr lang="en-US" sz="1600" dirty="0">
                <a:solidFill>
                  <a:srgbClr val="1D8E3A"/>
                </a:solidFill>
              </a:rPr>
              <a:t>Repeat initiates an infinite loop right from the start</a:t>
            </a:r>
          </a:p>
          <a:p>
            <a:pPr marL="400050" indent="-285750"/>
            <a:r>
              <a:rPr lang="en-US" sz="1600" dirty="0">
                <a:solidFill>
                  <a:srgbClr val="1D8E3A"/>
                </a:solidFill>
              </a:rPr>
              <a:t>The only way to exit a repeat loop is to call </a:t>
            </a:r>
            <a:r>
              <a:rPr lang="en-US" sz="1600" dirty="0" smtClean="0">
                <a:solidFill>
                  <a:srgbClr val="1D8E3A"/>
                </a:solidFill>
              </a:rPr>
              <a:t>break</a:t>
            </a:r>
            <a:endParaRPr lang="en-US" sz="1600" dirty="0">
              <a:solidFill>
                <a:srgbClr val="1D8E3A"/>
              </a:solidFill>
            </a:endParaRPr>
          </a:p>
          <a:p>
            <a:pPr marL="114300" indent="0">
              <a:buNone/>
            </a:pPr>
            <a:endParaRPr lang="en-US" sz="1600" dirty="0" smtClean="0">
              <a:solidFill>
                <a:srgbClr val="1D8E3A"/>
              </a:solidFill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1D8E3A"/>
                </a:solidFill>
              </a:rPr>
              <a:t>repeat{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1D8E3A"/>
                </a:solidFill>
              </a:rPr>
              <a:t>	</a:t>
            </a:r>
            <a:r>
              <a:rPr lang="en-US" sz="1600" dirty="0" smtClean="0">
                <a:solidFill>
                  <a:srgbClr val="1D8E3A"/>
                </a:solidFill>
              </a:rPr>
              <a:t>	# do something</a:t>
            </a:r>
          </a:p>
          <a:p>
            <a:pPr marL="114300" indent="0">
              <a:buNone/>
            </a:pPr>
            <a:endParaRPr lang="en-US" sz="1600" dirty="0">
              <a:solidFill>
                <a:srgbClr val="1D8E3A"/>
              </a:solidFill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1D8E3A"/>
                </a:solidFill>
              </a:rPr>
              <a:t>	if (condition){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1D8E3A"/>
                </a:solidFill>
              </a:rPr>
              <a:t>	</a:t>
            </a:r>
            <a:r>
              <a:rPr lang="en-US" sz="1600" dirty="0" smtClean="0">
                <a:solidFill>
                  <a:srgbClr val="1D8E3A"/>
                </a:solidFill>
              </a:rPr>
              <a:t>	break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1D8E3A"/>
                </a:solidFill>
              </a:rPr>
              <a:t>	}</a:t>
            </a:r>
            <a:endParaRPr lang="en-US" sz="1600" dirty="0" smtClean="0">
              <a:solidFill>
                <a:srgbClr val="1D8E3A"/>
              </a:solidFill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1D8E3A"/>
                </a:solidFill>
              </a:rPr>
              <a:t>}</a:t>
            </a:r>
          </a:p>
          <a:p>
            <a:pPr marL="114300" indent="0">
              <a:buNone/>
            </a:pPr>
            <a:endParaRPr lang="en-US" sz="1600" dirty="0">
              <a:solidFill>
                <a:srgbClr val="1D8E3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10" y="1377594"/>
            <a:ext cx="1511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and Break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9517" y="933289"/>
            <a:ext cx="4894361" cy="37106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600" dirty="0">
                <a:solidFill>
                  <a:srgbClr val="1D8E3A"/>
                </a:solidFill>
              </a:rPr>
              <a:t>N</a:t>
            </a:r>
            <a:r>
              <a:rPr lang="en-US" sz="1600" dirty="0" smtClean="0">
                <a:solidFill>
                  <a:srgbClr val="1D8E3A"/>
                </a:solidFill>
              </a:rPr>
              <a:t>ext</a:t>
            </a:r>
            <a:r>
              <a:rPr lang="en-US" sz="1600" dirty="0">
                <a:solidFill>
                  <a:srgbClr val="1D8E3A"/>
                </a:solidFill>
              </a:rPr>
              <a:t> is used to skip an iteration of a </a:t>
            </a:r>
            <a:r>
              <a:rPr lang="en-US" sz="1600" dirty="0" smtClean="0">
                <a:solidFill>
                  <a:srgbClr val="1D8E3A"/>
                </a:solidFill>
              </a:rPr>
              <a:t>loop</a:t>
            </a:r>
          </a:p>
          <a:p>
            <a:pPr marL="514350" lvl="1" indent="0">
              <a:buNone/>
            </a:pPr>
            <a:r>
              <a:rPr lang="en-US" sz="1400" dirty="0">
                <a:solidFill>
                  <a:srgbClr val="1D8E3A"/>
                </a:solidFill>
              </a:rPr>
              <a:t>for (iteration condition){</a:t>
            </a:r>
          </a:p>
          <a:p>
            <a:pPr marL="514350" lvl="1" indent="0">
              <a:buNone/>
            </a:pPr>
            <a:r>
              <a:rPr lang="en-US" sz="1400" dirty="0">
                <a:solidFill>
                  <a:srgbClr val="1D8E3A"/>
                </a:solidFill>
              </a:rPr>
              <a:t>	# do </a:t>
            </a:r>
            <a:r>
              <a:rPr lang="en-US" sz="1400" dirty="0" smtClean="0">
                <a:solidFill>
                  <a:srgbClr val="1D8E3A"/>
                </a:solidFill>
              </a:rPr>
              <a:t>something</a:t>
            </a:r>
          </a:p>
          <a:p>
            <a:pPr marL="514350" lvl="1" indent="0">
              <a:buNone/>
            </a:pPr>
            <a:r>
              <a:rPr lang="en-US" sz="1400" dirty="0">
                <a:solidFill>
                  <a:srgbClr val="1D8E3A"/>
                </a:solidFill>
              </a:rPr>
              <a:t>	</a:t>
            </a:r>
            <a:r>
              <a:rPr lang="en-US" sz="1400" dirty="0" smtClean="0">
                <a:solidFill>
                  <a:srgbClr val="1D8E3A"/>
                </a:solidFill>
              </a:rPr>
              <a:t>if(condition) {</a:t>
            </a:r>
          </a:p>
          <a:p>
            <a:pPr marL="514350" lvl="1" indent="0">
              <a:buNone/>
            </a:pPr>
            <a:r>
              <a:rPr lang="en-US" sz="1400" dirty="0">
                <a:solidFill>
                  <a:srgbClr val="1D8E3A"/>
                </a:solidFill>
              </a:rPr>
              <a:t>	</a:t>
            </a:r>
            <a:r>
              <a:rPr lang="en-US" sz="1400" dirty="0" smtClean="0">
                <a:solidFill>
                  <a:srgbClr val="1D8E3A"/>
                </a:solidFill>
              </a:rPr>
              <a:t>	next</a:t>
            </a:r>
          </a:p>
          <a:p>
            <a:pPr marL="514350" lvl="1" indent="0">
              <a:buNone/>
            </a:pPr>
            <a:r>
              <a:rPr lang="en-US" sz="1400" dirty="0" smtClean="0">
                <a:solidFill>
                  <a:srgbClr val="1D8E3A"/>
                </a:solidFill>
              </a:rPr>
              <a:t>	}</a:t>
            </a:r>
            <a:endParaRPr lang="en-US" sz="1400" dirty="0">
              <a:solidFill>
                <a:srgbClr val="1D8E3A"/>
              </a:solidFill>
            </a:endParaRPr>
          </a:p>
          <a:p>
            <a:pPr marL="514350" lvl="1" indent="0">
              <a:buNone/>
            </a:pPr>
            <a:r>
              <a:rPr lang="en-US" sz="1400" dirty="0" smtClean="0">
                <a:solidFill>
                  <a:srgbClr val="1D8E3A"/>
                </a:solidFill>
              </a:rPr>
              <a:t>}</a:t>
            </a:r>
            <a:endParaRPr lang="en-US" sz="1400" dirty="0">
              <a:solidFill>
                <a:srgbClr val="1D8E3A"/>
              </a:solidFill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1D8E3A"/>
                </a:solidFill>
              </a:rPr>
              <a:t>B</a:t>
            </a:r>
            <a:r>
              <a:rPr lang="en-US" sz="1600" dirty="0" smtClean="0">
                <a:solidFill>
                  <a:srgbClr val="1D8E3A"/>
                </a:solidFill>
              </a:rPr>
              <a:t>reak</a:t>
            </a:r>
            <a:r>
              <a:rPr lang="en-US" sz="1600" dirty="0">
                <a:solidFill>
                  <a:srgbClr val="1D8E3A"/>
                </a:solidFill>
              </a:rPr>
              <a:t> is used to exit a loop immediately</a:t>
            </a:r>
          </a:p>
          <a:p>
            <a:pPr marL="514350" lvl="1" indent="0">
              <a:buNone/>
            </a:pPr>
            <a:r>
              <a:rPr lang="en-US" sz="1400" dirty="0">
                <a:solidFill>
                  <a:srgbClr val="1D8E3A"/>
                </a:solidFill>
              </a:rPr>
              <a:t>repeat{</a:t>
            </a:r>
          </a:p>
          <a:p>
            <a:pPr marL="514350" lvl="1" indent="0">
              <a:buNone/>
            </a:pPr>
            <a:r>
              <a:rPr lang="en-US" sz="1400" dirty="0">
                <a:solidFill>
                  <a:srgbClr val="1D8E3A"/>
                </a:solidFill>
              </a:rPr>
              <a:t>	</a:t>
            </a:r>
            <a:r>
              <a:rPr lang="en-US" sz="1400" dirty="0" smtClean="0">
                <a:solidFill>
                  <a:srgbClr val="1D8E3A"/>
                </a:solidFill>
              </a:rPr>
              <a:t>	# do something</a:t>
            </a:r>
            <a:endParaRPr lang="en-US" sz="1400" dirty="0">
              <a:solidFill>
                <a:srgbClr val="1D8E3A"/>
              </a:solidFill>
            </a:endParaRPr>
          </a:p>
          <a:p>
            <a:pPr marL="514350" lvl="1" indent="0">
              <a:buNone/>
            </a:pPr>
            <a:r>
              <a:rPr lang="en-US" sz="1400" dirty="0" smtClean="0">
                <a:solidFill>
                  <a:srgbClr val="1D8E3A"/>
                </a:solidFill>
              </a:rPr>
              <a:t>	if (condition){</a:t>
            </a:r>
          </a:p>
          <a:p>
            <a:pPr marL="514350" lvl="1" indent="0">
              <a:buNone/>
            </a:pPr>
            <a:r>
              <a:rPr lang="en-US" sz="1400" dirty="0">
                <a:solidFill>
                  <a:srgbClr val="1D8E3A"/>
                </a:solidFill>
              </a:rPr>
              <a:t>	</a:t>
            </a:r>
            <a:r>
              <a:rPr lang="en-US" sz="1400" dirty="0" smtClean="0">
                <a:solidFill>
                  <a:srgbClr val="1D8E3A"/>
                </a:solidFill>
              </a:rPr>
              <a:t>	break</a:t>
            </a:r>
          </a:p>
          <a:p>
            <a:pPr marL="514350" lvl="1" indent="0">
              <a:buNone/>
            </a:pPr>
            <a:r>
              <a:rPr lang="en-US" sz="1400" dirty="0">
                <a:solidFill>
                  <a:srgbClr val="1D8E3A"/>
                </a:solidFill>
              </a:rPr>
              <a:t>	}</a:t>
            </a:r>
            <a:endParaRPr lang="en-US" sz="1400" dirty="0" smtClean="0">
              <a:solidFill>
                <a:srgbClr val="1D8E3A"/>
              </a:solidFill>
            </a:endParaRPr>
          </a:p>
          <a:p>
            <a:pPr marL="514350" lvl="1" indent="0">
              <a:buNone/>
            </a:pPr>
            <a:r>
              <a:rPr lang="en-US" sz="1400" dirty="0">
                <a:solidFill>
                  <a:srgbClr val="1D8E3A"/>
                </a:solidFill>
              </a:rPr>
              <a:t>}</a:t>
            </a:r>
          </a:p>
          <a:p>
            <a:pPr marL="114300" indent="0">
              <a:buNone/>
            </a:pPr>
            <a:endParaRPr lang="en-US" sz="1600" dirty="0">
              <a:solidFill>
                <a:srgbClr val="1D8E3A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454" y="933289"/>
            <a:ext cx="1614565" cy="34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9517" y="933289"/>
            <a:ext cx="4894361" cy="37106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/>
            <a:r>
              <a:rPr lang="en-US" sz="1600" dirty="0">
                <a:solidFill>
                  <a:srgbClr val="1D8E3A"/>
                </a:solidFill>
              </a:rPr>
              <a:t>Functions can be defined using the function() expression and are assigned to R objects just like any other R object</a:t>
            </a:r>
          </a:p>
          <a:p>
            <a:pPr marL="400050" indent="-285750"/>
            <a:r>
              <a:rPr lang="en-US" sz="1600" dirty="0">
                <a:solidFill>
                  <a:srgbClr val="1D8E3A"/>
                </a:solidFill>
              </a:rPr>
              <a:t>Functions have can be defined with named arguments; these function arguments can have default values</a:t>
            </a:r>
          </a:p>
          <a:p>
            <a:pPr marL="400050" indent="-285750"/>
            <a:r>
              <a:rPr lang="en-US" sz="1600" dirty="0">
                <a:solidFill>
                  <a:srgbClr val="1D8E3A"/>
                </a:solidFill>
              </a:rPr>
              <a:t>Functions arguments can be specified by name or by position in the argument </a:t>
            </a:r>
            <a:r>
              <a:rPr lang="en-US" sz="1600" dirty="0" smtClean="0">
                <a:solidFill>
                  <a:srgbClr val="1D8E3A"/>
                </a:solidFill>
              </a:rPr>
              <a:t>list</a:t>
            </a:r>
          </a:p>
          <a:p>
            <a:pPr marL="114300" indent="0">
              <a:buNone/>
            </a:pPr>
            <a:endParaRPr lang="en-US" sz="1600" dirty="0">
              <a:solidFill>
                <a:srgbClr val="1D8E3A"/>
              </a:solidFill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rgbClr val="1D8E3A"/>
                </a:solidFill>
              </a:rPr>
              <a:t>f &lt;- function(arg1, args2){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1D8E3A"/>
                </a:solidFill>
              </a:rPr>
              <a:t>	</a:t>
            </a:r>
            <a:r>
              <a:rPr lang="en-US" sz="1600" dirty="0" smtClean="0">
                <a:solidFill>
                  <a:srgbClr val="1D8E3A"/>
                </a:solidFill>
              </a:rPr>
              <a:t># do something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1D8E3A"/>
                </a:solidFill>
              </a:rPr>
              <a:t>}</a:t>
            </a:r>
            <a:endParaRPr lang="en-US" sz="1600" dirty="0" smtClean="0">
              <a:solidFill>
                <a:srgbClr val="1D8E3A"/>
              </a:solidFill>
            </a:endParaRPr>
          </a:p>
          <a:p>
            <a:pPr marL="400050" indent="-285750"/>
            <a:endParaRPr lang="en-US" sz="1400" dirty="0">
              <a:solidFill>
                <a:srgbClr val="1D8E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apply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9517" y="933289"/>
            <a:ext cx="8316114" cy="17174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/>
            <a:r>
              <a:rPr lang="en-US" sz="1600" dirty="0" err="1">
                <a:solidFill>
                  <a:srgbClr val="1D8E3A"/>
                </a:solidFill>
              </a:rPr>
              <a:t>m</a:t>
            </a:r>
            <a:r>
              <a:rPr lang="en-US" sz="1600" dirty="0" err="1">
                <a:solidFill>
                  <a:srgbClr val="1D8E3A"/>
                </a:solidFill>
              </a:rPr>
              <a:t>apply</a:t>
            </a:r>
            <a:r>
              <a:rPr lang="en-US" sz="1600" dirty="0">
                <a:solidFill>
                  <a:srgbClr val="1D8E3A"/>
                </a:solidFill>
              </a:rPr>
              <a:t>() applies </a:t>
            </a:r>
            <a:r>
              <a:rPr lang="en-US" sz="1600" dirty="0">
                <a:solidFill>
                  <a:srgbClr val="1D8E3A"/>
                </a:solidFill>
              </a:rPr>
              <a:t>function in parallel over set of arguments</a:t>
            </a:r>
          </a:p>
          <a:p>
            <a:pPr marL="400050" indent="-285750"/>
            <a:r>
              <a:rPr lang="en-US" sz="1600" dirty="0" smtClean="0">
                <a:solidFill>
                  <a:srgbClr val="1D8E3A"/>
                </a:solidFill>
              </a:rPr>
              <a:t>Usage: </a:t>
            </a:r>
            <a:r>
              <a:rPr lang="en-US" sz="1600" dirty="0" err="1" smtClean="0">
                <a:solidFill>
                  <a:srgbClr val="1D8E3A"/>
                </a:solidFill>
              </a:rPr>
              <a:t>mapply</a:t>
            </a:r>
            <a:r>
              <a:rPr lang="en-US" sz="1600" dirty="0" smtClean="0">
                <a:solidFill>
                  <a:srgbClr val="1D8E3A"/>
                </a:solidFill>
              </a:rPr>
              <a:t>(FUN</a:t>
            </a:r>
            <a:r>
              <a:rPr lang="en-US" sz="1600" dirty="0">
                <a:solidFill>
                  <a:srgbClr val="1D8E3A"/>
                </a:solidFill>
              </a:rPr>
              <a:t>, </a:t>
            </a:r>
            <a:r>
              <a:rPr lang="en-US" sz="1600" dirty="0">
                <a:solidFill>
                  <a:srgbClr val="1D8E3A"/>
                </a:solidFill>
              </a:rPr>
              <a:t>..., </a:t>
            </a:r>
            <a:r>
              <a:rPr lang="en-US" sz="1600" dirty="0" err="1">
                <a:solidFill>
                  <a:srgbClr val="1D8E3A"/>
                </a:solidFill>
              </a:rPr>
              <a:t>MoreArgs</a:t>
            </a:r>
            <a:r>
              <a:rPr lang="en-US" sz="1600" dirty="0">
                <a:solidFill>
                  <a:srgbClr val="1D8E3A"/>
                </a:solidFill>
              </a:rPr>
              <a:t> = NULL</a:t>
            </a:r>
            <a:r>
              <a:rPr lang="en-US" sz="1600" dirty="0">
                <a:solidFill>
                  <a:srgbClr val="1D8E3A"/>
                </a:solidFill>
              </a:rPr>
              <a:t>)</a:t>
            </a:r>
          </a:p>
          <a:p>
            <a:pPr marL="400050" indent="-285750"/>
            <a:r>
              <a:rPr lang="en-US" sz="1600" dirty="0" smtClean="0">
                <a:solidFill>
                  <a:srgbClr val="1D8E3A"/>
                </a:solidFill>
              </a:rPr>
              <a:t>Arguments:</a:t>
            </a:r>
            <a:endParaRPr lang="en-US" sz="1600" dirty="0">
              <a:solidFill>
                <a:srgbClr val="1D8E3A"/>
              </a:solidFill>
            </a:endParaRPr>
          </a:p>
          <a:p>
            <a:pPr marL="800100" lvl="1"/>
            <a:r>
              <a:rPr lang="en-US" sz="1600" dirty="0">
                <a:solidFill>
                  <a:srgbClr val="1D8E3A"/>
                </a:solidFill>
              </a:rPr>
              <a:t>FUN: function to apply</a:t>
            </a:r>
          </a:p>
          <a:p>
            <a:pPr marL="800100" lvl="1"/>
            <a:r>
              <a:rPr lang="mr-IN" sz="1600" dirty="0">
                <a:solidFill>
                  <a:srgbClr val="1D8E3A"/>
                </a:solidFill>
              </a:rPr>
              <a:t>…</a:t>
            </a:r>
            <a:r>
              <a:rPr lang="en-US" sz="1600" dirty="0">
                <a:solidFill>
                  <a:srgbClr val="1D8E3A"/>
                </a:solidFill>
              </a:rPr>
              <a:t> : objects to apply </a:t>
            </a:r>
            <a:r>
              <a:rPr lang="en-US" sz="1600" dirty="0" smtClean="0">
                <a:solidFill>
                  <a:srgbClr val="1D8E3A"/>
                </a:solidFill>
              </a:rPr>
              <a:t>over</a:t>
            </a:r>
          </a:p>
          <a:p>
            <a:pPr marL="800100" lvl="1"/>
            <a:r>
              <a:rPr lang="en-US" sz="1600" dirty="0" err="1" smtClean="0">
                <a:solidFill>
                  <a:srgbClr val="1D8E3A"/>
                </a:solidFill>
              </a:rPr>
              <a:t>MoreArgs</a:t>
            </a:r>
            <a:r>
              <a:rPr lang="en-US" sz="1600" dirty="0" smtClean="0">
                <a:solidFill>
                  <a:srgbClr val="1D8E3A"/>
                </a:solidFill>
              </a:rPr>
              <a:t> : list of other arguments to FUN</a:t>
            </a:r>
            <a:endParaRPr lang="en-US" sz="1600" dirty="0">
              <a:solidFill>
                <a:srgbClr val="1D8E3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1" y="3169090"/>
            <a:ext cx="4584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Visualization in R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9517" y="933288"/>
            <a:ext cx="8316114" cy="36284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85750" algn="just"/>
            <a:r>
              <a:rPr lang="en-US" sz="1600" dirty="0">
                <a:solidFill>
                  <a:srgbClr val="1D8E3A"/>
                </a:solidFill>
              </a:rPr>
              <a:t>B</a:t>
            </a:r>
            <a:r>
              <a:rPr lang="en-US" sz="1600" b="1" dirty="0">
                <a:solidFill>
                  <a:srgbClr val="1D8E3A"/>
                </a:solidFill>
              </a:rPr>
              <a:t>ase</a:t>
            </a:r>
            <a:r>
              <a:rPr lang="en-US" sz="1600" dirty="0">
                <a:solidFill>
                  <a:srgbClr val="1D8E3A"/>
                </a:solidFill>
              </a:rPr>
              <a:t> graphics are usually constructed piecemeal, with each aspect of the plot handled separately through a series of function calls; this is often conceptually simpler and allows plotting to mirror the thought </a:t>
            </a:r>
            <a:r>
              <a:rPr lang="en-US" sz="1600" dirty="0">
                <a:solidFill>
                  <a:srgbClr val="1D8E3A"/>
                </a:solidFill>
              </a:rPr>
              <a:t>process</a:t>
            </a:r>
          </a:p>
          <a:p>
            <a:pPr marL="400050" indent="-285750" algn="just"/>
            <a:r>
              <a:rPr lang="en-US" sz="1600" b="1" dirty="0">
                <a:solidFill>
                  <a:srgbClr val="1D8E3A"/>
                </a:solidFill>
              </a:rPr>
              <a:t>Lattice</a:t>
            </a:r>
            <a:r>
              <a:rPr lang="en-US" sz="1600" dirty="0">
                <a:solidFill>
                  <a:srgbClr val="1D8E3A"/>
                </a:solidFill>
              </a:rPr>
              <a:t> graphics are usually created in a single function call, so all of the graphics parameters have to specified at once; specifying everything at once allows R to automatically calculate the necessary </a:t>
            </a:r>
            <a:r>
              <a:rPr lang="en-US" sz="1600" dirty="0">
                <a:solidFill>
                  <a:srgbClr val="1D8E3A"/>
                </a:solidFill>
              </a:rPr>
              <a:t>spacing </a:t>
            </a:r>
            <a:r>
              <a:rPr lang="en-US" sz="1600" dirty="0">
                <a:solidFill>
                  <a:srgbClr val="1D8E3A"/>
                </a:solidFill>
              </a:rPr>
              <a:t>and font sizes</a:t>
            </a:r>
            <a:r>
              <a:rPr lang="en-US" sz="1600" dirty="0">
                <a:solidFill>
                  <a:srgbClr val="1D8E3A"/>
                </a:solidFill>
              </a:rPr>
              <a:t>.</a:t>
            </a:r>
          </a:p>
          <a:p>
            <a:pPr marL="400050" indent="-285750" algn="just"/>
            <a:r>
              <a:rPr lang="en-US" sz="1600" b="1" dirty="0">
                <a:solidFill>
                  <a:srgbClr val="1D8E3A"/>
                </a:solidFill>
              </a:rPr>
              <a:t>ggplot2</a:t>
            </a:r>
            <a:r>
              <a:rPr lang="en-US" sz="1600" dirty="0">
                <a:solidFill>
                  <a:srgbClr val="1D8E3A"/>
                </a:solidFill>
              </a:rPr>
              <a:t> combines concepts from both base and lattice graphics but uses an independent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655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1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72904" y="875552"/>
            <a:ext cx="8837532" cy="3768367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D8E3A"/>
                </a:solidFill>
              </a:rPr>
              <a:t>It’s free, open source and runs on major platforms( even PS3, Arduino and Raspberry Pi)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1D8E3A"/>
                </a:solidFill>
              </a:rPr>
              <a:t>One of the strengths of R is that the system can easily be extended. </a:t>
            </a:r>
            <a:r>
              <a:rPr lang="en-US" sz="1600" dirty="0" smtClean="0">
                <a:solidFill>
                  <a:srgbClr val="1D8E3A"/>
                </a:solidFill>
              </a:rPr>
              <a:t>Massive set of open source packages; fantastic user community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D8E3A"/>
                </a:solidFill>
              </a:rPr>
              <a:t>Cutting edge tools. Immediate access to the very latest statistical techniques and implementations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D8E3A"/>
                </a:solidFill>
              </a:rPr>
              <a:t>Powerful tools for communicating your results; R packages produce html, pdf reports and create interactive dashboards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1D8E3A"/>
                </a:solidFill>
              </a:rPr>
              <a:t>Designed </a:t>
            </a:r>
            <a:r>
              <a:rPr lang="en-US" sz="1600" dirty="0">
                <a:solidFill>
                  <a:srgbClr val="1D8E3A"/>
                </a:solidFill>
              </a:rPr>
              <a:t>to connect to high-performance programming languages like C, </a:t>
            </a:r>
            <a:r>
              <a:rPr lang="en-US" sz="1600" dirty="0" smtClean="0">
                <a:solidFill>
                  <a:srgbClr val="1D8E3A"/>
                </a:solidFill>
              </a:rPr>
              <a:t>Fortran, C++, Python and Java.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D8E3A"/>
                </a:solidFill>
              </a:rPr>
              <a:t>Interfacing with big </a:t>
            </a:r>
            <a:r>
              <a:rPr lang="en-US" sz="1600" dirty="0" smtClean="0">
                <a:solidFill>
                  <a:srgbClr val="1D8E3A"/>
                </a:solidFill>
              </a:rPr>
              <a:t>data (Spark and Hive) </a:t>
            </a:r>
            <a:r>
              <a:rPr lang="en-US" sz="1600" dirty="0">
                <a:solidFill>
                  <a:srgbClr val="1D8E3A"/>
                </a:solidFill>
              </a:rPr>
              <a:t>to handle large </a:t>
            </a:r>
            <a:r>
              <a:rPr lang="en-US" sz="1600" dirty="0" smtClean="0">
                <a:solidFill>
                  <a:srgbClr val="1D8E3A"/>
                </a:solidFill>
              </a:rPr>
              <a:t>datasets</a:t>
            </a:r>
            <a:endParaRPr lang="en-US" sz="1600" dirty="0">
              <a:solidFill>
                <a:srgbClr val="1D8E3A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04363" y="247696"/>
            <a:ext cx="8464987" cy="4554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is 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Drawbacks of R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04363" y="953311"/>
            <a:ext cx="8464988" cy="25707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1D8E3A"/>
                </a:solidFill>
              </a:rPr>
              <a:t>Almost 40 </a:t>
            </a:r>
            <a:r>
              <a:rPr lang="en-US" altLang="zh-TW" sz="1600" dirty="0" smtClean="0">
                <a:solidFill>
                  <a:srgbClr val="1D8E3A"/>
                </a:solidFill>
              </a:rPr>
              <a:t>years </a:t>
            </a:r>
            <a:r>
              <a:rPr lang="en-US" altLang="zh-TW" sz="1600" dirty="0">
                <a:solidFill>
                  <a:srgbClr val="1D8E3A"/>
                </a:solidFill>
              </a:rPr>
              <a:t>old technology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1D8E3A"/>
                </a:solidFill>
              </a:rPr>
              <a:t>R’s biggest challenge most R users are not programmers; lack of knowledge in software engineering, best practices, source code control and automation testing</a:t>
            </a:r>
            <a:endParaRPr lang="en-US" sz="1600" dirty="0">
              <a:solidFill>
                <a:srgbClr val="1D8E3A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1D8E3A"/>
                </a:solidFill>
              </a:rPr>
              <a:t>Much of the R packages written in hurry to solve complex problems; As a result code is not very elegant, fast or easy to </a:t>
            </a:r>
            <a:r>
              <a:rPr lang="en-US" altLang="zh-TW" sz="1600" dirty="0" smtClean="0">
                <a:solidFill>
                  <a:srgbClr val="1D8E3A"/>
                </a:solidFill>
              </a:rPr>
              <a:t>understand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solidFill>
                  <a:srgbClr val="1D8E3A"/>
                </a:solidFill>
              </a:rPr>
              <a:t>R is not a fast programming language; R is single threaded; Objects must be stored in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10572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GUI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7" y="1089313"/>
            <a:ext cx="8873457" cy="325336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680687" y="2879500"/>
            <a:ext cx="4466720" cy="47080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600" kern="1200">
                <a:solidFill>
                  <a:srgbClr val="14141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rgbClr val="1D8E3A"/>
                </a:solidFill>
              </a:rPr>
              <a:t>Your first steps in R!!</a:t>
            </a:r>
            <a:endParaRPr lang="en-US" b="1" dirty="0">
              <a:solidFill>
                <a:srgbClr val="1D8E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298700" y="1352550"/>
            <a:ext cx="6845300" cy="267811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endParaRPr lang="en-US" altLang="en-US" sz="1400" dirty="0" smtClean="0"/>
          </a:p>
          <a:p>
            <a:endParaRPr lang="en-US" sz="3200" b="1" u="sng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4934" y="1199421"/>
            <a:ext cx="27226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 smtClean="0">
                <a:solidFill>
                  <a:srgbClr val="1D8E3A"/>
                </a:solidFill>
              </a:rPr>
              <a:t>Results of calculations can be stored in objects using the assignment operators: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1D8E3A"/>
                </a:solidFill>
              </a:rPr>
              <a:t>An arrow (&lt;-) formed by a smaller than character and a hyphen without a space!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1D8E3A"/>
                </a:solidFill>
              </a:rPr>
              <a:t>The equal character (=).</a:t>
            </a:r>
            <a:endParaRPr lang="en-US" altLang="en-US" sz="1600" dirty="0">
              <a:solidFill>
                <a:srgbClr val="1D8E3A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GUI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587" y="1274107"/>
            <a:ext cx="5503737" cy="297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A3C8AB2FBC541A62A8F2B1CCDDAC1" ma:contentTypeVersion="0" ma:contentTypeDescription="Create a new document." ma:contentTypeScope="" ma:versionID="28c4c2b399a10ff4cdaf9993dd8db0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1A7012-09AE-4C78-8046-617CB7D195D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A14480-D298-412B-BEB8-93FA73454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7E9A27D-1241-43B3-AB6F-306576CDBC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42898</TotalTime>
  <Words>3987</Words>
  <Application>Microsoft Macintosh PowerPoint</Application>
  <PresentationFormat>On-screen Show (16:9)</PresentationFormat>
  <Paragraphs>737</Paragraphs>
  <Slides>59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Calibri</vt:lpstr>
      <vt:lpstr>Mangal</vt:lpstr>
      <vt:lpstr>Segoe UI</vt:lpstr>
      <vt:lpstr>Wingdings</vt:lpstr>
      <vt:lpstr>微軟正黑體</vt:lpstr>
      <vt:lpstr>新細明體</vt:lpstr>
      <vt:lpstr>黑体</vt:lpstr>
      <vt:lpstr>Arial</vt:lpstr>
      <vt:lpstr>Cognizant_16x9</vt:lpstr>
      <vt:lpstr>PowerPoint Presentation</vt:lpstr>
      <vt:lpstr>PowerPoint Presentation</vt:lpstr>
      <vt:lpstr>Objectives</vt:lpstr>
      <vt:lpstr>What is R?</vt:lpstr>
      <vt:lpstr>What is R?</vt:lpstr>
      <vt:lpstr>Why is R?</vt:lpstr>
      <vt:lpstr>Drawbacks of R</vt:lpstr>
      <vt:lpstr>R GUI</vt:lpstr>
      <vt:lpstr>R GUI</vt:lpstr>
      <vt:lpstr>RStudio</vt:lpstr>
      <vt:lpstr>R Objects </vt:lpstr>
      <vt:lpstr>R Packages </vt:lpstr>
      <vt:lpstr>Setting working directory</vt:lpstr>
      <vt:lpstr>References</vt:lpstr>
      <vt:lpstr>Basic Data Types</vt:lpstr>
      <vt:lpstr>Basic Data Types</vt:lpstr>
      <vt:lpstr>Basic Data Types</vt:lpstr>
      <vt:lpstr>Missing Value</vt:lpstr>
      <vt:lpstr>Coercion</vt:lpstr>
      <vt:lpstr>What have we learnt?</vt:lpstr>
      <vt:lpstr>PowerPoint Presentation</vt:lpstr>
      <vt:lpstr> Outline</vt:lpstr>
      <vt:lpstr>Data Structures</vt:lpstr>
      <vt:lpstr>Vector</vt:lpstr>
      <vt:lpstr>List</vt:lpstr>
      <vt:lpstr>Matrices</vt:lpstr>
      <vt:lpstr>Arrays</vt:lpstr>
      <vt:lpstr>Factors</vt:lpstr>
      <vt:lpstr>Dataframes</vt:lpstr>
      <vt:lpstr>Dataframes</vt:lpstr>
      <vt:lpstr>PowerPoint Presentation</vt:lpstr>
      <vt:lpstr>Objectives</vt:lpstr>
      <vt:lpstr>Reading Data</vt:lpstr>
      <vt:lpstr>Reading Data</vt:lpstr>
      <vt:lpstr>Reading Data</vt:lpstr>
      <vt:lpstr>Reading Data</vt:lpstr>
      <vt:lpstr>Downloading Data</vt:lpstr>
      <vt:lpstr>Data Transformation</vt:lpstr>
      <vt:lpstr>Subsetting </vt:lpstr>
      <vt:lpstr> Creating New Variables</vt:lpstr>
      <vt:lpstr>Creating New Variables </vt:lpstr>
      <vt:lpstr>Operators </vt:lpstr>
      <vt:lpstr>Sorting </vt:lpstr>
      <vt:lpstr>Merging </vt:lpstr>
      <vt:lpstr> Merging </vt:lpstr>
      <vt:lpstr> Merging </vt:lpstr>
      <vt:lpstr>Aggregating </vt:lpstr>
      <vt:lpstr>Aggregating </vt:lpstr>
      <vt:lpstr>PowerPoint Presentation</vt:lpstr>
      <vt:lpstr>Control Structures</vt:lpstr>
      <vt:lpstr>If else</vt:lpstr>
      <vt:lpstr>For Loop</vt:lpstr>
      <vt:lpstr>While Loop</vt:lpstr>
      <vt:lpstr>Repeat</vt:lpstr>
      <vt:lpstr>Next and Break</vt:lpstr>
      <vt:lpstr>Functions</vt:lpstr>
      <vt:lpstr>mapply()</vt:lpstr>
      <vt:lpstr>Visualization in R</vt:lpstr>
      <vt:lpstr>Thank You</vt:lpstr>
    </vt:vector>
  </TitlesOfParts>
  <Company>Cognizant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Dublish, Pulkit (Cognizant)</dc:creator>
  <cp:lastModifiedBy>Sivakumar Ganesan</cp:lastModifiedBy>
  <cp:revision>2300</cp:revision>
  <cp:lastPrinted>2013-07-22T11:12:29Z</cp:lastPrinted>
  <dcterms:created xsi:type="dcterms:W3CDTF">2013-07-12T07:35:17Z</dcterms:created>
  <dcterms:modified xsi:type="dcterms:W3CDTF">2019-02-15T03:18:54Z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0x010100689A3C8AB2FBC541A62A8F2B1CCDDAC1</vt:lpwstr>
  </property>
</Properties>
</file>