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94" r:id="rId4"/>
    <p:sldId id="260" r:id="rId5"/>
    <p:sldId id="291" r:id="rId6"/>
    <p:sldId id="292" r:id="rId7"/>
    <p:sldId id="293" r:id="rId8"/>
    <p:sldId id="264" r:id="rId9"/>
    <p:sldId id="266" r:id="rId10"/>
    <p:sldId id="267" r:id="rId11"/>
    <p:sldId id="297" r:id="rId12"/>
    <p:sldId id="285" r:id="rId13"/>
    <p:sldId id="269" r:id="rId14"/>
    <p:sldId id="281" r:id="rId15"/>
    <p:sldId id="270" r:id="rId16"/>
    <p:sldId id="288" r:id="rId17"/>
    <p:sldId id="286" r:id="rId18"/>
    <p:sldId id="271" r:id="rId19"/>
    <p:sldId id="298" r:id="rId20"/>
    <p:sldId id="272" r:id="rId21"/>
    <p:sldId id="273" r:id="rId22"/>
    <p:sldId id="274" r:id="rId23"/>
    <p:sldId id="275" r:id="rId24"/>
    <p:sldId id="284" r:id="rId25"/>
    <p:sldId id="287" r:id="rId26"/>
    <p:sldId id="278" r:id="rId27"/>
    <p:sldId id="295" r:id="rId28"/>
    <p:sldId id="290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5C4C2-B68A-4F98-A8DA-26ED4F67AF91}" v="496" dt="2019-05-08T20:37:15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 showGuides="1">
      <p:cViewPr>
        <p:scale>
          <a:sx n="78" d="100"/>
          <a:sy n="78" d="100"/>
        </p:scale>
        <p:origin x="778" y="16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562166-FBB0-4A77-AD80-43437D6F43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68DBD-54F5-4151-9132-64C7D31F1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B078-F07D-4280-A47A-E80B7E51823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C759D-C259-41DA-B1A3-F35434280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23E89-6FCF-42AC-9A85-BE4A30AE03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D69-F25E-49F8-AC5E-BFB1BADBB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1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B420-B29E-43CD-85C4-D8A22D1BB8F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F8C5-854B-4999-80FC-F73A93C2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01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F8C5-854B-4999-80FC-F73A93C25C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9F8C5-854B-4999-80FC-F73A93C25C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9174-AA8C-43CA-ACAF-38EA360DDAB0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1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7BE1-687C-4989-85ED-FFD23545ADAC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AE29-42AD-4730-BB92-518E89ACCBD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8877C-39BF-47A4-97F2-C7F3AB3CA731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E282-8C7D-4331-BDCE-F8DA48681763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3A53-160A-47AA-9D03-88E923957981}" type="datetime1">
              <a:rPr lang="en-US" smtClean="0"/>
              <a:t>5/9/2019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A09-318F-419A-A228-157EEC36AF8A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5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D966-3F17-491E-ADBA-18C9820B733B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9AF9-F3D0-496A-9C8C-4756FEC06594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CFF3-08D7-46F9-86D0-B02D50855BC5}" type="datetime1">
              <a:rPr lang="en-US" smtClean="0"/>
              <a:t>5/9/2019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7A67F4-A5C2-412D-9B02-3AF592B935CE}" type="datetime1">
              <a:rPr lang="en-US" smtClean="0"/>
              <a:t>5/9/2019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0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39CEE0-946C-46CD-ACFF-5B5662D24A0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92E0D8-5137-4237-88D3-AB27ECFB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3D47-6C31-4C4A-9E03-8FDFB483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 or reject clients’ loan applications?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85EEA-00F8-42BF-BE10-04CACBD17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Jezen Alexander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4AF1-05FA-4CA0-A6C3-ED10958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6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E7C8-75ED-40EE-9406-76A635C4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E0FA-6680-45BC-BEEE-B0BE28AC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64916" cy="3507117"/>
          </a:xfrm>
        </p:spPr>
        <p:txBody>
          <a:bodyPr>
            <a:normAutofit/>
          </a:bodyPr>
          <a:lstStyle/>
          <a:p>
            <a:r>
              <a:rPr lang="en-US" sz="2800" dirty="0"/>
              <a:t>Correlations (Chose top 10 most correlated variables)</a:t>
            </a:r>
          </a:p>
          <a:p>
            <a:r>
              <a:rPr lang="en-US" sz="2800" dirty="0"/>
              <a:t>Proportion tables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CE6D3-D6DA-460A-9D27-E0AFF71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E7C8-75ED-40EE-9406-76A635C4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E0FA-6680-45BC-BEEE-B0BE28AC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64916" cy="3507117"/>
          </a:xfrm>
        </p:spPr>
        <p:txBody>
          <a:bodyPr>
            <a:normAutofit/>
          </a:bodyPr>
          <a:lstStyle/>
          <a:p>
            <a:r>
              <a:rPr lang="en-US" sz="2800" dirty="0"/>
              <a:t>Correlations (Chose top 10 most correlated variables)</a:t>
            </a:r>
          </a:p>
          <a:p>
            <a:r>
              <a:rPr lang="en-US" sz="2800" dirty="0"/>
              <a:t>Proportion tables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1F1840-520E-49D2-8562-BDD453426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81874"/>
              </p:ext>
            </p:extLst>
          </p:nvPr>
        </p:nvGraphicFramePr>
        <p:xfrm>
          <a:off x="2376358" y="4391602"/>
          <a:ext cx="74392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227">
                  <a:extLst>
                    <a:ext uri="{9D8B030D-6E8A-4147-A177-3AD203B41FA5}">
                      <a16:colId xmlns:a16="http://schemas.microsoft.com/office/drawing/2014/main" val="4213395737"/>
                    </a:ext>
                  </a:extLst>
                </a:gridCol>
                <a:gridCol w="2424918">
                  <a:extLst>
                    <a:ext uri="{9D8B030D-6E8A-4147-A177-3AD203B41FA5}">
                      <a16:colId xmlns:a16="http://schemas.microsoft.com/office/drawing/2014/main" val="530367950"/>
                    </a:ext>
                  </a:extLst>
                </a:gridCol>
                <a:gridCol w="2461139">
                  <a:extLst>
                    <a:ext uri="{9D8B030D-6E8A-4147-A177-3AD203B41FA5}">
                      <a16:colId xmlns:a16="http://schemas.microsoft.com/office/drawing/2014/main" val="649209109"/>
                    </a:ext>
                  </a:extLst>
                </a:gridCol>
              </a:tblGrid>
              <a:tr h="2432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Education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Education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5057"/>
                  </a:ext>
                </a:extLst>
              </a:tr>
              <a:tr h="2432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 Payment Difficulties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87904"/>
                  </a:ext>
                </a:extLst>
              </a:tr>
              <a:tr h="2432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Payment Difficulties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6885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CE6D3-D6DA-460A-9D27-E0AFF71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E560C-A77C-4798-925A-67EB58AD32D6}"/>
              </a:ext>
            </a:extLst>
          </p:cNvPr>
          <p:cNvSpPr txBox="1"/>
          <p:nvPr/>
        </p:nvSpPr>
        <p:spPr>
          <a:xfrm>
            <a:off x="4141911" y="5763202"/>
            <a:ext cx="558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 that the values above are arbitrary for illustration purposes </a:t>
            </a:r>
          </a:p>
        </p:txBody>
      </p:sp>
    </p:spTree>
    <p:extLst>
      <p:ext uri="{BB962C8B-B14F-4D97-AF65-F5344CB8AC3E}">
        <p14:creationId xmlns:p14="http://schemas.microsoft.com/office/powerpoint/2010/main" val="29551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E7C8-75ED-40EE-9406-76A635C4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E0FA-6680-45BC-BEEE-B0BE28AC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64916" cy="3507117"/>
          </a:xfrm>
        </p:spPr>
        <p:txBody>
          <a:bodyPr>
            <a:normAutofit/>
          </a:bodyPr>
          <a:lstStyle/>
          <a:p>
            <a:r>
              <a:rPr lang="en-US" sz="2800" dirty="0"/>
              <a:t>Split the dataset:</a:t>
            </a:r>
          </a:p>
          <a:p>
            <a:pPr lvl="2"/>
            <a:r>
              <a:rPr lang="en-US" sz="2800" dirty="0"/>
              <a:t>70% - Training (For modeling)</a:t>
            </a:r>
          </a:p>
          <a:p>
            <a:pPr lvl="2"/>
            <a:r>
              <a:rPr lang="en-US" sz="2800" dirty="0"/>
              <a:t>30% - Testing (For testing performance)</a:t>
            </a:r>
          </a:p>
          <a:p>
            <a:r>
              <a:rPr lang="en-US" sz="2800" dirty="0"/>
              <a:t>A standard rule of thumb [7]</a:t>
            </a:r>
          </a:p>
          <a:p>
            <a:pPr lvl="2"/>
            <a:endParaRPr lang="en-US" sz="2800" dirty="0"/>
          </a:p>
          <a:p>
            <a:pPr lvl="1"/>
            <a:endParaRPr lang="en-US" sz="2600" dirty="0"/>
          </a:p>
          <a:p>
            <a:pPr marL="228600" lvl="1" indent="0">
              <a:buNone/>
            </a:pPr>
            <a:endParaRPr lang="en-US" sz="2600" dirty="0"/>
          </a:p>
          <a:p>
            <a:pPr lvl="2"/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FE8D0-DEA8-46F9-8E5D-AA202921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1A87-1EA7-4EFB-951D-B8E11E9A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3F7F-A251-4713-8627-D36A37E1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49910"/>
            <a:ext cx="8564684" cy="45080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Variables included in the Final Model:</a:t>
            </a:r>
          </a:p>
          <a:p>
            <a:pPr lvl="1"/>
            <a:r>
              <a:rPr lang="en-US" sz="2000" dirty="0" err="1"/>
              <a:t>LoanType</a:t>
            </a:r>
            <a:r>
              <a:rPr lang="en-US" sz="2000" dirty="0"/>
              <a:t> – Revolving or Cash</a:t>
            </a:r>
          </a:p>
          <a:p>
            <a:pPr lvl="1"/>
            <a:r>
              <a:rPr lang="en-US" sz="2000" dirty="0"/>
              <a:t>Gender – Clients’ gender</a:t>
            </a:r>
          </a:p>
          <a:p>
            <a:pPr lvl="1"/>
            <a:r>
              <a:rPr lang="en-US" sz="2000" dirty="0" err="1"/>
              <a:t>RegRating</a:t>
            </a:r>
            <a:r>
              <a:rPr lang="en-US" sz="2000" dirty="0"/>
              <a:t> – Home Credit’s rating of the region where clients live</a:t>
            </a:r>
          </a:p>
          <a:p>
            <a:pPr lvl="1"/>
            <a:r>
              <a:rPr lang="en-US" sz="2000" dirty="0" err="1"/>
              <a:t>EmpPhone</a:t>
            </a:r>
            <a:r>
              <a:rPr lang="en-US" sz="2000" dirty="0"/>
              <a:t> – Reachable? Do clients really work there?</a:t>
            </a:r>
          </a:p>
          <a:p>
            <a:pPr lvl="1"/>
            <a:r>
              <a:rPr lang="en-US" sz="2000" dirty="0" err="1"/>
              <a:t>LiveMatch</a:t>
            </a:r>
            <a:r>
              <a:rPr lang="en-US" sz="2000" dirty="0"/>
              <a:t> – Does permanent address match?</a:t>
            </a:r>
          </a:p>
          <a:p>
            <a:pPr lvl="1"/>
            <a:r>
              <a:rPr lang="en-US" sz="2000" dirty="0"/>
              <a:t>Scores – Clients’ credit scores</a:t>
            </a:r>
          </a:p>
          <a:p>
            <a:pPr lvl="1"/>
            <a:r>
              <a:rPr lang="en-US" sz="2000" dirty="0"/>
              <a:t>Age – Clients’ age</a:t>
            </a:r>
          </a:p>
          <a:p>
            <a:pPr lvl="1"/>
            <a:r>
              <a:rPr lang="en-US" sz="2000" dirty="0"/>
              <a:t>Def – Observations of clients’ surrounding defaulted on 30 days past due</a:t>
            </a:r>
          </a:p>
          <a:p>
            <a:pPr lvl="1"/>
            <a:r>
              <a:rPr lang="en-US" sz="2000" dirty="0"/>
              <a:t>Secondary – Do clients finished secondary level of education? </a:t>
            </a:r>
          </a:p>
          <a:p>
            <a:pPr lvl="1"/>
            <a:r>
              <a:rPr lang="en-US" sz="2000" dirty="0" err="1"/>
              <a:t>DaysId</a:t>
            </a:r>
            <a:r>
              <a:rPr lang="en-US" sz="2000" dirty="0"/>
              <a:t> – How many days before application did clients change identity document</a:t>
            </a:r>
          </a:p>
          <a:p>
            <a:pPr lvl="1"/>
            <a:r>
              <a:rPr lang="en-US" sz="2000" dirty="0" err="1"/>
              <a:t>DaysPhone</a:t>
            </a:r>
            <a:r>
              <a:rPr lang="en-US" sz="2000" dirty="0"/>
              <a:t> – No. of days before application did clients change phone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42B3B-AAAB-48DC-A804-3F6ECA7D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33CC-6AA7-4D82-918C-2292EF09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CCF4-14C1-49B2-A822-9AA892A57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1819" y="2638044"/>
                <a:ext cx="9035846" cy="3644769"/>
              </a:xfrm>
            </p:spPr>
            <p:txBody>
              <a:bodyPr>
                <a:normAutofit fontScale="4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=0.5∙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𝐿𝑜𝑎𝑛𝑇𝑦𝑝𝑒</m:t>
                    </m:r>
                    <m:r>
                      <a:rPr lang="en-US" sz="4500" b="0" i="1" smtClean="0">
                        <a:latin typeface="Cambria Math" panose="02040503050406030204" pitchFamily="18" charset="0"/>
                      </a:rPr>
                      <m:t>−0.205∙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𝐺𝑒𝑛𝑑𝑒𝑟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+0.253∙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𝐸𝑚𝑝𝑃h𝑜𝑛𝑒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5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4500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4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03∙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𝑅𝑒𝑔𝑅𝑎𝑡𝑖𝑛𝑔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2+0.456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𝑅𝑒𝑔𝑅𝑎𝑡𝑖𝑛𝑔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3−0.212∙</m:t>
                    </m:r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𝐿𝑖𝑣𝑒𝑀𝑎𝑡𝑐h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5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4500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0.179</m:t>
                    </m:r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𝐷𝑒𝑓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−3.88∙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𝑆𝑐𝑜𝑟𝑒𝑠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+0.365∙</m:t>
                    </m:r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𝑆𝑒𝑐𝑜𝑛𝑑𝑎𝑟𝑦</m:t>
                    </m:r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−0.0139∙</m:t>
                    </m:r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𝐴𝑔𝑒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45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450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.00004</m:t>
                    </m:r>
                    <m:r>
                      <a:rPr lang="en-US" sz="4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𝐷𝑎𝑦𝑠𝐼𝑑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−0.000092∙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𝐷𝑎𝑦𝑠𝑃h𝑜𝑛𝑒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−1.702</m:t>
                    </m:r>
                  </m:oMath>
                </a14:m>
                <a:r>
                  <a:rPr lang="en-US" sz="4500" dirty="0"/>
                  <a:t> </a:t>
                </a:r>
              </a:p>
              <a:p>
                <a:pPr marL="0" indent="0">
                  <a:buNone/>
                </a:pPr>
                <a:endParaRPr lang="en-US" sz="4500" dirty="0"/>
              </a:p>
              <a:p>
                <a:r>
                  <a:rPr lang="en-US" sz="4500" dirty="0"/>
                  <a:t>Plug it in into the following formula to get the probability:</a:t>
                </a:r>
              </a:p>
              <a:p>
                <a:endParaRPr lang="en-US" sz="4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5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5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CCF4-14C1-49B2-A822-9AA892A57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819" y="2638044"/>
                <a:ext cx="9035846" cy="3644769"/>
              </a:xfrm>
              <a:blipFill>
                <a:blip r:embed="rId2"/>
                <a:stretch>
                  <a:fillRect l="-675" t="-2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1E53A-31A0-4782-B62D-57A6A02C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7D9-FCB1-49EF-AA11-464F85F4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FBED-E6E9-4A1C-BA05-C338BB37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420"/>
            <a:ext cx="10515600" cy="5454866"/>
          </a:xfrm>
        </p:spPr>
        <p:txBody>
          <a:bodyPr>
            <a:normAutofit/>
          </a:bodyPr>
          <a:lstStyle/>
          <a:p>
            <a:r>
              <a:rPr lang="en-US" sz="2000" dirty="0"/>
              <a:t>At 0.5 (Default) Threshold level: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7953E8-F4B3-496A-A59A-D85B475B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67394"/>
              </p:ext>
            </p:extLst>
          </p:nvPr>
        </p:nvGraphicFramePr>
        <p:xfrm>
          <a:off x="3601884" y="2695706"/>
          <a:ext cx="49882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10070944"/>
                    </a:ext>
                  </a:extLst>
                </a:gridCol>
                <a:gridCol w="1710812">
                  <a:extLst>
                    <a:ext uri="{9D8B030D-6E8A-4147-A177-3AD203B41FA5}">
                      <a16:colId xmlns:a16="http://schemas.microsoft.com/office/drawing/2014/main" val="1942140267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374648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5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502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99AB-7663-4515-B865-4B8AE30B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7D9-FCB1-49EF-AA11-464F85F4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FBED-E6E9-4A1C-BA05-C338BB37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420"/>
            <a:ext cx="10515600" cy="5454866"/>
          </a:xfrm>
        </p:spPr>
        <p:txBody>
          <a:bodyPr>
            <a:normAutofit/>
          </a:bodyPr>
          <a:lstStyle/>
          <a:p>
            <a:r>
              <a:rPr lang="en-US" sz="2000" dirty="0"/>
              <a:t>At 0.5 (Default) Threshold level: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7953E8-F4B3-496A-A59A-D85B475B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21731"/>
              </p:ext>
            </p:extLst>
          </p:nvPr>
        </p:nvGraphicFramePr>
        <p:xfrm>
          <a:off x="3601883" y="2695705"/>
          <a:ext cx="49882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10070944"/>
                    </a:ext>
                  </a:extLst>
                </a:gridCol>
                <a:gridCol w="1710812">
                  <a:extLst>
                    <a:ext uri="{9D8B030D-6E8A-4147-A177-3AD203B41FA5}">
                      <a16:colId xmlns:a16="http://schemas.microsoft.com/office/drawing/2014/main" val="1942140267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374648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5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50216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9912DC32-D9E9-40FD-B41D-57A9F0B190A8}"/>
              </a:ext>
            </a:extLst>
          </p:cNvPr>
          <p:cNvSpPr/>
          <p:nvPr/>
        </p:nvSpPr>
        <p:spPr>
          <a:xfrm>
            <a:off x="5348748" y="3086046"/>
            <a:ext cx="1494503" cy="3318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B6175-7EC1-40C4-A43D-7B5130DD06CA}"/>
              </a:ext>
            </a:extLst>
          </p:cNvPr>
          <p:cNvSpPr/>
          <p:nvPr/>
        </p:nvSpPr>
        <p:spPr>
          <a:xfrm>
            <a:off x="7018593" y="3476386"/>
            <a:ext cx="1494503" cy="3318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7F1B5-5EE3-4CF1-B1AE-E15BBEC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7D9-FCB1-49EF-AA11-464F85F4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FBED-E6E9-4A1C-BA05-C338BB377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420"/>
            <a:ext cx="10515600" cy="5454866"/>
          </a:xfrm>
        </p:spPr>
        <p:txBody>
          <a:bodyPr>
            <a:normAutofit/>
          </a:bodyPr>
          <a:lstStyle/>
          <a:p>
            <a:r>
              <a:rPr lang="en-US" sz="2000" dirty="0"/>
              <a:t>At 0.5 (Default) Threshold level: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At 0.25 Threshold level: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Reducing threshold increases the errors, but it’s able to predict more people with payment difficulties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2ACF44-6531-4941-8A8C-B57FC3667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53202"/>
              </p:ext>
            </p:extLst>
          </p:nvPr>
        </p:nvGraphicFramePr>
        <p:xfrm>
          <a:off x="3601884" y="4338335"/>
          <a:ext cx="49882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10070944"/>
                    </a:ext>
                  </a:extLst>
                </a:gridCol>
                <a:gridCol w="1710812">
                  <a:extLst>
                    <a:ext uri="{9D8B030D-6E8A-4147-A177-3AD203B41FA5}">
                      <a16:colId xmlns:a16="http://schemas.microsoft.com/office/drawing/2014/main" val="1942140267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374648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5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92,698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502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7953E8-F4B3-496A-A59A-D85B475B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15640"/>
              </p:ext>
            </p:extLst>
          </p:nvPr>
        </p:nvGraphicFramePr>
        <p:xfrm>
          <a:off x="3601884" y="2695706"/>
          <a:ext cx="49882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10070944"/>
                    </a:ext>
                  </a:extLst>
                </a:gridCol>
                <a:gridCol w="1710812">
                  <a:extLst>
                    <a:ext uri="{9D8B030D-6E8A-4147-A177-3AD203B41FA5}">
                      <a16:colId xmlns:a16="http://schemas.microsoft.com/office/drawing/2014/main" val="1942140267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3746484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5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Actual: Yes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5021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D0A13FB-35D1-4F16-9C9F-26D191AD23C2}"/>
              </a:ext>
            </a:extLst>
          </p:cNvPr>
          <p:cNvSpPr/>
          <p:nvPr/>
        </p:nvSpPr>
        <p:spPr>
          <a:xfrm>
            <a:off x="5348748" y="3086046"/>
            <a:ext cx="1494503" cy="3318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C02139-3C0E-43B5-B17C-DCFD5C797D6D}"/>
              </a:ext>
            </a:extLst>
          </p:cNvPr>
          <p:cNvSpPr/>
          <p:nvPr/>
        </p:nvSpPr>
        <p:spPr>
          <a:xfrm>
            <a:off x="7015316" y="3476387"/>
            <a:ext cx="1494503" cy="3318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FC2A6C-B6A7-4809-84AD-C4FCE1158436}"/>
              </a:ext>
            </a:extLst>
          </p:cNvPr>
          <p:cNvSpPr/>
          <p:nvPr/>
        </p:nvSpPr>
        <p:spPr>
          <a:xfrm>
            <a:off x="5348747" y="4728675"/>
            <a:ext cx="1494503" cy="3318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F53D08-F568-4127-9468-06544BA0AB20}"/>
              </a:ext>
            </a:extLst>
          </p:cNvPr>
          <p:cNvSpPr/>
          <p:nvPr/>
        </p:nvSpPr>
        <p:spPr>
          <a:xfrm>
            <a:off x="7015315" y="5115128"/>
            <a:ext cx="1494503" cy="331839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F8272D-5526-4AE8-A95E-09BA00BB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97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F05B-0F40-495A-ADB4-8CEB34FA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the problem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9323-D11D-436B-B5BF-2F7E3E21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Is it worth rejecting some clients who are capable of paying the loans in order to reduce the approvals of risky clients?</a:t>
            </a:r>
          </a:p>
          <a:p>
            <a:r>
              <a:rPr lang="en-US" sz="2400" dirty="0"/>
              <a:t>Certainly, having clients default on their loans are costly for the loan providers</a:t>
            </a:r>
          </a:p>
          <a:p>
            <a:r>
              <a:rPr lang="en-US" sz="2400" dirty="0"/>
              <a:t>Rejecting capable clients means they lose the opportunity to gain profits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2379-43F4-4A3C-B027-52D77B6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F05B-0F40-495A-ADB4-8CEB34FA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the problem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9323-D11D-436B-B5BF-2F7E3E21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Is it worth rejecting some clients who are capable of paying the loans in order to reduce the approvals of risky clients?</a:t>
            </a:r>
          </a:p>
          <a:p>
            <a:r>
              <a:rPr lang="en-US" sz="2400" dirty="0"/>
              <a:t>Certainly, having clients default on their loans are costly for the loan providers</a:t>
            </a:r>
          </a:p>
          <a:p>
            <a:r>
              <a:rPr lang="en-US" sz="2400" dirty="0"/>
              <a:t>Rejecting capable clients means they lose the opportunity to gain profits</a:t>
            </a:r>
          </a:p>
          <a:p>
            <a:r>
              <a:rPr lang="en-US" sz="2400" dirty="0"/>
              <a:t>According to some experts, banks or loan providers can become insolvent when too many of their borrowers default [9]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2379-43F4-4A3C-B027-52D77B6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ACC7-A6A4-4C48-AA2B-14FC8FAD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380F-D0E8-409C-81FF-94884009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80727"/>
            <a:ext cx="8495858" cy="3792253"/>
          </a:xfrm>
        </p:spPr>
        <p:txBody>
          <a:bodyPr>
            <a:normAutofit/>
          </a:bodyPr>
          <a:lstStyle/>
          <a:p>
            <a:r>
              <a:rPr lang="en-US" sz="2700" dirty="0"/>
              <a:t>Data</a:t>
            </a:r>
          </a:p>
          <a:p>
            <a:r>
              <a:rPr lang="en-US" sz="2700" dirty="0"/>
              <a:t>Appropriate Method for Modeling</a:t>
            </a:r>
          </a:p>
          <a:p>
            <a:r>
              <a:rPr lang="en-US" sz="2700" dirty="0"/>
              <a:t>Data Prep/Cleaning</a:t>
            </a:r>
          </a:p>
          <a:p>
            <a:r>
              <a:rPr lang="en-US" sz="2700" dirty="0"/>
              <a:t>Model and Results</a:t>
            </a:r>
          </a:p>
          <a:p>
            <a:r>
              <a:rPr lang="en-US" sz="2700" dirty="0"/>
              <a:t>Simulations to Minimize Loss</a:t>
            </a:r>
          </a:p>
          <a:p>
            <a:r>
              <a:rPr lang="en-US" sz="2700" dirty="0"/>
              <a:t>Conclusions</a:t>
            </a:r>
          </a:p>
          <a:p>
            <a:r>
              <a:rPr lang="en-US" sz="2700" dirty="0"/>
              <a:t>Strengths and Weaknesses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A35B-AD65-41E7-BB8F-D82DFAF8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A750-BCEF-4F6F-980C-591D073F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E8BA-D600-4586-AA5F-54D5FDCA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Need to make assumptions on the potential loss</a:t>
            </a:r>
          </a:p>
          <a:p>
            <a:r>
              <a:rPr lang="en-US" sz="2500" dirty="0"/>
              <a:t>What would be the potential amount loss if: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Simulations on these three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757A33-3094-4D6F-B9F8-E09F04DCD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79442"/>
              </p:ext>
            </p:extLst>
          </p:nvPr>
        </p:nvGraphicFramePr>
        <p:xfrm>
          <a:off x="2032000" y="398742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665">
                  <a:extLst>
                    <a:ext uri="{9D8B030D-6E8A-4147-A177-3AD203B41FA5}">
                      <a16:colId xmlns:a16="http://schemas.microsoft.com/office/drawing/2014/main" val="463522606"/>
                    </a:ext>
                  </a:extLst>
                </a:gridCol>
                <a:gridCol w="4044335">
                  <a:extLst>
                    <a:ext uri="{9D8B030D-6E8A-4147-A177-3AD203B41FA5}">
                      <a16:colId xmlns:a16="http://schemas.microsoft.com/office/drawing/2014/main" val="127477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from rejecting a capable client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from a client who default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7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2419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8AE9-6D7B-43E6-B7A8-932B76C8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514F-3923-49DA-9F2A-7FB15996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When the loss is 1000 : 3000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098F-811E-46D0-9C9A-6A3A09CF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5E92E0D8-5137-4237-88D3-AB27ECFB55CF}" type="slidenum">
              <a:rPr lang="en-US" smtClean="0"/>
              <a:t>21</a:t>
            </a:fld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7BA29B1-52C3-41ED-9420-D3F44531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37" y="2317495"/>
            <a:ext cx="6662926" cy="43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7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2C57-4CF5-463F-AF1D-05F55AED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loss is 1000 : 5000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A18E-A877-4A82-9881-C79B1102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D4085-A064-478D-9D6D-58817727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03" y="2367270"/>
            <a:ext cx="6622593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09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BFFA-AA2E-4F7B-8477-0BDF2BA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loss is 1000:10000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EA7F-C8FE-4CD6-8651-82325B3B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01745-3B2B-4815-8D6B-1D6D93DD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18" y="2347912"/>
            <a:ext cx="6628763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1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D52E-6F59-4D2D-BF10-EDC3B60A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E5B6-FE1C-4222-9A4A-1D6DCC21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3076"/>
            <a:ext cx="7729728" cy="3101983"/>
          </a:xfrm>
        </p:spPr>
        <p:txBody>
          <a:bodyPr/>
          <a:lstStyle/>
          <a:p>
            <a:r>
              <a:rPr lang="en-US" sz="2300" dirty="0"/>
              <a:t>Threshold level plays an important role in logistic regression.</a:t>
            </a:r>
          </a:p>
          <a:p>
            <a:r>
              <a:rPr lang="en-US" sz="2300" dirty="0"/>
              <a:t>Some errors are more costly than the others</a:t>
            </a:r>
          </a:p>
          <a:p>
            <a:r>
              <a:rPr lang="en-US" sz="2300" dirty="0"/>
              <a:t>Depending on the possible amount that they may lose from rejecting capable clients and accepting risky clients, they may have to decide on different threshold level. For instance,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42B7D-6007-4686-B45B-782EEC22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D52E-6F59-4D2D-BF10-EDC3B60A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E5B6-FE1C-4222-9A4A-1D6DCC21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3076"/>
            <a:ext cx="7729728" cy="3101983"/>
          </a:xfrm>
        </p:spPr>
        <p:txBody>
          <a:bodyPr>
            <a:normAutofit/>
          </a:bodyPr>
          <a:lstStyle/>
          <a:p>
            <a:r>
              <a:rPr lang="en-US" sz="2300" dirty="0"/>
              <a:t>Threshold level plays an important role in logistic regression.</a:t>
            </a:r>
          </a:p>
          <a:p>
            <a:r>
              <a:rPr lang="en-US" sz="2300" dirty="0"/>
              <a:t>Some errors are more costly than the others</a:t>
            </a:r>
          </a:p>
          <a:p>
            <a:r>
              <a:rPr lang="en-US" sz="2300" dirty="0"/>
              <a:t>Depending on the possible amount that they may lose from rejecting capable clients and accepting risky clients, they may have to decide on different threshold level. For instance,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499DD9-B113-442E-91D7-C50D6EAC8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55796"/>
              </p:ext>
            </p:extLst>
          </p:nvPr>
        </p:nvGraphicFramePr>
        <p:xfrm>
          <a:off x="2032000" y="4758423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677435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783425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231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from rejecting a capable client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from a client who default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Threshold level that minimizes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9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3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76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466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A7DFA-3A47-404B-B521-69A47044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DE1-8D7A-42BE-8032-58C7FBFA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&amp;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281C-87C9-4471-8408-B11B23252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500" dirty="0"/>
              <a:t>Big data, provide greater insights</a:t>
            </a:r>
          </a:p>
          <a:p>
            <a:r>
              <a:rPr lang="en-US" sz="2500" dirty="0"/>
              <a:t>Program that can be used to minimize loss. Once the average amount loss is known, just plug it in into the program and a nice plot showing which threshold level to choose is shown.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C6E23-5702-4696-BD91-5AC188B76D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500" dirty="0"/>
              <a:t>Imbalance dataset</a:t>
            </a:r>
          </a:p>
          <a:p>
            <a:r>
              <a:rPr lang="en-US" sz="2500" dirty="0"/>
              <a:t>Variable selections</a:t>
            </a:r>
          </a:p>
          <a:p>
            <a:r>
              <a:rPr lang="en-US" sz="2500" dirty="0"/>
              <a:t>Model can only be applied to Home Credit Group or other loan providers who are similar to them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BE977-97AC-4809-91EA-84F9E59B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1692-C81F-4E73-9E36-19D38078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29" y="286266"/>
            <a:ext cx="3156941" cy="60846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5A09-DE33-43D2-8F69-6AF2F2E7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135625"/>
            <a:ext cx="11926529" cy="55994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	About us. (n.d.). Retrieved April 19, 2019, from http://www.homecredit.net/about- us.aspx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[2]	Cannon, A. R., Cobb, G. W., </a:t>
            </a:r>
            <a:r>
              <a:rPr lang="en-US" dirty="0" err="1"/>
              <a:t>Hartlaub</a:t>
            </a:r>
            <a:r>
              <a:rPr lang="en-US" dirty="0"/>
              <a:t>, B. A., Legler, J. M., Lock, R. H., Moore, T. L., Witmer, J. A. (2013). Logistic Regression. In STAT2: Building Models for a World of Data (pp. 449-580).</a:t>
            </a:r>
          </a:p>
          <a:p>
            <a:pPr marL="0" indent="0">
              <a:buNone/>
            </a:pPr>
            <a:r>
              <a:rPr lang="en-US" dirty="0"/>
              <a:t>		New York: W.H. Freeman.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[3]	Cannon, A. R., Cobb, G. W., </a:t>
            </a:r>
            <a:r>
              <a:rPr lang="en-US" dirty="0" err="1"/>
              <a:t>Hartlaub</a:t>
            </a:r>
            <a:r>
              <a:rPr lang="en-US" dirty="0"/>
              <a:t>, B. A., Legler, J. M., Lock, R. H., Moore, T. L., Witmer, J. A. (2013). Multiple Regression. In STAT2: Building Models for a World of Data (pp. 95-149).</a:t>
            </a:r>
          </a:p>
          <a:p>
            <a:pPr marL="685800" lvl="3" indent="0">
              <a:buNone/>
            </a:pPr>
            <a:r>
              <a:rPr lang="en-US" dirty="0"/>
              <a:t>		New York: W.H. Freeman.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[4]	Class Imbalance Problem. (2013, August 30). Retrieved from http://www.chioka.in/class-imbalance-problem/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[5]	Faraway, J. J. (2016). Binary Response. In Extending the linear model with R: Generalized linear, mixed effects and nonparametric regression models (pp. 25-44). Boca Raton: CRC Press.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[6]	Home Credit Default Risk. (2018, May 17). Retrieved from https://www.kaggle.com/c/home-credit-default-risk/data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[7]	</a:t>
            </a:r>
            <a:r>
              <a:rPr lang="en-US" dirty="0" err="1"/>
              <a:t>Kotu</a:t>
            </a:r>
            <a:r>
              <a:rPr lang="en-US" dirty="0"/>
              <a:t>, V., &amp; Deshpande, B. (2015). Data Mining Process. In Predictive Analytics and Data Mining: Concepts and Practice with RapidMiner (pp. 17-34). Amsterdam: Elsevier/Morgan Kaufmann.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[8]	</a:t>
            </a:r>
            <a:r>
              <a:rPr lang="en-US" dirty="0" err="1"/>
              <a:t>Kotu</a:t>
            </a:r>
            <a:r>
              <a:rPr lang="en-US" dirty="0"/>
              <a:t>, V., &amp; Deshpande, B. (2015). Regression Methods. In Predictive Analytics and Data Mining: Concepts and Practice with RapidMiner (pp. 165-180). Amsterdam: Elsevier/Morgan</a:t>
            </a:r>
          </a:p>
          <a:p>
            <a:pPr marL="0" indent="0">
              <a:buNone/>
            </a:pPr>
            <a:r>
              <a:rPr lang="en-US" dirty="0"/>
              <a:t>		Kaufmann.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[9]	Ryan-Collins, J., </a:t>
            </a:r>
            <a:r>
              <a:rPr lang="en-US" dirty="0" err="1"/>
              <a:t>Greenham</a:t>
            </a:r>
            <a:r>
              <a:rPr lang="en-US" dirty="0"/>
              <a:t>, T., Werner, R., &amp; Jackson, A. (n.d.). How do Banks Become Insolvent? Retrieved from https://positivemoney.org/how-money- works/advanced/how-do-banks</a:t>
            </a:r>
          </a:p>
          <a:p>
            <a:pPr marL="0" indent="0">
              <a:buNone/>
            </a:pPr>
            <a:r>
              <a:rPr lang="en-US" dirty="0"/>
              <a:t>		become-insolvent/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7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F705-512B-4ECE-AFA9-A9D273B0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0DB6-74A7-41CA-9ABE-1AA6AF9B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994412" cy="3418627"/>
          </a:xfrm>
        </p:spPr>
        <p:txBody>
          <a:bodyPr>
            <a:normAutofit/>
          </a:bodyPr>
          <a:lstStyle/>
          <a:p>
            <a:r>
              <a:rPr lang="en-US" sz="3000" dirty="0"/>
              <a:t>John Z. Hossler, Ph.D.</a:t>
            </a:r>
          </a:p>
          <a:p>
            <a:r>
              <a:rPr lang="en-US" sz="3000" dirty="0"/>
              <a:t>Brian T. Gill, Ph.D.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8DD4-EBBE-4DFC-8DAA-6773F15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9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09F7-F0F3-4EB1-835C-1957B33C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961" y="2666017"/>
            <a:ext cx="8014077" cy="1525966"/>
          </a:xfrm>
        </p:spPr>
        <p:txBody>
          <a:bodyPr>
            <a:normAutofit/>
          </a:bodyPr>
          <a:lstStyle/>
          <a:p>
            <a:r>
              <a:rPr lang="en-US" sz="3600" dirty="0"/>
              <a:t>Thank you!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2DD1-6001-4023-BA12-84459029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Autofit/>
          </a:bodyPr>
          <a:lstStyle/>
          <a:p>
            <a:r>
              <a:rPr lang="en-US" sz="2400" dirty="0"/>
              <a:t>Over 300,000 clients’ information and 122 variables</a:t>
            </a:r>
          </a:p>
          <a:p>
            <a:r>
              <a:rPr lang="en-US" sz="2400" dirty="0"/>
              <a:t>Posted in Kaggle by Home Credit Group in 2018 [6]</a:t>
            </a:r>
          </a:p>
          <a:p>
            <a:r>
              <a:rPr lang="en-US" sz="2400" dirty="0"/>
              <a:t>Home Credit Group is a loan provider which operates in different countries including U.S. [1]</a:t>
            </a:r>
          </a:p>
        </p:txBody>
      </p:sp>
      <p:pic>
        <p:nvPicPr>
          <p:cNvPr id="1032" name="Picture 8" descr="Image result for kaggle">
            <a:extLst>
              <a:ext uri="{FF2B5EF4-FFF2-40B4-BE49-F238E27FC236}">
                <a16:creationId xmlns:a16="http://schemas.microsoft.com/office/drawing/2014/main" id="{646D864B-371F-4558-A2E4-38EDB018A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0647" y="2489949"/>
            <a:ext cx="3028275" cy="142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A64FA-A1CD-4A6E-BC3D-BFA1254B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92E0D8-5137-4237-88D3-AB27ECFB55C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F9A52A-9019-4A46-9129-A62AFCE08151}"/>
              </a:ext>
            </a:extLst>
          </p:cNvPr>
          <p:cNvSpPr txBox="1">
            <a:spLocks/>
          </p:cNvSpPr>
          <p:nvPr/>
        </p:nvSpPr>
        <p:spPr bwMode="black">
          <a:xfrm>
            <a:off x="960100" y="978102"/>
            <a:ext cx="10588434" cy="10626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035095AD-79EC-43E4-9C3F-C0D815363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 b="2"/>
          <a:stretch/>
        </p:blipFill>
        <p:spPr bwMode="auto">
          <a:xfrm>
            <a:off x="7730648" y="4142109"/>
            <a:ext cx="3028274" cy="207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E05B-41BF-4F92-BD60-CD5079DB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4D39E-0480-4F8E-B0A6-0B92E90D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8348374" cy="380208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000" dirty="0"/>
                  <a:t>Likelihood that clients will have payment difficulties</a:t>
                </a:r>
              </a:p>
              <a:p>
                <a:r>
                  <a:rPr lang="en-US" sz="3000" dirty="0"/>
                  <a:t>Response variable takes only two values: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/>
                  <a:t> – client with payment difficulties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 dirty="0"/>
                  <a:t> – client with no payment difficulties</a:t>
                </a:r>
              </a:p>
              <a:p>
                <a:pPr marL="457200" lvl="1" indent="0">
                  <a:buNone/>
                </a:pPr>
                <a:endParaRPr lang="en-US" sz="3000" dirty="0"/>
              </a:p>
              <a:p>
                <a:r>
                  <a:rPr lang="en-US" sz="3000" dirty="0"/>
                  <a:t>What would be the appropriate method to predict this?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4D39E-0480-4F8E-B0A6-0B92E90D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8348374" cy="3802085"/>
              </a:xfrm>
              <a:blipFill>
                <a:blip r:embed="rId2"/>
                <a:stretch>
                  <a:fillRect l="-1315" t="-4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18CB9-D39D-4B3E-BE95-02328407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7BD-8C08-43DE-A4BA-2CEB9B9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37C5E-1872-4B98-8320-2D050619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92E0D8-5137-4237-88D3-AB27ECFB55C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80FBAC5-B8A1-4D74-B919-B9184FDE45FF}"/>
              </a:ext>
            </a:extLst>
          </p:cNvPr>
          <p:cNvSpPr txBox="1">
            <a:spLocks/>
          </p:cNvSpPr>
          <p:nvPr/>
        </p:nvSpPr>
        <p:spPr>
          <a:xfrm>
            <a:off x="803244" y="2638044"/>
            <a:ext cx="4744116" cy="357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Models…</a:t>
            </a:r>
          </a:p>
          <a:p>
            <a:r>
              <a:rPr lang="en-US" sz="2400" dirty="0"/>
              <a:t>Predict response variables that are categorical (I.e. True or False, Yes or No)</a:t>
            </a:r>
          </a:p>
          <a:p>
            <a:r>
              <a:rPr lang="en-US" sz="2400" dirty="0"/>
              <a:t>Give fitted values between 0 and 1 through some transformations [2]</a:t>
            </a:r>
          </a:p>
        </p:txBody>
      </p:sp>
    </p:spTree>
    <p:extLst>
      <p:ext uri="{BB962C8B-B14F-4D97-AF65-F5344CB8AC3E}">
        <p14:creationId xmlns:p14="http://schemas.microsoft.com/office/powerpoint/2010/main" val="33437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7BD-8C08-43DE-A4BA-2CEB9B9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6A65DB8-56AD-464E-9113-75329F31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8" y="1559052"/>
            <a:ext cx="5652655" cy="3886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37C5E-1872-4B98-8320-2D050619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92E0D8-5137-4237-88D3-AB27ECFB55C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D5498-6338-481A-93C5-B6A322E69D58}"/>
              </a:ext>
            </a:extLst>
          </p:cNvPr>
          <p:cNvSpPr txBox="1"/>
          <p:nvPr/>
        </p:nvSpPr>
        <p:spPr>
          <a:xfrm>
            <a:off x="6449115" y="5445252"/>
            <a:ext cx="558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 that the values used to create the above plot are arbitrary for illustration purposes 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424A152-6CBC-4E2E-AE64-F457AE4310D9}"/>
              </a:ext>
            </a:extLst>
          </p:cNvPr>
          <p:cNvSpPr txBox="1">
            <a:spLocks/>
          </p:cNvSpPr>
          <p:nvPr/>
        </p:nvSpPr>
        <p:spPr>
          <a:xfrm>
            <a:off x="803244" y="2638044"/>
            <a:ext cx="4744116" cy="357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Models…</a:t>
            </a:r>
          </a:p>
          <a:p>
            <a:r>
              <a:rPr lang="en-US" sz="2400" dirty="0"/>
              <a:t>Predict response variables that are categorical (I.e. True or False, Yes or No)</a:t>
            </a:r>
          </a:p>
          <a:p>
            <a:r>
              <a:rPr lang="en-US" sz="2400" dirty="0"/>
              <a:t>Give fitted values between 0 and 1 through some transformations [2]</a:t>
            </a:r>
          </a:p>
        </p:txBody>
      </p:sp>
    </p:spTree>
    <p:extLst>
      <p:ext uri="{BB962C8B-B14F-4D97-AF65-F5344CB8AC3E}">
        <p14:creationId xmlns:p14="http://schemas.microsoft.com/office/powerpoint/2010/main" val="285869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57BD-8C08-43DE-A4BA-2CEB9B9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37C5E-1872-4B98-8320-2D050619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92E0D8-5137-4237-88D3-AB27ECFB55C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9430C8-2710-4B75-8235-55AF49EBC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54" y="1559052"/>
            <a:ext cx="5642711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49368-4A3E-4A84-B5D7-648D2573DDEE}"/>
              </a:ext>
            </a:extLst>
          </p:cNvPr>
          <p:cNvSpPr txBox="1"/>
          <p:nvPr/>
        </p:nvSpPr>
        <p:spPr>
          <a:xfrm>
            <a:off x="6449115" y="5445252"/>
            <a:ext cx="558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 that the values used to create the above plot are arbitrary for illustration purposes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909B19A-C18F-4F56-8A3E-F2966926DFD4}"/>
              </a:ext>
            </a:extLst>
          </p:cNvPr>
          <p:cNvSpPr txBox="1">
            <a:spLocks/>
          </p:cNvSpPr>
          <p:nvPr/>
        </p:nvSpPr>
        <p:spPr>
          <a:xfrm>
            <a:off x="803244" y="2638044"/>
            <a:ext cx="4744116" cy="357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Models…</a:t>
            </a:r>
          </a:p>
          <a:p>
            <a:r>
              <a:rPr lang="en-US" sz="2400" dirty="0"/>
              <a:t>Predict response variables that are categorical (I.e. True or False, Yes or No)</a:t>
            </a:r>
          </a:p>
          <a:p>
            <a:r>
              <a:rPr lang="en-US" sz="2400" dirty="0"/>
              <a:t>Give fitted values between 0 and 1 through some transformations [2]</a:t>
            </a:r>
          </a:p>
          <a:p>
            <a:r>
              <a:rPr lang="en-US" sz="2400" dirty="0"/>
              <a:t>Can be used to make classifiers by choosing a cutoff/threshold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7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C2C4-CE80-4080-8E7D-86F1C1DA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681DA-A20D-42C9-8A18-8732CB35F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Logistic curve has the form: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r>
                  <a:rPr lang="en-US" sz="2800" dirty="0"/>
                  <a:t>Predictions can be considered as probabilities.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681DA-A20D-42C9-8A18-8732CB35F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0" t="-2161" b="-4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87DA8-82FD-4DEF-A067-BC471D2D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C49-5725-4ED8-A854-1D27CADC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Prep/Cleaning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E2AB-2BB3-416E-9AF8-3DA7E257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2588"/>
          </a:xfrm>
        </p:spPr>
        <p:txBody>
          <a:bodyPr>
            <a:normAutofit/>
          </a:bodyPr>
          <a:lstStyle/>
          <a:p>
            <a:r>
              <a:rPr lang="en-US" sz="2800" dirty="0"/>
              <a:t>Excluded variables with too many missing data</a:t>
            </a:r>
          </a:p>
          <a:p>
            <a:endParaRPr lang="en-US" sz="2800" dirty="0"/>
          </a:p>
          <a:p>
            <a:r>
              <a:rPr lang="en-US" sz="2800" dirty="0"/>
              <a:t>Replaced missing values with average</a:t>
            </a:r>
          </a:p>
          <a:p>
            <a:endParaRPr lang="en-US" sz="2800" dirty="0"/>
          </a:p>
          <a:p>
            <a:r>
              <a:rPr lang="en-US" sz="2800" dirty="0"/>
              <a:t>Converted categorical variables such as family status, house type,  education level and more, into numeric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C9B6-3F6E-44AE-BE2B-2857AEBB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2E0D8-5137-4237-88D3-AB27ECFB55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22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1147</Words>
  <Application>Microsoft Office PowerPoint</Application>
  <PresentationFormat>Widescreen</PresentationFormat>
  <Paragraphs>260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Gill Sans MT</vt:lpstr>
      <vt:lpstr>Parcel</vt:lpstr>
      <vt:lpstr>Accept or reject clients’ loan applications?</vt:lpstr>
      <vt:lpstr>Outline</vt:lpstr>
      <vt:lpstr>PowerPoint Presentation</vt:lpstr>
      <vt:lpstr>prediction</vt:lpstr>
      <vt:lpstr>Logistic Regression</vt:lpstr>
      <vt:lpstr>Logistic Regression</vt:lpstr>
      <vt:lpstr>Logistic Regression</vt:lpstr>
      <vt:lpstr>Logistic Regression</vt:lpstr>
      <vt:lpstr>Data Prep/Cleaning</vt:lpstr>
      <vt:lpstr>Data Prep/Cleaning</vt:lpstr>
      <vt:lpstr>Data Prep/Cleaning</vt:lpstr>
      <vt:lpstr>Data Prep/Cleaning</vt:lpstr>
      <vt:lpstr>Final Model</vt:lpstr>
      <vt:lpstr>Final Model</vt:lpstr>
      <vt:lpstr>Performance of the Model</vt:lpstr>
      <vt:lpstr>Performance of the Model</vt:lpstr>
      <vt:lpstr>Performance of the Model</vt:lpstr>
      <vt:lpstr>Now, the problem is…</vt:lpstr>
      <vt:lpstr>Now, the problem is…</vt:lpstr>
      <vt:lpstr>Assumptions</vt:lpstr>
      <vt:lpstr>When the loss is 1000 : 3000 </vt:lpstr>
      <vt:lpstr>When the loss is 1000 : 5000</vt:lpstr>
      <vt:lpstr>When the loss is 1000:10000</vt:lpstr>
      <vt:lpstr>Conclusion</vt:lpstr>
      <vt:lpstr>Conclusion</vt:lpstr>
      <vt:lpstr>Strengths &amp; Weaknesses</vt:lpstr>
      <vt:lpstr>REFERENCES</vt:lpstr>
      <vt:lpstr>Acknowledgements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 or reject clients’ loan applications?</dc:title>
  <dc:creator>Alexander, Jezen</dc:creator>
  <cp:lastModifiedBy>Alexander, Jezen</cp:lastModifiedBy>
  <cp:revision>14</cp:revision>
  <dcterms:created xsi:type="dcterms:W3CDTF">2019-05-07T01:29:42Z</dcterms:created>
  <dcterms:modified xsi:type="dcterms:W3CDTF">2019-05-10T07:53:21Z</dcterms:modified>
</cp:coreProperties>
</file>