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8" r:id="rId2"/>
    <p:sldId id="256" r:id="rId3"/>
    <p:sldId id="257" r:id="rId4"/>
    <p:sldId id="264" r:id="rId5"/>
    <p:sldId id="266" r:id="rId6"/>
    <p:sldId id="271" r:id="rId7"/>
    <p:sldId id="272" r:id="rId8"/>
    <p:sldId id="265" r:id="rId9"/>
    <p:sldId id="267" r:id="rId10"/>
    <p:sldId id="270" r:id="rId11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77C2-1590-423F-911F-C7EE64A7F51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84EE-5F15-4205-8508-19E86B78E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97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66259" y="900684"/>
            <a:ext cx="7821295" cy="532130"/>
          </a:xfrm>
          <a:custGeom>
            <a:avLst/>
            <a:gdLst/>
            <a:ahLst/>
            <a:cxnLst/>
            <a:rect l="l" t="t" r="r" b="b"/>
            <a:pathLst>
              <a:path w="7821295" h="532130">
                <a:moveTo>
                  <a:pt x="7821168" y="0"/>
                </a:moveTo>
                <a:lnTo>
                  <a:pt x="0" y="0"/>
                </a:lnTo>
                <a:lnTo>
                  <a:pt x="0" y="531876"/>
                </a:lnTo>
                <a:lnTo>
                  <a:pt x="7821168" y="531876"/>
                </a:lnTo>
                <a:lnTo>
                  <a:pt x="7821168" y="0"/>
                </a:lnTo>
                <a:close/>
              </a:path>
            </a:pathLst>
          </a:custGeom>
          <a:solidFill>
            <a:srgbClr val="69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66259" y="900684"/>
            <a:ext cx="7821295" cy="532130"/>
          </a:xfrm>
          <a:custGeom>
            <a:avLst/>
            <a:gdLst/>
            <a:ahLst/>
            <a:cxnLst/>
            <a:rect l="l" t="t" r="r" b="b"/>
            <a:pathLst>
              <a:path w="7821295" h="532130">
                <a:moveTo>
                  <a:pt x="7821168" y="0"/>
                </a:moveTo>
                <a:lnTo>
                  <a:pt x="0" y="0"/>
                </a:lnTo>
                <a:lnTo>
                  <a:pt x="0" y="531876"/>
                </a:lnTo>
                <a:lnTo>
                  <a:pt x="7821168" y="531876"/>
                </a:lnTo>
                <a:lnTo>
                  <a:pt x="7821168" y="0"/>
                </a:lnTo>
                <a:close/>
              </a:path>
            </a:pathLst>
          </a:custGeom>
          <a:solidFill>
            <a:srgbClr val="69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49627" y="1523"/>
            <a:ext cx="3156685" cy="89001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47" y="903732"/>
            <a:ext cx="502920" cy="532130"/>
          </a:xfrm>
          <a:custGeom>
            <a:avLst/>
            <a:gdLst/>
            <a:ahLst/>
            <a:cxnLst/>
            <a:rect l="l" t="t" r="r" b="b"/>
            <a:pathLst>
              <a:path w="502920" h="532130">
                <a:moveTo>
                  <a:pt x="502920" y="0"/>
                </a:moveTo>
                <a:lnTo>
                  <a:pt x="0" y="0"/>
                </a:lnTo>
                <a:lnTo>
                  <a:pt x="0" y="531876"/>
                </a:lnTo>
                <a:lnTo>
                  <a:pt x="502920" y="531876"/>
                </a:lnTo>
                <a:lnTo>
                  <a:pt x="502920" y="0"/>
                </a:lnTo>
                <a:close/>
              </a:path>
            </a:pathLst>
          </a:custGeom>
          <a:solidFill>
            <a:srgbClr val="69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2411"/>
            <a:ext cx="501650" cy="5085715"/>
          </a:xfrm>
          <a:custGeom>
            <a:avLst/>
            <a:gdLst/>
            <a:ahLst/>
            <a:cxnLst/>
            <a:rect l="l" t="t" r="r" b="b"/>
            <a:pathLst>
              <a:path w="501650" h="5085715">
                <a:moveTo>
                  <a:pt x="501396" y="5085585"/>
                </a:moveTo>
                <a:lnTo>
                  <a:pt x="501396" y="0"/>
                </a:lnTo>
                <a:lnTo>
                  <a:pt x="0" y="0"/>
                </a:lnTo>
                <a:lnTo>
                  <a:pt x="0" y="5085585"/>
                </a:lnTo>
                <a:lnTo>
                  <a:pt x="501396" y="50855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095"/>
            <a:ext cx="504825" cy="588645"/>
          </a:xfrm>
          <a:custGeom>
            <a:avLst/>
            <a:gdLst/>
            <a:ahLst/>
            <a:cxnLst/>
            <a:rect l="l" t="t" r="r" b="b"/>
            <a:pathLst>
              <a:path w="504825" h="588645">
                <a:moveTo>
                  <a:pt x="504444" y="0"/>
                </a:moveTo>
                <a:lnTo>
                  <a:pt x="0" y="0"/>
                </a:lnTo>
                <a:lnTo>
                  <a:pt x="0" y="588263"/>
                </a:lnTo>
                <a:lnTo>
                  <a:pt x="504444" y="588263"/>
                </a:lnTo>
                <a:lnTo>
                  <a:pt x="5044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7959" y="1638045"/>
            <a:ext cx="319608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386" y="1667636"/>
            <a:ext cx="10279227" cy="465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elhorenvio.com.b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2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21F1D3-25A0-E0E8-1E7E-773C9793243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9773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2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68068D1-14A5-6B2C-33B3-171BF9A7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0"/>
            <a:ext cx="9144792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0124" y="2514600"/>
            <a:ext cx="584327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8000" dirty="0">
                <a:latin typeface="Times New Roman"/>
                <a:cs typeface="Times New Roman"/>
              </a:rPr>
              <a:t>Melhor Envio</a:t>
            </a:r>
            <a:endParaRPr sz="8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6259" y="1653593"/>
            <a:ext cx="419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lang="pt-BR" spc="-15" dirty="0"/>
              <a:t>Banco de Dados Relacionais</a:t>
            </a:r>
            <a:endParaRPr lang="pt-BR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4366259" y="1523"/>
            <a:ext cx="7821295" cy="1431290"/>
            <a:chOff x="4366259" y="1523"/>
            <a:chExt cx="7821295" cy="1431290"/>
          </a:xfrm>
        </p:grpSpPr>
        <p:sp>
          <p:nvSpPr>
            <p:cNvPr id="5" name="object 5"/>
            <p:cNvSpPr/>
            <p:nvPr/>
          </p:nvSpPr>
          <p:spPr>
            <a:xfrm>
              <a:off x="4366259" y="900684"/>
              <a:ext cx="7821295" cy="532130"/>
            </a:xfrm>
            <a:custGeom>
              <a:avLst/>
              <a:gdLst/>
              <a:ahLst/>
              <a:cxnLst/>
              <a:rect l="l" t="t" r="r" b="b"/>
              <a:pathLst>
                <a:path w="7821295" h="532130">
                  <a:moveTo>
                    <a:pt x="7821168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7821168" y="531876"/>
                  </a:lnTo>
                  <a:lnTo>
                    <a:pt x="7821168" y="0"/>
                  </a:lnTo>
                  <a:close/>
                </a:path>
              </a:pathLst>
            </a:custGeom>
            <a:solidFill>
              <a:srgbClr val="69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9627" y="1523"/>
              <a:ext cx="3156685" cy="89001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047" y="903732"/>
            <a:ext cx="502920" cy="532130"/>
          </a:xfrm>
          <a:custGeom>
            <a:avLst/>
            <a:gdLst/>
            <a:ahLst/>
            <a:cxnLst/>
            <a:rect l="l" t="t" r="r" b="b"/>
            <a:pathLst>
              <a:path w="502920" h="532130">
                <a:moveTo>
                  <a:pt x="502920" y="0"/>
                </a:moveTo>
                <a:lnTo>
                  <a:pt x="0" y="0"/>
                </a:lnTo>
                <a:lnTo>
                  <a:pt x="0" y="531876"/>
                </a:lnTo>
                <a:lnTo>
                  <a:pt x="502920" y="531876"/>
                </a:lnTo>
                <a:lnTo>
                  <a:pt x="502920" y="0"/>
                </a:lnTo>
                <a:close/>
              </a:path>
            </a:pathLst>
          </a:custGeom>
          <a:solidFill>
            <a:srgbClr val="69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772411"/>
            <a:ext cx="501650" cy="5085715"/>
          </a:xfrm>
          <a:custGeom>
            <a:avLst/>
            <a:gdLst/>
            <a:ahLst/>
            <a:cxnLst/>
            <a:rect l="l" t="t" r="r" b="b"/>
            <a:pathLst>
              <a:path w="501650" h="5085715">
                <a:moveTo>
                  <a:pt x="501396" y="5085585"/>
                </a:moveTo>
                <a:lnTo>
                  <a:pt x="501396" y="0"/>
                </a:lnTo>
                <a:lnTo>
                  <a:pt x="0" y="0"/>
                </a:lnTo>
                <a:lnTo>
                  <a:pt x="0" y="5085585"/>
                </a:lnTo>
                <a:lnTo>
                  <a:pt x="501396" y="50855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095"/>
            <a:ext cx="504825" cy="588645"/>
          </a:xfrm>
          <a:custGeom>
            <a:avLst/>
            <a:gdLst/>
            <a:ahLst/>
            <a:cxnLst/>
            <a:rect l="l" t="t" r="r" b="b"/>
            <a:pathLst>
              <a:path w="504825" h="588645">
                <a:moveTo>
                  <a:pt x="504444" y="0"/>
                </a:moveTo>
                <a:lnTo>
                  <a:pt x="0" y="0"/>
                </a:lnTo>
                <a:lnTo>
                  <a:pt x="0" y="588263"/>
                </a:lnTo>
                <a:lnTo>
                  <a:pt x="504444" y="588263"/>
                </a:lnTo>
                <a:lnTo>
                  <a:pt x="5044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1040" y="5116067"/>
            <a:ext cx="5843270" cy="466153"/>
          </a:xfrm>
          <a:prstGeom prst="rect">
            <a:avLst/>
          </a:prstGeom>
          <a:ln w="9144">
            <a:solidFill>
              <a:srgbClr val="69111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Jeziel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Luiz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Monteiro </a:t>
            </a:r>
            <a:r>
              <a:rPr sz="1400" spc="-10" dirty="0">
                <a:latin typeface="Calibri"/>
                <a:cs typeface="Calibri"/>
              </a:rPr>
              <a:t>Farani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202313146</a:t>
            </a:r>
            <a:endParaRPr sz="1400" dirty="0">
              <a:latin typeface="Calibri"/>
              <a:cs typeface="Calibri"/>
            </a:endParaRPr>
          </a:p>
          <a:p>
            <a:pPr marL="91440" marR="33210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Luiz Henrique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Souza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Nascimento</a:t>
            </a:r>
            <a:r>
              <a:rPr sz="1400" dirty="0">
                <a:latin typeface="Calibri"/>
                <a:cs typeface="Calibri"/>
              </a:rPr>
              <a:t> –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202310788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172803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  </a:t>
            </a:r>
            <a:r>
              <a:rPr lang="pt-BR" sz="2800" dirty="0">
                <a:ea typeface="+mn-lt"/>
                <a:cs typeface="+mn-lt"/>
              </a:rPr>
              <a:t>O </a:t>
            </a:r>
            <a:r>
              <a:rPr lang="pt-BR" sz="2800" dirty="0">
                <a:ea typeface="+mn-lt"/>
                <a:cs typeface="+mn-lt"/>
                <a:hlinkClick r:id="rId2"/>
              </a:rPr>
              <a:t>Melhor Envio</a:t>
            </a:r>
            <a:r>
              <a:rPr lang="pt-BR" sz="2800" dirty="0">
                <a:ea typeface="+mn-lt"/>
                <a:cs typeface="+mn-lt"/>
              </a:rPr>
              <a:t> é um domínio gratuito de gestão e intermediação de fretes. A missão da plataforma é simplificar a logística do e-commerce. Isso é feito oferecendo fretes baratos e acesso a diversas transportadoras e Correios de forma prática, integrada e livre de contratos.</a:t>
            </a:r>
            <a:endParaRPr lang="pt-BR" sz="28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990600"/>
            <a:ext cx="2133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/>
              <a:t>INTRODUÇÃO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026" name="Picture 2" descr="Melhor Envio - YouTube">
            <a:extLst>
              <a:ext uri="{FF2B5EF4-FFF2-40B4-BE49-F238E27FC236}">
                <a16:creationId xmlns:a16="http://schemas.microsoft.com/office/drawing/2014/main" id="{00CF8502-5B77-0D9D-91D7-3FCA4D9F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373380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33284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  </a:t>
            </a:r>
            <a:r>
              <a:rPr lang="pt-BR" sz="3600" dirty="0">
                <a:ea typeface="+mn-lt"/>
                <a:cs typeface="+mn-lt"/>
              </a:rPr>
              <a:t>O problema definido pela equipe é a demora da disponibilidade do código de rastreio e a segurança de que a encomenda chegará ao local. Portanto, optamos por um sistema mais simples e veloz para que o código de rastreio chegue mais rápido ao usuário e tenha a segurança de que a entrega vai ser efetuada. </a:t>
            </a:r>
            <a:endParaRPr lang="pt-BR" sz="36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990600"/>
            <a:ext cx="1905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Calibri"/>
                <a:cs typeface="Calibri"/>
              </a:rPr>
              <a:t>PROBLEMA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4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539057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2300" dirty="0">
                <a:ea typeface="+mn-lt"/>
                <a:cs typeface="+mn-lt"/>
              </a:rPr>
              <a:t>Usuário 🔶 Pagamento – </a:t>
            </a:r>
            <a:r>
              <a:rPr lang="pt-BR" sz="2300" b="1" dirty="0">
                <a:ea typeface="+mn-lt"/>
                <a:cs typeface="+mn-lt"/>
              </a:rPr>
              <a:t>um usuário</a:t>
            </a:r>
            <a:r>
              <a:rPr lang="pt-BR" sz="2300" dirty="0">
                <a:ea typeface="+mn-lt"/>
                <a:cs typeface="+mn-lt"/>
              </a:rPr>
              <a:t> pode efetuar </a:t>
            </a:r>
            <a:r>
              <a:rPr lang="pt-BR" sz="2300" b="1" dirty="0">
                <a:ea typeface="+mn-lt"/>
                <a:cs typeface="+mn-lt"/>
              </a:rPr>
              <a:t>um ou mais pagamentos</a:t>
            </a:r>
            <a:r>
              <a:rPr lang="pt-BR" sz="2300" dirty="0">
                <a:ea typeface="+mn-lt"/>
                <a:cs typeface="+mn-lt"/>
              </a:rPr>
              <a:t>, enquanto </a:t>
            </a:r>
            <a:r>
              <a:rPr lang="pt-BR" sz="2300" b="1" dirty="0">
                <a:ea typeface="+mn-lt"/>
                <a:cs typeface="+mn-lt"/>
              </a:rPr>
              <a:t>um pagamento</a:t>
            </a:r>
            <a:r>
              <a:rPr lang="pt-BR" sz="2300" dirty="0">
                <a:ea typeface="+mn-lt"/>
                <a:cs typeface="+mn-lt"/>
              </a:rPr>
              <a:t> pode ser efetuado por apenas </a:t>
            </a:r>
            <a:r>
              <a:rPr lang="pt-BR" sz="2300" b="1" dirty="0">
                <a:ea typeface="+mn-lt"/>
                <a:cs typeface="+mn-lt"/>
              </a:rPr>
              <a:t>um usuário</a:t>
            </a:r>
            <a:r>
              <a:rPr lang="pt-BR" sz="2300" dirty="0">
                <a:ea typeface="+mn-lt"/>
                <a:cs typeface="+mn-lt"/>
              </a:rPr>
              <a:t>;</a:t>
            </a: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r>
              <a:rPr lang="pt-BR" sz="2300" dirty="0">
                <a:ea typeface="+mn-lt"/>
                <a:cs typeface="+mn-lt"/>
              </a:rPr>
              <a:t>Usuário 🔶 Encomenda – </a:t>
            </a:r>
            <a:r>
              <a:rPr lang="pt-BR" sz="2300" b="1" dirty="0">
                <a:ea typeface="+mn-lt"/>
                <a:cs typeface="+mn-lt"/>
              </a:rPr>
              <a:t>um</a:t>
            </a:r>
            <a:r>
              <a:rPr lang="pt-BR" sz="2300" dirty="0">
                <a:ea typeface="+mn-lt"/>
                <a:cs typeface="+mn-lt"/>
              </a:rPr>
              <a:t> </a:t>
            </a:r>
            <a:r>
              <a:rPr lang="pt-BR" sz="2300" b="1" dirty="0">
                <a:ea typeface="+mn-lt"/>
                <a:cs typeface="+mn-lt"/>
              </a:rPr>
              <a:t>usuário</a:t>
            </a:r>
            <a:r>
              <a:rPr lang="pt-BR" sz="2300" dirty="0">
                <a:ea typeface="+mn-lt"/>
                <a:cs typeface="+mn-lt"/>
              </a:rPr>
              <a:t> pode fazer </a:t>
            </a:r>
            <a:r>
              <a:rPr lang="pt-BR" sz="2300" b="1" dirty="0">
                <a:ea typeface="+mn-lt"/>
                <a:cs typeface="+mn-lt"/>
              </a:rPr>
              <a:t>zero ou mais encomendas</a:t>
            </a:r>
            <a:r>
              <a:rPr lang="pt-BR" sz="2300" dirty="0">
                <a:ea typeface="+mn-lt"/>
                <a:cs typeface="+mn-lt"/>
              </a:rPr>
              <a:t>,</a:t>
            </a:r>
            <a:r>
              <a:rPr lang="pt-BR" sz="2300" b="1" dirty="0">
                <a:ea typeface="+mn-lt"/>
                <a:cs typeface="+mn-lt"/>
              </a:rPr>
              <a:t> </a:t>
            </a:r>
            <a:r>
              <a:rPr lang="pt-BR" sz="2300" dirty="0">
                <a:ea typeface="+mn-lt"/>
                <a:cs typeface="+mn-lt"/>
              </a:rPr>
              <a:t>enquanto </a:t>
            </a:r>
            <a:r>
              <a:rPr lang="pt-BR" sz="2300" b="1" dirty="0">
                <a:ea typeface="+mn-lt"/>
                <a:cs typeface="+mn-lt"/>
              </a:rPr>
              <a:t>uma</a:t>
            </a:r>
            <a:r>
              <a:rPr lang="pt-BR" sz="2300" dirty="0">
                <a:ea typeface="+mn-lt"/>
                <a:cs typeface="+mn-lt"/>
              </a:rPr>
              <a:t> </a:t>
            </a:r>
            <a:r>
              <a:rPr lang="pt-BR" sz="2300" b="1" dirty="0">
                <a:ea typeface="+mn-lt"/>
                <a:cs typeface="+mn-lt"/>
              </a:rPr>
              <a:t>encomenda</a:t>
            </a:r>
            <a:r>
              <a:rPr lang="pt-BR" sz="2300" dirty="0">
                <a:ea typeface="+mn-lt"/>
                <a:cs typeface="+mn-lt"/>
              </a:rPr>
              <a:t> é de apenas </a:t>
            </a:r>
            <a:r>
              <a:rPr lang="pt-BR" sz="2300" b="1" dirty="0">
                <a:ea typeface="+mn-lt"/>
                <a:cs typeface="+mn-lt"/>
              </a:rPr>
              <a:t>um usuário</a:t>
            </a:r>
            <a:r>
              <a:rPr lang="pt-BR" sz="2300" dirty="0">
                <a:ea typeface="+mn-lt"/>
                <a:cs typeface="+mn-lt"/>
              </a:rPr>
              <a:t>;</a:t>
            </a: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r>
              <a:rPr lang="pt-BR" sz="2300" dirty="0">
                <a:ea typeface="+mn-lt"/>
                <a:cs typeface="+mn-lt"/>
              </a:rPr>
              <a:t>Encomenda 🔶 </a:t>
            </a:r>
            <a:r>
              <a:rPr lang="pt-BR" sz="2300" dirty="0" err="1">
                <a:ea typeface="+mn-lt"/>
                <a:cs typeface="+mn-lt"/>
              </a:rPr>
              <a:t>TipoEncomenda</a:t>
            </a:r>
            <a:r>
              <a:rPr lang="pt-BR" sz="2300" dirty="0">
                <a:ea typeface="+mn-lt"/>
                <a:cs typeface="+mn-lt"/>
              </a:rPr>
              <a:t> – </a:t>
            </a:r>
            <a:r>
              <a:rPr lang="pt-BR" sz="2300" b="1" dirty="0">
                <a:ea typeface="+mn-lt"/>
                <a:cs typeface="+mn-lt"/>
              </a:rPr>
              <a:t>uma encomenda </a:t>
            </a:r>
            <a:r>
              <a:rPr lang="pt-BR" sz="2300" dirty="0">
                <a:ea typeface="+mn-lt"/>
                <a:cs typeface="+mn-lt"/>
              </a:rPr>
              <a:t>pertence apenas a </a:t>
            </a:r>
            <a:r>
              <a:rPr lang="pt-BR" sz="2300" b="1" dirty="0">
                <a:ea typeface="+mn-lt"/>
                <a:cs typeface="+mn-lt"/>
              </a:rPr>
              <a:t>um</a:t>
            </a:r>
            <a:r>
              <a:rPr lang="pt-BR" sz="2300" dirty="0">
                <a:ea typeface="+mn-lt"/>
                <a:cs typeface="+mn-lt"/>
              </a:rPr>
              <a:t> </a:t>
            </a:r>
            <a:r>
              <a:rPr lang="pt-BR" sz="2300" b="1" dirty="0">
                <a:ea typeface="+mn-lt"/>
                <a:cs typeface="+mn-lt"/>
              </a:rPr>
              <a:t>tipo</a:t>
            </a:r>
            <a:r>
              <a:rPr lang="pt-BR" sz="2300" dirty="0">
                <a:ea typeface="+mn-lt"/>
                <a:cs typeface="+mn-lt"/>
              </a:rPr>
              <a:t>, enquanto </a:t>
            </a:r>
            <a:r>
              <a:rPr lang="pt-BR" sz="2300" b="1" dirty="0">
                <a:ea typeface="+mn-lt"/>
                <a:cs typeface="+mn-lt"/>
              </a:rPr>
              <a:t>um tipo </a:t>
            </a:r>
            <a:r>
              <a:rPr lang="pt-BR" sz="2300" dirty="0">
                <a:ea typeface="+mn-lt"/>
                <a:cs typeface="+mn-lt"/>
              </a:rPr>
              <a:t>pode ter </a:t>
            </a:r>
            <a:r>
              <a:rPr lang="pt-BR" sz="2300" b="1" dirty="0">
                <a:ea typeface="+mn-lt"/>
                <a:cs typeface="+mn-lt"/>
              </a:rPr>
              <a:t>várias encomendas</a:t>
            </a:r>
            <a:r>
              <a:rPr lang="pt-BR" sz="2300" dirty="0">
                <a:ea typeface="+mn-lt"/>
                <a:cs typeface="+mn-lt"/>
              </a:rPr>
              <a:t>;</a:t>
            </a: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r>
              <a:rPr lang="pt-BR" sz="2300" dirty="0">
                <a:ea typeface="+mn-lt"/>
                <a:cs typeface="+mn-lt"/>
              </a:rPr>
              <a:t>Encomenda 🔶 Endereço – </a:t>
            </a:r>
            <a:r>
              <a:rPr lang="pt-BR" sz="2300" b="1" dirty="0">
                <a:ea typeface="+mn-lt"/>
                <a:cs typeface="+mn-lt"/>
              </a:rPr>
              <a:t>uma encomenda </a:t>
            </a:r>
            <a:r>
              <a:rPr lang="pt-BR" sz="2300" dirty="0">
                <a:ea typeface="+mn-lt"/>
                <a:cs typeface="+mn-lt"/>
              </a:rPr>
              <a:t>é destinada a apenas </a:t>
            </a:r>
            <a:r>
              <a:rPr lang="pt-BR" sz="2300" b="1" dirty="0">
                <a:ea typeface="+mn-lt"/>
                <a:cs typeface="+mn-lt"/>
              </a:rPr>
              <a:t>um endereço</a:t>
            </a:r>
            <a:r>
              <a:rPr lang="pt-BR" sz="2300" dirty="0">
                <a:ea typeface="+mn-lt"/>
                <a:cs typeface="+mn-lt"/>
              </a:rPr>
              <a:t>,</a:t>
            </a:r>
            <a:r>
              <a:rPr lang="pt-BR" sz="2300" b="1" dirty="0">
                <a:ea typeface="+mn-lt"/>
                <a:cs typeface="+mn-lt"/>
              </a:rPr>
              <a:t> </a:t>
            </a:r>
            <a:r>
              <a:rPr lang="pt-BR" sz="2300" dirty="0">
                <a:ea typeface="+mn-lt"/>
                <a:cs typeface="+mn-lt"/>
              </a:rPr>
              <a:t>enquanto </a:t>
            </a:r>
            <a:r>
              <a:rPr lang="pt-BR" sz="2300" b="1" dirty="0">
                <a:ea typeface="+mn-lt"/>
                <a:cs typeface="+mn-lt"/>
              </a:rPr>
              <a:t>um</a:t>
            </a:r>
            <a:r>
              <a:rPr lang="pt-BR" sz="2300" dirty="0">
                <a:ea typeface="+mn-lt"/>
                <a:cs typeface="+mn-lt"/>
              </a:rPr>
              <a:t> </a:t>
            </a:r>
            <a:r>
              <a:rPr lang="pt-BR" sz="2300" b="1" dirty="0">
                <a:ea typeface="+mn-lt"/>
                <a:cs typeface="+mn-lt"/>
              </a:rPr>
              <a:t>endereço</a:t>
            </a:r>
            <a:r>
              <a:rPr lang="pt-BR" sz="2300" dirty="0">
                <a:ea typeface="+mn-lt"/>
                <a:cs typeface="+mn-lt"/>
              </a:rPr>
              <a:t> pode receber várias </a:t>
            </a:r>
            <a:r>
              <a:rPr lang="pt-BR" sz="2300" b="1" dirty="0">
                <a:ea typeface="+mn-lt"/>
                <a:cs typeface="+mn-lt"/>
              </a:rPr>
              <a:t>encomendas</a:t>
            </a:r>
            <a:r>
              <a:rPr lang="pt-BR" sz="2300" dirty="0">
                <a:ea typeface="+mn-lt"/>
                <a:cs typeface="+mn-lt"/>
              </a:rPr>
              <a:t>;</a:t>
            </a: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endParaRPr lang="pt-BR" sz="28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5239" y="990600"/>
            <a:ext cx="3048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/>
              <a:t>RELACIONAMENTOS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78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DDCF-69E5-3CB5-B082-CE55655F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16AAAC-BCD7-5BA4-759F-7052AADE817E}"/>
              </a:ext>
            </a:extLst>
          </p:cNvPr>
          <p:cNvSpPr txBox="1"/>
          <p:nvPr/>
        </p:nvSpPr>
        <p:spPr>
          <a:xfrm>
            <a:off x="877011" y="1943226"/>
            <a:ext cx="10839450" cy="460574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0" algn="just" rtl="0" eaLnBrk="1" latinLnBrk="0" hangingPunct="1"/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Encomenda 🔶 Transportadora –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encomenda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 </a:t>
            </a:r>
            <a:r>
              <a:rPr lang="pt-BR" sz="2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</a:t>
            </a:r>
            <a:r>
              <a:rPr lang="pt-BR" sz="23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mais transportadoras,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enquanto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transportadora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transporta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várias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encomendas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algn="just" rtl="0" eaLnBrk="1" latinLnBrk="0" hangingPunct="1"/>
            <a:endParaRPr lang="pt-BR" sz="23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 rtl="0" eaLnBrk="1" latinLnBrk="0" hangingPunct="1"/>
            <a:r>
              <a:rPr lang="pt-BR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Transportadora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🔶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Coleta –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transportadora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faz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várias coletas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enquanto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coleta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feita por apenas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transportadora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algn="just" rtl="0" eaLnBrk="1" latinLnBrk="0" hangingPunct="1"/>
            <a:endParaRPr lang="pt-BR" sz="23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 rtl="0" eaLnBrk="1" latinLnBrk="0" hangingPunct="1"/>
            <a:r>
              <a:rPr lang="pt-BR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Transportadora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🔶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Entrega –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transportadora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faz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várias entregas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enquanto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entrega</a:t>
            </a:r>
            <a:r>
              <a:rPr lang="pt-BR" sz="23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realizada por apenas </a:t>
            </a:r>
            <a:r>
              <a:rPr lang="pt-BR" sz="23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transportadora</a:t>
            </a:r>
            <a:r>
              <a:rPr lang="pt-BR" sz="2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algn="just" rtl="0" eaLnBrk="1" latinLnBrk="0" hangingPunct="1"/>
            <a:endParaRPr lang="pt-BR" sz="2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 rtl="0" eaLnBrk="1" latinLnBrk="0" hangingPunct="1"/>
            <a:r>
              <a:rPr lang="pt-BR" sz="2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Transportadora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🔶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Frete –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transportadora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determina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vários fretes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enquanto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frete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determinado por apenas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transportadora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algn="just" rtl="0" eaLnBrk="1" latinLnBrk="0" hangingPunct="1"/>
            <a:endParaRPr lang="pt-BR" sz="2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2800" dirty="0"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AEE8F7-73A0-C0E3-7A99-E36C23B92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5239" y="990600"/>
            <a:ext cx="3048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/>
              <a:t>RELACIONAMENTOS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315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F2574-E708-6438-1ED0-F24464387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638D61-90EC-7A0E-9F85-0E19DD7913F4}"/>
              </a:ext>
            </a:extLst>
          </p:cNvPr>
          <p:cNvSpPr txBox="1"/>
          <p:nvPr/>
        </p:nvSpPr>
        <p:spPr>
          <a:xfrm>
            <a:off x="877011" y="1943226"/>
            <a:ext cx="10839450" cy="318997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0" algn="just" rtl="0" eaLnBrk="1" latinLnBrk="0" hangingPunct="1"/>
            <a:r>
              <a:rPr lang="pt-BR" sz="2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Frete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🔶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3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CategoriaFrete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frete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possui apenas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categoria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enquanto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categoria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possui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vários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fretes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 rtl="0" eaLnBrk="1" latinLnBrk="0" hangingPunct="1"/>
            <a:endParaRPr lang="pt-BR" sz="23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 rtl="0" eaLnBrk="1" latinLnBrk="0" hangingPunct="1"/>
            <a:r>
              <a:rPr lang="pt-BR" sz="2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Frete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🔶 </a:t>
            </a:r>
            <a:r>
              <a:rPr lang="pt-BR" sz="23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SeguroFrete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frete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pode possuir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ou mais seguros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enquanto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seguro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assegura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vários fretes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marL="0" algn="just" rtl="0" eaLnBrk="1" latinLnBrk="0" hangingPunct="1"/>
            <a:endParaRPr lang="pt-BR" sz="2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 rtl="0" eaLnBrk="1" latinLnBrk="0" hangingPunct="1"/>
            <a:r>
              <a:rPr lang="pt-BR" sz="2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Frete </a:t>
            </a:r>
            <a:r>
              <a:rPr lang="pt-BR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🔶 </a:t>
            </a:r>
            <a:r>
              <a:rPr lang="pt-BR" sz="23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ValorFrete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frete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possui apenas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valor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enquanto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valor 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pertence a apenas </a:t>
            </a:r>
            <a:r>
              <a:rPr lang="pt-BR" sz="2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frete</a:t>
            </a:r>
            <a:r>
              <a:rPr lang="pt-BR" sz="23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2800" dirty="0"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3AD472-F852-A584-770A-56B0EDB3C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5239" y="990600"/>
            <a:ext cx="3048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/>
              <a:t>RELACIONAMENTOS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23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2507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  </a:t>
            </a:r>
            <a:endParaRPr lang="pt-BR" sz="28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011" y="990600"/>
            <a:ext cx="3048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Calibri"/>
                <a:cs typeface="Calibri"/>
              </a:rPr>
              <a:t>MER (</a:t>
            </a:r>
            <a:r>
              <a:rPr lang="pt-BR" b="1" dirty="0" err="1">
                <a:latin typeface="Calibri"/>
                <a:cs typeface="Calibri"/>
              </a:rPr>
              <a:t>brModelo</a:t>
            </a:r>
            <a:r>
              <a:rPr lang="pt-BR" b="1" dirty="0"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0A69BA-E2A8-B02C-1D3A-24DB5927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82" y="1828800"/>
            <a:ext cx="10578036" cy="42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2507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  </a:t>
            </a:r>
            <a:endParaRPr lang="pt-BR" sz="28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381000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Calibri"/>
                <a:cs typeface="Calibri"/>
              </a:rPr>
              <a:t>Modelo Relacional (MySQL)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9F5C0B-15B7-CB84-F715-611293B7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56" y="1943226"/>
            <a:ext cx="8595360" cy="47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370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Calibri</vt:lpstr>
      <vt:lpstr>Times New Roman</vt:lpstr>
      <vt:lpstr>Office Theme</vt:lpstr>
      <vt:lpstr>Apresentação do PowerPoint</vt:lpstr>
      <vt:lpstr>Banco de Dados Relacionais</vt:lpstr>
      <vt:lpstr>INTRODUÇÃO</vt:lpstr>
      <vt:lpstr>PROBLEMA</vt:lpstr>
      <vt:lpstr>RELACIONAMENTOS</vt:lpstr>
      <vt:lpstr>RELACIONAMENTOS</vt:lpstr>
      <vt:lpstr>RELACIONAMENTOS</vt:lpstr>
      <vt:lpstr>MER (brModelo)</vt:lpstr>
      <vt:lpstr>Modelo Relacional (MySQL)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Jeziel L. Monteiro Farani</cp:lastModifiedBy>
  <cp:revision>11</cp:revision>
  <dcterms:created xsi:type="dcterms:W3CDTF">2023-04-22T02:03:30Z</dcterms:created>
  <dcterms:modified xsi:type="dcterms:W3CDTF">2024-12-03T15:43:39Z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2023-04-22T00:00:00Z</vt:filetime>
  </property>
</Properties>
</file>