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jpeg"/><Relationship Id="rId3"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9.jpeg"/><Relationship Id="rId5" Type="http://schemas.openxmlformats.org/officeDocument/2006/relationships/image" Target="../media/image16.png"/><Relationship Id="rId6" Type="http://schemas.openxmlformats.org/officeDocument/2006/relationships/image" Target="../media/image1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image" Target="../media/image13.jpeg"/><Relationship Id="rId8" Type="http://schemas.openxmlformats.org/officeDocument/2006/relationships/image" Target="../media/image14.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3.jpeg"/><Relationship Id="rId5" Type="http://schemas.openxmlformats.org/officeDocument/2006/relationships/image" Target="../media/image5.png"/><Relationship Id="rId6"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8.jpeg"/><Relationship Id="rId7"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2" name="Google Shape;21;p1" descr="Google Shape;21;p1"/>
          <p:cNvPicPr>
            <a:picLocks noChangeAspect="1"/>
          </p:cNvPicPr>
          <p:nvPr/>
        </p:nvPicPr>
        <p:blipFill>
          <a:blip r:embed="rId2">
            <a:extLst/>
          </a:blip>
          <a:srcRect l="0" t="0" r="0" b="27310"/>
          <a:stretch>
            <a:fillRect/>
          </a:stretch>
        </p:blipFill>
        <p:spPr>
          <a:xfrm>
            <a:off x="0" y="0"/>
            <a:ext cx="25375588" cy="13834037"/>
          </a:xfrm>
          <a:prstGeom prst="rect">
            <a:avLst/>
          </a:prstGeom>
          <a:ln w="12700">
            <a:miter lim="400000"/>
          </a:ln>
        </p:spPr>
      </p:pic>
      <p:pic>
        <p:nvPicPr>
          <p:cNvPr id="153" name="Google Shape;22;p1" descr="Google Shape;22;p1"/>
          <p:cNvPicPr>
            <a:picLocks noChangeAspect="1"/>
          </p:cNvPicPr>
          <p:nvPr/>
        </p:nvPicPr>
        <p:blipFill>
          <a:blip r:embed="rId3">
            <a:extLst/>
          </a:blip>
          <a:stretch>
            <a:fillRect/>
          </a:stretch>
        </p:blipFill>
        <p:spPr>
          <a:xfrm>
            <a:off x="3855045" y="3067843"/>
            <a:ext cx="16673716" cy="769814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1" name="Group"/>
          <p:cNvGrpSpPr/>
          <p:nvPr/>
        </p:nvGrpSpPr>
        <p:grpSpPr>
          <a:xfrm>
            <a:off x="-304436" y="11462938"/>
            <a:ext cx="24992872" cy="2377264"/>
            <a:chOff x="0" y="0"/>
            <a:chExt cx="24992871" cy="2377263"/>
          </a:xfrm>
        </p:grpSpPr>
        <p:sp>
          <p:nvSpPr>
            <p:cNvPr id="228" name="Rectangle"/>
            <p:cNvSpPr/>
            <p:nvPr/>
          </p:nvSpPr>
          <p:spPr>
            <a:xfrm>
              <a:off x="0" y="0"/>
              <a:ext cx="24992872" cy="2377264"/>
            </a:xfrm>
            <a:prstGeom prst="rect">
              <a:avLst/>
            </a:prstGeom>
            <a:solidFill>
              <a:srgbClr val="E7F4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229" name="Google Shape;36;p3" descr="Google Shape;36;p3"/>
            <p:cNvPicPr>
              <a:picLocks noChangeAspect="1"/>
            </p:cNvPicPr>
            <p:nvPr/>
          </p:nvPicPr>
          <p:blipFill>
            <a:blip r:embed="rId2">
              <a:extLst/>
            </a:blip>
            <a:stretch>
              <a:fillRect/>
            </a:stretch>
          </p:blipFill>
          <p:spPr>
            <a:xfrm>
              <a:off x="17208031" y="240314"/>
              <a:ext cx="4872322" cy="1707159"/>
            </a:xfrm>
            <a:prstGeom prst="rect">
              <a:avLst/>
            </a:prstGeom>
            <a:ln w="12700" cap="flat">
              <a:noFill/>
              <a:miter lim="400000"/>
            </a:ln>
            <a:effectLst/>
          </p:spPr>
        </p:pic>
        <p:pic>
          <p:nvPicPr>
            <p:cNvPr id="230" name="SatAIHor.png" descr="SatAIHor.png"/>
            <p:cNvPicPr>
              <a:picLocks noChangeAspect="1"/>
            </p:cNvPicPr>
            <p:nvPr/>
          </p:nvPicPr>
          <p:blipFill>
            <a:blip r:embed="rId3">
              <a:extLst/>
            </a:blip>
            <a:stretch>
              <a:fillRect/>
            </a:stretch>
          </p:blipFill>
          <p:spPr>
            <a:xfrm>
              <a:off x="3239686" y="316972"/>
              <a:ext cx="3909038" cy="1553843"/>
            </a:xfrm>
            <a:prstGeom prst="rect">
              <a:avLst/>
            </a:prstGeom>
            <a:ln w="12700" cap="flat">
              <a:noFill/>
              <a:miter lim="400000"/>
            </a:ln>
            <a:effectLst/>
          </p:spPr>
        </p:pic>
      </p:grpSp>
      <p:sp>
        <p:nvSpPr>
          <p:cNvPr id="23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3" name="¿Cómo funciona CDD?"/>
          <p:cNvSpPr txBox="1"/>
          <p:nvPr>
            <p:ph type="title"/>
          </p:nvPr>
        </p:nvSpPr>
        <p:spPr>
          <a:prstGeom prst="rect">
            <a:avLst/>
          </a:prstGeom>
        </p:spPr>
        <p:txBody>
          <a:bodyPr/>
          <a:lstStyle>
            <a:lvl1pPr>
              <a:defRPr spc="-159" sz="8000"/>
            </a:lvl1pPr>
          </a:lstStyle>
          <a:p>
            <a:pPr/>
            <a:r>
              <a:t>¿Cómo funciona CDD?</a:t>
            </a:r>
          </a:p>
        </p:txBody>
      </p:sp>
      <p:pic>
        <p:nvPicPr>
          <p:cNvPr id="234" name="Google Shape;85;p9" descr="Google Shape;85;p9"/>
          <p:cNvPicPr>
            <a:picLocks noChangeAspect="1"/>
          </p:cNvPicPr>
          <p:nvPr/>
        </p:nvPicPr>
        <p:blipFill>
          <a:blip r:embed="rId4">
            <a:extLst/>
          </a:blip>
          <a:srcRect l="0" t="0" r="0" b="52344"/>
          <a:stretch>
            <a:fillRect/>
          </a:stretch>
        </p:blipFill>
        <p:spPr>
          <a:xfrm>
            <a:off x="1364351" y="3869531"/>
            <a:ext cx="11638536" cy="5976753"/>
          </a:xfrm>
          <a:prstGeom prst="rect">
            <a:avLst/>
          </a:prstGeom>
          <a:ln w="12700">
            <a:miter lim="400000"/>
          </a:ln>
        </p:spPr>
      </p:pic>
      <p:pic>
        <p:nvPicPr>
          <p:cNvPr id="235" name="Google Shape;85;p9" descr="Google Shape;85;p9"/>
          <p:cNvPicPr>
            <a:picLocks noChangeAspect="1"/>
          </p:cNvPicPr>
          <p:nvPr/>
        </p:nvPicPr>
        <p:blipFill>
          <a:blip r:embed="rId4">
            <a:extLst/>
          </a:blip>
          <a:srcRect l="0" t="46460" r="39187" b="1144"/>
          <a:stretch>
            <a:fillRect/>
          </a:stretch>
        </p:blipFill>
        <p:spPr>
          <a:xfrm>
            <a:off x="14420395" y="3302816"/>
            <a:ext cx="7938081" cy="7369861"/>
          </a:xfrm>
          <a:prstGeom prst="rect">
            <a:avLst/>
          </a:prstGeom>
          <a:ln w="12700">
            <a:miter lim="400000"/>
          </a:ln>
        </p:spPr>
      </p:pic>
      <p:pic>
        <p:nvPicPr>
          <p:cNvPr id="236" name="iu-3.png" descr="iu-3.png"/>
          <p:cNvPicPr>
            <a:picLocks noChangeAspect="1"/>
          </p:cNvPicPr>
          <p:nvPr/>
        </p:nvPicPr>
        <p:blipFill>
          <a:blip r:embed="rId5">
            <a:extLst/>
          </a:blip>
          <a:srcRect l="35398" t="21402" r="31979" b="46308"/>
          <a:stretch>
            <a:fillRect/>
          </a:stretch>
        </p:blipFill>
        <p:spPr>
          <a:xfrm>
            <a:off x="14839441" y="1115639"/>
            <a:ext cx="2297608" cy="1360721"/>
          </a:xfrm>
          <a:prstGeom prst="rect">
            <a:avLst/>
          </a:prstGeom>
          <a:ln w="12700">
            <a:miter lim="400000"/>
          </a:ln>
        </p:spPr>
      </p:pic>
      <p:pic>
        <p:nvPicPr>
          <p:cNvPr id="237" name="iu-3.png" descr="iu-3.png"/>
          <p:cNvPicPr>
            <a:picLocks noChangeAspect="1"/>
          </p:cNvPicPr>
          <p:nvPr/>
        </p:nvPicPr>
        <p:blipFill>
          <a:blip r:embed="rId5">
            <a:extLst/>
          </a:blip>
          <a:srcRect l="13194" t="50147" r="9947" b="17563"/>
          <a:stretch>
            <a:fillRect/>
          </a:stretch>
        </p:blipFill>
        <p:spPr>
          <a:xfrm>
            <a:off x="17455298" y="1242639"/>
            <a:ext cx="4403952" cy="110704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2" name="Group"/>
          <p:cNvGrpSpPr/>
          <p:nvPr/>
        </p:nvGrpSpPr>
        <p:grpSpPr>
          <a:xfrm>
            <a:off x="-304436" y="11462938"/>
            <a:ext cx="24992872" cy="2377264"/>
            <a:chOff x="0" y="0"/>
            <a:chExt cx="24992871" cy="2377263"/>
          </a:xfrm>
        </p:grpSpPr>
        <p:sp>
          <p:nvSpPr>
            <p:cNvPr id="239" name="Rectangle"/>
            <p:cNvSpPr/>
            <p:nvPr/>
          </p:nvSpPr>
          <p:spPr>
            <a:xfrm>
              <a:off x="0" y="0"/>
              <a:ext cx="24992872" cy="2377264"/>
            </a:xfrm>
            <a:prstGeom prst="rect">
              <a:avLst/>
            </a:prstGeom>
            <a:solidFill>
              <a:srgbClr val="E7F4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240" name="Google Shape;36;p3" descr="Google Shape;36;p3"/>
            <p:cNvPicPr>
              <a:picLocks noChangeAspect="1"/>
            </p:cNvPicPr>
            <p:nvPr/>
          </p:nvPicPr>
          <p:blipFill>
            <a:blip r:embed="rId2">
              <a:extLst/>
            </a:blip>
            <a:stretch>
              <a:fillRect/>
            </a:stretch>
          </p:blipFill>
          <p:spPr>
            <a:xfrm>
              <a:off x="17208031" y="240314"/>
              <a:ext cx="4872322" cy="1707159"/>
            </a:xfrm>
            <a:prstGeom prst="rect">
              <a:avLst/>
            </a:prstGeom>
            <a:ln w="12700" cap="flat">
              <a:noFill/>
              <a:miter lim="400000"/>
            </a:ln>
            <a:effectLst/>
          </p:spPr>
        </p:pic>
        <p:pic>
          <p:nvPicPr>
            <p:cNvPr id="241" name="SatAIHor.png" descr="SatAIHor.png"/>
            <p:cNvPicPr>
              <a:picLocks noChangeAspect="1"/>
            </p:cNvPicPr>
            <p:nvPr/>
          </p:nvPicPr>
          <p:blipFill>
            <a:blip r:embed="rId3">
              <a:extLst/>
            </a:blip>
            <a:stretch>
              <a:fillRect/>
            </a:stretch>
          </p:blipFill>
          <p:spPr>
            <a:xfrm>
              <a:off x="3239686" y="316972"/>
              <a:ext cx="3909038" cy="1553843"/>
            </a:xfrm>
            <a:prstGeom prst="rect">
              <a:avLst/>
            </a:prstGeom>
            <a:ln w="12700" cap="flat">
              <a:noFill/>
              <a:miter lim="400000"/>
            </a:ln>
            <a:effectLst/>
          </p:spPr>
        </p:pic>
      </p:grpSp>
      <p:sp>
        <p:nvSpPr>
          <p:cNvPr id="24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4" name="El desempeño del modelo"/>
          <p:cNvSpPr txBox="1"/>
          <p:nvPr>
            <p:ph type="title"/>
          </p:nvPr>
        </p:nvSpPr>
        <p:spPr>
          <a:prstGeom prst="rect">
            <a:avLst/>
          </a:prstGeom>
        </p:spPr>
        <p:txBody>
          <a:bodyPr/>
          <a:lstStyle>
            <a:lvl1pPr>
              <a:defRPr spc="-159" sz="8000"/>
            </a:lvl1pPr>
          </a:lstStyle>
          <a:p>
            <a:pPr/>
            <a:r>
              <a:t>El desempeño del modelo</a:t>
            </a:r>
          </a:p>
        </p:txBody>
      </p:sp>
      <p:graphicFrame>
        <p:nvGraphicFramePr>
          <p:cNvPr id="245" name="Table"/>
          <p:cNvGraphicFramePr/>
          <p:nvPr/>
        </p:nvGraphicFramePr>
        <p:xfrm>
          <a:off x="2192522" y="4355786"/>
          <a:ext cx="10762160" cy="5017128"/>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3250875"/>
                <a:gridCol w="2499527"/>
                <a:gridCol w="2499527"/>
                <a:gridCol w="2499527"/>
              </a:tblGrid>
              <a:tr h="1251107">
                <a:tc>
                  <a:txBody>
                    <a:bodyPr/>
                    <a:lstStyle/>
                    <a:p>
                      <a:pPr defTabSz="914400">
                        <a:tabLst>
                          <a:tab pos="1663700" algn="l"/>
                        </a:tabLst>
                        <a:defRPr sz="3200"/>
                      </a:pPr>
                    </a:p>
                  </a:txBody>
                  <a:tcPr marL="50800" marR="50800" marT="50800" marB="50800" anchor="ctr" anchorCtr="0" horzOverflow="overflow">
                    <a:solidFill>
                      <a:srgbClr val="6FC6BD"/>
                    </a:solidFill>
                  </a:tcPr>
                </a:tc>
                <a:tc>
                  <a:txBody>
                    <a:bodyPr/>
                    <a:lstStyle/>
                    <a:p>
                      <a:pPr defTabSz="914400">
                        <a:tabLst>
                          <a:tab pos="1663700" algn="l"/>
                        </a:tabLst>
                        <a:defRPr b="0"/>
                      </a:pPr>
                      <a:r>
                        <a:rPr b="1" sz="3200"/>
                        <a:t>Precision</a:t>
                      </a:r>
                    </a:p>
                  </a:txBody>
                  <a:tcPr marL="50800" marR="50800" marT="50800" marB="50800" anchor="ctr" anchorCtr="0" horzOverflow="overflow">
                    <a:solidFill>
                      <a:srgbClr val="6FC6BD"/>
                    </a:solidFill>
                  </a:tcPr>
                </a:tc>
                <a:tc>
                  <a:txBody>
                    <a:bodyPr/>
                    <a:lstStyle/>
                    <a:p>
                      <a:pPr defTabSz="914400">
                        <a:tabLst>
                          <a:tab pos="1663700" algn="l"/>
                        </a:tabLst>
                        <a:defRPr b="0"/>
                      </a:pPr>
                      <a:r>
                        <a:rPr b="1" sz="3200"/>
                        <a:t>Recall</a:t>
                      </a:r>
                    </a:p>
                  </a:txBody>
                  <a:tcPr marL="50800" marR="50800" marT="50800" marB="50800" anchor="ctr" anchorCtr="0" horzOverflow="overflow">
                    <a:solidFill>
                      <a:srgbClr val="6FC6BD"/>
                    </a:solidFill>
                  </a:tcPr>
                </a:tc>
                <a:tc>
                  <a:txBody>
                    <a:bodyPr/>
                    <a:lstStyle/>
                    <a:p>
                      <a:pPr defTabSz="914400">
                        <a:tabLst>
                          <a:tab pos="1663700" algn="l"/>
                        </a:tabLst>
                        <a:defRPr b="0"/>
                      </a:pPr>
                      <a:r>
                        <a:rPr b="1" sz="3200"/>
                        <a:t>F1-Score</a:t>
                      </a:r>
                    </a:p>
                  </a:txBody>
                  <a:tcPr marL="50800" marR="50800" marT="50800" marB="50800" anchor="ctr" anchorCtr="0" horzOverflow="overflow">
                    <a:solidFill>
                      <a:srgbClr val="6FC6BD"/>
                    </a:solidFill>
                  </a:tcPr>
                </a:tc>
              </a:tr>
              <a:tr h="1251107">
                <a:tc>
                  <a:txBody>
                    <a:bodyPr/>
                    <a:lstStyle/>
                    <a:p>
                      <a:pPr defTabSz="914400">
                        <a:tabLst>
                          <a:tab pos="1663700" algn="l"/>
                        </a:tabLst>
                        <a:defRPr b="0"/>
                      </a:pPr>
                      <a:r>
                        <a:rPr b="1" sz="3200"/>
                        <a:t>Roya</a:t>
                      </a:r>
                    </a:p>
                  </a:txBody>
                  <a:tcPr marL="50800" marR="50800" marT="50800" marB="50800" anchor="ctr" anchorCtr="0" horzOverflow="overflow">
                    <a:solidFill>
                      <a:srgbClr val="FFFFD9"/>
                    </a:solidFill>
                  </a:tcPr>
                </a:tc>
                <a:tc>
                  <a:txBody>
                    <a:bodyPr/>
                    <a:lstStyle/>
                    <a:p>
                      <a:pPr defTabSz="914400"/>
                      <a:r>
                        <a:rPr sz="3200"/>
                        <a:t>0.99</a:t>
                      </a:r>
                    </a:p>
                  </a:txBody>
                  <a:tcPr marL="50800" marR="50800" marT="50800" marB="50800" anchor="ctr" anchorCtr="0" horzOverflow="overflow"/>
                </a:tc>
                <a:tc>
                  <a:txBody>
                    <a:bodyPr/>
                    <a:lstStyle/>
                    <a:p>
                      <a:pPr defTabSz="914400"/>
                      <a:r>
                        <a:rPr sz="3200"/>
                        <a:t>1.00</a:t>
                      </a:r>
                    </a:p>
                  </a:txBody>
                  <a:tcPr marL="50800" marR="50800" marT="50800" marB="50800" anchor="ctr" anchorCtr="0" horzOverflow="overflow"/>
                </a:tc>
                <a:tc>
                  <a:txBody>
                    <a:bodyPr/>
                    <a:lstStyle/>
                    <a:p>
                      <a:pPr defTabSz="914400"/>
                      <a:r>
                        <a:rPr sz="3200"/>
                        <a:t>1.00</a:t>
                      </a:r>
                    </a:p>
                  </a:txBody>
                  <a:tcPr marL="50800" marR="50800" marT="50800" marB="50800" anchor="ctr" anchorCtr="0" horzOverflow="overflow"/>
                </a:tc>
              </a:tr>
              <a:tr h="1251107">
                <a:tc>
                  <a:txBody>
                    <a:bodyPr/>
                    <a:lstStyle/>
                    <a:p>
                      <a:pPr defTabSz="914400">
                        <a:tabLst>
                          <a:tab pos="1663700" algn="l"/>
                        </a:tabLst>
                        <a:defRPr b="0"/>
                      </a:pPr>
                      <a:r>
                        <a:rPr b="1" sz="3200"/>
                        <a:t>Mancha foliar</a:t>
                      </a:r>
                    </a:p>
                  </a:txBody>
                  <a:tcPr marL="50800" marR="50800" marT="50800" marB="50800" anchor="ctr" anchorCtr="0" horzOverflow="overflow">
                    <a:solidFill>
                      <a:srgbClr val="FFFFD9"/>
                    </a:solidFill>
                  </a:tcPr>
                </a:tc>
                <a:tc>
                  <a:txBody>
                    <a:bodyPr/>
                    <a:lstStyle/>
                    <a:p>
                      <a:pPr defTabSz="914400"/>
                      <a:r>
                        <a:rPr sz="3200"/>
                        <a:t>1.00</a:t>
                      </a:r>
                    </a:p>
                  </a:txBody>
                  <a:tcPr marL="50800" marR="50800" marT="50800" marB="50800" anchor="ctr" anchorCtr="0" horzOverflow="overflow"/>
                </a:tc>
                <a:tc>
                  <a:txBody>
                    <a:bodyPr/>
                    <a:lstStyle/>
                    <a:p>
                      <a:pPr defTabSz="914400"/>
                      <a:r>
                        <a:rPr sz="3200"/>
                        <a:t>0.98</a:t>
                      </a:r>
                    </a:p>
                  </a:txBody>
                  <a:tcPr marL="50800" marR="50800" marT="50800" marB="50800" anchor="ctr" anchorCtr="0" horzOverflow="overflow"/>
                </a:tc>
                <a:tc>
                  <a:txBody>
                    <a:bodyPr/>
                    <a:lstStyle/>
                    <a:p>
                      <a:pPr defTabSz="914400"/>
                      <a:r>
                        <a:rPr sz="3200"/>
                        <a:t>0.99</a:t>
                      </a:r>
                    </a:p>
                  </a:txBody>
                  <a:tcPr marL="50800" marR="50800" marT="50800" marB="50800" anchor="ctr" anchorCtr="0" horzOverflow="overflow"/>
                </a:tc>
              </a:tr>
              <a:tr h="1251107">
                <a:tc>
                  <a:txBody>
                    <a:bodyPr/>
                    <a:lstStyle/>
                    <a:p>
                      <a:pPr defTabSz="914400">
                        <a:tabLst>
                          <a:tab pos="1663700" algn="l"/>
                        </a:tabLst>
                        <a:defRPr b="0"/>
                      </a:pPr>
                      <a:r>
                        <a:rPr b="1" sz="3200"/>
                        <a:t>Sanas</a:t>
                      </a:r>
                    </a:p>
                  </a:txBody>
                  <a:tcPr marL="50800" marR="50800" marT="50800" marB="50800" anchor="ctr" anchorCtr="0" horzOverflow="overflow">
                    <a:solidFill>
                      <a:srgbClr val="FFFFD9"/>
                    </a:solidFill>
                  </a:tcPr>
                </a:tc>
                <a:tc>
                  <a:txBody>
                    <a:bodyPr/>
                    <a:lstStyle/>
                    <a:p>
                      <a:pPr defTabSz="914400"/>
                      <a:r>
                        <a:rPr sz="3200"/>
                        <a:t>0.99</a:t>
                      </a:r>
                    </a:p>
                  </a:txBody>
                  <a:tcPr marL="50800" marR="50800" marT="50800" marB="50800" anchor="ctr" anchorCtr="0" horzOverflow="overflow"/>
                </a:tc>
                <a:tc>
                  <a:txBody>
                    <a:bodyPr/>
                    <a:lstStyle/>
                    <a:p>
                      <a:pPr defTabSz="914400"/>
                      <a:r>
                        <a:rPr sz="3200"/>
                        <a:t>1.00</a:t>
                      </a:r>
                    </a:p>
                  </a:txBody>
                  <a:tcPr marL="50800" marR="50800" marT="50800" marB="50800" anchor="ctr" anchorCtr="0" horzOverflow="overflow"/>
                </a:tc>
                <a:tc>
                  <a:txBody>
                    <a:bodyPr/>
                    <a:lstStyle/>
                    <a:p>
                      <a:pPr defTabSz="914400"/>
                      <a:r>
                        <a:rPr sz="3200"/>
                        <a:t>1.00</a:t>
                      </a:r>
                    </a:p>
                  </a:txBody>
                  <a:tcPr marL="50800" marR="50800" marT="50800" marB="50800" anchor="ctr" anchorCtr="0" horzOverflow="overflow"/>
                </a:tc>
              </a:tr>
            </a:tbl>
          </a:graphicData>
        </a:graphic>
      </p:graphicFrame>
      <p:pic>
        <p:nvPicPr>
          <p:cNvPr id="246" name="Screenshot 2021-07-29 at 10.39.54.png" descr="Screenshot 2021-07-29 at 10.39.54.png"/>
          <p:cNvPicPr>
            <a:picLocks noChangeAspect="1"/>
          </p:cNvPicPr>
          <p:nvPr/>
        </p:nvPicPr>
        <p:blipFill>
          <a:blip r:embed="rId4">
            <a:extLst/>
          </a:blip>
          <a:stretch>
            <a:fillRect/>
          </a:stretch>
        </p:blipFill>
        <p:spPr>
          <a:xfrm>
            <a:off x="14988163" y="3997699"/>
            <a:ext cx="8314828" cy="5720602"/>
          </a:xfrm>
          <a:prstGeom prst="rect">
            <a:avLst/>
          </a:prstGeom>
          <a:ln w="12700">
            <a:miter lim="400000"/>
          </a:ln>
        </p:spPr>
      </p:pic>
      <p:sp>
        <p:nvSpPr>
          <p:cNvPr id="247" name="Matriz de…"/>
          <p:cNvSpPr txBox="1"/>
          <p:nvPr/>
        </p:nvSpPr>
        <p:spPr>
          <a:xfrm>
            <a:off x="17321949" y="2006284"/>
            <a:ext cx="3206751" cy="16325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5000">
                <a:solidFill>
                  <a:schemeClr val="accent5">
                    <a:lumOff val="-29866"/>
                  </a:schemeClr>
                </a:solidFill>
              </a:defRPr>
            </a:pPr>
            <a:r>
              <a:t>Matriz de </a:t>
            </a:r>
          </a:p>
          <a:p>
            <a:pPr>
              <a:defRPr b="1" sz="5000">
                <a:solidFill>
                  <a:schemeClr val="accent5">
                    <a:lumOff val="-29866"/>
                  </a:schemeClr>
                </a:solidFill>
              </a:defRPr>
            </a:pPr>
            <a:r>
              <a:t>Confusión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2" name="Group"/>
          <p:cNvGrpSpPr/>
          <p:nvPr/>
        </p:nvGrpSpPr>
        <p:grpSpPr>
          <a:xfrm>
            <a:off x="-304436" y="11462938"/>
            <a:ext cx="24992872" cy="2377264"/>
            <a:chOff x="0" y="0"/>
            <a:chExt cx="24992871" cy="2377263"/>
          </a:xfrm>
        </p:grpSpPr>
        <p:sp>
          <p:nvSpPr>
            <p:cNvPr id="249" name="Rectangle"/>
            <p:cNvSpPr/>
            <p:nvPr/>
          </p:nvSpPr>
          <p:spPr>
            <a:xfrm>
              <a:off x="0" y="0"/>
              <a:ext cx="24992872" cy="2377264"/>
            </a:xfrm>
            <a:prstGeom prst="rect">
              <a:avLst/>
            </a:prstGeom>
            <a:solidFill>
              <a:srgbClr val="E7F4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250" name="Google Shape;36;p3" descr="Google Shape;36;p3"/>
            <p:cNvPicPr>
              <a:picLocks noChangeAspect="1"/>
            </p:cNvPicPr>
            <p:nvPr/>
          </p:nvPicPr>
          <p:blipFill>
            <a:blip r:embed="rId2">
              <a:extLst/>
            </a:blip>
            <a:stretch>
              <a:fillRect/>
            </a:stretch>
          </p:blipFill>
          <p:spPr>
            <a:xfrm>
              <a:off x="17208031" y="240314"/>
              <a:ext cx="4872322" cy="1707159"/>
            </a:xfrm>
            <a:prstGeom prst="rect">
              <a:avLst/>
            </a:prstGeom>
            <a:ln w="12700" cap="flat">
              <a:noFill/>
              <a:miter lim="400000"/>
            </a:ln>
            <a:effectLst/>
          </p:spPr>
        </p:pic>
        <p:pic>
          <p:nvPicPr>
            <p:cNvPr id="251" name="SatAIHor.png" descr="SatAIHor.png"/>
            <p:cNvPicPr>
              <a:picLocks noChangeAspect="1"/>
            </p:cNvPicPr>
            <p:nvPr/>
          </p:nvPicPr>
          <p:blipFill>
            <a:blip r:embed="rId3">
              <a:extLst/>
            </a:blip>
            <a:stretch>
              <a:fillRect/>
            </a:stretch>
          </p:blipFill>
          <p:spPr>
            <a:xfrm>
              <a:off x="3239686" y="316972"/>
              <a:ext cx="3909038" cy="1553843"/>
            </a:xfrm>
            <a:prstGeom prst="rect">
              <a:avLst/>
            </a:prstGeom>
            <a:ln w="12700" cap="flat">
              <a:noFill/>
              <a:miter lim="400000"/>
            </a:ln>
            <a:effectLst/>
          </p:spPr>
        </p:pic>
      </p:grpSp>
      <p:sp>
        <p:nvSpPr>
          <p:cNvPr id="25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4" name="Conclusiones"/>
          <p:cNvSpPr txBox="1"/>
          <p:nvPr>
            <p:ph type="title"/>
          </p:nvPr>
        </p:nvSpPr>
        <p:spPr>
          <a:prstGeom prst="rect">
            <a:avLst/>
          </a:prstGeom>
        </p:spPr>
        <p:txBody>
          <a:bodyPr/>
          <a:lstStyle>
            <a:lvl1pPr>
              <a:defRPr spc="-159" sz="8000"/>
            </a:lvl1pPr>
          </a:lstStyle>
          <a:p>
            <a:pPr/>
            <a:r>
              <a:t>Conclusiones</a:t>
            </a:r>
          </a:p>
        </p:txBody>
      </p:sp>
      <p:sp>
        <p:nvSpPr>
          <p:cNvPr id="255" name="Utilizamos la estrategia de transfer learning para compensar nuestra falta de imágenes.…"/>
          <p:cNvSpPr txBox="1"/>
          <p:nvPr>
            <p:ph type="body" sz="half" idx="1"/>
          </p:nvPr>
        </p:nvSpPr>
        <p:spPr>
          <a:xfrm>
            <a:off x="1683766" y="3633403"/>
            <a:ext cx="12334798" cy="6449194"/>
          </a:xfrm>
          <a:prstGeom prst="rect">
            <a:avLst/>
          </a:prstGeom>
        </p:spPr>
        <p:txBody>
          <a:bodyPr lIns="91399" tIns="91399" rIns="91399" bIns="91399"/>
          <a:lstStyle/>
          <a:p>
            <a:pPr marL="584073" indent="-500634" defTabSz="1335024">
              <a:lnSpc>
                <a:spcPct val="100000"/>
              </a:lnSpc>
              <a:spcBef>
                <a:spcPts val="400"/>
              </a:spcBef>
              <a:buClr>
                <a:srgbClr val="000000"/>
              </a:buClr>
              <a:buSzPts val="4600"/>
              <a:buFont typeface="Arial"/>
              <a:defRPr sz="4672"/>
            </a:pPr>
            <a:r>
              <a:t>Utilizamos la estrategia de transfer learning para compensar nuestra falta de imágenes.</a:t>
            </a:r>
          </a:p>
          <a:p>
            <a:pPr marL="584073" indent="-500634" defTabSz="1335024">
              <a:lnSpc>
                <a:spcPct val="100000"/>
              </a:lnSpc>
              <a:spcBef>
                <a:spcPts val="0"/>
              </a:spcBef>
              <a:buClr>
                <a:srgbClr val="000000"/>
              </a:buClr>
              <a:buSzPts val="4600"/>
              <a:buFont typeface="Arial"/>
              <a:defRPr sz="4672"/>
            </a:pPr>
            <a:r>
              <a:t>Utilizamos un algoritmo de gradiente descendente con tasa de aprendizaje adaptativa.</a:t>
            </a:r>
          </a:p>
          <a:p>
            <a:pPr marL="584073" indent="-500634" defTabSz="1335024">
              <a:lnSpc>
                <a:spcPct val="100000"/>
              </a:lnSpc>
              <a:spcBef>
                <a:spcPts val="0"/>
              </a:spcBef>
              <a:buClr>
                <a:srgbClr val="000000"/>
              </a:buClr>
              <a:buSzPts val="4600"/>
              <a:buFont typeface="Arial"/>
              <a:defRPr sz="4672"/>
            </a:pPr>
            <a:r>
              <a:t>Elaboramos una interfaz de usuario mediante </a:t>
            </a:r>
            <a:r>
              <a:rPr i="1"/>
              <a:t>Streamlit</a:t>
            </a:r>
            <a:r>
              <a:t> para desplegar el modelo. </a:t>
            </a:r>
          </a:p>
        </p:txBody>
      </p:sp>
      <p:grpSp>
        <p:nvGrpSpPr>
          <p:cNvPr id="259" name="Group"/>
          <p:cNvGrpSpPr/>
          <p:nvPr/>
        </p:nvGrpSpPr>
        <p:grpSpPr>
          <a:xfrm>
            <a:off x="15149368" y="-485479"/>
            <a:ext cx="8778524" cy="11326774"/>
            <a:chOff x="0" y="0"/>
            <a:chExt cx="8778523" cy="11326772"/>
          </a:xfrm>
        </p:grpSpPr>
        <p:pic>
          <p:nvPicPr>
            <p:cNvPr id="256" name="92856577-sweet-corn-ears-isolated-on-white-background-as-package-design-element.jpg" descr="92856577-sweet-corn-ears-isolated-on-white-background-as-package-design-element.jpg"/>
            <p:cNvPicPr>
              <a:picLocks noChangeAspect="1"/>
            </p:cNvPicPr>
            <p:nvPr/>
          </p:nvPicPr>
          <p:blipFill>
            <a:blip r:embed="rId4">
              <a:extLst/>
            </a:blip>
            <a:srcRect l="0" t="5322" r="0" b="4299"/>
            <a:stretch>
              <a:fillRect/>
            </a:stretch>
          </p:blipFill>
          <p:spPr>
            <a:xfrm>
              <a:off x="0" y="1031928"/>
              <a:ext cx="7745819" cy="10294845"/>
            </a:xfrm>
            <a:prstGeom prst="rect">
              <a:avLst/>
            </a:prstGeom>
            <a:ln w="12700" cap="flat">
              <a:noFill/>
              <a:miter lim="400000"/>
            </a:ln>
            <a:effectLst/>
          </p:spPr>
        </p:pic>
        <p:pic>
          <p:nvPicPr>
            <p:cNvPr id="257" name="103641_8-bit-sunglasses-png.png" descr="103641_8-bit-sunglasses-png.png"/>
            <p:cNvPicPr>
              <a:picLocks noChangeAspect="1"/>
            </p:cNvPicPr>
            <p:nvPr/>
          </p:nvPicPr>
          <p:blipFill>
            <a:blip r:embed="rId5">
              <a:extLst/>
            </a:blip>
            <a:stretch>
              <a:fillRect/>
            </a:stretch>
          </p:blipFill>
          <p:spPr>
            <a:xfrm rot="721736">
              <a:off x="2223879" y="558943"/>
              <a:ext cx="5995701" cy="5995701"/>
            </a:xfrm>
            <a:prstGeom prst="rect">
              <a:avLst/>
            </a:prstGeom>
            <a:ln w="12700" cap="flat">
              <a:noFill/>
              <a:miter lim="400000"/>
            </a:ln>
            <a:effectLst/>
          </p:spPr>
        </p:pic>
        <p:pic>
          <p:nvPicPr>
            <p:cNvPr id="258" name="179-1795921_8-bit-glasses-png-clipart-royalty-free-library.png" descr="179-1795921_8-bit-glasses-png-clipart-royalty-free-library.png"/>
            <p:cNvPicPr>
              <a:picLocks noChangeAspect="1"/>
            </p:cNvPicPr>
            <p:nvPr/>
          </p:nvPicPr>
          <p:blipFill>
            <a:blip r:embed="rId6">
              <a:extLst/>
            </a:blip>
            <a:stretch>
              <a:fillRect/>
            </a:stretch>
          </p:blipFill>
          <p:spPr>
            <a:xfrm rot="20515598">
              <a:off x="510085" y="3918605"/>
              <a:ext cx="3497701" cy="1095812"/>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4" name="Group"/>
          <p:cNvGrpSpPr/>
          <p:nvPr/>
        </p:nvGrpSpPr>
        <p:grpSpPr>
          <a:xfrm>
            <a:off x="-304436" y="11462938"/>
            <a:ext cx="24992872" cy="2377264"/>
            <a:chOff x="0" y="0"/>
            <a:chExt cx="24992871" cy="2377263"/>
          </a:xfrm>
        </p:grpSpPr>
        <p:sp>
          <p:nvSpPr>
            <p:cNvPr id="261" name="Rectangle"/>
            <p:cNvSpPr/>
            <p:nvPr/>
          </p:nvSpPr>
          <p:spPr>
            <a:xfrm>
              <a:off x="0" y="0"/>
              <a:ext cx="24992872" cy="2377264"/>
            </a:xfrm>
            <a:prstGeom prst="rect">
              <a:avLst/>
            </a:prstGeom>
            <a:solidFill>
              <a:srgbClr val="E7F4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262" name="Google Shape;36;p3" descr="Google Shape;36;p3"/>
            <p:cNvPicPr>
              <a:picLocks noChangeAspect="1"/>
            </p:cNvPicPr>
            <p:nvPr/>
          </p:nvPicPr>
          <p:blipFill>
            <a:blip r:embed="rId2">
              <a:extLst/>
            </a:blip>
            <a:stretch>
              <a:fillRect/>
            </a:stretch>
          </p:blipFill>
          <p:spPr>
            <a:xfrm>
              <a:off x="17208031" y="240314"/>
              <a:ext cx="4872322" cy="1707159"/>
            </a:xfrm>
            <a:prstGeom prst="rect">
              <a:avLst/>
            </a:prstGeom>
            <a:ln w="12700" cap="flat">
              <a:noFill/>
              <a:miter lim="400000"/>
            </a:ln>
            <a:effectLst/>
          </p:spPr>
        </p:pic>
        <p:pic>
          <p:nvPicPr>
            <p:cNvPr id="263" name="SatAIHor.png" descr="SatAIHor.png"/>
            <p:cNvPicPr>
              <a:picLocks noChangeAspect="1"/>
            </p:cNvPicPr>
            <p:nvPr/>
          </p:nvPicPr>
          <p:blipFill>
            <a:blip r:embed="rId3">
              <a:extLst/>
            </a:blip>
            <a:stretch>
              <a:fillRect/>
            </a:stretch>
          </p:blipFill>
          <p:spPr>
            <a:xfrm>
              <a:off x="3239686" y="316972"/>
              <a:ext cx="3909038" cy="1553843"/>
            </a:xfrm>
            <a:prstGeom prst="rect">
              <a:avLst/>
            </a:prstGeom>
            <a:ln w="12700" cap="flat">
              <a:noFill/>
              <a:miter lim="400000"/>
            </a:ln>
            <a:effectLst/>
          </p:spPr>
        </p:pic>
      </p:grpSp>
      <p:sp>
        <p:nvSpPr>
          <p:cNvPr id="2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6" name="¿Quienes somos?"/>
          <p:cNvSpPr txBox="1"/>
          <p:nvPr>
            <p:ph type="title"/>
          </p:nvPr>
        </p:nvSpPr>
        <p:spPr>
          <a:prstGeom prst="rect">
            <a:avLst/>
          </a:prstGeom>
        </p:spPr>
        <p:txBody>
          <a:bodyPr/>
          <a:lstStyle>
            <a:lvl1pPr>
              <a:defRPr spc="-159" sz="8000"/>
            </a:lvl1pPr>
          </a:lstStyle>
          <a:p>
            <a:pPr/>
            <a:r>
              <a:t>¿Quienes somos?</a:t>
            </a:r>
          </a:p>
        </p:txBody>
      </p:sp>
      <p:sp>
        <p:nvSpPr>
          <p:cNvPr id="267" name="Google Shape;102;p10"/>
          <p:cNvSpPr txBox="1"/>
          <p:nvPr/>
        </p:nvSpPr>
        <p:spPr>
          <a:xfrm>
            <a:off x="10191704" y="8055100"/>
            <a:ext cx="4134906" cy="1465737"/>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nchor="ctr">
            <a:spAutoFit/>
          </a:bodyPr>
          <a:lstStyle/>
          <a:p>
            <a:pPr indent="-114300" defTabSz="1828800">
              <a:buClr>
                <a:srgbClr val="000000"/>
              </a:buClr>
              <a:buFont typeface="Arial"/>
              <a:defRPr sz="3000">
                <a:solidFill>
                  <a:srgbClr val="000000"/>
                </a:solidFill>
                <a:latin typeface="Arial"/>
                <a:ea typeface="Arial"/>
                <a:cs typeface="Arial"/>
                <a:sym typeface="Arial"/>
              </a:defRPr>
            </a:pPr>
            <a:r>
              <a:t>Ximena Celi </a:t>
            </a:r>
          </a:p>
          <a:p>
            <a:pPr indent="-114300" defTabSz="1828800">
              <a:buClr>
                <a:srgbClr val="000000"/>
              </a:buClr>
              <a:buFont typeface="Arial"/>
              <a:defRPr i="1" sz="3000">
                <a:solidFill>
                  <a:srgbClr val="000000"/>
                </a:solidFill>
                <a:latin typeface="Arial"/>
                <a:ea typeface="Arial"/>
                <a:cs typeface="Arial"/>
                <a:sym typeface="Arial"/>
              </a:defRPr>
            </a:pPr>
            <a:r>
              <a:t>Ingeniera </a:t>
            </a:r>
          </a:p>
          <a:p>
            <a:pPr indent="-114300" defTabSz="1828800">
              <a:buClr>
                <a:srgbClr val="000000"/>
              </a:buClr>
              <a:buFont typeface="Arial"/>
              <a:defRPr i="1" sz="3000">
                <a:solidFill>
                  <a:srgbClr val="000000"/>
                </a:solidFill>
                <a:latin typeface="Arial"/>
                <a:ea typeface="Arial"/>
                <a:cs typeface="Arial"/>
                <a:sym typeface="Arial"/>
              </a:defRPr>
            </a:pPr>
            <a:r>
              <a:t>Informática</a:t>
            </a:r>
          </a:p>
        </p:txBody>
      </p:sp>
      <p:sp>
        <p:nvSpPr>
          <p:cNvPr id="268" name="Google Shape;102;p10"/>
          <p:cNvSpPr txBox="1"/>
          <p:nvPr/>
        </p:nvSpPr>
        <p:spPr>
          <a:xfrm>
            <a:off x="19174992" y="8055101"/>
            <a:ext cx="3726510" cy="1465736"/>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nchor="ctr">
            <a:spAutoFit/>
          </a:bodyPr>
          <a:lstStyle/>
          <a:p>
            <a:pPr indent="-114300" defTabSz="1828800">
              <a:buClr>
                <a:srgbClr val="000000"/>
              </a:buClr>
              <a:buFont typeface="Arial"/>
              <a:defRPr sz="3000">
                <a:solidFill>
                  <a:srgbClr val="000000"/>
                </a:solidFill>
                <a:latin typeface="Arial"/>
                <a:ea typeface="Arial"/>
                <a:cs typeface="Arial"/>
                <a:sym typeface="Arial"/>
              </a:defRPr>
            </a:pPr>
            <a:r>
              <a:t>Juan Esteban Zurita </a:t>
            </a:r>
          </a:p>
          <a:p>
            <a:pPr indent="-114300" defTabSz="1828800">
              <a:buClr>
                <a:srgbClr val="000000"/>
              </a:buClr>
              <a:buFont typeface="Arial"/>
              <a:defRPr i="1" sz="3000">
                <a:solidFill>
                  <a:srgbClr val="000000"/>
                </a:solidFill>
                <a:latin typeface="Arial"/>
                <a:ea typeface="Arial"/>
                <a:cs typeface="Arial"/>
                <a:sym typeface="Arial"/>
              </a:defRPr>
            </a:pPr>
            <a:r>
              <a:t>Ingeniero en </a:t>
            </a:r>
          </a:p>
          <a:p>
            <a:pPr indent="-114300" defTabSz="1828800">
              <a:buClr>
                <a:srgbClr val="000000"/>
              </a:buClr>
              <a:buFont typeface="Arial"/>
              <a:defRPr i="1" sz="3000">
                <a:solidFill>
                  <a:srgbClr val="000000"/>
                </a:solidFill>
                <a:latin typeface="Arial"/>
                <a:ea typeface="Arial"/>
                <a:cs typeface="Arial"/>
                <a:sym typeface="Arial"/>
              </a:defRPr>
            </a:pPr>
            <a:r>
              <a:t>Biotecnología</a:t>
            </a:r>
          </a:p>
        </p:txBody>
      </p:sp>
      <p:sp>
        <p:nvSpPr>
          <p:cNvPr id="269" name="Google Shape;102;p10"/>
          <p:cNvSpPr txBox="1"/>
          <p:nvPr/>
        </p:nvSpPr>
        <p:spPr>
          <a:xfrm>
            <a:off x="6058004" y="8055100"/>
            <a:ext cx="3726510" cy="1465737"/>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nchor="ctr">
            <a:spAutoFit/>
          </a:bodyPr>
          <a:lstStyle/>
          <a:p>
            <a:pPr indent="-114300" defTabSz="1828800">
              <a:buClr>
                <a:srgbClr val="000000"/>
              </a:buClr>
              <a:buFont typeface="Arial"/>
              <a:defRPr sz="3000">
                <a:solidFill>
                  <a:srgbClr val="000000"/>
                </a:solidFill>
                <a:latin typeface="Arial"/>
                <a:ea typeface="Arial"/>
                <a:cs typeface="Arial"/>
                <a:sym typeface="Arial"/>
              </a:defRPr>
            </a:pPr>
            <a:r>
              <a:t>Gilberto Rodriguez </a:t>
            </a:r>
          </a:p>
          <a:p>
            <a:pPr indent="-114300" defTabSz="1828800">
              <a:buClr>
                <a:srgbClr val="000000"/>
              </a:buClr>
              <a:buFont typeface="Arial"/>
              <a:defRPr i="1" sz="3000">
                <a:solidFill>
                  <a:srgbClr val="000000"/>
                </a:solidFill>
                <a:latin typeface="Arial"/>
                <a:ea typeface="Arial"/>
                <a:cs typeface="Arial"/>
                <a:sym typeface="Arial"/>
              </a:defRPr>
            </a:pPr>
            <a:r>
              <a:t>Ingeniero </a:t>
            </a:r>
          </a:p>
          <a:p>
            <a:pPr indent="-114300" defTabSz="1828800">
              <a:buClr>
                <a:srgbClr val="000000"/>
              </a:buClr>
              <a:buFont typeface="Arial"/>
              <a:defRPr i="1" sz="3000">
                <a:solidFill>
                  <a:srgbClr val="000000"/>
                </a:solidFill>
                <a:latin typeface="Arial"/>
                <a:ea typeface="Arial"/>
                <a:cs typeface="Arial"/>
                <a:sym typeface="Arial"/>
              </a:defRPr>
            </a:pPr>
            <a:r>
              <a:t>Matemático</a:t>
            </a:r>
          </a:p>
        </p:txBody>
      </p:sp>
      <p:sp>
        <p:nvSpPr>
          <p:cNvPr id="270" name="Google Shape;102;p10"/>
          <p:cNvSpPr txBox="1"/>
          <p:nvPr/>
        </p:nvSpPr>
        <p:spPr>
          <a:xfrm>
            <a:off x="14763894" y="8055100"/>
            <a:ext cx="3532009" cy="1465737"/>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nchor="ctr">
            <a:spAutoFit/>
          </a:bodyPr>
          <a:lstStyle/>
          <a:p>
            <a:pPr indent="-114300" defTabSz="1828800">
              <a:buClr>
                <a:srgbClr val="000000"/>
              </a:buClr>
              <a:buFont typeface="Arial"/>
              <a:defRPr sz="3000">
                <a:solidFill>
                  <a:srgbClr val="000000"/>
                </a:solidFill>
                <a:latin typeface="Arial"/>
                <a:ea typeface="Arial"/>
                <a:cs typeface="Arial"/>
                <a:sym typeface="Arial"/>
              </a:defRPr>
            </a:pPr>
            <a:r>
              <a:t>Sebastián Ayala </a:t>
            </a:r>
          </a:p>
          <a:p>
            <a:pPr indent="-114300" defTabSz="1828800">
              <a:buClr>
                <a:srgbClr val="000000"/>
              </a:buClr>
              <a:buFont typeface="Arial"/>
              <a:defRPr i="1" sz="3000">
                <a:solidFill>
                  <a:srgbClr val="000000"/>
                </a:solidFill>
                <a:latin typeface="Arial"/>
                <a:ea typeface="Arial"/>
                <a:cs typeface="Arial"/>
                <a:sym typeface="Arial"/>
              </a:defRPr>
            </a:pPr>
            <a:r>
              <a:t>Ingeniero en </a:t>
            </a:r>
          </a:p>
          <a:p>
            <a:pPr indent="-114300" defTabSz="1828800">
              <a:buClr>
                <a:srgbClr val="000000"/>
              </a:buClr>
              <a:buFont typeface="Arial"/>
              <a:defRPr i="1" sz="3000">
                <a:solidFill>
                  <a:srgbClr val="000000"/>
                </a:solidFill>
                <a:latin typeface="Arial"/>
                <a:ea typeface="Arial"/>
                <a:cs typeface="Arial"/>
                <a:sym typeface="Arial"/>
              </a:defRPr>
            </a:pPr>
            <a:r>
              <a:t>Biotecnología</a:t>
            </a:r>
          </a:p>
        </p:txBody>
      </p:sp>
      <p:sp>
        <p:nvSpPr>
          <p:cNvPr id="271" name="Google Shape;102;p10"/>
          <p:cNvSpPr txBox="1"/>
          <p:nvPr/>
        </p:nvSpPr>
        <p:spPr>
          <a:xfrm>
            <a:off x="1957712" y="8055100"/>
            <a:ext cx="3385611" cy="1465737"/>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nchor="ctr">
            <a:spAutoFit/>
          </a:bodyPr>
          <a:lstStyle/>
          <a:p>
            <a:pPr indent="-114300" defTabSz="1828800">
              <a:buClr>
                <a:srgbClr val="000000"/>
              </a:buClr>
              <a:buFont typeface="Arial"/>
              <a:defRPr sz="3000">
                <a:solidFill>
                  <a:srgbClr val="000000"/>
                </a:solidFill>
                <a:latin typeface="Arial"/>
                <a:ea typeface="Arial"/>
                <a:cs typeface="Arial"/>
                <a:sym typeface="Arial"/>
              </a:defRPr>
            </a:pPr>
            <a:r>
              <a:t>Paul Bustos </a:t>
            </a:r>
          </a:p>
          <a:p>
            <a:pPr indent="-114300" defTabSz="1828800">
              <a:buClr>
                <a:srgbClr val="000000"/>
              </a:buClr>
              <a:buFont typeface="Arial"/>
              <a:defRPr i="1" sz="3000">
                <a:solidFill>
                  <a:srgbClr val="000000"/>
                </a:solidFill>
                <a:latin typeface="Arial"/>
                <a:ea typeface="Arial"/>
                <a:cs typeface="Arial"/>
                <a:sym typeface="Arial"/>
              </a:defRPr>
            </a:pPr>
            <a:r>
              <a:t>Ingeniero </a:t>
            </a:r>
          </a:p>
          <a:p>
            <a:pPr indent="-114300" defTabSz="1828800">
              <a:buClr>
                <a:srgbClr val="000000"/>
              </a:buClr>
              <a:buFont typeface="Arial"/>
              <a:defRPr i="1" sz="3000">
                <a:solidFill>
                  <a:srgbClr val="000000"/>
                </a:solidFill>
                <a:latin typeface="Arial"/>
                <a:ea typeface="Arial"/>
                <a:cs typeface="Arial"/>
                <a:sym typeface="Arial"/>
              </a:defRPr>
            </a:pPr>
            <a:r>
              <a:t>Informático</a:t>
            </a:r>
          </a:p>
        </p:txBody>
      </p:sp>
      <p:pic>
        <p:nvPicPr>
          <p:cNvPr id="272" name="photo_2021-07-29 11.01.13.jpeg" descr="photo_2021-07-29 11.01.13.jpeg"/>
          <p:cNvPicPr>
            <a:picLocks noChangeAspect="1"/>
          </p:cNvPicPr>
          <p:nvPr/>
        </p:nvPicPr>
        <p:blipFill>
          <a:blip r:embed="rId4">
            <a:extLst/>
          </a:blip>
          <a:stretch>
            <a:fillRect/>
          </a:stretch>
        </p:blipFill>
        <p:spPr>
          <a:xfrm>
            <a:off x="14876911" y="3242303"/>
            <a:ext cx="3305975" cy="4407967"/>
          </a:xfrm>
          <a:prstGeom prst="rect">
            <a:avLst/>
          </a:prstGeom>
          <a:ln w="12700">
            <a:miter lim="400000"/>
          </a:ln>
        </p:spPr>
      </p:pic>
      <p:pic>
        <p:nvPicPr>
          <p:cNvPr id="273" name="photo_2021-07-29 11.11.35.jpeg" descr="photo_2021-07-29 11.11.35.jpeg"/>
          <p:cNvPicPr>
            <a:picLocks noChangeAspect="1"/>
          </p:cNvPicPr>
          <p:nvPr/>
        </p:nvPicPr>
        <p:blipFill>
          <a:blip r:embed="rId5">
            <a:extLst/>
          </a:blip>
          <a:srcRect l="23841" t="0" r="1086" b="0"/>
          <a:stretch>
            <a:fillRect/>
          </a:stretch>
        </p:blipFill>
        <p:spPr>
          <a:xfrm>
            <a:off x="2001504" y="3431151"/>
            <a:ext cx="3302001" cy="4398455"/>
          </a:xfrm>
          <a:prstGeom prst="rect">
            <a:avLst/>
          </a:prstGeom>
          <a:ln w="12700">
            <a:miter lim="400000"/>
          </a:ln>
        </p:spPr>
      </p:pic>
      <p:pic>
        <p:nvPicPr>
          <p:cNvPr id="274" name="XimenaCeli.jpeg" descr="XimenaCeli.jpeg"/>
          <p:cNvPicPr>
            <a:picLocks noChangeAspect="1"/>
          </p:cNvPicPr>
          <p:nvPr/>
        </p:nvPicPr>
        <p:blipFill>
          <a:blip r:embed="rId6">
            <a:extLst/>
          </a:blip>
          <a:srcRect l="10644" t="3186" r="10644" b="0"/>
          <a:stretch>
            <a:fillRect/>
          </a:stretch>
        </p:blipFill>
        <p:spPr>
          <a:xfrm>
            <a:off x="10639709" y="3593918"/>
            <a:ext cx="3302001" cy="4299587"/>
          </a:xfrm>
          <a:prstGeom prst="rect">
            <a:avLst/>
          </a:prstGeom>
          <a:ln w="12700">
            <a:miter lim="400000"/>
          </a:ln>
        </p:spPr>
      </p:pic>
      <p:pic>
        <p:nvPicPr>
          <p:cNvPr id="275" name="y.jpg" descr="y.jpg"/>
          <p:cNvPicPr>
            <a:picLocks noChangeAspect="1"/>
          </p:cNvPicPr>
          <p:nvPr/>
        </p:nvPicPr>
        <p:blipFill>
          <a:blip r:embed="rId7">
            <a:extLst/>
          </a:blip>
          <a:srcRect l="5708" t="1097" r="5708" b="3073"/>
          <a:stretch>
            <a:fillRect/>
          </a:stretch>
        </p:blipFill>
        <p:spPr>
          <a:xfrm>
            <a:off x="19387246" y="3423610"/>
            <a:ext cx="3302001" cy="4413538"/>
          </a:xfrm>
          <a:prstGeom prst="rect">
            <a:avLst/>
          </a:prstGeom>
          <a:ln w="12700">
            <a:miter lim="400000"/>
          </a:ln>
        </p:spPr>
      </p:pic>
      <p:pic>
        <p:nvPicPr>
          <p:cNvPr id="276" name="gr_mayo21.jpg" descr="gr_mayo21.jpg"/>
          <p:cNvPicPr>
            <a:picLocks noChangeAspect="1"/>
          </p:cNvPicPr>
          <p:nvPr/>
        </p:nvPicPr>
        <p:blipFill>
          <a:blip r:embed="rId8">
            <a:extLst/>
          </a:blip>
          <a:srcRect l="27514" t="0" r="15811" b="0"/>
          <a:stretch>
            <a:fillRect/>
          </a:stretch>
        </p:blipFill>
        <p:spPr>
          <a:xfrm>
            <a:off x="6320606" y="3447224"/>
            <a:ext cx="3302001" cy="436628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img.001.png" descr="img.001.png"/>
          <p:cNvPicPr>
            <a:picLocks noChangeAspect="1"/>
          </p:cNvPicPr>
          <p:nvPr/>
        </p:nvPicPr>
        <p:blipFill>
          <a:blip r:embed="rId2">
            <a:alphaModFix amt="18043"/>
            <a:extLst/>
          </a:blip>
          <a:srcRect l="6422" t="0" r="56575" b="0"/>
          <a:stretch>
            <a:fillRect/>
          </a:stretch>
        </p:blipFill>
        <p:spPr>
          <a:xfrm>
            <a:off x="8656992" y="-466404"/>
            <a:ext cx="16819890" cy="15933367"/>
          </a:xfrm>
          <a:prstGeom prst="rect">
            <a:avLst/>
          </a:prstGeom>
          <a:ln w="12700">
            <a:miter lim="400000"/>
          </a:ln>
        </p:spPr>
      </p:pic>
      <p:sp>
        <p:nvSpPr>
          <p:cNvPr id="156" name="Equipo 7     |     Agosto 7 , 202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44830">
              <a:defRPr sz="3630"/>
            </a:lvl1pPr>
          </a:lstStyle>
          <a:p>
            <a:pPr/>
            <a:r>
              <a:t>Equipo 7     |     Agosto 7 , 2021</a:t>
            </a:r>
          </a:p>
        </p:txBody>
      </p:sp>
      <p:sp>
        <p:nvSpPr>
          <p:cNvPr id="157" name="Corn Disease Detector"/>
          <p:cNvSpPr txBox="1"/>
          <p:nvPr>
            <p:ph type="ctrTitle"/>
          </p:nvPr>
        </p:nvSpPr>
        <p:spPr>
          <a:xfrm>
            <a:off x="1209075" y="2729168"/>
            <a:ext cx="21971004" cy="4648201"/>
          </a:xfrm>
          <a:prstGeom prst="rect">
            <a:avLst/>
          </a:prstGeom>
        </p:spPr>
        <p:txBody>
          <a:bodyPr/>
          <a:lstStyle/>
          <a:p>
            <a:pPr/>
            <a:r>
              <a:t>Corn Disease Detector</a:t>
            </a:r>
          </a:p>
        </p:txBody>
      </p:sp>
      <p:sp>
        <p:nvSpPr>
          <p:cNvPr id="158" name="Saturdays AI Quito 2021"/>
          <p:cNvSpPr txBox="1"/>
          <p:nvPr>
            <p:ph type="subTitle" sz="quarter" idx="1"/>
          </p:nvPr>
        </p:nvSpPr>
        <p:spPr>
          <a:xfrm>
            <a:off x="1203921" y="7377367"/>
            <a:ext cx="21971001" cy="1905001"/>
          </a:xfrm>
          <a:prstGeom prst="rect">
            <a:avLst/>
          </a:prstGeom>
        </p:spPr>
        <p:txBody>
          <a:bodyPr/>
          <a:lstStyle/>
          <a:p>
            <a:pPr/>
            <a:r>
              <a:t>Saturdays AI Quito 2021</a:t>
            </a:r>
          </a:p>
        </p:txBody>
      </p:sp>
      <p:sp>
        <p:nvSpPr>
          <p:cNvPr id="159"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4" name="Group"/>
          <p:cNvGrpSpPr/>
          <p:nvPr/>
        </p:nvGrpSpPr>
        <p:grpSpPr>
          <a:xfrm>
            <a:off x="-304436" y="11462938"/>
            <a:ext cx="24992872" cy="2377264"/>
            <a:chOff x="0" y="0"/>
            <a:chExt cx="24992871" cy="2377263"/>
          </a:xfrm>
        </p:grpSpPr>
        <p:sp>
          <p:nvSpPr>
            <p:cNvPr id="161" name="Rectangle"/>
            <p:cNvSpPr/>
            <p:nvPr/>
          </p:nvSpPr>
          <p:spPr>
            <a:xfrm>
              <a:off x="0" y="0"/>
              <a:ext cx="24992872" cy="2377264"/>
            </a:xfrm>
            <a:prstGeom prst="rect">
              <a:avLst/>
            </a:prstGeom>
            <a:solidFill>
              <a:srgbClr val="E7F4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162" name="Google Shape;36;p3" descr="Google Shape;36;p3"/>
            <p:cNvPicPr>
              <a:picLocks noChangeAspect="1"/>
            </p:cNvPicPr>
            <p:nvPr/>
          </p:nvPicPr>
          <p:blipFill>
            <a:blip r:embed="rId2">
              <a:extLst/>
            </a:blip>
            <a:stretch>
              <a:fillRect/>
            </a:stretch>
          </p:blipFill>
          <p:spPr>
            <a:xfrm>
              <a:off x="17208031" y="240314"/>
              <a:ext cx="4872322" cy="1707159"/>
            </a:xfrm>
            <a:prstGeom prst="rect">
              <a:avLst/>
            </a:prstGeom>
            <a:ln w="12700" cap="flat">
              <a:noFill/>
              <a:miter lim="400000"/>
            </a:ln>
            <a:effectLst/>
          </p:spPr>
        </p:pic>
        <p:pic>
          <p:nvPicPr>
            <p:cNvPr id="163" name="SatAIHor.png" descr="SatAIHor.png"/>
            <p:cNvPicPr>
              <a:picLocks noChangeAspect="1"/>
            </p:cNvPicPr>
            <p:nvPr/>
          </p:nvPicPr>
          <p:blipFill>
            <a:blip r:embed="rId3">
              <a:extLst/>
            </a:blip>
            <a:stretch>
              <a:fillRect/>
            </a:stretch>
          </p:blipFill>
          <p:spPr>
            <a:xfrm>
              <a:off x="3239686" y="316972"/>
              <a:ext cx="3909038" cy="1553843"/>
            </a:xfrm>
            <a:prstGeom prst="rect">
              <a:avLst/>
            </a:prstGeom>
            <a:ln w="12700" cap="flat">
              <a:noFill/>
              <a:miter lim="400000"/>
            </a:ln>
            <a:effectLst/>
          </p:spPr>
        </p:pic>
      </p:grpSp>
      <p:sp>
        <p:nvSpPr>
          <p:cNvPr id="165" name="Impacto de las plagas en la agricultura"/>
          <p:cNvSpPr txBox="1"/>
          <p:nvPr>
            <p:ph type="title"/>
          </p:nvPr>
        </p:nvSpPr>
        <p:spPr>
          <a:prstGeom prst="rect">
            <a:avLst/>
          </a:prstGeom>
        </p:spPr>
        <p:txBody>
          <a:bodyPr/>
          <a:lstStyle>
            <a:lvl1pPr>
              <a:defRPr spc="-159" sz="8000"/>
            </a:lvl1pPr>
          </a:lstStyle>
          <a:p>
            <a:pPr/>
            <a:r>
              <a:t>Impacto de las plagas en la agricultura</a:t>
            </a:r>
          </a:p>
        </p:txBody>
      </p:sp>
      <p:sp>
        <p:nvSpPr>
          <p:cNvPr id="166"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7" name="Google Shape;29;p2" descr="Google Shape;29;p2"/>
          <p:cNvPicPr>
            <a:picLocks noChangeAspect="1"/>
          </p:cNvPicPr>
          <p:nvPr/>
        </p:nvPicPr>
        <p:blipFill>
          <a:blip r:embed="rId4">
            <a:extLst/>
          </a:blip>
          <a:srcRect l="1245" t="1346" r="0" b="0"/>
          <a:stretch>
            <a:fillRect/>
          </a:stretch>
        </p:blipFill>
        <p:spPr>
          <a:xfrm>
            <a:off x="10797508" y="3597692"/>
            <a:ext cx="12576061" cy="5989044"/>
          </a:xfrm>
          <a:prstGeom prst="rect">
            <a:avLst/>
          </a:prstGeom>
          <a:ln w="12700">
            <a:miter lim="400000"/>
          </a:ln>
        </p:spPr>
      </p:pic>
      <p:sp>
        <p:nvSpPr>
          <p:cNvPr id="168" name="Google Shape;30;p2"/>
          <p:cNvSpPr txBox="1"/>
          <p:nvPr/>
        </p:nvSpPr>
        <p:spPr>
          <a:xfrm>
            <a:off x="1785440" y="4559108"/>
            <a:ext cx="7297577" cy="4066410"/>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nchor="ctr">
            <a:spAutoFit/>
          </a:bodyPr>
          <a:lstStyle/>
          <a:p>
            <a:pPr algn="l" defTabSz="1828800">
              <a:defRPr sz="4300">
                <a:solidFill>
                  <a:srgbClr val="000000"/>
                </a:solidFill>
              </a:defRPr>
            </a:pPr>
            <a:r>
              <a:t>En Ecuador el </a:t>
            </a:r>
            <a:r>
              <a:rPr b="1"/>
              <a:t>60%</a:t>
            </a:r>
            <a:r>
              <a:t> de agricultores reportan que una causa importante de las pérdidas de sus cultivos en precosecha son las plagas y enfermedades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3" name="Group"/>
          <p:cNvGrpSpPr/>
          <p:nvPr/>
        </p:nvGrpSpPr>
        <p:grpSpPr>
          <a:xfrm>
            <a:off x="-304436" y="11462938"/>
            <a:ext cx="24992872" cy="2377264"/>
            <a:chOff x="0" y="0"/>
            <a:chExt cx="24992871" cy="2377263"/>
          </a:xfrm>
        </p:grpSpPr>
        <p:sp>
          <p:nvSpPr>
            <p:cNvPr id="170" name="Rectangle"/>
            <p:cNvSpPr/>
            <p:nvPr/>
          </p:nvSpPr>
          <p:spPr>
            <a:xfrm>
              <a:off x="0" y="0"/>
              <a:ext cx="24992872" cy="2377264"/>
            </a:xfrm>
            <a:prstGeom prst="rect">
              <a:avLst/>
            </a:prstGeom>
            <a:solidFill>
              <a:srgbClr val="E7F4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171" name="Google Shape;36;p3" descr="Google Shape;36;p3"/>
            <p:cNvPicPr>
              <a:picLocks noChangeAspect="1"/>
            </p:cNvPicPr>
            <p:nvPr/>
          </p:nvPicPr>
          <p:blipFill>
            <a:blip r:embed="rId2">
              <a:extLst/>
            </a:blip>
            <a:stretch>
              <a:fillRect/>
            </a:stretch>
          </p:blipFill>
          <p:spPr>
            <a:xfrm>
              <a:off x="17208031" y="240314"/>
              <a:ext cx="4872322" cy="1707159"/>
            </a:xfrm>
            <a:prstGeom prst="rect">
              <a:avLst/>
            </a:prstGeom>
            <a:ln w="12700" cap="flat">
              <a:noFill/>
              <a:miter lim="400000"/>
            </a:ln>
            <a:effectLst/>
          </p:spPr>
        </p:pic>
        <p:pic>
          <p:nvPicPr>
            <p:cNvPr id="172" name="SatAIHor.png" descr="SatAIHor.png"/>
            <p:cNvPicPr>
              <a:picLocks noChangeAspect="1"/>
            </p:cNvPicPr>
            <p:nvPr/>
          </p:nvPicPr>
          <p:blipFill>
            <a:blip r:embed="rId3">
              <a:extLst/>
            </a:blip>
            <a:stretch>
              <a:fillRect/>
            </a:stretch>
          </p:blipFill>
          <p:spPr>
            <a:xfrm>
              <a:off x="3239686" y="316972"/>
              <a:ext cx="3909038" cy="1553843"/>
            </a:xfrm>
            <a:prstGeom prst="rect">
              <a:avLst/>
            </a:prstGeom>
            <a:ln w="12700" cap="flat">
              <a:noFill/>
              <a:miter lim="400000"/>
            </a:ln>
            <a:effectLst/>
          </p:spPr>
        </p:pic>
      </p:grpSp>
      <p:sp>
        <p:nvSpPr>
          <p:cNvPr id="174" name="¿Por qué el maíz?"/>
          <p:cNvSpPr txBox="1"/>
          <p:nvPr>
            <p:ph type="title"/>
          </p:nvPr>
        </p:nvSpPr>
        <p:spPr>
          <a:prstGeom prst="rect">
            <a:avLst/>
          </a:prstGeom>
        </p:spPr>
        <p:txBody>
          <a:bodyPr/>
          <a:lstStyle>
            <a:lvl1pPr>
              <a:defRPr spc="-159" sz="8000"/>
            </a:lvl1pPr>
          </a:lstStyle>
          <a:p>
            <a:pPr/>
            <a:r>
              <a:t>¿Por qué el maíz?</a:t>
            </a:r>
          </a:p>
        </p:txBody>
      </p:sp>
      <p:sp>
        <p:nvSpPr>
          <p:cNvPr id="175"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6" name="Google Shape;37;p3" descr="Google Shape;37;p3"/>
          <p:cNvPicPr>
            <a:picLocks noChangeAspect="1"/>
          </p:cNvPicPr>
          <p:nvPr/>
        </p:nvPicPr>
        <p:blipFill>
          <a:blip r:embed="rId4">
            <a:extLst/>
          </a:blip>
          <a:srcRect l="0" t="0" r="0" b="1547"/>
          <a:stretch>
            <a:fillRect/>
          </a:stretch>
        </p:blipFill>
        <p:spPr>
          <a:xfrm>
            <a:off x="2646946" y="3394116"/>
            <a:ext cx="8574757" cy="6439371"/>
          </a:xfrm>
          <a:prstGeom prst="rect">
            <a:avLst/>
          </a:prstGeom>
          <a:ln w="12700">
            <a:miter lim="400000"/>
          </a:ln>
        </p:spPr>
      </p:pic>
      <p:pic>
        <p:nvPicPr>
          <p:cNvPr id="177" name="Screenshot 2021-07-29 at 09.50.06.png" descr="Screenshot 2021-07-29 at 09.50.06.png"/>
          <p:cNvPicPr>
            <a:picLocks noChangeAspect="1"/>
          </p:cNvPicPr>
          <p:nvPr/>
        </p:nvPicPr>
        <p:blipFill>
          <a:blip r:embed="rId5">
            <a:extLst/>
          </a:blip>
          <a:stretch>
            <a:fillRect/>
          </a:stretch>
        </p:blipFill>
        <p:spPr>
          <a:xfrm>
            <a:off x="13181227" y="1236470"/>
            <a:ext cx="10541416" cy="3992125"/>
          </a:xfrm>
          <a:prstGeom prst="rect">
            <a:avLst/>
          </a:prstGeom>
          <a:ln w="12700">
            <a:miter lim="400000"/>
          </a:ln>
        </p:spPr>
      </p:pic>
      <p:pic>
        <p:nvPicPr>
          <p:cNvPr id="178" name="Screenshot 2021-07-29 at 09.58.33.png" descr="Screenshot 2021-07-29 at 09.58.33.png"/>
          <p:cNvPicPr>
            <a:picLocks noChangeAspect="1"/>
          </p:cNvPicPr>
          <p:nvPr/>
        </p:nvPicPr>
        <p:blipFill>
          <a:blip r:embed="rId6">
            <a:extLst/>
          </a:blip>
          <a:srcRect l="0" t="1725" r="1543" b="37198"/>
          <a:stretch>
            <a:fillRect/>
          </a:stretch>
        </p:blipFill>
        <p:spPr>
          <a:xfrm>
            <a:off x="13262397" y="5852297"/>
            <a:ext cx="10379049" cy="456996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3" name="Group"/>
          <p:cNvGrpSpPr/>
          <p:nvPr/>
        </p:nvGrpSpPr>
        <p:grpSpPr>
          <a:xfrm>
            <a:off x="-304436" y="11462938"/>
            <a:ext cx="24992872" cy="2377264"/>
            <a:chOff x="0" y="0"/>
            <a:chExt cx="24992871" cy="2377263"/>
          </a:xfrm>
        </p:grpSpPr>
        <p:sp>
          <p:nvSpPr>
            <p:cNvPr id="180" name="Rectangle"/>
            <p:cNvSpPr/>
            <p:nvPr/>
          </p:nvSpPr>
          <p:spPr>
            <a:xfrm>
              <a:off x="0" y="0"/>
              <a:ext cx="24992872" cy="2377264"/>
            </a:xfrm>
            <a:prstGeom prst="rect">
              <a:avLst/>
            </a:prstGeom>
            <a:solidFill>
              <a:srgbClr val="E7F4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181" name="Google Shape;36;p3" descr="Google Shape;36;p3"/>
            <p:cNvPicPr>
              <a:picLocks noChangeAspect="1"/>
            </p:cNvPicPr>
            <p:nvPr/>
          </p:nvPicPr>
          <p:blipFill>
            <a:blip r:embed="rId2">
              <a:extLst/>
            </a:blip>
            <a:stretch>
              <a:fillRect/>
            </a:stretch>
          </p:blipFill>
          <p:spPr>
            <a:xfrm>
              <a:off x="17208031" y="240314"/>
              <a:ext cx="4872322" cy="1707159"/>
            </a:xfrm>
            <a:prstGeom prst="rect">
              <a:avLst/>
            </a:prstGeom>
            <a:ln w="12700" cap="flat">
              <a:noFill/>
              <a:miter lim="400000"/>
            </a:ln>
            <a:effectLst/>
          </p:spPr>
        </p:pic>
        <p:pic>
          <p:nvPicPr>
            <p:cNvPr id="182" name="SatAIHor.png" descr="SatAIHor.png"/>
            <p:cNvPicPr>
              <a:picLocks noChangeAspect="1"/>
            </p:cNvPicPr>
            <p:nvPr/>
          </p:nvPicPr>
          <p:blipFill>
            <a:blip r:embed="rId3">
              <a:extLst/>
            </a:blip>
            <a:stretch>
              <a:fillRect/>
            </a:stretch>
          </p:blipFill>
          <p:spPr>
            <a:xfrm>
              <a:off x="3239686" y="316972"/>
              <a:ext cx="3909038" cy="1553843"/>
            </a:xfrm>
            <a:prstGeom prst="rect">
              <a:avLst/>
            </a:prstGeom>
            <a:ln w="12700" cap="flat">
              <a:noFill/>
              <a:miter lim="400000"/>
            </a:ln>
            <a:effectLst/>
          </p:spPr>
        </p:pic>
      </p:grpSp>
      <p:sp>
        <p:nvSpPr>
          <p:cNvPr id="184" name="Industria 4.0"/>
          <p:cNvSpPr txBox="1"/>
          <p:nvPr>
            <p:ph type="title"/>
          </p:nvPr>
        </p:nvSpPr>
        <p:spPr>
          <a:prstGeom prst="rect">
            <a:avLst/>
          </a:prstGeom>
        </p:spPr>
        <p:txBody>
          <a:bodyPr/>
          <a:lstStyle>
            <a:lvl1pPr>
              <a:defRPr spc="-159" sz="8000"/>
            </a:lvl1pPr>
          </a:lstStyle>
          <a:p>
            <a:pPr/>
            <a:r>
              <a:t>Industria 4.0</a:t>
            </a:r>
          </a:p>
        </p:txBody>
      </p:sp>
      <p:sp>
        <p:nvSpPr>
          <p:cNvPr id="185"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6" name="TI5F-6oUuSEwUOXnstUpVHrc8J6RHE_rlrbcjVo3IeUfUuOHAnhpKSwdeU3Tt9TYHS-RAeHAnKho3OJjs9HfWVuQnozWDnE0yD3Oofwfh4G-cstvW4MwrjfgZaEfVsU30a8OGvg.png" descr="TI5F-6oUuSEwUOXnstUpVHrc8J6RHE_rlrbcjVo3IeUfUuOHAnhpKSwdeU3Tt9TYHS-RAeHAnKho3OJjs9HfWVuQnozWDnE0yD3Oofwfh4G-cstvW4MwrjfgZaEfVsU30a8OGvg.png"/>
          <p:cNvPicPr>
            <a:picLocks noChangeAspect="1"/>
          </p:cNvPicPr>
          <p:nvPr/>
        </p:nvPicPr>
        <p:blipFill>
          <a:blip r:embed="rId4">
            <a:extLst/>
          </a:blip>
          <a:stretch>
            <a:fillRect/>
          </a:stretch>
        </p:blipFill>
        <p:spPr>
          <a:xfrm>
            <a:off x="13576608" y="2585331"/>
            <a:ext cx="9896669" cy="7917334"/>
          </a:xfrm>
          <a:prstGeom prst="rect">
            <a:avLst/>
          </a:prstGeom>
          <a:ln w="12700">
            <a:miter lim="400000"/>
          </a:ln>
        </p:spPr>
      </p:pic>
      <p:pic>
        <p:nvPicPr>
          <p:cNvPr id="187" name="YSPVZ9aP7enWswk-GSioWNdprHvqhQ1kx3OI2YhwutsxPuBN4_oIqSVYAqytzyfuiVNmmomV9fuSH15rTHRzwQPzulhdk37ZiJ8vqcpDtr8LHqJpehlRd3FQA3UmPZYdlI3mVsg.png" descr="YSPVZ9aP7enWswk-GSioWNdprHvqhQ1kx3OI2YhwutsxPuBN4_oIqSVYAqytzyfuiVNmmomV9fuSH15rTHRzwQPzulhdk37ZiJ8vqcpDtr8LHqJpehlRd3FQA3UmPZYdlI3mVsg.png"/>
          <p:cNvPicPr>
            <a:picLocks noChangeAspect="1"/>
          </p:cNvPicPr>
          <p:nvPr/>
        </p:nvPicPr>
        <p:blipFill>
          <a:blip r:embed="rId5">
            <a:extLst/>
          </a:blip>
          <a:stretch>
            <a:fillRect/>
          </a:stretch>
        </p:blipFill>
        <p:spPr>
          <a:xfrm>
            <a:off x="1740525" y="3910824"/>
            <a:ext cx="10868844" cy="526634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0" name="img.001.png" descr="img.001.png"/>
          <p:cNvPicPr>
            <a:picLocks noChangeAspect="1"/>
          </p:cNvPicPr>
          <p:nvPr/>
        </p:nvPicPr>
        <p:blipFill>
          <a:blip r:embed="rId2">
            <a:extLst/>
          </a:blip>
          <a:stretch>
            <a:fillRect/>
          </a:stretch>
        </p:blipFill>
        <p:spPr>
          <a:xfrm>
            <a:off x="4160282" y="1243763"/>
            <a:ext cx="16063436" cy="5630570"/>
          </a:xfrm>
          <a:prstGeom prst="rect">
            <a:avLst/>
          </a:prstGeom>
          <a:ln w="12700">
            <a:miter lim="400000"/>
          </a:ln>
        </p:spPr>
      </p:pic>
      <p:sp>
        <p:nvSpPr>
          <p:cNvPr id="191" name="CDD - Corn Disease Detector es un modelo de clasificación de aprendizaje profundo basado en redes neuronales convolucionales, que fue entrenado para detectar de manera automática dos tipos de enfermedades infecciosas de las hojas de las plantas de maíz: "/>
          <p:cNvSpPr txBox="1"/>
          <p:nvPr/>
        </p:nvSpPr>
        <p:spPr>
          <a:xfrm>
            <a:off x="2316871" y="8107748"/>
            <a:ext cx="19750258" cy="31480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ts val="7600"/>
              </a:lnSpc>
              <a:defRPr sz="4000">
                <a:solidFill>
                  <a:srgbClr val="000000"/>
                </a:solidFill>
              </a:defRPr>
            </a:pPr>
            <a:r>
              <a:rPr b="1"/>
              <a:t>CDD - Corn Disease Detector</a:t>
            </a:r>
            <a:r>
              <a:t> es un </a:t>
            </a:r>
            <a:r>
              <a:rPr b="1"/>
              <a:t>modelo</a:t>
            </a:r>
            <a:r>
              <a:t> de clasificación de aprendizaje profundo basado en redes neuronales convolucionales, que fue entrenado para detectar de manera automática dos tipos de enfermedades infecciosas de las hojas de las plantas de maíz: la roya común producida por el hongo </a:t>
            </a:r>
            <a:r>
              <a:rPr i="1"/>
              <a:t>Puccinia sorghi</a:t>
            </a:r>
            <a:r>
              <a:t> y la mancha foliar norteña el hongo </a:t>
            </a:r>
            <a:r>
              <a:rPr i="1"/>
              <a:t>Exserohilum turcicum.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6" name="Group"/>
          <p:cNvGrpSpPr/>
          <p:nvPr/>
        </p:nvGrpSpPr>
        <p:grpSpPr>
          <a:xfrm>
            <a:off x="-304436" y="11462938"/>
            <a:ext cx="24992872" cy="2377264"/>
            <a:chOff x="0" y="0"/>
            <a:chExt cx="24992871" cy="2377263"/>
          </a:xfrm>
        </p:grpSpPr>
        <p:sp>
          <p:nvSpPr>
            <p:cNvPr id="193" name="Rectangle"/>
            <p:cNvSpPr/>
            <p:nvPr/>
          </p:nvSpPr>
          <p:spPr>
            <a:xfrm>
              <a:off x="0" y="0"/>
              <a:ext cx="24992872" cy="2377264"/>
            </a:xfrm>
            <a:prstGeom prst="rect">
              <a:avLst/>
            </a:prstGeom>
            <a:solidFill>
              <a:srgbClr val="E7F4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194" name="Google Shape;36;p3" descr="Google Shape;36;p3"/>
            <p:cNvPicPr>
              <a:picLocks noChangeAspect="1"/>
            </p:cNvPicPr>
            <p:nvPr/>
          </p:nvPicPr>
          <p:blipFill>
            <a:blip r:embed="rId2">
              <a:extLst/>
            </a:blip>
            <a:stretch>
              <a:fillRect/>
            </a:stretch>
          </p:blipFill>
          <p:spPr>
            <a:xfrm>
              <a:off x="17208031" y="240314"/>
              <a:ext cx="4872322" cy="1707159"/>
            </a:xfrm>
            <a:prstGeom prst="rect">
              <a:avLst/>
            </a:prstGeom>
            <a:ln w="12700" cap="flat">
              <a:noFill/>
              <a:miter lim="400000"/>
            </a:ln>
            <a:effectLst/>
          </p:spPr>
        </p:pic>
        <p:pic>
          <p:nvPicPr>
            <p:cNvPr id="195" name="SatAIHor.png" descr="SatAIHor.png"/>
            <p:cNvPicPr>
              <a:picLocks noChangeAspect="1"/>
            </p:cNvPicPr>
            <p:nvPr/>
          </p:nvPicPr>
          <p:blipFill>
            <a:blip r:embed="rId3">
              <a:extLst/>
            </a:blip>
            <a:stretch>
              <a:fillRect/>
            </a:stretch>
          </p:blipFill>
          <p:spPr>
            <a:xfrm>
              <a:off x="3239686" y="316972"/>
              <a:ext cx="3909038" cy="1553843"/>
            </a:xfrm>
            <a:prstGeom prst="rect">
              <a:avLst/>
            </a:prstGeom>
            <a:ln w="12700" cap="flat">
              <a:noFill/>
              <a:miter lim="400000"/>
            </a:ln>
            <a:effectLst/>
          </p:spPr>
        </p:pic>
      </p:grpSp>
      <p:sp>
        <p:nvSpPr>
          <p:cNvPr id="197"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Puccinia sorghi"/>
          <p:cNvSpPr txBox="1"/>
          <p:nvPr/>
        </p:nvSpPr>
        <p:spPr>
          <a:xfrm>
            <a:off x="3529144" y="4703608"/>
            <a:ext cx="3217318"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ts val="7200"/>
              </a:lnSpc>
              <a:defRPr i="1" sz="3600">
                <a:solidFill>
                  <a:srgbClr val="000000"/>
                </a:solidFill>
              </a:defRPr>
            </a:lvl1pPr>
          </a:lstStyle>
          <a:p>
            <a:pPr>
              <a:defRPr i="0"/>
            </a:pPr>
            <a:r>
              <a:rPr i="1"/>
              <a:t>Puccinia sorghi</a:t>
            </a:r>
          </a:p>
        </p:txBody>
      </p:sp>
      <p:pic>
        <p:nvPicPr>
          <p:cNvPr id="199" name="unnamed.jpg" descr="unnamed.jpg"/>
          <p:cNvPicPr>
            <a:picLocks noChangeAspect="1"/>
          </p:cNvPicPr>
          <p:nvPr/>
        </p:nvPicPr>
        <p:blipFill>
          <a:blip r:embed="rId4">
            <a:extLst/>
          </a:blip>
          <a:stretch>
            <a:fillRect/>
          </a:stretch>
        </p:blipFill>
        <p:spPr>
          <a:xfrm rot="5400832">
            <a:off x="3304510" y="493881"/>
            <a:ext cx="3666575" cy="4612178"/>
          </a:xfrm>
          <a:prstGeom prst="rect">
            <a:avLst/>
          </a:prstGeom>
          <a:ln w="12700">
            <a:miter lim="400000"/>
          </a:ln>
        </p:spPr>
      </p:pic>
      <p:sp>
        <p:nvSpPr>
          <p:cNvPr id="200" name="Line"/>
          <p:cNvSpPr/>
          <p:nvPr/>
        </p:nvSpPr>
        <p:spPr>
          <a:xfrm>
            <a:off x="9504638" y="2799970"/>
            <a:ext cx="4419480" cy="1"/>
          </a:xfrm>
          <a:prstGeom prst="line">
            <a:avLst/>
          </a:prstGeom>
          <a:ln w="114300">
            <a:solidFill>
              <a:srgbClr val="000000"/>
            </a:solidFill>
            <a:miter lim="400000"/>
            <a:tailEnd type="triangle"/>
          </a:ln>
        </p:spPr>
        <p:txBody>
          <a:bodyPr lIns="50800" tIns="50800" rIns="50800" bIns="50800" anchor="ctr"/>
          <a:lstStyle/>
          <a:p>
            <a:pPr/>
          </a:p>
        </p:txBody>
      </p:sp>
      <p:pic>
        <p:nvPicPr>
          <p:cNvPr id="201" name="index.jpg" descr="index.jpg"/>
          <p:cNvPicPr>
            <a:picLocks noChangeAspect="1"/>
          </p:cNvPicPr>
          <p:nvPr/>
        </p:nvPicPr>
        <p:blipFill>
          <a:blip r:embed="rId5">
            <a:extLst/>
          </a:blip>
          <a:srcRect l="0" t="0" r="11128" b="0"/>
          <a:stretch>
            <a:fillRect/>
          </a:stretch>
        </p:blipFill>
        <p:spPr>
          <a:xfrm>
            <a:off x="15866840" y="894573"/>
            <a:ext cx="6688992" cy="3810940"/>
          </a:xfrm>
          <a:prstGeom prst="rect">
            <a:avLst/>
          </a:prstGeom>
          <a:ln w="12700">
            <a:miter lim="400000"/>
          </a:ln>
        </p:spPr>
      </p:pic>
      <p:sp>
        <p:nvSpPr>
          <p:cNvPr id="202" name="Line"/>
          <p:cNvSpPr/>
          <p:nvPr/>
        </p:nvSpPr>
        <p:spPr>
          <a:xfrm>
            <a:off x="9504638" y="7960561"/>
            <a:ext cx="4419480" cy="1"/>
          </a:xfrm>
          <a:prstGeom prst="line">
            <a:avLst/>
          </a:prstGeom>
          <a:ln w="114300">
            <a:solidFill>
              <a:srgbClr val="000000"/>
            </a:solidFill>
            <a:miter lim="400000"/>
            <a:tailEnd type="triangle"/>
          </a:ln>
        </p:spPr>
        <p:txBody>
          <a:bodyPr lIns="50800" tIns="50800" rIns="50800" bIns="50800" anchor="ctr"/>
          <a:lstStyle/>
          <a:p>
            <a:pPr/>
          </a:p>
        </p:txBody>
      </p:sp>
      <p:sp>
        <p:nvSpPr>
          <p:cNvPr id="203" name="Roya Común"/>
          <p:cNvSpPr txBox="1"/>
          <p:nvPr/>
        </p:nvSpPr>
        <p:spPr>
          <a:xfrm>
            <a:off x="17820060" y="4736436"/>
            <a:ext cx="2782491" cy="6200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1828800">
              <a:defRPr sz="3600">
                <a:solidFill>
                  <a:srgbClr val="000000"/>
                </a:solidFill>
                <a:latin typeface="Arial"/>
                <a:ea typeface="Arial"/>
                <a:cs typeface="Arial"/>
                <a:sym typeface="Arial"/>
              </a:defRPr>
            </a:lvl1pPr>
          </a:lstStyle>
          <a:p>
            <a:pPr>
              <a:defRPr b="1"/>
            </a:pPr>
            <a:r>
              <a:rPr b="0"/>
              <a:t>Roya Común</a:t>
            </a:r>
          </a:p>
        </p:txBody>
      </p:sp>
      <p:pic>
        <p:nvPicPr>
          <p:cNvPr id="204" name="index.jpg" descr="index.jpg"/>
          <p:cNvPicPr>
            <a:picLocks noChangeAspect="1"/>
          </p:cNvPicPr>
          <p:nvPr/>
        </p:nvPicPr>
        <p:blipFill>
          <a:blip r:embed="rId6">
            <a:extLst/>
          </a:blip>
          <a:srcRect l="14897" t="9276" r="2423" b="0"/>
          <a:stretch>
            <a:fillRect/>
          </a:stretch>
        </p:blipFill>
        <p:spPr>
          <a:xfrm>
            <a:off x="2543828" y="6179214"/>
            <a:ext cx="5187997" cy="3269489"/>
          </a:xfrm>
          <a:prstGeom prst="rect">
            <a:avLst/>
          </a:prstGeom>
          <a:ln w="12700">
            <a:miter lim="400000"/>
          </a:ln>
        </p:spPr>
      </p:pic>
      <p:sp>
        <p:nvSpPr>
          <p:cNvPr id="205" name="Exserohilum turcicum"/>
          <p:cNvSpPr txBox="1"/>
          <p:nvPr/>
        </p:nvSpPr>
        <p:spPr>
          <a:xfrm>
            <a:off x="2832157" y="9569067"/>
            <a:ext cx="4611292" cy="6200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ts val="7200"/>
              </a:lnSpc>
              <a:defRPr sz="3600">
                <a:solidFill>
                  <a:srgbClr val="000000"/>
                </a:solidFill>
              </a:defRPr>
            </a:pPr>
            <a:r>
              <a:rPr i="1">
                <a:latin typeface="Arial"/>
                <a:ea typeface="Arial"/>
                <a:cs typeface="Arial"/>
                <a:sym typeface="Arial"/>
              </a:rPr>
              <a:t>Exserohilum turcicum</a:t>
            </a:r>
            <a:r>
              <a:rPr>
                <a:latin typeface="Arial"/>
                <a:ea typeface="Arial"/>
                <a:cs typeface="Arial"/>
                <a:sym typeface="Arial"/>
              </a:rPr>
              <a:t> </a:t>
            </a:r>
          </a:p>
        </p:txBody>
      </p:sp>
      <p:sp>
        <p:nvSpPr>
          <p:cNvPr id="206" name="Mancha Foliar Norteña"/>
          <p:cNvSpPr txBox="1"/>
          <p:nvPr/>
        </p:nvSpPr>
        <p:spPr>
          <a:xfrm>
            <a:off x="16828976" y="9957966"/>
            <a:ext cx="4764659" cy="6200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1828800">
              <a:defRPr sz="3600">
                <a:solidFill>
                  <a:srgbClr val="000000"/>
                </a:solidFill>
                <a:latin typeface="Arial"/>
                <a:ea typeface="Arial"/>
                <a:cs typeface="Arial"/>
                <a:sym typeface="Arial"/>
              </a:defRPr>
            </a:pPr>
            <a:r>
              <a:t>M</a:t>
            </a:r>
            <a:r>
              <a:t>ancha Foliar Norteña</a:t>
            </a:r>
          </a:p>
        </p:txBody>
      </p:sp>
      <p:pic>
        <p:nvPicPr>
          <p:cNvPr id="207" name="Maíz-Cercospora-zeae-maydis-Daren-Mueller-Iowa-State-University-Bugwood.org-2.jpg" descr="Maíz-Cercospora-zeae-maydis-Daren-Mueller-Iowa-State-University-Bugwood.org-2.jpg"/>
          <p:cNvPicPr>
            <a:picLocks noChangeAspect="1"/>
          </p:cNvPicPr>
          <p:nvPr/>
        </p:nvPicPr>
        <p:blipFill>
          <a:blip r:embed="rId7">
            <a:extLst/>
          </a:blip>
          <a:srcRect l="0" t="21764" r="0" b="0"/>
          <a:stretch>
            <a:fillRect/>
          </a:stretch>
        </p:blipFill>
        <p:spPr>
          <a:xfrm>
            <a:off x="15696977" y="6174390"/>
            <a:ext cx="7028804" cy="366714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2" name="Group"/>
          <p:cNvGrpSpPr/>
          <p:nvPr/>
        </p:nvGrpSpPr>
        <p:grpSpPr>
          <a:xfrm>
            <a:off x="-304436" y="11462938"/>
            <a:ext cx="24992872" cy="2377264"/>
            <a:chOff x="0" y="0"/>
            <a:chExt cx="24992871" cy="2377263"/>
          </a:xfrm>
        </p:grpSpPr>
        <p:sp>
          <p:nvSpPr>
            <p:cNvPr id="209" name="Rectangle"/>
            <p:cNvSpPr/>
            <p:nvPr/>
          </p:nvSpPr>
          <p:spPr>
            <a:xfrm>
              <a:off x="0" y="0"/>
              <a:ext cx="24992872" cy="2377264"/>
            </a:xfrm>
            <a:prstGeom prst="rect">
              <a:avLst/>
            </a:prstGeom>
            <a:solidFill>
              <a:srgbClr val="E7F4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210" name="Google Shape;36;p3" descr="Google Shape;36;p3"/>
            <p:cNvPicPr>
              <a:picLocks noChangeAspect="1"/>
            </p:cNvPicPr>
            <p:nvPr/>
          </p:nvPicPr>
          <p:blipFill>
            <a:blip r:embed="rId2">
              <a:extLst/>
            </a:blip>
            <a:stretch>
              <a:fillRect/>
            </a:stretch>
          </p:blipFill>
          <p:spPr>
            <a:xfrm>
              <a:off x="17208031" y="240314"/>
              <a:ext cx="4872322" cy="1707159"/>
            </a:xfrm>
            <a:prstGeom prst="rect">
              <a:avLst/>
            </a:prstGeom>
            <a:ln w="12700" cap="flat">
              <a:noFill/>
              <a:miter lim="400000"/>
            </a:ln>
            <a:effectLst/>
          </p:spPr>
        </p:pic>
        <p:pic>
          <p:nvPicPr>
            <p:cNvPr id="211" name="SatAIHor.png" descr="SatAIHor.png"/>
            <p:cNvPicPr>
              <a:picLocks noChangeAspect="1"/>
            </p:cNvPicPr>
            <p:nvPr/>
          </p:nvPicPr>
          <p:blipFill>
            <a:blip r:embed="rId3">
              <a:extLst/>
            </a:blip>
            <a:stretch>
              <a:fillRect/>
            </a:stretch>
          </p:blipFill>
          <p:spPr>
            <a:xfrm>
              <a:off x="3239686" y="316972"/>
              <a:ext cx="3909038" cy="1553843"/>
            </a:xfrm>
            <a:prstGeom prst="rect">
              <a:avLst/>
            </a:prstGeom>
            <a:ln w="12700" cap="flat">
              <a:noFill/>
              <a:miter lim="400000"/>
            </a:ln>
            <a:effectLst/>
          </p:spPr>
        </p:pic>
      </p:grpSp>
      <p:sp>
        <p:nvSpPr>
          <p:cNvPr id="213"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4" name="CNN y Transfer Learning"/>
          <p:cNvSpPr txBox="1"/>
          <p:nvPr>
            <p:ph type="title"/>
          </p:nvPr>
        </p:nvSpPr>
        <p:spPr>
          <a:prstGeom prst="rect">
            <a:avLst/>
          </a:prstGeom>
        </p:spPr>
        <p:txBody>
          <a:bodyPr/>
          <a:lstStyle>
            <a:lvl1pPr>
              <a:defRPr spc="-159" sz="8000"/>
            </a:lvl1pPr>
          </a:lstStyle>
          <a:p>
            <a:pPr/>
            <a:r>
              <a:t>CNN y Transfer Learning</a:t>
            </a:r>
          </a:p>
        </p:txBody>
      </p:sp>
      <p:sp>
        <p:nvSpPr>
          <p:cNvPr id="215" name="Limitación: Dataset muy pequeño para hacer reconocimiento de imágenes ~ 3000.…"/>
          <p:cNvSpPr txBox="1"/>
          <p:nvPr/>
        </p:nvSpPr>
        <p:spPr>
          <a:xfrm>
            <a:off x="1727253" y="3357211"/>
            <a:ext cx="13277863" cy="28792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buSzPct val="100000"/>
              <a:buChar char="•"/>
              <a:defRPr sz="4600"/>
            </a:pPr>
            <a:r>
              <a:t>Limitación: Dataset muy pequeño para hacer reconocimiento de imágenes ~ 3000.</a:t>
            </a:r>
          </a:p>
          <a:p>
            <a:pPr marL="228600" indent="-228600" algn="l">
              <a:buSzPct val="100000"/>
              <a:buChar char="•"/>
              <a:defRPr sz="4600"/>
            </a:pPr>
            <a:r>
              <a:t>Solución: Transferencia de conocimiento de modelos pre-entrenados</a:t>
            </a:r>
          </a:p>
        </p:txBody>
      </p:sp>
      <p:pic>
        <p:nvPicPr>
          <p:cNvPr id="216" name="1*VSQ0XEywxSgZBwW05GsZtw.png" descr="1*VSQ0XEywxSgZBwW05GsZtw.png"/>
          <p:cNvPicPr>
            <a:picLocks noChangeAspect="1"/>
          </p:cNvPicPr>
          <p:nvPr/>
        </p:nvPicPr>
        <p:blipFill>
          <a:blip r:embed="rId4">
            <a:extLst/>
          </a:blip>
          <a:stretch>
            <a:fillRect/>
          </a:stretch>
        </p:blipFill>
        <p:spPr>
          <a:xfrm>
            <a:off x="17617492" y="1077956"/>
            <a:ext cx="4179865" cy="2716005"/>
          </a:xfrm>
          <a:prstGeom prst="rect">
            <a:avLst/>
          </a:prstGeom>
          <a:ln w="12700">
            <a:miter lim="400000"/>
          </a:ln>
        </p:spPr>
      </p:pic>
      <p:pic>
        <p:nvPicPr>
          <p:cNvPr id="217" name="1543778982912.png" descr="1543778982912.png"/>
          <p:cNvPicPr>
            <a:picLocks noChangeAspect="1"/>
          </p:cNvPicPr>
          <p:nvPr/>
        </p:nvPicPr>
        <p:blipFill>
          <a:blip r:embed="rId5">
            <a:extLst/>
          </a:blip>
          <a:stretch>
            <a:fillRect/>
          </a:stretch>
        </p:blipFill>
        <p:spPr>
          <a:xfrm>
            <a:off x="16147228" y="8343941"/>
            <a:ext cx="7120392" cy="2088557"/>
          </a:xfrm>
          <a:prstGeom prst="rect">
            <a:avLst/>
          </a:prstGeom>
          <a:ln w="12700">
            <a:miter lim="400000"/>
          </a:ln>
        </p:spPr>
      </p:pic>
      <p:pic>
        <p:nvPicPr>
          <p:cNvPr id="218" name="1_IlzW43-NtJrwqtt5Xy3ISA.jpeg" descr="1_IlzW43-NtJrwqtt5Xy3ISA.jpeg"/>
          <p:cNvPicPr>
            <a:picLocks noChangeAspect="1"/>
          </p:cNvPicPr>
          <p:nvPr/>
        </p:nvPicPr>
        <p:blipFill>
          <a:blip r:embed="rId6">
            <a:extLst/>
          </a:blip>
          <a:stretch>
            <a:fillRect/>
          </a:stretch>
        </p:blipFill>
        <p:spPr>
          <a:xfrm>
            <a:off x="16108371" y="4434258"/>
            <a:ext cx="7198107" cy="2879244"/>
          </a:xfrm>
          <a:prstGeom prst="rect">
            <a:avLst/>
          </a:prstGeom>
          <a:ln w="12700">
            <a:miter lim="400000"/>
          </a:ln>
        </p:spPr>
      </p:pic>
      <p:pic>
        <p:nvPicPr>
          <p:cNvPr id="219" name="Screenshot 2021-07-29 at 10.21.58.png" descr="Screenshot 2021-07-29 at 10.21.58.png"/>
          <p:cNvPicPr>
            <a:picLocks noChangeAspect="1"/>
          </p:cNvPicPr>
          <p:nvPr/>
        </p:nvPicPr>
        <p:blipFill>
          <a:blip r:embed="rId7">
            <a:extLst/>
          </a:blip>
          <a:srcRect l="0" t="28045" r="0" b="0"/>
          <a:stretch>
            <a:fillRect/>
          </a:stretch>
        </p:blipFill>
        <p:spPr>
          <a:xfrm>
            <a:off x="1738465" y="7093702"/>
            <a:ext cx="11973703" cy="3402580"/>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4" name="Group"/>
          <p:cNvGrpSpPr/>
          <p:nvPr/>
        </p:nvGrpSpPr>
        <p:grpSpPr>
          <a:xfrm>
            <a:off x="-304436" y="11462938"/>
            <a:ext cx="24992872" cy="2377264"/>
            <a:chOff x="0" y="0"/>
            <a:chExt cx="24992871" cy="2377263"/>
          </a:xfrm>
        </p:grpSpPr>
        <p:sp>
          <p:nvSpPr>
            <p:cNvPr id="221" name="Rectangle"/>
            <p:cNvSpPr/>
            <p:nvPr/>
          </p:nvSpPr>
          <p:spPr>
            <a:xfrm>
              <a:off x="0" y="0"/>
              <a:ext cx="24992872" cy="2377264"/>
            </a:xfrm>
            <a:prstGeom prst="rect">
              <a:avLst/>
            </a:prstGeom>
            <a:solidFill>
              <a:srgbClr val="E7F4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222" name="Google Shape;36;p3" descr="Google Shape;36;p3"/>
            <p:cNvPicPr>
              <a:picLocks noChangeAspect="1"/>
            </p:cNvPicPr>
            <p:nvPr/>
          </p:nvPicPr>
          <p:blipFill>
            <a:blip r:embed="rId2">
              <a:extLst/>
            </a:blip>
            <a:stretch>
              <a:fillRect/>
            </a:stretch>
          </p:blipFill>
          <p:spPr>
            <a:xfrm>
              <a:off x="17208031" y="240314"/>
              <a:ext cx="4872322" cy="1707159"/>
            </a:xfrm>
            <a:prstGeom prst="rect">
              <a:avLst/>
            </a:prstGeom>
            <a:ln w="12700" cap="flat">
              <a:noFill/>
              <a:miter lim="400000"/>
            </a:ln>
            <a:effectLst/>
          </p:spPr>
        </p:pic>
        <p:pic>
          <p:nvPicPr>
            <p:cNvPr id="223" name="SatAIHor.png" descr="SatAIHor.png"/>
            <p:cNvPicPr>
              <a:picLocks noChangeAspect="1"/>
            </p:cNvPicPr>
            <p:nvPr/>
          </p:nvPicPr>
          <p:blipFill>
            <a:blip r:embed="rId3">
              <a:extLst/>
            </a:blip>
            <a:stretch>
              <a:fillRect/>
            </a:stretch>
          </p:blipFill>
          <p:spPr>
            <a:xfrm>
              <a:off x="3239686" y="316972"/>
              <a:ext cx="3909038" cy="1553843"/>
            </a:xfrm>
            <a:prstGeom prst="rect">
              <a:avLst/>
            </a:prstGeom>
            <a:ln w="12700" cap="flat">
              <a:noFill/>
              <a:miter lim="400000"/>
            </a:ln>
            <a:effectLst/>
          </p:spPr>
        </p:pic>
      </p:grpSp>
      <p:sp>
        <p:nvSpPr>
          <p:cNvPr id="225" name="Slide Number"/>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6" name="Google Shape;67;p6" descr="Google Shape;67;p6"/>
          <p:cNvPicPr>
            <a:picLocks noChangeAspect="1"/>
          </p:cNvPicPr>
          <p:nvPr/>
        </p:nvPicPr>
        <p:blipFill>
          <a:blip r:embed="rId4">
            <a:extLst/>
          </a:blip>
          <a:stretch>
            <a:fillRect/>
          </a:stretch>
        </p:blipFill>
        <p:spPr>
          <a:xfrm>
            <a:off x="4705349" y="1683645"/>
            <a:ext cx="14973301" cy="824865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