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55D323-41DD-E893-4731-84F4315FD7EF}" v="247" dt="2024-09-22T12:20:26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07AC66-CC36-4248-B24B-DC5A2507F4FB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158EC9D-03D9-46D4-806E-8630DE6C8368}">
      <dgm:prSet/>
      <dgm:spPr/>
      <dgm:t>
        <a:bodyPr/>
        <a:lstStyle/>
        <a:p>
          <a:pPr rtl="0"/>
          <a:r>
            <a:rPr lang="pl-PL" b="1" dirty="0"/>
            <a:t>Ukrywanie danych</a:t>
          </a:r>
          <a:r>
            <a:rPr lang="pl-PL" dirty="0"/>
            <a:t> – Dane wewnętrzne obiektu są zazwyczaj oznaczane jako </a:t>
          </a:r>
          <a:r>
            <a:rPr lang="pl-PL" b="1" dirty="0"/>
            <a:t>prywatne</a:t>
          </a:r>
          <a:r>
            <a:rPr lang="pl-PL" b="1" dirty="0">
              <a:latin typeface="Tw Cen MT" panose="020B0502020104020203"/>
            </a:rPr>
            <a:t>,</a:t>
          </a:r>
          <a:r>
            <a:rPr lang="pl-PL" dirty="0"/>
            <a:t> co oznacza, że nie są dostępne bezpośrednio z zewnątrz obiektu.</a:t>
          </a:r>
          <a:endParaRPr lang="en-US" dirty="0"/>
        </a:p>
      </dgm:t>
    </dgm:pt>
    <dgm:pt modelId="{54A7B525-FB53-4E81-BC94-87500BDD5561}" type="parTrans" cxnId="{EECD2EBD-2DD8-48F6-9740-E47363C0CF73}">
      <dgm:prSet/>
      <dgm:spPr/>
      <dgm:t>
        <a:bodyPr/>
        <a:lstStyle/>
        <a:p>
          <a:endParaRPr lang="en-US"/>
        </a:p>
      </dgm:t>
    </dgm:pt>
    <dgm:pt modelId="{6FAD86FE-DD93-4B0F-B0A2-79492CE9CAF7}" type="sibTrans" cxnId="{EECD2EBD-2DD8-48F6-9740-E47363C0CF73}">
      <dgm:prSet/>
      <dgm:spPr/>
      <dgm:t>
        <a:bodyPr/>
        <a:lstStyle/>
        <a:p>
          <a:endParaRPr lang="en-US"/>
        </a:p>
      </dgm:t>
    </dgm:pt>
    <dgm:pt modelId="{DC0EA9B4-D658-44AF-AA5B-ABA0F6FF99C5}">
      <dgm:prSet/>
      <dgm:spPr/>
      <dgm:t>
        <a:bodyPr/>
        <a:lstStyle/>
        <a:p>
          <a:r>
            <a:rPr lang="pl-PL" b="1" dirty="0"/>
            <a:t>Kontrolowany dostęp</a:t>
          </a:r>
          <a:r>
            <a:rPr lang="pl-PL" dirty="0"/>
            <a:t> – Dostęp do ukrytych danych jest kontrolowany poprzez publiczne metody, tzw. </a:t>
          </a:r>
          <a:r>
            <a:rPr lang="pl-PL" b="1" dirty="0"/>
            <a:t>gettery</a:t>
          </a:r>
          <a:r>
            <a:rPr lang="pl-PL" dirty="0"/>
            <a:t> i </a:t>
          </a:r>
          <a:r>
            <a:rPr lang="pl-PL" b="1" dirty="0" err="1"/>
            <a:t>settery</a:t>
          </a:r>
          <a:r>
            <a:rPr lang="pl-PL" dirty="0"/>
            <a:t>, które umożliwiają odczyt i modyfikację danych w sposób bezpieczny.</a:t>
          </a:r>
          <a:endParaRPr lang="en-US" dirty="0"/>
        </a:p>
      </dgm:t>
    </dgm:pt>
    <dgm:pt modelId="{DB835FB3-EFA3-4683-9319-FD7327EEC609}" type="parTrans" cxnId="{EA3091A1-10AC-4652-9418-D9EAE1FC5AFB}">
      <dgm:prSet/>
      <dgm:spPr/>
      <dgm:t>
        <a:bodyPr/>
        <a:lstStyle/>
        <a:p>
          <a:endParaRPr lang="en-US"/>
        </a:p>
      </dgm:t>
    </dgm:pt>
    <dgm:pt modelId="{610E23AB-61B3-4A74-90F0-B6D12519871C}" type="sibTrans" cxnId="{EA3091A1-10AC-4652-9418-D9EAE1FC5AFB}">
      <dgm:prSet/>
      <dgm:spPr/>
      <dgm:t>
        <a:bodyPr/>
        <a:lstStyle/>
        <a:p>
          <a:endParaRPr lang="en-US"/>
        </a:p>
      </dgm:t>
    </dgm:pt>
    <dgm:pt modelId="{2AF2813D-AC06-4E31-A717-FBD13D7D4098}">
      <dgm:prSet/>
      <dgm:spPr/>
      <dgm:t>
        <a:bodyPr/>
        <a:lstStyle/>
        <a:p>
          <a:r>
            <a:rPr lang="pl-PL" b="1" dirty="0"/>
            <a:t>Ochrona przed nieautoryzowanymi zmianami</a:t>
          </a:r>
          <a:r>
            <a:rPr lang="pl-PL" dirty="0"/>
            <a:t> – Dzięki hermetyzacji obiekt może kontrolować, kto i jak modyfikuje jego wewnętrzne dane. Możliwe jest wprowadzenie dodatkowej logiki, np. walidacji danych w </a:t>
          </a:r>
          <a:r>
            <a:rPr lang="pl-PL" dirty="0" err="1"/>
            <a:t>setterach</a:t>
          </a:r>
          <a:r>
            <a:rPr lang="pl-PL" dirty="0"/>
            <a:t>.</a:t>
          </a:r>
          <a:endParaRPr lang="en-US" dirty="0"/>
        </a:p>
      </dgm:t>
    </dgm:pt>
    <dgm:pt modelId="{3D55D854-E232-44DC-B578-1C36836557C3}" type="parTrans" cxnId="{558FE03B-1B73-4B78-B0EA-4278813161BF}">
      <dgm:prSet/>
      <dgm:spPr/>
      <dgm:t>
        <a:bodyPr/>
        <a:lstStyle/>
        <a:p>
          <a:endParaRPr lang="en-US"/>
        </a:p>
      </dgm:t>
    </dgm:pt>
    <dgm:pt modelId="{4022633F-EE25-4875-8D70-28AE39BBED2E}" type="sibTrans" cxnId="{558FE03B-1B73-4B78-B0EA-4278813161BF}">
      <dgm:prSet/>
      <dgm:spPr/>
      <dgm:t>
        <a:bodyPr/>
        <a:lstStyle/>
        <a:p>
          <a:endParaRPr lang="en-US"/>
        </a:p>
      </dgm:t>
    </dgm:pt>
    <dgm:pt modelId="{723DD35C-7F6B-4B05-AB48-7F0C3404BA20}" type="pres">
      <dgm:prSet presAssocID="{0E07AC66-CC36-4248-B24B-DC5A2507F4FB}" presName="vert0" presStyleCnt="0">
        <dgm:presLayoutVars>
          <dgm:dir/>
          <dgm:animOne val="branch"/>
          <dgm:animLvl val="lvl"/>
        </dgm:presLayoutVars>
      </dgm:prSet>
      <dgm:spPr/>
    </dgm:pt>
    <dgm:pt modelId="{5A567F7A-F7B9-4992-BE50-6BE210CAFB00}" type="pres">
      <dgm:prSet presAssocID="{F158EC9D-03D9-46D4-806E-8630DE6C8368}" presName="thickLine" presStyleLbl="alignNode1" presStyleIdx="0" presStyleCnt="3"/>
      <dgm:spPr/>
    </dgm:pt>
    <dgm:pt modelId="{51F5B054-1BF4-4681-91BC-74A06FFA1FE1}" type="pres">
      <dgm:prSet presAssocID="{F158EC9D-03D9-46D4-806E-8630DE6C8368}" presName="horz1" presStyleCnt="0"/>
      <dgm:spPr/>
    </dgm:pt>
    <dgm:pt modelId="{C88C5286-7656-47A7-B295-3D48A8A30B14}" type="pres">
      <dgm:prSet presAssocID="{F158EC9D-03D9-46D4-806E-8630DE6C8368}" presName="tx1" presStyleLbl="revTx" presStyleIdx="0" presStyleCnt="3"/>
      <dgm:spPr/>
    </dgm:pt>
    <dgm:pt modelId="{4630CE54-380D-427E-B295-0C629C099751}" type="pres">
      <dgm:prSet presAssocID="{F158EC9D-03D9-46D4-806E-8630DE6C8368}" presName="vert1" presStyleCnt="0"/>
      <dgm:spPr/>
    </dgm:pt>
    <dgm:pt modelId="{089F7A58-B29E-4AC0-A80B-2A2BE72D5E4F}" type="pres">
      <dgm:prSet presAssocID="{DC0EA9B4-D658-44AF-AA5B-ABA0F6FF99C5}" presName="thickLine" presStyleLbl="alignNode1" presStyleIdx="1" presStyleCnt="3"/>
      <dgm:spPr/>
    </dgm:pt>
    <dgm:pt modelId="{E49805BA-EB23-4B01-91B5-BE6E27D5C8B4}" type="pres">
      <dgm:prSet presAssocID="{DC0EA9B4-D658-44AF-AA5B-ABA0F6FF99C5}" presName="horz1" presStyleCnt="0"/>
      <dgm:spPr/>
    </dgm:pt>
    <dgm:pt modelId="{3CA89069-851E-403F-A1ED-8E3239E7E551}" type="pres">
      <dgm:prSet presAssocID="{DC0EA9B4-D658-44AF-AA5B-ABA0F6FF99C5}" presName="tx1" presStyleLbl="revTx" presStyleIdx="1" presStyleCnt="3"/>
      <dgm:spPr/>
    </dgm:pt>
    <dgm:pt modelId="{86C8E902-CD53-41AA-94FB-3CCB8E02A9F7}" type="pres">
      <dgm:prSet presAssocID="{DC0EA9B4-D658-44AF-AA5B-ABA0F6FF99C5}" presName="vert1" presStyleCnt="0"/>
      <dgm:spPr/>
    </dgm:pt>
    <dgm:pt modelId="{94B9532A-FA76-469D-BCAD-B26708D41259}" type="pres">
      <dgm:prSet presAssocID="{2AF2813D-AC06-4E31-A717-FBD13D7D4098}" presName="thickLine" presStyleLbl="alignNode1" presStyleIdx="2" presStyleCnt="3"/>
      <dgm:spPr/>
    </dgm:pt>
    <dgm:pt modelId="{4F9EF1A2-3D40-4329-9BA9-86B39F9FCFBA}" type="pres">
      <dgm:prSet presAssocID="{2AF2813D-AC06-4E31-A717-FBD13D7D4098}" presName="horz1" presStyleCnt="0"/>
      <dgm:spPr/>
    </dgm:pt>
    <dgm:pt modelId="{781BF85E-416D-4C24-AF7E-23F531E6C505}" type="pres">
      <dgm:prSet presAssocID="{2AF2813D-AC06-4E31-A717-FBD13D7D4098}" presName="tx1" presStyleLbl="revTx" presStyleIdx="2" presStyleCnt="3"/>
      <dgm:spPr/>
    </dgm:pt>
    <dgm:pt modelId="{6E584618-7DF1-4B48-A70D-D3A6C5128022}" type="pres">
      <dgm:prSet presAssocID="{2AF2813D-AC06-4E31-A717-FBD13D7D4098}" presName="vert1" presStyleCnt="0"/>
      <dgm:spPr/>
    </dgm:pt>
  </dgm:ptLst>
  <dgm:cxnLst>
    <dgm:cxn modelId="{558FE03B-1B73-4B78-B0EA-4278813161BF}" srcId="{0E07AC66-CC36-4248-B24B-DC5A2507F4FB}" destId="{2AF2813D-AC06-4E31-A717-FBD13D7D4098}" srcOrd="2" destOrd="0" parTransId="{3D55D854-E232-44DC-B578-1C36836557C3}" sibTransId="{4022633F-EE25-4875-8D70-28AE39BBED2E}"/>
    <dgm:cxn modelId="{45CF6163-C6F3-4315-8A3A-588AA5901FC2}" type="presOf" srcId="{DC0EA9B4-D658-44AF-AA5B-ABA0F6FF99C5}" destId="{3CA89069-851E-403F-A1ED-8E3239E7E551}" srcOrd="0" destOrd="0" presId="urn:microsoft.com/office/officeart/2008/layout/LinedList"/>
    <dgm:cxn modelId="{AD3FF944-BC03-462B-98D3-20F8D47F040F}" type="presOf" srcId="{F158EC9D-03D9-46D4-806E-8630DE6C8368}" destId="{C88C5286-7656-47A7-B295-3D48A8A30B14}" srcOrd="0" destOrd="0" presId="urn:microsoft.com/office/officeart/2008/layout/LinedList"/>
    <dgm:cxn modelId="{EA3091A1-10AC-4652-9418-D9EAE1FC5AFB}" srcId="{0E07AC66-CC36-4248-B24B-DC5A2507F4FB}" destId="{DC0EA9B4-D658-44AF-AA5B-ABA0F6FF99C5}" srcOrd="1" destOrd="0" parTransId="{DB835FB3-EFA3-4683-9319-FD7327EEC609}" sibTransId="{610E23AB-61B3-4A74-90F0-B6D12519871C}"/>
    <dgm:cxn modelId="{EECD2EBD-2DD8-48F6-9740-E47363C0CF73}" srcId="{0E07AC66-CC36-4248-B24B-DC5A2507F4FB}" destId="{F158EC9D-03D9-46D4-806E-8630DE6C8368}" srcOrd="0" destOrd="0" parTransId="{54A7B525-FB53-4E81-BC94-87500BDD5561}" sibTransId="{6FAD86FE-DD93-4B0F-B0A2-79492CE9CAF7}"/>
    <dgm:cxn modelId="{C82EB9EF-0D64-4448-BB9C-4847F5946F43}" type="presOf" srcId="{2AF2813D-AC06-4E31-A717-FBD13D7D4098}" destId="{781BF85E-416D-4C24-AF7E-23F531E6C505}" srcOrd="0" destOrd="0" presId="urn:microsoft.com/office/officeart/2008/layout/LinedList"/>
    <dgm:cxn modelId="{A17318FE-838F-4FDE-9A32-EA83C8F98B55}" type="presOf" srcId="{0E07AC66-CC36-4248-B24B-DC5A2507F4FB}" destId="{723DD35C-7F6B-4B05-AB48-7F0C3404BA20}" srcOrd="0" destOrd="0" presId="urn:microsoft.com/office/officeart/2008/layout/LinedList"/>
    <dgm:cxn modelId="{BA2C6D44-CC78-469A-B1B6-A0192F3B4512}" type="presParOf" srcId="{723DD35C-7F6B-4B05-AB48-7F0C3404BA20}" destId="{5A567F7A-F7B9-4992-BE50-6BE210CAFB00}" srcOrd="0" destOrd="0" presId="urn:microsoft.com/office/officeart/2008/layout/LinedList"/>
    <dgm:cxn modelId="{A63A7201-B98B-4ACC-BB5E-442531B6A00B}" type="presParOf" srcId="{723DD35C-7F6B-4B05-AB48-7F0C3404BA20}" destId="{51F5B054-1BF4-4681-91BC-74A06FFA1FE1}" srcOrd="1" destOrd="0" presId="urn:microsoft.com/office/officeart/2008/layout/LinedList"/>
    <dgm:cxn modelId="{106B73DF-5EB5-4DA8-A5F1-D384A89610FB}" type="presParOf" srcId="{51F5B054-1BF4-4681-91BC-74A06FFA1FE1}" destId="{C88C5286-7656-47A7-B295-3D48A8A30B14}" srcOrd="0" destOrd="0" presId="urn:microsoft.com/office/officeart/2008/layout/LinedList"/>
    <dgm:cxn modelId="{EB1B2A0B-040E-46DE-A93D-0842129DF112}" type="presParOf" srcId="{51F5B054-1BF4-4681-91BC-74A06FFA1FE1}" destId="{4630CE54-380D-427E-B295-0C629C099751}" srcOrd="1" destOrd="0" presId="urn:microsoft.com/office/officeart/2008/layout/LinedList"/>
    <dgm:cxn modelId="{007FD828-7529-4242-AFA1-33FC6F2D8F3D}" type="presParOf" srcId="{723DD35C-7F6B-4B05-AB48-7F0C3404BA20}" destId="{089F7A58-B29E-4AC0-A80B-2A2BE72D5E4F}" srcOrd="2" destOrd="0" presId="urn:microsoft.com/office/officeart/2008/layout/LinedList"/>
    <dgm:cxn modelId="{79AC0993-CE93-48B6-92E1-A47A7FE25232}" type="presParOf" srcId="{723DD35C-7F6B-4B05-AB48-7F0C3404BA20}" destId="{E49805BA-EB23-4B01-91B5-BE6E27D5C8B4}" srcOrd="3" destOrd="0" presId="urn:microsoft.com/office/officeart/2008/layout/LinedList"/>
    <dgm:cxn modelId="{85610B91-1223-4AAE-AA27-A87F3754C5D6}" type="presParOf" srcId="{E49805BA-EB23-4B01-91B5-BE6E27D5C8B4}" destId="{3CA89069-851E-403F-A1ED-8E3239E7E551}" srcOrd="0" destOrd="0" presId="urn:microsoft.com/office/officeart/2008/layout/LinedList"/>
    <dgm:cxn modelId="{3D40A89C-A4D5-4E52-96C6-24DBF955EC2A}" type="presParOf" srcId="{E49805BA-EB23-4B01-91B5-BE6E27D5C8B4}" destId="{86C8E902-CD53-41AA-94FB-3CCB8E02A9F7}" srcOrd="1" destOrd="0" presId="urn:microsoft.com/office/officeart/2008/layout/LinedList"/>
    <dgm:cxn modelId="{7907F5B5-91CF-4391-ABFE-82622741368C}" type="presParOf" srcId="{723DD35C-7F6B-4B05-AB48-7F0C3404BA20}" destId="{94B9532A-FA76-469D-BCAD-B26708D41259}" srcOrd="4" destOrd="0" presId="urn:microsoft.com/office/officeart/2008/layout/LinedList"/>
    <dgm:cxn modelId="{886EDC6E-8730-4A3C-80BD-0C41AAEAF52F}" type="presParOf" srcId="{723DD35C-7F6B-4B05-AB48-7F0C3404BA20}" destId="{4F9EF1A2-3D40-4329-9BA9-86B39F9FCFBA}" srcOrd="5" destOrd="0" presId="urn:microsoft.com/office/officeart/2008/layout/LinedList"/>
    <dgm:cxn modelId="{5F414BE3-29C9-4073-AED9-7A6CFD53CA5D}" type="presParOf" srcId="{4F9EF1A2-3D40-4329-9BA9-86B39F9FCFBA}" destId="{781BF85E-416D-4C24-AF7E-23F531E6C505}" srcOrd="0" destOrd="0" presId="urn:microsoft.com/office/officeart/2008/layout/LinedList"/>
    <dgm:cxn modelId="{91638041-8073-48A8-8A64-473410B52F9D}" type="presParOf" srcId="{4F9EF1A2-3D40-4329-9BA9-86B39F9FCFBA}" destId="{6E584618-7DF1-4B48-A70D-D3A6C512802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7E2E82-297B-4B0B-BF1B-A352BF02F4D1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4B7D014-48E9-423D-8C32-B080F4E3F041}">
      <dgm:prSet/>
      <dgm:spPr/>
      <dgm:t>
        <a:bodyPr/>
        <a:lstStyle/>
        <a:p>
          <a:r>
            <a:rPr lang="pl-PL" b="1" dirty="0"/>
            <a:t>Zgrupowanie danych i metod</a:t>
          </a:r>
          <a:r>
            <a:rPr lang="pl-PL" dirty="0"/>
            <a:t> – Enkapsulacja polega na tym, że zmienne i metody, które operują na tych zmiennych, są zamknięte w jednej jednostce, jaką jest obiekt. To oznacza, że obiekt posiada zarówno swoje dane, jak i logikę, która na tych danych pracuje.</a:t>
          </a:r>
          <a:endParaRPr lang="en-US" dirty="0"/>
        </a:p>
      </dgm:t>
    </dgm:pt>
    <dgm:pt modelId="{1BCA517C-FB6E-4BEF-98D8-551DB324F3FE}" type="parTrans" cxnId="{E926CF5F-B7E0-4650-9B76-7A8C6AA6AFFD}">
      <dgm:prSet/>
      <dgm:spPr/>
      <dgm:t>
        <a:bodyPr/>
        <a:lstStyle/>
        <a:p>
          <a:endParaRPr lang="en-US"/>
        </a:p>
      </dgm:t>
    </dgm:pt>
    <dgm:pt modelId="{FAC75B20-BC25-42E1-89E8-83DFF251658D}" type="sibTrans" cxnId="{E926CF5F-B7E0-4650-9B76-7A8C6AA6AFFD}">
      <dgm:prSet/>
      <dgm:spPr/>
      <dgm:t>
        <a:bodyPr/>
        <a:lstStyle/>
        <a:p>
          <a:endParaRPr lang="en-US"/>
        </a:p>
      </dgm:t>
    </dgm:pt>
    <dgm:pt modelId="{EFFB633C-10E2-489B-8381-52925039287C}">
      <dgm:prSet/>
      <dgm:spPr/>
      <dgm:t>
        <a:bodyPr/>
        <a:lstStyle/>
        <a:p>
          <a:r>
            <a:rPr lang="pl-PL" b="1" dirty="0"/>
            <a:t>Ochrona danych</a:t>
          </a:r>
          <a:r>
            <a:rPr lang="pl-PL" dirty="0"/>
            <a:t> – Dzięki enkapsulacji, można ograniczyć dostęp do wewnętrznych danych obiektu, co pomaga w ochronie przed przypadkowymi zmianami lub niepożądanym dostępem.</a:t>
          </a:r>
          <a:endParaRPr lang="en-US" dirty="0"/>
        </a:p>
      </dgm:t>
    </dgm:pt>
    <dgm:pt modelId="{77A1404B-634A-46D5-A6A7-C9580D26B62E}" type="parTrans" cxnId="{6F9C337F-7429-4484-843E-875FCA5DB2BE}">
      <dgm:prSet/>
      <dgm:spPr/>
      <dgm:t>
        <a:bodyPr/>
        <a:lstStyle/>
        <a:p>
          <a:endParaRPr lang="en-US"/>
        </a:p>
      </dgm:t>
    </dgm:pt>
    <dgm:pt modelId="{D6CC9EF1-BA30-4DA0-8369-1184E6348BEC}" type="sibTrans" cxnId="{6F9C337F-7429-4484-843E-875FCA5DB2BE}">
      <dgm:prSet/>
      <dgm:spPr/>
      <dgm:t>
        <a:bodyPr/>
        <a:lstStyle/>
        <a:p>
          <a:endParaRPr lang="en-US"/>
        </a:p>
      </dgm:t>
    </dgm:pt>
    <dgm:pt modelId="{7EE9D828-6532-4A0E-B30C-75C7A07601FB}">
      <dgm:prSet/>
      <dgm:spPr/>
      <dgm:t>
        <a:bodyPr/>
        <a:lstStyle/>
        <a:p>
          <a:r>
            <a:rPr lang="pl-PL" b="1" dirty="0"/>
            <a:t>Interfejs do danych</a:t>
          </a:r>
          <a:r>
            <a:rPr lang="pl-PL" dirty="0"/>
            <a:t> – Chociaż dane wewnątrz obiektu mogą być prywatne, enkapsulacja pozwala na tworzenie kontrolowanego interfejsu dostępu do nich poprzez publiczne metody.</a:t>
          </a:r>
          <a:endParaRPr lang="en-US" dirty="0"/>
        </a:p>
      </dgm:t>
    </dgm:pt>
    <dgm:pt modelId="{1D3B21DC-6CE0-45F9-A465-83572B40BB3D}" type="parTrans" cxnId="{CB672A4A-6A47-4A5A-85E2-423786D78BB6}">
      <dgm:prSet/>
      <dgm:spPr/>
      <dgm:t>
        <a:bodyPr/>
        <a:lstStyle/>
        <a:p>
          <a:endParaRPr lang="en-US"/>
        </a:p>
      </dgm:t>
    </dgm:pt>
    <dgm:pt modelId="{B217EF10-EAC9-4880-A000-44AC06DD642B}" type="sibTrans" cxnId="{CB672A4A-6A47-4A5A-85E2-423786D78BB6}">
      <dgm:prSet/>
      <dgm:spPr/>
      <dgm:t>
        <a:bodyPr/>
        <a:lstStyle/>
        <a:p>
          <a:endParaRPr lang="en-US"/>
        </a:p>
      </dgm:t>
    </dgm:pt>
    <dgm:pt modelId="{8E0A604B-7F2E-41B7-AF50-8AD912D0F2BA}" type="pres">
      <dgm:prSet presAssocID="{5E7E2E82-297B-4B0B-BF1B-A352BF02F4D1}" presName="diagram" presStyleCnt="0">
        <dgm:presLayoutVars>
          <dgm:dir/>
          <dgm:resizeHandles val="exact"/>
        </dgm:presLayoutVars>
      </dgm:prSet>
      <dgm:spPr/>
    </dgm:pt>
    <dgm:pt modelId="{F67C8E17-EFE5-4D59-95CE-4D52A656C4C6}" type="pres">
      <dgm:prSet presAssocID="{A4B7D014-48E9-423D-8C32-B080F4E3F041}" presName="node" presStyleLbl="node1" presStyleIdx="0" presStyleCnt="3">
        <dgm:presLayoutVars>
          <dgm:bulletEnabled val="1"/>
        </dgm:presLayoutVars>
      </dgm:prSet>
      <dgm:spPr/>
    </dgm:pt>
    <dgm:pt modelId="{50B3A9ED-F090-4709-A5CE-2D5806867072}" type="pres">
      <dgm:prSet presAssocID="{FAC75B20-BC25-42E1-89E8-83DFF251658D}" presName="sibTrans" presStyleCnt="0"/>
      <dgm:spPr/>
    </dgm:pt>
    <dgm:pt modelId="{D6E3FF3D-52AC-4A5D-A0D5-B596654B09DB}" type="pres">
      <dgm:prSet presAssocID="{EFFB633C-10E2-489B-8381-52925039287C}" presName="node" presStyleLbl="node1" presStyleIdx="1" presStyleCnt="3">
        <dgm:presLayoutVars>
          <dgm:bulletEnabled val="1"/>
        </dgm:presLayoutVars>
      </dgm:prSet>
      <dgm:spPr/>
    </dgm:pt>
    <dgm:pt modelId="{8D5F9528-2C48-43E4-8F6D-63FBC6EFE5F3}" type="pres">
      <dgm:prSet presAssocID="{D6CC9EF1-BA30-4DA0-8369-1184E6348BEC}" presName="sibTrans" presStyleCnt="0"/>
      <dgm:spPr/>
    </dgm:pt>
    <dgm:pt modelId="{D6A09EC4-01C5-4374-8930-B8B43E299541}" type="pres">
      <dgm:prSet presAssocID="{7EE9D828-6532-4A0E-B30C-75C7A07601FB}" presName="node" presStyleLbl="node1" presStyleIdx="2" presStyleCnt="3">
        <dgm:presLayoutVars>
          <dgm:bulletEnabled val="1"/>
        </dgm:presLayoutVars>
      </dgm:prSet>
      <dgm:spPr/>
    </dgm:pt>
  </dgm:ptLst>
  <dgm:cxnLst>
    <dgm:cxn modelId="{E926CF5F-B7E0-4650-9B76-7A8C6AA6AFFD}" srcId="{5E7E2E82-297B-4B0B-BF1B-A352BF02F4D1}" destId="{A4B7D014-48E9-423D-8C32-B080F4E3F041}" srcOrd="0" destOrd="0" parTransId="{1BCA517C-FB6E-4BEF-98D8-551DB324F3FE}" sibTransId="{FAC75B20-BC25-42E1-89E8-83DFF251658D}"/>
    <dgm:cxn modelId="{CB672A4A-6A47-4A5A-85E2-423786D78BB6}" srcId="{5E7E2E82-297B-4B0B-BF1B-A352BF02F4D1}" destId="{7EE9D828-6532-4A0E-B30C-75C7A07601FB}" srcOrd="2" destOrd="0" parTransId="{1D3B21DC-6CE0-45F9-A465-83572B40BB3D}" sibTransId="{B217EF10-EAC9-4880-A000-44AC06DD642B}"/>
    <dgm:cxn modelId="{DECDB94B-9EF6-44BE-8256-FDE8DE97AE4B}" type="presOf" srcId="{A4B7D014-48E9-423D-8C32-B080F4E3F041}" destId="{F67C8E17-EFE5-4D59-95CE-4D52A656C4C6}" srcOrd="0" destOrd="0" presId="urn:microsoft.com/office/officeart/2005/8/layout/default"/>
    <dgm:cxn modelId="{DE87EF4D-F6B2-4052-9C25-AC1D6AAFD432}" type="presOf" srcId="{7EE9D828-6532-4A0E-B30C-75C7A07601FB}" destId="{D6A09EC4-01C5-4374-8930-B8B43E299541}" srcOrd="0" destOrd="0" presId="urn:microsoft.com/office/officeart/2005/8/layout/default"/>
    <dgm:cxn modelId="{6F9C337F-7429-4484-843E-875FCA5DB2BE}" srcId="{5E7E2E82-297B-4B0B-BF1B-A352BF02F4D1}" destId="{EFFB633C-10E2-489B-8381-52925039287C}" srcOrd="1" destOrd="0" parTransId="{77A1404B-634A-46D5-A6A7-C9580D26B62E}" sibTransId="{D6CC9EF1-BA30-4DA0-8369-1184E6348BEC}"/>
    <dgm:cxn modelId="{1381F09B-935C-4B3E-A37B-D70A0859E45E}" type="presOf" srcId="{EFFB633C-10E2-489B-8381-52925039287C}" destId="{D6E3FF3D-52AC-4A5D-A0D5-B596654B09DB}" srcOrd="0" destOrd="0" presId="urn:microsoft.com/office/officeart/2005/8/layout/default"/>
    <dgm:cxn modelId="{1537E0E5-C6C3-490D-8035-459213ED5D11}" type="presOf" srcId="{5E7E2E82-297B-4B0B-BF1B-A352BF02F4D1}" destId="{8E0A604B-7F2E-41B7-AF50-8AD912D0F2BA}" srcOrd="0" destOrd="0" presId="urn:microsoft.com/office/officeart/2005/8/layout/default"/>
    <dgm:cxn modelId="{B219EF9F-D6B9-44A9-860A-8B6A1D1686E6}" type="presParOf" srcId="{8E0A604B-7F2E-41B7-AF50-8AD912D0F2BA}" destId="{F67C8E17-EFE5-4D59-95CE-4D52A656C4C6}" srcOrd="0" destOrd="0" presId="urn:microsoft.com/office/officeart/2005/8/layout/default"/>
    <dgm:cxn modelId="{98D3B238-C9A7-4A22-ADC3-2E251033CDA1}" type="presParOf" srcId="{8E0A604B-7F2E-41B7-AF50-8AD912D0F2BA}" destId="{50B3A9ED-F090-4709-A5CE-2D5806867072}" srcOrd="1" destOrd="0" presId="urn:microsoft.com/office/officeart/2005/8/layout/default"/>
    <dgm:cxn modelId="{5ECB2CD3-5195-418A-8DF7-13A0F4684022}" type="presParOf" srcId="{8E0A604B-7F2E-41B7-AF50-8AD912D0F2BA}" destId="{D6E3FF3D-52AC-4A5D-A0D5-B596654B09DB}" srcOrd="2" destOrd="0" presId="urn:microsoft.com/office/officeart/2005/8/layout/default"/>
    <dgm:cxn modelId="{C751CAB3-5A45-41BE-B20D-9C0170561784}" type="presParOf" srcId="{8E0A604B-7F2E-41B7-AF50-8AD912D0F2BA}" destId="{8D5F9528-2C48-43E4-8F6D-63FBC6EFE5F3}" srcOrd="3" destOrd="0" presId="urn:microsoft.com/office/officeart/2005/8/layout/default"/>
    <dgm:cxn modelId="{1C53DAF9-ADC3-4CB4-B1ED-048D51A3DFA1}" type="presParOf" srcId="{8E0A604B-7F2E-41B7-AF50-8AD912D0F2BA}" destId="{D6A09EC4-01C5-4374-8930-B8B43E29954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67F7A-F7B9-4992-BE50-6BE210CAFB00}">
      <dsp:nvSpPr>
        <dsp:cNvPr id="0" name=""/>
        <dsp:cNvSpPr/>
      </dsp:nvSpPr>
      <dsp:spPr>
        <a:xfrm>
          <a:off x="0" y="2299"/>
          <a:ext cx="701237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8C5286-7656-47A7-B295-3D48A8A30B14}">
      <dsp:nvSpPr>
        <dsp:cNvPr id="0" name=""/>
        <dsp:cNvSpPr/>
      </dsp:nvSpPr>
      <dsp:spPr>
        <a:xfrm>
          <a:off x="0" y="2299"/>
          <a:ext cx="7012370" cy="156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 dirty="0"/>
            <a:t>Ukrywanie danych</a:t>
          </a:r>
          <a:r>
            <a:rPr lang="pl-PL" sz="2200" kern="1200" dirty="0"/>
            <a:t> – Dane wewnętrzne obiektu są zazwyczaj oznaczane jako </a:t>
          </a:r>
          <a:r>
            <a:rPr lang="pl-PL" sz="2200" b="1" kern="1200" dirty="0"/>
            <a:t>prywatne</a:t>
          </a:r>
          <a:r>
            <a:rPr lang="pl-PL" sz="2200" b="1" kern="1200" dirty="0">
              <a:latin typeface="Tw Cen MT" panose="020B0502020104020203"/>
            </a:rPr>
            <a:t>,</a:t>
          </a:r>
          <a:r>
            <a:rPr lang="pl-PL" sz="2200" kern="1200" dirty="0"/>
            <a:t> co oznacza, że nie są dostępne bezpośrednio z zewnątrz obiektu.</a:t>
          </a:r>
          <a:endParaRPr lang="en-US" sz="2200" kern="1200" dirty="0"/>
        </a:p>
      </dsp:txBody>
      <dsp:txXfrm>
        <a:off x="0" y="2299"/>
        <a:ext cx="7012370" cy="1568177"/>
      </dsp:txXfrm>
    </dsp:sp>
    <dsp:sp modelId="{089F7A58-B29E-4AC0-A80B-2A2BE72D5E4F}">
      <dsp:nvSpPr>
        <dsp:cNvPr id="0" name=""/>
        <dsp:cNvSpPr/>
      </dsp:nvSpPr>
      <dsp:spPr>
        <a:xfrm>
          <a:off x="0" y="1570476"/>
          <a:ext cx="701237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A89069-851E-403F-A1ED-8E3239E7E551}">
      <dsp:nvSpPr>
        <dsp:cNvPr id="0" name=""/>
        <dsp:cNvSpPr/>
      </dsp:nvSpPr>
      <dsp:spPr>
        <a:xfrm>
          <a:off x="0" y="1570476"/>
          <a:ext cx="7012370" cy="156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 dirty="0"/>
            <a:t>Kontrolowany dostęp</a:t>
          </a:r>
          <a:r>
            <a:rPr lang="pl-PL" sz="2200" kern="1200" dirty="0"/>
            <a:t> – Dostęp do ukrytych danych jest kontrolowany poprzez publiczne metody, tzw. </a:t>
          </a:r>
          <a:r>
            <a:rPr lang="pl-PL" sz="2200" b="1" kern="1200" dirty="0"/>
            <a:t>gettery</a:t>
          </a:r>
          <a:r>
            <a:rPr lang="pl-PL" sz="2200" kern="1200" dirty="0"/>
            <a:t> i </a:t>
          </a:r>
          <a:r>
            <a:rPr lang="pl-PL" sz="2200" b="1" kern="1200" dirty="0" err="1"/>
            <a:t>settery</a:t>
          </a:r>
          <a:r>
            <a:rPr lang="pl-PL" sz="2200" kern="1200" dirty="0"/>
            <a:t>, które umożliwiają odczyt i modyfikację danych w sposób bezpieczny.</a:t>
          </a:r>
          <a:endParaRPr lang="en-US" sz="2200" kern="1200" dirty="0"/>
        </a:p>
      </dsp:txBody>
      <dsp:txXfrm>
        <a:off x="0" y="1570476"/>
        <a:ext cx="7012370" cy="1568177"/>
      </dsp:txXfrm>
    </dsp:sp>
    <dsp:sp modelId="{94B9532A-FA76-469D-BCAD-B26708D41259}">
      <dsp:nvSpPr>
        <dsp:cNvPr id="0" name=""/>
        <dsp:cNvSpPr/>
      </dsp:nvSpPr>
      <dsp:spPr>
        <a:xfrm>
          <a:off x="0" y="3138654"/>
          <a:ext cx="701237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1BF85E-416D-4C24-AF7E-23F531E6C505}">
      <dsp:nvSpPr>
        <dsp:cNvPr id="0" name=""/>
        <dsp:cNvSpPr/>
      </dsp:nvSpPr>
      <dsp:spPr>
        <a:xfrm>
          <a:off x="0" y="3138654"/>
          <a:ext cx="7012370" cy="156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 dirty="0"/>
            <a:t>Ochrona przed nieautoryzowanymi zmianami</a:t>
          </a:r>
          <a:r>
            <a:rPr lang="pl-PL" sz="2200" kern="1200" dirty="0"/>
            <a:t> – Dzięki hermetyzacji obiekt może kontrolować, kto i jak modyfikuje jego wewnętrzne dane. Możliwe jest wprowadzenie dodatkowej logiki, np. walidacji danych w </a:t>
          </a:r>
          <a:r>
            <a:rPr lang="pl-PL" sz="2200" kern="1200" dirty="0" err="1"/>
            <a:t>setterach</a:t>
          </a:r>
          <a:r>
            <a:rPr lang="pl-PL" sz="2200" kern="1200" dirty="0"/>
            <a:t>.</a:t>
          </a:r>
          <a:endParaRPr lang="en-US" sz="2200" kern="1200" dirty="0"/>
        </a:p>
      </dsp:txBody>
      <dsp:txXfrm>
        <a:off x="0" y="3138654"/>
        <a:ext cx="7012370" cy="1568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C8E17-EFE5-4D59-95CE-4D52A656C4C6}">
      <dsp:nvSpPr>
        <dsp:cNvPr id="0" name=""/>
        <dsp:cNvSpPr/>
      </dsp:nvSpPr>
      <dsp:spPr>
        <a:xfrm>
          <a:off x="0" y="873082"/>
          <a:ext cx="3446859" cy="206811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kern="1200" dirty="0"/>
            <a:t>Zgrupowanie danych i metod</a:t>
          </a:r>
          <a:r>
            <a:rPr lang="pl-PL" sz="1800" kern="1200" dirty="0"/>
            <a:t> – Enkapsulacja polega na tym, że zmienne i metody, które operują na tych zmiennych, są zamknięte w jednej jednostce, jaką jest obiekt. To oznacza, że obiekt posiada zarówno swoje dane, jak i logikę, która na tych danych pracuje.</a:t>
          </a:r>
          <a:endParaRPr lang="en-US" sz="1800" kern="1200" dirty="0"/>
        </a:p>
      </dsp:txBody>
      <dsp:txXfrm>
        <a:off x="0" y="873082"/>
        <a:ext cx="3446859" cy="2068115"/>
      </dsp:txXfrm>
    </dsp:sp>
    <dsp:sp modelId="{D6E3FF3D-52AC-4A5D-A0D5-B596654B09DB}">
      <dsp:nvSpPr>
        <dsp:cNvPr id="0" name=""/>
        <dsp:cNvSpPr/>
      </dsp:nvSpPr>
      <dsp:spPr>
        <a:xfrm>
          <a:off x="3791545" y="873082"/>
          <a:ext cx="3446859" cy="206811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kern="1200" dirty="0"/>
            <a:t>Ochrona danych</a:t>
          </a:r>
          <a:r>
            <a:rPr lang="pl-PL" sz="1800" kern="1200" dirty="0"/>
            <a:t> – Dzięki enkapsulacji, można ograniczyć dostęp do wewnętrznych danych obiektu, co pomaga w ochronie przed przypadkowymi zmianami lub niepożądanym dostępem.</a:t>
          </a:r>
          <a:endParaRPr lang="en-US" sz="1800" kern="1200" dirty="0"/>
        </a:p>
      </dsp:txBody>
      <dsp:txXfrm>
        <a:off x="3791545" y="873082"/>
        <a:ext cx="3446859" cy="2068115"/>
      </dsp:txXfrm>
    </dsp:sp>
    <dsp:sp modelId="{D6A09EC4-01C5-4374-8930-B8B43E299541}">
      <dsp:nvSpPr>
        <dsp:cNvPr id="0" name=""/>
        <dsp:cNvSpPr/>
      </dsp:nvSpPr>
      <dsp:spPr>
        <a:xfrm>
          <a:off x="7583090" y="873082"/>
          <a:ext cx="3446859" cy="206811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kern="1200" dirty="0"/>
            <a:t>Interfejs do danych</a:t>
          </a:r>
          <a:r>
            <a:rPr lang="pl-PL" sz="1800" kern="1200" dirty="0"/>
            <a:t> – Chociaż dane wewnątrz obiektu mogą być prywatne, enkapsulacja pozwala na tworzenie kontrolowanego interfejsu dostępu do nich poprzez publiczne metody.</a:t>
          </a:r>
          <a:endParaRPr lang="en-US" sz="1800" kern="1200" dirty="0"/>
        </a:p>
      </dsp:txBody>
      <dsp:txXfrm>
        <a:off x="7583090" y="873082"/>
        <a:ext cx="3446859" cy="2068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8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8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0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5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6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7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0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3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5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893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pl-PL" dirty="0" err="1">
                <a:solidFill>
                  <a:schemeClr val="tx1"/>
                </a:solidFill>
                <a:ea typeface="+mj-lt"/>
                <a:cs typeface="+mj-lt"/>
              </a:rPr>
              <a:t>Hermetyzajca</a:t>
            </a:r>
            <a:r>
              <a:rPr lang="pl-PL" dirty="0">
                <a:solidFill>
                  <a:schemeClr val="tx1"/>
                </a:solidFill>
                <a:ea typeface="+mj-lt"/>
                <a:cs typeface="+mj-lt"/>
              </a:rPr>
              <a:t>, Enkapsulacja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2000" dirty="0"/>
              <a:t>Jakub Moliński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FC174D0-429F-AFB4-F9C6-D80F92262C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86" r="35687" b="-2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6B248E2-29CD-72C6-452D-32A540FF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Przykład enkapsulacji - 2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58F65D9-772B-CB29-F3CD-62992F6A959F}"/>
              </a:ext>
            </a:extLst>
          </p:cNvPr>
          <p:cNvSpPr txBox="1"/>
          <p:nvPr/>
        </p:nvSpPr>
        <p:spPr>
          <a:xfrm>
            <a:off x="601255" y="2177142"/>
            <a:ext cx="3409782" cy="38236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>
                <a:solidFill>
                  <a:srgbClr val="FFFFFF"/>
                </a:solidFill>
              </a:rPr>
              <a:t>Pola szerokosc i wysokosc</a:t>
            </a:r>
            <a:r>
              <a:rPr lang="en-US">
                <a:solidFill>
                  <a:srgbClr val="FFFFFF"/>
                </a:solidFill>
              </a:rPr>
              <a:t> są prywatne, a dostęp do nich jest możliwy tylko poprzez metody publiczne.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>
                <a:solidFill>
                  <a:srgbClr val="FFFFFF"/>
                </a:solidFill>
              </a:rPr>
              <a:t>Metody publiczne</a:t>
            </a:r>
            <a:r>
              <a:rPr lang="en-US">
                <a:solidFill>
                  <a:srgbClr val="FFFFFF"/>
                </a:solidFill>
              </a:rPr>
              <a:t> obliczPowierzchnie i ustawWymiary pozwalają na manipulowanie danymi obiektu i zapewniają kontrolowany dostęp do pól.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Dzięki enkapsulacji możemy bezpiecznie manipulować danymi prostokąta, nie mając dostępu do jego wewnętrznej implementacji.</a:t>
            </a:r>
          </a:p>
        </p:txBody>
      </p:sp>
      <p:pic>
        <p:nvPicPr>
          <p:cNvPr id="4" name="Symbol zastępczy zawartości 3" descr="Obraz zawierający tekst, elektronika, zrzut ekranu, wyświetlacz&#10;&#10;Opis wygenerowany automatycznie">
            <a:extLst>
              <a:ext uri="{FF2B5EF4-FFF2-40B4-BE49-F238E27FC236}">
                <a16:creationId xmlns:a16="http://schemas.microsoft.com/office/drawing/2014/main" id="{9672F2D3-4193-5393-A698-C17277A99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5985" y="936141"/>
            <a:ext cx="6003994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92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E8224F-B074-A167-9E51-7D20ACF0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Różnice między </a:t>
            </a:r>
            <a:r>
              <a:rPr lang="pl-PL" b="1"/>
              <a:t>enkapsulacją</a:t>
            </a:r>
            <a:r>
              <a:rPr lang="pl-PL"/>
              <a:t> a </a:t>
            </a:r>
            <a:r>
              <a:rPr lang="pl-PL" b="1"/>
              <a:t>hermetyzacją</a:t>
            </a:r>
            <a:r>
              <a:rPr lang="pl-PL"/>
              <a:t>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28C31E5-E001-9A0F-B435-CE703BCE5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b="1" dirty="0"/>
              <a:t>Cel</a:t>
            </a:r>
            <a:r>
              <a:rPr lang="pl-PL" dirty="0"/>
              <a:t>:</a:t>
            </a:r>
          </a:p>
          <a:p>
            <a:pPr marL="305435" indent="-305435">
              <a:buFont typeface=""/>
              <a:buChar char="•"/>
            </a:pPr>
            <a:r>
              <a:rPr lang="pl-PL" b="1" dirty="0"/>
              <a:t>Enkapsulacja</a:t>
            </a:r>
            <a:r>
              <a:rPr lang="pl-PL" dirty="0"/>
              <a:t> polega na </a:t>
            </a:r>
            <a:r>
              <a:rPr lang="pl-PL" b="1" dirty="0"/>
              <a:t>grupowaniu danych i metod</a:t>
            </a:r>
            <a:r>
              <a:rPr lang="pl-PL" dirty="0"/>
              <a:t> operujących na tych danych w jednej jednostce, jaką jest obiekt. Jest to proces tworzenia struktury, która łączy dane oraz funkcje.</a:t>
            </a:r>
          </a:p>
          <a:p>
            <a:pPr marL="305435" indent="-305435">
              <a:buFont typeface=""/>
              <a:buChar char="•"/>
            </a:pPr>
            <a:r>
              <a:rPr lang="pl-PL" b="1" dirty="0"/>
              <a:t>Hermetyzacja</a:t>
            </a:r>
            <a:r>
              <a:rPr lang="pl-PL" dirty="0"/>
              <a:t> skupia się na </a:t>
            </a:r>
            <a:r>
              <a:rPr lang="pl-PL" b="1" dirty="0"/>
              <a:t>ukrywaniu szczegółów implementacji</a:t>
            </a:r>
            <a:r>
              <a:rPr lang="pl-PL" dirty="0"/>
              <a:t> oraz ochronie danych przed nieautoryzowanym dostępem. Celem jest ograniczenie dostępu do wewnętrznych elementów obiektu i udostępnienie jedynie kontrolowanych interfejsów.</a:t>
            </a:r>
          </a:p>
          <a:p>
            <a:pPr marL="0" indent="0">
              <a:buNone/>
            </a:pPr>
            <a:r>
              <a:rPr lang="pl-PL" b="1" dirty="0">
                <a:ea typeface="+mn-lt"/>
                <a:cs typeface="+mn-lt"/>
              </a:rPr>
              <a:t>Dostęp do danych</a:t>
            </a:r>
            <a:r>
              <a:rPr lang="pl-PL" dirty="0">
                <a:ea typeface="+mn-lt"/>
                <a:cs typeface="+mn-lt"/>
              </a:rPr>
              <a:t>:</a:t>
            </a:r>
            <a:endParaRPr lang="pl-PL" dirty="0"/>
          </a:p>
          <a:p>
            <a:pPr marL="305435" indent="-305435">
              <a:buFont typeface="Wingdings 2"/>
              <a:buChar char=""/>
            </a:pPr>
            <a:r>
              <a:rPr lang="pl-PL" b="1" dirty="0">
                <a:ea typeface="+mn-lt"/>
                <a:cs typeface="+mn-lt"/>
              </a:rPr>
              <a:t>Enkapsulacja</a:t>
            </a:r>
            <a:r>
              <a:rPr lang="pl-PL" dirty="0">
                <a:ea typeface="+mn-lt"/>
                <a:cs typeface="+mn-lt"/>
              </a:rPr>
              <a:t> obejmuje zarówno dane, jak i metody, ale nie zawsze wymaga ukrycia tych danych – dane mogą być publiczne, jeśli nie ma potrzeby ich ochrony.</a:t>
            </a:r>
            <a:endParaRPr lang="pl-PL"/>
          </a:p>
          <a:p>
            <a:pPr marL="305435" indent="-305435">
              <a:buFont typeface="Wingdings 2"/>
              <a:buChar char=""/>
            </a:pPr>
            <a:r>
              <a:rPr lang="pl-PL" b="1" dirty="0">
                <a:ea typeface="+mn-lt"/>
                <a:cs typeface="+mn-lt"/>
              </a:rPr>
              <a:t>Hermetyzacja</a:t>
            </a:r>
            <a:r>
              <a:rPr lang="pl-PL" dirty="0">
                <a:ea typeface="+mn-lt"/>
                <a:cs typeface="+mn-lt"/>
              </a:rPr>
              <a:t> zawsze </a:t>
            </a:r>
            <a:r>
              <a:rPr lang="pl-PL" b="1" dirty="0">
                <a:ea typeface="+mn-lt"/>
                <a:cs typeface="+mn-lt"/>
              </a:rPr>
              <a:t>ukrywa dane</a:t>
            </a:r>
            <a:r>
              <a:rPr lang="pl-PL" dirty="0">
                <a:ea typeface="+mn-lt"/>
                <a:cs typeface="+mn-lt"/>
              </a:rPr>
              <a:t>, czyniąc je prywatnymi lub chronionymi, umożliwiając dostęp wyłącznie przez publiczne metody (np. gettery i </a:t>
            </a:r>
            <a:r>
              <a:rPr lang="pl-PL" dirty="0" err="1">
                <a:ea typeface="+mn-lt"/>
                <a:cs typeface="+mn-lt"/>
              </a:rPr>
              <a:t>settery</a:t>
            </a:r>
            <a:r>
              <a:rPr lang="pl-PL" dirty="0">
                <a:ea typeface="+mn-lt"/>
                <a:cs typeface="+mn-lt"/>
              </a:rPr>
              <a:t>).</a:t>
            </a:r>
            <a:endParaRPr lang="pl-PL" dirty="0"/>
          </a:p>
          <a:p>
            <a:pPr marL="305435" indent="-305435">
              <a:buFont typeface="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8806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F5DC5A-803A-324F-BCFC-D9863AF2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001" y="2934737"/>
            <a:ext cx="8204147" cy="988332"/>
          </a:xfrm>
        </p:spPr>
        <p:txBody>
          <a:bodyPr>
            <a:noAutofit/>
          </a:bodyPr>
          <a:lstStyle/>
          <a:p>
            <a:r>
              <a:rPr lang="pl-PL" sz="7200" dirty="0"/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235745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B53F82-F191-4EEB-AB7B-F69E634F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CDDBD5B-8716-E203-D157-85E76D1E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pl-PL"/>
              <a:t>Hermetyzacja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16AA08-3831-473D-B61B-89484A33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31B918-3A1C-46BA-9430-CAD97D9D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00935A-2F82-4DC4-A4E1-E12EFB8C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945840-BF34-7B62-3517-7D6EEEB3A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917210" cy="4045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>
                <a:ea typeface="+mn-lt"/>
                <a:cs typeface="+mn-lt"/>
              </a:rPr>
              <a:t>Hermetyzacja</a:t>
            </a:r>
            <a:r>
              <a:rPr lang="pl-PL" dirty="0">
                <a:ea typeface="+mn-lt"/>
                <a:cs typeface="+mn-lt"/>
              </a:rPr>
              <a:t> to jedna z kluczowych zasad programowania obiektowego, której głównym celem jest ochrona danych wewnątrz obiektu oraz ograniczenie bezpośredniego dostępu do jego szczegółów wewnętrznych. Hermetyzacja polega na ukrywaniu wewnętrznego stanu obiektu i zapewnieniu dostępu do nich tylko poprzez odpowiednio zdefiniowane metody.</a:t>
            </a:r>
            <a:endParaRPr lang="pl-P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6" y="2180496"/>
            <a:ext cx="3703321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ozłączony">
            <a:extLst>
              <a:ext uri="{FF2B5EF4-FFF2-40B4-BE49-F238E27FC236}">
                <a16:creationId xmlns:a16="http://schemas.microsoft.com/office/drawing/2014/main" id="{75481FE2-85E3-827D-AA8A-7FA7A8ACE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3915" y="2671858"/>
            <a:ext cx="3059782" cy="30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3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BD3909-CCF6-3B32-B6F2-C8B6D9EC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chemeClr val="bg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Główne cechy hermetyzacji:</a:t>
            </a:r>
            <a:endParaRPr lang="pl-PL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Symbol zastępczy zawartości 2">
            <a:extLst>
              <a:ext uri="{FF2B5EF4-FFF2-40B4-BE49-F238E27FC236}">
                <a16:creationId xmlns:a16="http://schemas.microsoft.com/office/drawing/2014/main" id="{D2051022-E02B-3857-C2BB-55012898E7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588639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6908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F3D2F74-B5F1-2393-1081-1C0DD1B0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9" y="938022"/>
            <a:ext cx="6647905" cy="1188720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Kluczowe zalety hermetyzacji: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186DB4-ED95-9407-8182-7E4FAED3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59" y="2340864"/>
            <a:ext cx="6690843" cy="3793237"/>
          </a:xfrm>
        </p:spPr>
        <p:txBody>
          <a:bodyPr>
            <a:normAutofit/>
          </a:bodyPr>
          <a:lstStyle/>
          <a:p>
            <a:pPr>
              <a:buFont typeface=""/>
              <a:buChar char="•"/>
            </a:pPr>
            <a:r>
              <a:rPr lang="pl-PL" b="1">
                <a:solidFill>
                  <a:srgbClr val="FFFFFF"/>
                </a:solidFill>
              </a:rPr>
              <a:t>Bezpieczeństwo danych</a:t>
            </a:r>
            <a:r>
              <a:rPr lang="pl-PL">
                <a:solidFill>
                  <a:srgbClr val="FFFFFF"/>
                </a:solidFill>
              </a:rPr>
              <a:t> – dane obiektu są chronione przed niepożądanymi zmianami.</a:t>
            </a:r>
          </a:p>
          <a:p>
            <a:pPr>
              <a:buFont typeface=""/>
              <a:buChar char="•"/>
            </a:pPr>
            <a:r>
              <a:rPr lang="pl-PL" b="1">
                <a:solidFill>
                  <a:srgbClr val="FFFFFF"/>
                </a:solidFill>
              </a:rPr>
              <a:t>Zwiększona modularność</a:t>
            </a:r>
            <a:r>
              <a:rPr lang="pl-PL">
                <a:solidFill>
                  <a:srgbClr val="FFFFFF"/>
                </a:solidFill>
              </a:rPr>
              <a:t> – ukrycie szczegółów implementacji ułatwia modyfikowanie kodu bez wpływu na inne części programu.</a:t>
            </a:r>
          </a:p>
          <a:p>
            <a:pPr>
              <a:buFont typeface=""/>
              <a:buChar char="•"/>
            </a:pPr>
            <a:r>
              <a:rPr lang="pl-PL" b="1">
                <a:solidFill>
                  <a:srgbClr val="FFFFFF"/>
                </a:solidFill>
              </a:rPr>
              <a:t>Łatwiejsze utrzymanie kodu</a:t>
            </a:r>
            <a:r>
              <a:rPr lang="pl-PL">
                <a:solidFill>
                  <a:srgbClr val="FFFFFF"/>
                </a:solidFill>
              </a:rPr>
              <a:t> – zmiany wewnętrznej implementacji obiektu nie wymagają zmian w kodzie, który z niego korzysta.</a:t>
            </a:r>
          </a:p>
        </p:txBody>
      </p:sp>
      <p:pic>
        <p:nvPicPr>
          <p:cNvPr id="7" name="Graphic 6" descr="Bezpieczeństwo laptopa">
            <a:extLst>
              <a:ext uri="{FF2B5EF4-FFF2-40B4-BE49-F238E27FC236}">
                <a16:creationId xmlns:a16="http://schemas.microsoft.com/office/drawing/2014/main" id="{5F979BE4-8882-50AC-1430-9EE040800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6761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9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381109-F0DA-4288-8DF5-980261F4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9" y="938022"/>
            <a:ext cx="6647905" cy="1188720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Enkapsulacja</a:t>
            </a: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008B07-1911-FB22-3B34-198263BF7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59" y="2340864"/>
            <a:ext cx="6690843" cy="3793237"/>
          </a:xfrm>
        </p:spPr>
        <p:txBody>
          <a:bodyPr>
            <a:normAutofit/>
          </a:bodyPr>
          <a:lstStyle/>
          <a:p>
            <a:pPr marL="305435" indent="-305435"/>
            <a:r>
              <a:rPr lang="pl-PL" dirty="0">
                <a:solidFill>
                  <a:srgbClr val="FFFFFF"/>
                </a:solidFill>
                <a:ea typeface="+mn-lt"/>
                <a:cs typeface="+mn-lt"/>
              </a:rPr>
              <a:t>Enkapsulacja to</a:t>
            </a:r>
            <a:r>
              <a:rPr lang="pl-PL" dirty="0">
                <a:solidFill>
                  <a:srgbClr val="FFFFFF"/>
                </a:solidFill>
              </a:rPr>
              <a:t> kluczowa koncepcja programowania obiektowego, która polega na grupowaniu danych oraz metod, które na tych danych operują, w jeden obiekt. Dzięki temu dane oraz funkcje są przechowywane razem, tworząc spójny moduł, którym można zarządzać i manipulować w bardziej kontrolowany sposób.</a:t>
            </a:r>
          </a:p>
        </p:txBody>
      </p:sp>
      <p:pic>
        <p:nvPicPr>
          <p:cNvPr id="25" name="Graphic 6" descr="Web Design">
            <a:extLst>
              <a:ext uri="{FF2B5EF4-FFF2-40B4-BE49-F238E27FC236}">
                <a16:creationId xmlns:a16="http://schemas.microsoft.com/office/drawing/2014/main" id="{8A99FE9B-3B7C-6840-8D60-9B5FA1F8F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6761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34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C7815B-16B7-9287-54EA-31C61B395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pl-PL"/>
              <a:t>Kluczowe aspekty enkapsulacji: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0A5ABE13-F72B-8D58-C241-C952BACF1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104659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335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922BBD-458F-8F1B-C02D-94827CB7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9" y="938022"/>
            <a:ext cx="6647905" cy="1188720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  <a:ea typeface="+mj-lt"/>
                <a:cs typeface="+mj-lt"/>
              </a:rPr>
              <a:t>Kluczowe korzyści enkapsulacji:</a:t>
            </a:r>
            <a:endParaRPr lang="pl-PL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FCC291-21CB-6E29-2DE9-0655F15AD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59" y="2340864"/>
            <a:ext cx="6690843" cy="3793237"/>
          </a:xfrm>
        </p:spPr>
        <p:txBody>
          <a:bodyPr>
            <a:normAutofit/>
          </a:bodyPr>
          <a:lstStyle/>
          <a:p>
            <a:pPr>
              <a:buFont typeface=""/>
              <a:buChar char="•"/>
            </a:pPr>
            <a:r>
              <a:rPr lang="pl-PL" b="1">
                <a:solidFill>
                  <a:srgbClr val="FFFFFF"/>
                </a:solidFill>
              </a:rPr>
              <a:t>Bezpieczeństwo danych</a:t>
            </a:r>
            <a:r>
              <a:rPr lang="pl-PL">
                <a:solidFill>
                  <a:srgbClr val="FFFFFF"/>
                </a:solidFill>
              </a:rPr>
              <a:t> – Enkapsulacja chroni dane obiektu przed bezpośrednim dostępem z zewnątrz i nieautoryzowanymi zmianami.</a:t>
            </a:r>
          </a:p>
          <a:p>
            <a:pPr>
              <a:buFont typeface=""/>
              <a:buChar char="•"/>
            </a:pPr>
            <a:r>
              <a:rPr lang="pl-PL" b="1">
                <a:solidFill>
                  <a:srgbClr val="FFFFFF"/>
                </a:solidFill>
              </a:rPr>
              <a:t>Łatwość zarządzania złożonością</a:t>
            </a:r>
            <a:r>
              <a:rPr lang="pl-PL">
                <a:solidFill>
                  <a:srgbClr val="FFFFFF"/>
                </a:solidFill>
              </a:rPr>
              <a:t> – Dzięki zgrupowaniu danych i metod, które działają na tych danych, kod staje się bardziej zorganizowany, łatwiejszy do zrozumienia i utrzymania.</a:t>
            </a:r>
          </a:p>
          <a:p>
            <a:pPr>
              <a:buFont typeface=""/>
              <a:buChar char="•"/>
            </a:pPr>
            <a:r>
              <a:rPr lang="pl-PL" b="1">
                <a:solidFill>
                  <a:srgbClr val="FFFFFF"/>
                </a:solidFill>
              </a:rPr>
              <a:t>Zasada "czarnej skrzynki"</a:t>
            </a:r>
            <a:r>
              <a:rPr lang="pl-PL">
                <a:solidFill>
                  <a:srgbClr val="FFFFFF"/>
                </a:solidFill>
              </a:rPr>
              <a:t> – Użytkownik obiektu nie musi znać szczegółów implementacji, ale korzysta z metod, które zapewniają kontrolowany dostęp do funkcji obiektu.</a:t>
            </a:r>
          </a:p>
        </p:txBody>
      </p:sp>
      <p:pic>
        <p:nvPicPr>
          <p:cNvPr id="7" name="Graphic 6" descr="Odcisk palca">
            <a:extLst>
              <a:ext uri="{FF2B5EF4-FFF2-40B4-BE49-F238E27FC236}">
                <a16:creationId xmlns:a16="http://schemas.microsoft.com/office/drawing/2014/main" id="{40CEE9AB-A6D7-6EA6-D64A-F77A79097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6761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02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0B4CAD0-A58F-B0E2-A3C8-235605AA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b="1" dirty="0" err="1">
                <a:solidFill>
                  <a:srgbClr val="FFFFFF"/>
                </a:solidFill>
              </a:rPr>
              <a:t>Przykład</a:t>
            </a:r>
            <a:r>
              <a:rPr lang="en-US" sz="4000" b="1" dirty="0">
                <a:solidFill>
                  <a:srgbClr val="FFFFFF"/>
                </a:solidFill>
              </a:rPr>
              <a:t> </a:t>
            </a:r>
            <a:r>
              <a:rPr lang="en-US" sz="4000" b="1" dirty="0" err="1">
                <a:solidFill>
                  <a:srgbClr val="FFFFFF"/>
                </a:solidFill>
              </a:rPr>
              <a:t>enkapsulacji</a:t>
            </a:r>
            <a:endParaRPr lang="en-US" sz="4000" dirty="0" err="1">
              <a:solidFill>
                <a:srgbClr val="FFFFFF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77DB704-64CE-B1FB-C1D3-BB79EC933AA6}"/>
              </a:ext>
            </a:extLst>
          </p:cNvPr>
          <p:cNvSpPr txBox="1"/>
          <p:nvPr/>
        </p:nvSpPr>
        <p:spPr>
          <a:xfrm>
            <a:off x="601255" y="2177142"/>
            <a:ext cx="3409782" cy="38236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 err="1">
                <a:solidFill>
                  <a:srgbClr val="FFFFFF"/>
                </a:solidFill>
              </a:rPr>
              <a:t>Wyjaśnienie</a:t>
            </a:r>
            <a:r>
              <a:rPr lang="en-US" dirty="0">
                <a:solidFill>
                  <a:srgbClr val="FFFFFF"/>
                </a:solidFill>
              </a:rPr>
              <a:t>:</a:t>
            </a:r>
            <a:endParaRPr lang="pl-PL" dirty="0"/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rgbClr val="FFFFFF"/>
                </a:solidFill>
              </a:rPr>
              <a:t>Atrybut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saldo</a:t>
            </a:r>
            <a:r>
              <a:rPr lang="en-US" dirty="0">
                <a:solidFill>
                  <a:srgbClr val="FFFFFF"/>
                </a:solidFill>
              </a:rPr>
              <a:t> jest </a:t>
            </a:r>
            <a:r>
              <a:rPr lang="en-US" err="1">
                <a:solidFill>
                  <a:srgbClr val="FFFFFF"/>
                </a:solidFill>
              </a:rPr>
              <a:t>prywatny</a:t>
            </a:r>
            <a:r>
              <a:rPr lang="en-US" dirty="0">
                <a:solidFill>
                  <a:srgbClr val="FFFFFF"/>
                </a:solidFill>
              </a:rPr>
              <a:t>, co </a:t>
            </a:r>
            <a:r>
              <a:rPr lang="en-US" err="1">
                <a:solidFill>
                  <a:srgbClr val="FFFFFF"/>
                </a:solidFill>
              </a:rPr>
              <a:t>oznacza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err="1">
                <a:solidFill>
                  <a:srgbClr val="FFFFFF"/>
                </a:solidFill>
              </a:rPr>
              <a:t>że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nie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można</a:t>
            </a:r>
            <a:r>
              <a:rPr lang="en-US" dirty="0">
                <a:solidFill>
                  <a:srgbClr val="FFFFFF"/>
                </a:solidFill>
              </a:rPr>
              <a:t> do </a:t>
            </a:r>
            <a:r>
              <a:rPr lang="en-US" err="1">
                <a:solidFill>
                  <a:srgbClr val="FFFFFF"/>
                </a:solidFill>
              </a:rPr>
              <a:t>niego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uzyskać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bezpośredniego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dostępu</a:t>
            </a:r>
            <a:r>
              <a:rPr lang="en-US" dirty="0">
                <a:solidFill>
                  <a:srgbClr val="FFFFFF"/>
                </a:solidFill>
              </a:rPr>
              <a:t> z </a:t>
            </a:r>
            <a:r>
              <a:rPr lang="en-US" err="1">
                <a:solidFill>
                  <a:srgbClr val="FFFFFF"/>
                </a:solidFill>
              </a:rPr>
              <a:t>kodu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poza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klasą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Metody </a:t>
            </a:r>
            <a:r>
              <a:rPr lang="en-US" err="1">
                <a:solidFill>
                  <a:srgbClr val="FFFFFF"/>
                </a:solidFill>
              </a:rPr>
              <a:t>wplac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wyplac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są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publiczne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umożliwiają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bezpieczną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manipulację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saldem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konta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rgbClr val="FFFFFF"/>
                </a:solidFill>
              </a:rPr>
              <a:t>Enkapsulacja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polega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tym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err="1">
                <a:solidFill>
                  <a:srgbClr val="FFFFFF"/>
                </a:solidFill>
              </a:rPr>
              <a:t>że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wszystkie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dane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oraz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logika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są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zamknięte</a:t>
            </a:r>
            <a:r>
              <a:rPr lang="en-US" dirty="0">
                <a:solidFill>
                  <a:srgbClr val="FFFFFF"/>
                </a:solidFill>
              </a:rPr>
              <a:t> w </a:t>
            </a:r>
            <a:r>
              <a:rPr lang="en-US" err="1">
                <a:solidFill>
                  <a:srgbClr val="FFFFFF"/>
                </a:solidFill>
              </a:rPr>
              <a:t>jednym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obiekcie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4" name="Symbol zastępczy zawartości 3" descr="Obraz zawierający tekst, elektronika, zrzut ekranu, wyświetlacz&#10;&#10;Opis wygenerowany automatycznie">
            <a:extLst>
              <a:ext uri="{FF2B5EF4-FFF2-40B4-BE49-F238E27FC236}">
                <a16:creationId xmlns:a16="http://schemas.microsoft.com/office/drawing/2014/main" id="{CDE4D0AD-F78B-CBE2-AE77-FBF9D49A6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6948" y="551767"/>
            <a:ext cx="5356246" cy="562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13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61ECBE1-31B2-E2D6-9CE1-FB5EB62A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Przykład hermentyzacji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7601EC5-39AE-1E63-EAA1-0E86246DF19C}"/>
              </a:ext>
            </a:extLst>
          </p:cNvPr>
          <p:cNvSpPr txBox="1"/>
          <p:nvPr/>
        </p:nvSpPr>
        <p:spPr>
          <a:xfrm>
            <a:off x="601255" y="2177142"/>
            <a:ext cx="3409782" cy="38236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Atrybuty marka, model i predkosc są prywatne, co oznacza, że nie można ich bezpośrednio zmieniać z zewnątrz.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Do zmiany i odczytywania tych wartości udostępniane są publiczne metody (gettery i settery), co zapewnia kontrolowany dostęp.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Dzięki hermetyzacji użytkownik obiektu nie wie, jak dokładnie działają operacje wewnątrz klasy, ale może korzystać z interfejsów, aby manipulować danymi.</a:t>
            </a:r>
          </a:p>
        </p:txBody>
      </p:sp>
      <p:pic>
        <p:nvPicPr>
          <p:cNvPr id="8" name="Symbol zastępczy zawartości 7" descr="Obraz zawierający tekst, zrzut ekranu, wyświetlacz, oprogramowanie&#10;&#10;Opis wygenerowany automatycznie">
            <a:extLst>
              <a:ext uri="{FF2B5EF4-FFF2-40B4-BE49-F238E27FC236}">
                <a16:creationId xmlns:a16="http://schemas.microsoft.com/office/drawing/2014/main" id="{B9BD3A22-16A0-BCF6-47C2-267367E60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3721" y="602119"/>
            <a:ext cx="4404611" cy="5851212"/>
          </a:xfrm>
        </p:spPr>
      </p:pic>
    </p:spTree>
    <p:extLst>
      <p:ext uri="{BB962C8B-B14F-4D97-AF65-F5344CB8AC3E}">
        <p14:creationId xmlns:p14="http://schemas.microsoft.com/office/powerpoint/2010/main" val="2479379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B2F2C"/>
      </a:dk2>
      <a:lt2>
        <a:srgbClr val="F3F3F0"/>
      </a:lt2>
      <a:accent1>
        <a:srgbClr val="3240E8"/>
      </a:accent1>
      <a:accent2>
        <a:srgbClr val="1776D5"/>
      </a:accent2>
      <a:accent3>
        <a:srgbClr val="24BDCB"/>
      </a:accent3>
      <a:accent4>
        <a:srgbClr val="15C48B"/>
      </a:accent4>
      <a:accent5>
        <a:srgbClr val="23C74D"/>
      </a:accent5>
      <a:accent6>
        <a:srgbClr val="33C716"/>
      </a:accent6>
      <a:hlink>
        <a:srgbClr val="349C5F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12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DividendVTI</vt:lpstr>
      <vt:lpstr>Hermetyzajca, Enkapsulacja</vt:lpstr>
      <vt:lpstr>Hermetyzacja </vt:lpstr>
      <vt:lpstr>Główne cechy hermetyzacji:</vt:lpstr>
      <vt:lpstr>Kluczowe zalety hermetyzacji:</vt:lpstr>
      <vt:lpstr>Enkapsulacja</vt:lpstr>
      <vt:lpstr>Kluczowe aspekty enkapsulacji:</vt:lpstr>
      <vt:lpstr>Kluczowe korzyści enkapsulacji:</vt:lpstr>
      <vt:lpstr>Przykład enkapsulacji</vt:lpstr>
      <vt:lpstr>Przykład hermentyzacji</vt:lpstr>
      <vt:lpstr>Przykład enkapsulacji - 2</vt:lpstr>
      <vt:lpstr>Różnice między enkapsulacją a hermetyzacją: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115</cp:revision>
  <dcterms:created xsi:type="dcterms:W3CDTF">2024-09-22T11:25:58Z</dcterms:created>
  <dcterms:modified xsi:type="dcterms:W3CDTF">2024-09-22T20:00:22Z</dcterms:modified>
</cp:coreProperties>
</file>