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2" r:id="rId4"/>
    <p:sldMasterId id="214748370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Oswald-regular.fntdata"/><Relationship Id="rId16" Type="http://schemas.openxmlformats.org/officeDocument/2006/relationships/font" Target="fonts/ProximaNova-boldItalic.fntdata"/><Relationship Id="rId18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1063154f45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1063154f45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1063154f45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1063154f45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1063154f45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1063154f45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063154f45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1063154f45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063154f45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1063154f45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063154f45_0_1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1063154f45_0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979500" y="1078375"/>
            <a:ext cx="70995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9" name="Google Shape;59;p14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INSTRUCTOR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62" name="Google Shape;6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INSTRUCTOR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2339625" y="1338944"/>
            <a:ext cx="1030500" cy="1030500"/>
          </a:xfrm>
          <a:prstGeom prst="ellipse">
            <a:avLst/>
          </a:prstGeom>
          <a:solidFill>
            <a:srgbClr val="01799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359277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845925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002413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963231" y="3039674"/>
            <a:ext cx="874800" cy="874800"/>
          </a:xfrm>
          <a:prstGeom prst="ellipse">
            <a:avLst/>
          </a:prstGeom>
          <a:solidFill>
            <a:srgbClr val="7DEBD9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MINT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#7DEAD8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105800" y="3039675"/>
            <a:ext cx="810600" cy="8106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153648" y="3039675"/>
            <a:ext cx="810600" cy="810600"/>
          </a:xfrm>
          <a:prstGeom prst="ellipse">
            <a:avLst/>
          </a:prstGeom>
          <a:solidFill>
            <a:srgbClr val="C996B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PURPLE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#C895BE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092939" y="3039675"/>
            <a:ext cx="810600" cy="810600"/>
          </a:xfrm>
          <a:prstGeom prst="ellipse">
            <a:avLst/>
          </a:prstGeom>
          <a:solidFill>
            <a:srgbClr val="850A4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MAROON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#840A4D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8032230" y="3039675"/>
            <a:ext cx="810600" cy="810600"/>
          </a:xfrm>
          <a:prstGeom prst="ellipse">
            <a:avLst/>
          </a:prstGeom>
          <a:solidFill>
            <a:srgbClr val="BCA22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OLIVE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#BCA532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(Olive).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979500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195625" y="1063850"/>
            <a:ext cx="2363100" cy="1668900"/>
          </a:xfrm>
          <a:prstGeom prst="rect">
            <a:avLst/>
          </a:prstGeom>
          <a:noFill/>
          <a:ln cap="flat" cmpd="sng" w="19050">
            <a:solidFill>
              <a:srgbClr val="7DEB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244525" y="1403275"/>
            <a:ext cx="23250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05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05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050">
                <a:solidFill>
                  <a:srgbClr val="FFFFFF"/>
                </a:solidFill>
                <a:highlight>
                  <a:schemeClr val="lt2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050">
                <a:latin typeface="Proxima Nova"/>
                <a:ea typeface="Proxima Nova"/>
                <a:cs typeface="Proxima Nova"/>
                <a:sym typeface="Proxima Nova"/>
              </a:rPr>
              <a:t> on a teal background or </a:t>
            </a:r>
            <a:r>
              <a:rPr b="1" lang="en" sz="105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05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0" name="Google Shape;90;p15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ful Graphics">
  <p:cSld name="CUSTOM_14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INSTRUCTOR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979500" y="1258788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Post-Its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979500" y="791225"/>
            <a:ext cx="73857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two useful graphics and shapes to be used to highlight points and quotes.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801313" y="1258800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Callouts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4801161" y="1742773"/>
            <a:ext cx="1865322" cy="1158557"/>
            <a:chOff x="5540475" y="1141525"/>
            <a:chExt cx="2444400" cy="1518225"/>
          </a:xfrm>
        </p:grpSpPr>
        <p:sp>
          <p:nvSpPr>
            <p:cNvPr id="98" name="Google Shape;98;p16"/>
            <p:cNvSpPr/>
            <p:nvPr/>
          </p:nvSpPr>
          <p:spPr>
            <a:xfrm>
              <a:off x="5540475" y="1141525"/>
              <a:ext cx="2444400" cy="1324200"/>
            </a:xfrm>
            <a:prstGeom prst="roundRect">
              <a:avLst>
                <a:gd fmla="val 16667" name="adj"/>
              </a:avLst>
            </a:prstGeom>
            <a:solidFill>
              <a:srgbClr val="3D6BD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Ipsum dolor sit amet...</a:t>
              </a:r>
              <a:endParaRPr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 rot="10800000">
              <a:off x="6647475" y="2390950"/>
              <a:ext cx="230400" cy="268800"/>
            </a:xfrm>
            <a:prstGeom prst="triangle">
              <a:avLst>
                <a:gd fmla="val 50000" name="adj"/>
              </a:avLst>
            </a:prstGeom>
            <a:solidFill>
              <a:srgbClr val="3D6B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6"/>
          <p:cNvGrpSpPr/>
          <p:nvPr/>
        </p:nvGrpSpPr>
        <p:grpSpPr>
          <a:xfrm>
            <a:off x="1086441" y="1742803"/>
            <a:ext cx="1549718" cy="1448627"/>
            <a:chOff x="1020750" y="2355030"/>
            <a:chExt cx="1839646" cy="1910613"/>
          </a:xfrm>
        </p:grpSpPr>
        <p:sp>
          <p:nvSpPr>
            <p:cNvPr id="101" name="Google Shape;101;p16"/>
            <p:cNvSpPr/>
            <p:nvPr/>
          </p:nvSpPr>
          <p:spPr>
            <a:xfrm>
              <a:off x="1020750" y="2355030"/>
              <a:ext cx="1822500" cy="1902000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INSERT TERM</a:t>
              </a:r>
              <a:endPara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Ipsum dolor sit amet...</a:t>
              </a:r>
              <a:endPara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102" name="Google Shape;102;p16"/>
            <p:cNvGrpSpPr/>
            <p:nvPr/>
          </p:nvGrpSpPr>
          <p:grpSpPr>
            <a:xfrm>
              <a:off x="2584714" y="3989961"/>
              <a:ext cx="275682" cy="275682"/>
              <a:chOff x="2893513" y="3993856"/>
              <a:chExt cx="275682" cy="275682"/>
            </a:xfrm>
          </p:grpSpPr>
          <p:sp>
            <p:nvSpPr>
              <p:cNvPr id="103" name="Google Shape;103;p16"/>
              <p:cNvSpPr/>
              <p:nvPr/>
            </p:nvSpPr>
            <p:spPr>
              <a:xfrm rot="-5400000">
                <a:off x="2893513" y="3999838"/>
                <a:ext cx="269700" cy="269700"/>
              </a:xfrm>
              <a:prstGeom prst="rtTriangl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 rot="5400000">
                <a:off x="2899495" y="3993856"/>
                <a:ext cx="269700" cy="269700"/>
              </a:xfrm>
              <a:prstGeom prst="rtTriangle">
                <a:avLst/>
              </a:prstGeom>
              <a:solidFill>
                <a:srgbClr val="FFFFFF">
                  <a:alpha val="507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" name="Google Shape;105;p16"/>
          <p:cNvGrpSpPr/>
          <p:nvPr/>
        </p:nvGrpSpPr>
        <p:grpSpPr>
          <a:xfrm>
            <a:off x="2821687" y="1742803"/>
            <a:ext cx="1549718" cy="1448627"/>
            <a:chOff x="1020750" y="2355030"/>
            <a:chExt cx="1839646" cy="1910613"/>
          </a:xfrm>
        </p:grpSpPr>
        <p:sp>
          <p:nvSpPr>
            <p:cNvPr id="106" name="Google Shape;106;p16"/>
            <p:cNvSpPr/>
            <p:nvPr/>
          </p:nvSpPr>
          <p:spPr>
            <a:xfrm>
              <a:off x="1020750" y="2355030"/>
              <a:ext cx="1822500" cy="1902000"/>
            </a:xfrm>
            <a:prstGeom prst="rect">
              <a:avLst/>
            </a:prstGeom>
            <a:solidFill>
              <a:srgbClr val="7DEBD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INSERT TERM</a:t>
              </a:r>
              <a:endPara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Ipsum dolor sit amet...</a:t>
              </a:r>
              <a:endPara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107" name="Google Shape;107;p16"/>
            <p:cNvGrpSpPr/>
            <p:nvPr/>
          </p:nvGrpSpPr>
          <p:grpSpPr>
            <a:xfrm>
              <a:off x="2584714" y="3989961"/>
              <a:ext cx="275682" cy="275682"/>
              <a:chOff x="2893513" y="3993856"/>
              <a:chExt cx="275682" cy="275682"/>
            </a:xfrm>
          </p:grpSpPr>
          <p:sp>
            <p:nvSpPr>
              <p:cNvPr id="108" name="Google Shape;108;p16"/>
              <p:cNvSpPr/>
              <p:nvPr/>
            </p:nvSpPr>
            <p:spPr>
              <a:xfrm rot="-5400000">
                <a:off x="2893513" y="3999838"/>
                <a:ext cx="269700" cy="269700"/>
              </a:xfrm>
              <a:prstGeom prst="rtTriangl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 rot="5400000">
                <a:off x="2899495" y="3993856"/>
                <a:ext cx="269700" cy="269700"/>
              </a:xfrm>
              <a:prstGeom prst="rtTriangle">
                <a:avLst/>
              </a:prstGeom>
              <a:solidFill>
                <a:srgbClr val="FFFFFF">
                  <a:alpha val="507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0" name="Google Shape;110;p16"/>
          <p:cNvGrpSpPr/>
          <p:nvPr/>
        </p:nvGrpSpPr>
        <p:grpSpPr>
          <a:xfrm>
            <a:off x="6809941" y="1742773"/>
            <a:ext cx="1865322" cy="1158557"/>
            <a:chOff x="5540475" y="1141525"/>
            <a:chExt cx="2444400" cy="1518225"/>
          </a:xfrm>
        </p:grpSpPr>
        <p:sp>
          <p:nvSpPr>
            <p:cNvPr id="111" name="Google Shape;111;p16"/>
            <p:cNvSpPr/>
            <p:nvPr/>
          </p:nvSpPr>
          <p:spPr>
            <a:xfrm>
              <a:off x="5540475" y="1141525"/>
              <a:ext cx="2444400" cy="1324200"/>
            </a:xfrm>
            <a:prstGeom prst="roundRect">
              <a:avLst>
                <a:gd fmla="val 16667" name="adj"/>
              </a:avLst>
            </a:prstGeom>
            <a:solidFill>
              <a:srgbClr val="FFDB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Ipsum dolor sit amet...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 rot="10800000">
              <a:off x="6647475" y="2390950"/>
              <a:ext cx="230400" cy="268800"/>
            </a:xfrm>
            <a:prstGeom prst="triangle">
              <a:avLst>
                <a:gd fmla="val 50000" name="adj"/>
              </a:avLst>
            </a:prstGeom>
            <a:solidFill>
              <a:srgbClr val="FFD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5775086" y="3091598"/>
            <a:ext cx="1865322" cy="1158557"/>
            <a:chOff x="5540475" y="1141525"/>
            <a:chExt cx="2444400" cy="1518225"/>
          </a:xfrm>
        </p:grpSpPr>
        <p:sp>
          <p:nvSpPr>
            <p:cNvPr id="114" name="Google Shape;114;p16"/>
            <p:cNvSpPr/>
            <p:nvPr/>
          </p:nvSpPr>
          <p:spPr>
            <a:xfrm>
              <a:off x="5540475" y="1141525"/>
              <a:ext cx="2444400" cy="1324200"/>
            </a:xfrm>
            <a:prstGeom prst="roundRect">
              <a:avLst>
                <a:gd fmla="val 16667" name="adj"/>
              </a:avLst>
            </a:prstGeom>
            <a:solidFill>
              <a:srgbClr val="00A7B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Proxima Nova"/>
                  <a:ea typeface="Proxima Nova"/>
                  <a:cs typeface="Proxima Nova"/>
                  <a:sym typeface="Proxima Nova"/>
                </a:rPr>
                <a:t>Ipsum dolor sit amet...</a:t>
              </a:r>
              <a:endParaRPr sz="12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 rot="10800000">
              <a:off x="6647475" y="2390950"/>
              <a:ext cx="230400" cy="268800"/>
            </a:xfrm>
            <a:prstGeom prst="triangle">
              <a:avLst>
                <a:gd fmla="val 50000" name="adj"/>
              </a:avLst>
            </a:prstGeom>
            <a:solidFill>
              <a:srgbClr val="00A7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6"/>
          <p:cNvSpPr txBox="1"/>
          <p:nvPr/>
        </p:nvSpPr>
        <p:spPr>
          <a:xfrm>
            <a:off x="979500" y="280375"/>
            <a:ext cx="359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Useful Graphics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120" name="Google Shape;120;p17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1" name="Google Shape;12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17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130" name="Google Shape;130;p18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01799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18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2" showMasterSp="0">
  <p:cSld name="Thank You Slide_1_1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140" name="Google Shape;140;p19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1" name="Google Shape;14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-Cog-900.png"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-150" y="75"/>
            <a:ext cx="9144000" cy="5143500"/>
          </a:xfrm>
          <a:prstGeom prst="rect">
            <a:avLst/>
          </a:prstGeom>
          <a:solidFill>
            <a:srgbClr val="42454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54" name="Google Shape;154;p21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Blank">
  <p:cSld name="CUSTOM_8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Quote ">
  <p:cSld name="CUSTOM_4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3"/>
          <p:cNvCxnSpPr/>
          <p:nvPr/>
        </p:nvCxnSpPr>
        <p:spPr>
          <a:xfrm>
            <a:off x="1399725" y="1863425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3"/>
          <p:cNvCxnSpPr/>
          <p:nvPr/>
        </p:nvCxnSpPr>
        <p:spPr>
          <a:xfrm>
            <a:off x="4913975" y="1863425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3"/>
          <p:cNvSpPr txBox="1"/>
          <p:nvPr/>
        </p:nvSpPr>
        <p:spPr>
          <a:xfrm>
            <a:off x="4057900" y="1402025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2249725" y="338665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Quote - No Attribution">
  <p:cSld name="CUSTOM_4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2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6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76" name="Google Shape;176;p2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Color Block Red">
  <p:cSld name="CUSTOM_6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/>
          <p:nvPr/>
        </p:nvSpPr>
        <p:spPr>
          <a:xfrm>
            <a:off x="6315000" y="-13950"/>
            <a:ext cx="2877000" cy="51714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2412" y="4573175"/>
            <a:ext cx="57272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83" name="Google Shape;183;p2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1600"/>
              </a:spcBef>
              <a:spcAft>
                <a:spcPts val="160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186" name="Google Shape;186;p26"/>
          <p:cNvSpPr txBox="1"/>
          <p:nvPr>
            <p:ph idx="2" type="body"/>
          </p:nvPr>
        </p:nvSpPr>
        <p:spPr>
          <a:xfrm>
            <a:off x="457200" y="1143000"/>
            <a:ext cx="55035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Color Block Teal">
  <p:cSld name="CUSTOM_6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/>
          <p:nvPr/>
        </p:nvSpPr>
        <p:spPr>
          <a:xfrm>
            <a:off x="6315000" y="-13950"/>
            <a:ext cx="2856300" cy="5171400"/>
          </a:xfrm>
          <a:prstGeom prst="rect">
            <a:avLst/>
          </a:prstGeom>
          <a:solidFill>
            <a:srgbClr val="0D83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2412" y="4573175"/>
            <a:ext cx="57272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91" name="Google Shape;191;p27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1600"/>
              </a:spcBef>
              <a:spcAft>
                <a:spcPts val="160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194" name="Google Shape;194;p27"/>
          <p:cNvSpPr txBox="1"/>
          <p:nvPr>
            <p:ph idx="2" type="body"/>
          </p:nvPr>
        </p:nvSpPr>
        <p:spPr>
          <a:xfrm>
            <a:off x="457200" y="1143000"/>
            <a:ext cx="55035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Color Block Yellow">
  <p:cSld name="CUSTOM_6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/>
          <p:nvPr/>
        </p:nvSpPr>
        <p:spPr>
          <a:xfrm>
            <a:off x="6308325" y="0"/>
            <a:ext cx="2876700" cy="51714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197" name="Google Shape;19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99" name="Google Shape;199;p2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1600"/>
              </a:spcBef>
              <a:spcAft>
                <a:spcPts val="160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202" name="Google Shape;202;p28"/>
          <p:cNvSpPr txBox="1"/>
          <p:nvPr>
            <p:ph idx="2" type="body"/>
          </p:nvPr>
        </p:nvSpPr>
        <p:spPr>
          <a:xfrm>
            <a:off x="457200" y="1143000"/>
            <a:ext cx="55035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Color Block Mint">
  <p:cSld name="CUSTOM_6_1_1_1_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/>
          <p:nvPr/>
        </p:nvSpPr>
        <p:spPr>
          <a:xfrm>
            <a:off x="6308325" y="0"/>
            <a:ext cx="2876700" cy="5171400"/>
          </a:xfrm>
          <a:prstGeom prst="rect">
            <a:avLst/>
          </a:prstGeom>
          <a:solidFill>
            <a:srgbClr val="7D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205" name="Google Shape;20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07" name="Google Shape;207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1600"/>
              </a:spcBef>
              <a:spcAft>
                <a:spcPts val="160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210" name="Google Shape;210;p29"/>
          <p:cNvSpPr txBox="1"/>
          <p:nvPr>
            <p:ph idx="2" type="body"/>
          </p:nvPr>
        </p:nvSpPr>
        <p:spPr>
          <a:xfrm>
            <a:off x="457200" y="1143000"/>
            <a:ext cx="55035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Color Block Red">
  <p:cSld name="CUSTOM_6_1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/>
          <p:nvPr/>
        </p:nvSpPr>
        <p:spPr>
          <a:xfrm>
            <a:off x="0" y="3920400"/>
            <a:ext cx="9144000" cy="12231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2412" y="4573175"/>
            <a:ext cx="57272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16" name="Google Shape;216;p3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8" name="Google Shape;218;p30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Color Block Teal">
  <p:cSld name="CUSTOM_6_1_1_1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rgbClr val="0D83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42412" y="4573175"/>
            <a:ext cx="572726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25" name="Google Shape;225;p31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7" name="Google Shape;227;p31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Color Block Yellow">
  <p:cSld name="CUSTOM_6_1_1_1_1_1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/>
          <p:nvPr/>
        </p:nvSpPr>
        <p:spPr>
          <a:xfrm>
            <a:off x="0" y="3920275"/>
            <a:ext cx="9144000" cy="12231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231" name="Google Shape;23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34" name="Google Shape;234;p32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6" name="Google Shape;236;p32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Color Block Mint">
  <p:cSld name="CUSTOM_6_1_1_1_1_1_1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rgbClr val="7D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241" name="Google Shape;24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457200" y="829175"/>
            <a:ext cx="8229600" cy="15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3" name="Google Shape;243;p3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44" name="Google Shape;244;p33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3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6" name="Google Shape;246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Solo Activity + Timer">
  <p:cSld name="TITLE_AND_BODY_1_2_2_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53" name="Google Shape;253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4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7" name="Google Shape;257;p34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Solo Activity">
  <p:cSld name="TITLE_AND_BODY_1_2_2_2_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3" name="Google Shape;263;p3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3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6" name="Google Shape;266;p3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Pairs Exercise + Timer">
  <p:cSld name="TITLE_AND_BODY_1_2_2_2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D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3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272" name="Google Shape;27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6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74" name="Google Shape;2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6" name="Google Shape;276;p3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Pairs Exercise">
  <p:cSld name="TITLE_AND_BODY_1_2_2_2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D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0" name="Google Shape;280;p3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282" name="Google Shape;282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84" name="Google Shape;284;p3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Group Exercise + Timer">
  <p:cSld name="TITLE_AND_BODY_1_2_2_2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C996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8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38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90" name="Google Shape;290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2" name="Google Shape;2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8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94" name="Google Shape;294;p3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Group Exercise">
  <p:cSld name="TITLE_AND_BODY_1_2_2_2_1_1_4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C996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8" name="Google Shape;298;p39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39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00" name="Google Shape;300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9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02" name="Google Shape;302;p3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 + Timer">
  <p:cSld name="TITLE_AND_BODY_1_2_2_2_1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0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7" name="Google Shape;307;p4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8" name="Google Shape;308;p4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09" name="Google Shape;30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0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311" name="Google Shape;3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0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13" name="Google Shape;313;p40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_2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1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8" name="Google Shape;318;p41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41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20" name="Google Shape;320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22" name="Google Shape;322;p41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017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2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4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7" name="Google Shape;327;p42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42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29" name="Google Shape;32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31" name="Google Shape;331;p42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850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4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6" name="Google Shape;336;p4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37" name="Google Shape;33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339" name="Google Shape;3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41" name="Google Shape;341;p4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850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5" name="Google Shape;345;p4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4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47" name="Google Shape;34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49" name="Google Shape;349;p4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5"/>
          <p:cNvPicPr preferRelativeResize="0"/>
          <p:nvPr/>
        </p:nvPicPr>
        <p:blipFill rotWithShape="1">
          <a:blip r:embed="rId2">
            <a:alphaModFix/>
          </a:blip>
          <a:srcRect b="15782" l="0" r="0" t="0"/>
          <a:stretch/>
        </p:blipFill>
        <p:spPr>
          <a:xfrm>
            <a:off x="82625" y="136850"/>
            <a:ext cx="640384" cy="6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4" name="Google Shape;354;p4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5" name="Google Shape;355;p4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6" name="Google Shape;356;p4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57" name="Google Shape;357;p4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360" name="Google Shape;360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6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2" name="Google Shape;362;p4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6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4" name="Google Shape;364;p46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65" name="Google Shape;365;p4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7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7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1" name="Google Shape;371;p4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2" name="Google Shape;372;p4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8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rgbClr val="017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375" name="Google Shape;375;p48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6" name="Google Shape;376;p48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7" name="Google Shape;377;p48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78" name="Google Shape;378;p48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9" name="Google Shape;379;p48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0" name="Google Shape;380;p48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81" name="Google Shape;381;p48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2" name="Google Shape;382;p48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3" name="Google Shape;383;p4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Break/Lunch Time">
  <p:cSld name="CUSTOM_6_1_1_1_3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386" name="Google Shape;386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9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9" name="Google Shape;389;p4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Announcement">
  <p:cSld name="CUSTOM_6_1_1_1_3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rgbClr val="7DEB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A-Cog-900.png" id="392" name="Google Shape;392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0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94" name="Google Shape;394;p5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95" name="Google Shape;395;p5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8" name="Google Shape;398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9" name="Google Shape;399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0" name="Google Shape;40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03" name="Google Shape;40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4" name="Google Shape;40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p5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" name="Google Shape;408;p5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9" name="Google Shape;409;p5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0" name="Google Shape;410;p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1" name="Google Shape;41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4">
  <p:cSld name="TITLE_AND_BODY_4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14" name="Google Shape;41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5" name="Google Shape;41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5">
  <p:cSld name="TITLE_AND_BODY_5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18" name="Google Shape;41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9" name="Google Shape;41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6">
  <p:cSld name="TITLE_AND_BODY_6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2" name="Google Shape;42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3" name="Google Shape;42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30.xml"/><Relationship Id="rId42" Type="http://schemas.openxmlformats.org/officeDocument/2006/relationships/slideLayout" Target="../slideLayouts/slideLayout52.xml"/><Relationship Id="rId4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32.xml"/><Relationship Id="rId44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31.xml"/><Relationship Id="rId4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45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53" name="Google Shape;53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  <p:sldLayoutId id="2147483696" r:id="rId39"/>
    <p:sldLayoutId id="2147483697" r:id="rId40"/>
    <p:sldLayoutId id="2147483698" r:id="rId41"/>
    <p:sldLayoutId id="2147483699" r:id="rId42"/>
    <p:sldLayoutId id="2147483700" r:id="rId43"/>
    <p:sldLayoutId id="2147483701" r:id="rId4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7"/>
          <p:cNvSpPr txBox="1"/>
          <p:nvPr>
            <p:ph type="title"/>
          </p:nvPr>
        </p:nvSpPr>
        <p:spPr>
          <a:xfrm>
            <a:off x="265500" y="243500"/>
            <a:ext cx="40452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Run Recommender</a:t>
            </a:r>
            <a:endParaRPr sz="3000"/>
          </a:p>
        </p:txBody>
      </p:sp>
      <p:sp>
        <p:nvSpPr>
          <p:cNvPr id="429" name="Google Shape;429;p57"/>
          <p:cNvSpPr txBox="1"/>
          <p:nvPr>
            <p:ph idx="2" type="body"/>
          </p:nvPr>
        </p:nvSpPr>
        <p:spPr>
          <a:xfrm>
            <a:off x="4861525" y="1033200"/>
            <a:ext cx="4105800" cy="3077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I will use </a:t>
            </a:r>
            <a:r>
              <a:rPr lang="en" sz="2200" u="sng"/>
              <a:t>running app</a:t>
            </a:r>
            <a:r>
              <a:rPr lang="en" sz="2200">
                <a:solidFill>
                  <a:schemeClr val="lt1"/>
                </a:solidFill>
              </a:rPr>
              <a:t> data</a:t>
            </a:r>
            <a:r>
              <a:rPr lang="en" sz="2200"/>
              <a:t> </a:t>
            </a:r>
            <a:r>
              <a:rPr lang="en" sz="2200">
                <a:solidFill>
                  <a:schemeClr val="lt1"/>
                </a:solidFill>
              </a:rPr>
              <a:t>to build a </a:t>
            </a:r>
            <a:r>
              <a:rPr lang="en" sz="2200" u="sng">
                <a:solidFill>
                  <a:schemeClr val="lt1"/>
                </a:solidFill>
              </a:rPr>
              <a:t>binary </a:t>
            </a:r>
            <a:r>
              <a:rPr lang="en" sz="2200" u="sng"/>
              <a:t>classification</a:t>
            </a:r>
            <a:r>
              <a:rPr lang="en" sz="2200"/>
              <a:t> </a:t>
            </a:r>
            <a:r>
              <a:rPr lang="en" sz="2200">
                <a:solidFill>
                  <a:schemeClr val="lt1"/>
                </a:solidFill>
              </a:rPr>
              <a:t>model</a:t>
            </a:r>
            <a:r>
              <a:rPr lang="en" sz="2200"/>
              <a:t> </a:t>
            </a:r>
            <a:r>
              <a:rPr lang="en" sz="2200">
                <a:solidFill>
                  <a:schemeClr val="lt1"/>
                </a:solidFill>
              </a:rPr>
              <a:t>that predicts </a:t>
            </a:r>
            <a:r>
              <a:rPr lang="en" sz="2200" u="sng"/>
              <a:t>whether or not a runner would like a certain route </a:t>
            </a:r>
            <a:r>
              <a:rPr lang="en" sz="2200"/>
              <a:t> </a:t>
            </a:r>
            <a:r>
              <a:rPr lang="en" sz="2200">
                <a:solidFill>
                  <a:schemeClr val="lt1"/>
                </a:solidFill>
              </a:rPr>
              <a:t>in order to </a:t>
            </a:r>
            <a:r>
              <a:rPr lang="en" sz="2200" u="sng"/>
              <a:t>suggest some routes when they visit Santa Cruz / SC County</a:t>
            </a:r>
            <a:r>
              <a:rPr lang="en" sz="2200">
                <a:solidFill>
                  <a:schemeClr val="lt1"/>
                </a:solidFill>
              </a:rPr>
              <a:t>.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430" name="Google Shape;430;p57"/>
          <p:cNvSpPr txBox="1"/>
          <p:nvPr>
            <p:ph idx="4294967295" type="body"/>
          </p:nvPr>
        </p:nvSpPr>
        <p:spPr>
          <a:xfrm>
            <a:off x="384900" y="1310375"/>
            <a:ext cx="3806400" cy="3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will be collected from Strava, Runkeeper, or Nike+ API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My MVP is scrape for Santa Cruz, the main classification model, &amp; streamlit w/ dropdowns.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My stretch goal is adding routes for the whole county. 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My observations will be the variables associated with each run like </a:t>
            </a:r>
            <a:r>
              <a:rPr lang="en" sz="1600"/>
              <a:t>length</a:t>
            </a:r>
            <a:r>
              <a:rPr lang="en" sz="1600"/>
              <a:t>, elevation gain, rating, scenic value. My target will be top 5 rec’md routes for a user based on their inputs.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Notes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potential roadblocks are… if I need to pull this into a GIS, I’ll need to find a free one and learn how to use it (I do have experience w/ ArcGIS).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I want to research more is:  what variables these running apps have and how clean </a:t>
            </a:r>
            <a:r>
              <a:rPr lang="en"/>
              <a:t>the</a:t>
            </a:r>
            <a:r>
              <a:rPr lang="en"/>
              <a:t> data is.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not sure if I can even accomplish… identifying route loups, but would be nice.  Wonder if you can pull photos?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If anyone has recommendations on how to find cleaned datasets, please let me know!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9"/>
          <p:cNvSpPr txBox="1"/>
          <p:nvPr>
            <p:ph type="title"/>
          </p:nvPr>
        </p:nvSpPr>
        <p:spPr>
          <a:xfrm>
            <a:off x="265500" y="243500"/>
            <a:ext cx="40452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Food Image Classifier</a:t>
            </a:r>
            <a:endParaRPr sz="3000"/>
          </a:p>
        </p:txBody>
      </p:sp>
      <p:sp>
        <p:nvSpPr>
          <p:cNvPr id="442" name="Google Shape;442;p59"/>
          <p:cNvSpPr txBox="1"/>
          <p:nvPr>
            <p:ph idx="2" type="body"/>
          </p:nvPr>
        </p:nvSpPr>
        <p:spPr>
          <a:xfrm>
            <a:off x="4861525" y="1033200"/>
            <a:ext cx="4105800" cy="3077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I will use</a:t>
            </a:r>
            <a:r>
              <a:rPr lang="en" sz="2400">
                <a:solidFill>
                  <a:schemeClr val="lt1"/>
                </a:solidFill>
              </a:rPr>
              <a:t> </a:t>
            </a:r>
            <a:r>
              <a:rPr lang="en" sz="2400" u="sng"/>
              <a:t>food photos</a:t>
            </a:r>
            <a:r>
              <a:rPr lang="en" sz="2400">
                <a:solidFill>
                  <a:schemeClr val="lt1"/>
                </a:solidFill>
              </a:rPr>
              <a:t> data</a:t>
            </a:r>
            <a:r>
              <a:rPr lang="en" sz="2400"/>
              <a:t> </a:t>
            </a:r>
            <a:r>
              <a:rPr lang="en" sz="2400">
                <a:solidFill>
                  <a:schemeClr val="lt1"/>
                </a:solidFill>
              </a:rPr>
              <a:t>to build a </a:t>
            </a:r>
            <a:r>
              <a:rPr lang="en" sz="2400" u="sng"/>
              <a:t>GAN</a:t>
            </a:r>
            <a:r>
              <a:rPr lang="en" sz="2400">
                <a:solidFill>
                  <a:schemeClr val="lt1"/>
                </a:solidFill>
              </a:rPr>
              <a:t> model</a:t>
            </a:r>
            <a:r>
              <a:rPr lang="en" sz="2400"/>
              <a:t> </a:t>
            </a:r>
            <a:r>
              <a:rPr lang="en" sz="2400">
                <a:solidFill>
                  <a:schemeClr val="lt1"/>
                </a:solidFill>
              </a:rPr>
              <a:t>that predicts </a:t>
            </a:r>
            <a:r>
              <a:rPr lang="en" sz="2400" u="sng"/>
              <a:t>good food pics</a:t>
            </a:r>
            <a:r>
              <a:rPr lang="en" sz="2400">
                <a:solidFill>
                  <a:schemeClr val="lt1"/>
                </a:solidFill>
              </a:rPr>
              <a:t> in order to </a:t>
            </a:r>
            <a:r>
              <a:rPr lang="en" sz="2400" u="sng"/>
              <a:t>improve photos used on restaurant review sites (Yelp, Google Photos..</a:t>
            </a:r>
            <a:r>
              <a:rPr lang="en" sz="2400"/>
              <a:t>)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443" name="Google Shape;443;p59"/>
          <p:cNvSpPr txBox="1"/>
          <p:nvPr>
            <p:ph idx="4294967295" type="body"/>
          </p:nvPr>
        </p:nvSpPr>
        <p:spPr>
          <a:xfrm>
            <a:off x="384900" y="1084775"/>
            <a:ext cx="3806400" cy="36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Social forum pairs</a:t>
            </a:r>
            <a:r>
              <a:rPr lang="en" sz="1600"/>
              <a:t>: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IG: bad food / good food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Reddit: bad food /good food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My MVP is: a model and analysis.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My stretch goals include: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Streamlit w/ examples to choose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Streamlit w/ upload?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My observations will be ½ &amp; ½ good &amp; bad images and my target will be good images.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Notes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potential roadblocks are…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 don’t know how to use GANs yet and they probably take a lot of compute power (analyzing images).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I want to research more is…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How much to narrow this down.  Possible better training data. 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not sure if I can even accomplish…</a:t>
            </a:r>
            <a:endParaRPr/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Upload images to streamlit for analysis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If anyone has recommendations on how to find good photos, please let me know!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1"/>
          <p:cNvSpPr txBox="1"/>
          <p:nvPr>
            <p:ph type="title"/>
          </p:nvPr>
        </p:nvSpPr>
        <p:spPr>
          <a:xfrm>
            <a:off x="265500" y="243500"/>
            <a:ext cx="40452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EV Distance Mapper</a:t>
            </a:r>
            <a:endParaRPr sz="3000"/>
          </a:p>
        </p:txBody>
      </p:sp>
      <p:sp>
        <p:nvSpPr>
          <p:cNvPr id="455" name="Google Shape;455;p61"/>
          <p:cNvSpPr txBox="1"/>
          <p:nvPr>
            <p:ph idx="2" type="body"/>
          </p:nvPr>
        </p:nvSpPr>
        <p:spPr>
          <a:xfrm>
            <a:off x="4861525" y="1033200"/>
            <a:ext cx="4105800" cy="3077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I will use </a:t>
            </a:r>
            <a:r>
              <a:rPr lang="en" sz="2400" u="sng"/>
              <a:t>EV route data</a:t>
            </a:r>
            <a:r>
              <a:rPr lang="en" sz="2400">
                <a:solidFill>
                  <a:schemeClr val="lt1"/>
                </a:solidFill>
              </a:rPr>
              <a:t> data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to build a </a:t>
            </a:r>
            <a:r>
              <a:rPr lang="en" sz="2400" u="sng"/>
              <a:t>regression</a:t>
            </a:r>
            <a:r>
              <a:rPr lang="en" sz="2400">
                <a:solidFill>
                  <a:schemeClr val="lt1"/>
                </a:solidFill>
              </a:rPr>
              <a:t> model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that predicts </a:t>
            </a:r>
            <a:r>
              <a:rPr lang="en" sz="2400" u="sng"/>
              <a:t>how much charge</a:t>
            </a:r>
            <a:r>
              <a:rPr lang="en" sz="2400"/>
              <a:t> needed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in order to </a:t>
            </a:r>
            <a:r>
              <a:rPr lang="en" sz="2400" u="sng"/>
              <a:t>get to a destination</a:t>
            </a:r>
            <a:r>
              <a:rPr lang="en" sz="2400">
                <a:solidFill>
                  <a:schemeClr val="lt1"/>
                </a:solidFill>
              </a:rPr>
              <a:t>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456" name="Google Shape;456;p61"/>
          <p:cNvSpPr txBox="1"/>
          <p:nvPr>
            <p:ph idx="4294967295" type="body"/>
          </p:nvPr>
        </p:nvSpPr>
        <p:spPr>
          <a:xfrm>
            <a:off x="384900" y="1084775"/>
            <a:ext cx="3806400" cy="36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will be collected from: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Tesla API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Waze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My MVP is: a model and analysis.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My stretch goals include: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Goal 1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Goal 2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My observations will be routes and my target will be </a:t>
            </a:r>
            <a:r>
              <a:rPr lang="en" sz="1600"/>
              <a:t>amount</a:t>
            </a:r>
            <a:r>
              <a:rPr lang="en" sz="1600"/>
              <a:t> of charge used between start/end.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Notes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potential roadblocks are… I haven’t looked into what data is really available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I want to research more is… is there clean data available?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I’m not sure if I can even accomplish any of this.  Maybe there’s too many factors involved or not enough data on the factors.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If anyone has recommendations on how to find any of this, please let me know!  I know this has probably been done for some EVs - anyone familiar with what’s been made?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rriculum Template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DEBD9"/>
      </a:accent3>
      <a:accent4>
        <a:srgbClr val="70B0FA"/>
      </a:accent4>
      <a:accent5>
        <a:srgbClr val="3D6BD4"/>
      </a:accent5>
      <a:accent6>
        <a:srgbClr val="C996B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