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1500EC-D2AA-44F6-98A5-D21345ABECB9}">
  <a:tblStyle styleId="{291500EC-D2AA-44F6-98A5-D21345ABEC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regular.fntdata"/><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94e2bb435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c94e2bb435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94e2bb435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c94e2bb435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9cb6d881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c9cb6d8810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94e2bb435_2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c94e2bb435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94e2bb435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c94e2bb435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94e2bb435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c94e2bb435_2_10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9cb6d881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9cb6d881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94e2bb435_2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c94e2bb435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9cb6d881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c9cb6d8810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94e2bb435_2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c94e2bb435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9cb6d881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9cb6d881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94e2bb435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c94e2bb435_2_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94e2bb435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c94e2bb435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94e2bb435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c94e2bb435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cb6d8810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c9cb6d8810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s://github.com/jf2024/MLS-Historical-Data-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827650"/>
            <a:ext cx="77562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96296"/>
              <a:buNone/>
            </a:pPr>
            <a:r>
              <a:rPr lang="en"/>
              <a:t>San Jose Earthquakes Historical MLS Data</a:t>
            </a:r>
            <a:endParaRPr/>
          </a:p>
        </p:txBody>
      </p:sp>
      <p:sp>
        <p:nvSpPr>
          <p:cNvPr id="67" name="Google Shape;67;p1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Due April 12th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644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lang="en"/>
              <a:t>What does the two visualizations mean in context? </a:t>
            </a:r>
            <a:endParaRPr/>
          </a:p>
        </p:txBody>
      </p:sp>
      <p:sp>
        <p:nvSpPr>
          <p:cNvPr id="127" name="Google Shape;127;p22"/>
          <p:cNvSpPr txBox="1"/>
          <p:nvPr>
            <p:ph idx="1" type="body"/>
          </p:nvPr>
        </p:nvSpPr>
        <p:spPr>
          <a:xfrm>
            <a:off x="311700" y="1834725"/>
            <a:ext cx="8520600" cy="19812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0"/>
              </a:spcBef>
              <a:spcAft>
                <a:spcPts val="1200"/>
              </a:spcAft>
              <a:buSzPts val="1800"/>
              <a:buNone/>
            </a:pPr>
            <a:r>
              <a:rPr lang="en" sz="1500"/>
              <a:t>The transition in San Jose Earthquakes' playstyle, notably shifting from a defensive to an offensive focus around 2012 (with the first visual), has a </a:t>
            </a:r>
            <a:r>
              <a:rPr lang="en" sz="1500"/>
              <a:t>potential</a:t>
            </a:r>
            <a:r>
              <a:rPr lang="en" sz="1500"/>
              <a:t> association with the rise of prolific goalscorer Chris Wondolowski (in the second visual). This strategic shift may have prioritized building the team around Wondolowski's goal-scoring prowess, potentially at the expense of reinforcing the defensive backline, which made the Earthquakes successful in the earlier years/seasons. Moreover, changes in ownership during this period, marked by reduced investment in the roster, likely exacerbated the team's declining performance.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Machine Learning - Predicting Results for the San Jose Earthquakes</a:t>
            </a:r>
            <a:endParaRPr/>
          </a:p>
        </p:txBody>
      </p:sp>
      <p:pic>
        <p:nvPicPr>
          <p:cNvPr id="133" name="Google Shape;133;p23"/>
          <p:cNvPicPr preferRelativeResize="0"/>
          <p:nvPr/>
        </p:nvPicPr>
        <p:blipFill>
          <a:blip r:embed="rId3">
            <a:alphaModFix/>
          </a:blip>
          <a:stretch>
            <a:fillRect/>
          </a:stretch>
        </p:blipFill>
        <p:spPr>
          <a:xfrm>
            <a:off x="3516676" y="2236675"/>
            <a:ext cx="2219148" cy="25532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6085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lang="en"/>
              <a:t>Machine Learning - What Features, Predictor, and Model?</a:t>
            </a:r>
            <a:endParaRPr/>
          </a:p>
        </p:txBody>
      </p:sp>
      <p:sp>
        <p:nvSpPr>
          <p:cNvPr id="139" name="Google Shape;139;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b="1" lang="en"/>
              <a:t>Features (12)</a:t>
            </a:r>
            <a:r>
              <a:rPr lang="en"/>
              <a:t>: </a:t>
            </a:r>
            <a:r>
              <a:rPr lang="en"/>
              <a:t>home_score, away_score, home_possessionPct, away_possessionPct, home_redCards, away_redCards, home_wonCorners, away_wonCorners, home_saves, away_saves</a:t>
            </a:r>
            <a:endParaRPr/>
          </a:p>
          <a:p>
            <a:pPr indent="-342900" lvl="0" marL="457200" rtl="0" algn="l">
              <a:lnSpc>
                <a:spcPct val="115000"/>
              </a:lnSpc>
              <a:spcBef>
                <a:spcPts val="0"/>
              </a:spcBef>
              <a:spcAft>
                <a:spcPts val="0"/>
              </a:spcAft>
              <a:buSzPts val="1800"/>
              <a:buChar char="●"/>
            </a:pPr>
            <a:r>
              <a:rPr b="1" lang="en"/>
              <a:t>Predictor variable: </a:t>
            </a:r>
            <a:r>
              <a:rPr lang="en"/>
              <a:t>result (as </a:t>
            </a:r>
            <a:r>
              <a:rPr lang="en"/>
              <a:t>described</a:t>
            </a:r>
            <a:r>
              <a:rPr lang="en"/>
              <a:t> in the background slide)</a:t>
            </a:r>
            <a:endParaRPr/>
          </a:p>
          <a:p>
            <a:pPr indent="-342900" lvl="0" marL="457200" rtl="0" algn="l">
              <a:lnSpc>
                <a:spcPct val="115000"/>
              </a:lnSpc>
              <a:spcBef>
                <a:spcPts val="0"/>
              </a:spcBef>
              <a:spcAft>
                <a:spcPts val="0"/>
              </a:spcAft>
              <a:buSzPts val="1800"/>
              <a:buChar char="●"/>
            </a:pPr>
            <a:r>
              <a:rPr b="1" lang="en"/>
              <a:t>Model:</a:t>
            </a:r>
            <a:r>
              <a:rPr lang="en"/>
              <a:t> I will be using Logistic Regression as my model for binary classification</a:t>
            </a:r>
            <a:endParaRPr/>
          </a:p>
          <a:p>
            <a:pPr indent="0" lvl="0" marL="0" rtl="0" algn="l">
              <a:lnSpc>
                <a:spcPct val="115000"/>
              </a:lnSpc>
              <a:spcBef>
                <a:spcPts val="1200"/>
              </a:spcBef>
              <a:spcAft>
                <a:spcPts val="1200"/>
              </a:spcAft>
              <a:buSzPts val="1800"/>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lang="en"/>
              <a:t>Model Inspection - Did it do poor, fair, or great? </a:t>
            </a:r>
            <a:endParaRPr/>
          </a:p>
        </p:txBody>
      </p:sp>
      <p:sp>
        <p:nvSpPr>
          <p:cNvPr id="145" name="Google Shape;145;p25"/>
          <p:cNvSpPr txBox="1"/>
          <p:nvPr>
            <p:ph idx="1" type="body"/>
          </p:nvPr>
        </p:nvSpPr>
        <p:spPr>
          <a:xfrm>
            <a:off x="311700" y="1266175"/>
            <a:ext cx="3999900" cy="1568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37500"/>
              </a:lnSpc>
              <a:spcBef>
                <a:spcPts val="0"/>
              </a:spcBef>
              <a:spcAft>
                <a:spcPts val="0"/>
              </a:spcAft>
              <a:buNone/>
            </a:pPr>
            <a:r>
              <a:rPr i="1" lang="en" sz="2700"/>
              <a:t># Split the data into features and target variables</a:t>
            </a:r>
            <a:endParaRPr i="1" sz="2700"/>
          </a:p>
          <a:p>
            <a:pPr indent="0" lvl="0" marL="0" rtl="0" algn="l">
              <a:lnSpc>
                <a:spcPct val="137500"/>
              </a:lnSpc>
              <a:spcBef>
                <a:spcPts val="0"/>
              </a:spcBef>
              <a:spcAft>
                <a:spcPts val="0"/>
              </a:spcAft>
              <a:buNone/>
            </a:pPr>
            <a:r>
              <a:rPr i="1" lang="en" sz="2700"/>
              <a:t>X = san_jose_matches[['home_score', 'away_score', 'home_possessionPct', 'away_possessionPct', 'home_foulsCommitted', 'away_foulsCommitted', 'home_redCards', 'away_redCards', 'home_saves', 'away_saves']]</a:t>
            </a:r>
            <a:endParaRPr i="1" sz="2700"/>
          </a:p>
          <a:p>
            <a:pPr indent="0" lvl="0" marL="0" rtl="0" algn="l">
              <a:lnSpc>
                <a:spcPct val="137500"/>
              </a:lnSpc>
              <a:spcBef>
                <a:spcPts val="0"/>
              </a:spcBef>
              <a:spcAft>
                <a:spcPts val="0"/>
              </a:spcAft>
              <a:buNone/>
            </a:pPr>
            <a:r>
              <a:rPr i="1" lang="en" sz="2700"/>
              <a:t>y_result = san_jose_matches['result']</a:t>
            </a:r>
            <a:endParaRPr i="1" sz="2700"/>
          </a:p>
          <a:p>
            <a:pPr indent="0" lvl="0" marL="0" rtl="0" algn="l">
              <a:lnSpc>
                <a:spcPct val="137500"/>
              </a:lnSpc>
              <a:spcBef>
                <a:spcPts val="0"/>
              </a:spcBef>
              <a:spcAft>
                <a:spcPts val="0"/>
              </a:spcAft>
              <a:buNone/>
            </a:pPr>
            <a:r>
              <a:t/>
            </a:r>
            <a:endParaRPr i="1" sz="2700"/>
          </a:p>
          <a:p>
            <a:pPr indent="0" lvl="0" marL="0" rtl="0" algn="l">
              <a:lnSpc>
                <a:spcPct val="137500"/>
              </a:lnSpc>
              <a:spcBef>
                <a:spcPts val="0"/>
              </a:spcBef>
              <a:spcAft>
                <a:spcPts val="0"/>
              </a:spcAft>
              <a:buNone/>
            </a:pPr>
            <a:r>
              <a:rPr i="1" lang="en" sz="2700"/>
              <a:t># Split the data into train and test sets</a:t>
            </a:r>
            <a:endParaRPr i="1" sz="2700"/>
          </a:p>
          <a:p>
            <a:pPr indent="0" lvl="0" marL="0" rtl="0" algn="l">
              <a:lnSpc>
                <a:spcPct val="137500"/>
              </a:lnSpc>
              <a:spcBef>
                <a:spcPts val="0"/>
              </a:spcBef>
              <a:spcAft>
                <a:spcPts val="0"/>
              </a:spcAft>
              <a:buNone/>
            </a:pPr>
            <a:r>
              <a:rPr i="1" lang="en" sz="2700"/>
              <a:t>X_train, X_test, y_train, y_test = train_test_split(X, y_result, test_size=0.2, random_state=42)</a:t>
            </a:r>
            <a:endParaRPr i="1" sz="2700"/>
          </a:p>
          <a:p>
            <a:pPr indent="0" lvl="0" marL="0" rtl="0" algn="l">
              <a:lnSpc>
                <a:spcPct val="137500"/>
              </a:lnSpc>
              <a:spcBef>
                <a:spcPts val="0"/>
              </a:spcBef>
              <a:spcAft>
                <a:spcPts val="0"/>
              </a:spcAft>
              <a:buNone/>
            </a:pPr>
            <a:r>
              <a:t/>
            </a:r>
            <a:endParaRPr i="1" sz="2700"/>
          </a:p>
          <a:p>
            <a:pPr indent="0" lvl="0" marL="0" rtl="0" algn="l">
              <a:lnSpc>
                <a:spcPct val="137500"/>
              </a:lnSpc>
              <a:spcBef>
                <a:spcPts val="0"/>
              </a:spcBef>
              <a:spcAft>
                <a:spcPts val="0"/>
              </a:spcAft>
              <a:buNone/>
            </a:pPr>
            <a:r>
              <a:rPr i="1" lang="en" sz="2700"/>
              <a:t>model = LogisticRegression()</a:t>
            </a:r>
            <a:endParaRPr i="1" sz="2700"/>
          </a:p>
          <a:p>
            <a:pPr indent="0" lvl="0" marL="0" rtl="0" algn="l">
              <a:lnSpc>
                <a:spcPct val="137500"/>
              </a:lnSpc>
              <a:spcBef>
                <a:spcPts val="0"/>
              </a:spcBef>
              <a:spcAft>
                <a:spcPts val="0"/>
              </a:spcAft>
              <a:buNone/>
            </a:pPr>
            <a:r>
              <a:rPr i="1" lang="en" sz="2700"/>
              <a:t>model.fit(X_train, y_train)</a:t>
            </a:r>
            <a:endParaRPr i="1" sz="2700"/>
          </a:p>
          <a:p>
            <a:pPr indent="0" lvl="0" marL="0" rtl="0" algn="l">
              <a:lnSpc>
                <a:spcPct val="137500"/>
              </a:lnSpc>
              <a:spcBef>
                <a:spcPts val="0"/>
              </a:spcBef>
              <a:spcAft>
                <a:spcPts val="0"/>
              </a:spcAft>
              <a:buNone/>
            </a:pPr>
            <a:r>
              <a:rPr i="1" lang="en" sz="2700"/>
              <a:t>predictions = model.predict(X_test)</a:t>
            </a:r>
            <a:endParaRPr i="1" sz="2700"/>
          </a:p>
          <a:p>
            <a:pPr indent="0" lvl="0" marL="0" rtl="0" algn="l">
              <a:lnSpc>
                <a:spcPct val="137500"/>
              </a:lnSpc>
              <a:spcBef>
                <a:spcPts val="0"/>
              </a:spcBef>
              <a:spcAft>
                <a:spcPts val="0"/>
              </a:spcAft>
              <a:buNone/>
            </a:pPr>
            <a:r>
              <a:t/>
            </a:r>
            <a:endParaRPr i="1" sz="2700"/>
          </a:p>
          <a:p>
            <a:pPr indent="0" lvl="0" marL="0" rtl="0" algn="l">
              <a:lnSpc>
                <a:spcPct val="137500"/>
              </a:lnSpc>
              <a:spcBef>
                <a:spcPts val="0"/>
              </a:spcBef>
              <a:spcAft>
                <a:spcPts val="0"/>
              </a:spcAft>
              <a:buNone/>
            </a:pPr>
            <a:r>
              <a:rPr i="1" lang="en" sz="2700"/>
              <a:t># Calculate accuracy</a:t>
            </a:r>
            <a:endParaRPr i="1" sz="2700"/>
          </a:p>
          <a:p>
            <a:pPr indent="0" lvl="0" marL="0" rtl="0" algn="l">
              <a:lnSpc>
                <a:spcPct val="137500"/>
              </a:lnSpc>
              <a:spcBef>
                <a:spcPts val="0"/>
              </a:spcBef>
              <a:spcAft>
                <a:spcPts val="0"/>
              </a:spcAft>
              <a:buNone/>
            </a:pPr>
            <a:r>
              <a:rPr i="1" lang="en" sz="2700"/>
              <a:t>accuracy = accuracy_score(y_test, predictions)</a:t>
            </a:r>
            <a:endParaRPr i="1" sz="2700"/>
          </a:p>
          <a:p>
            <a:pPr indent="0" lvl="0" marL="0" rtl="0" algn="l">
              <a:lnSpc>
                <a:spcPct val="137500"/>
              </a:lnSpc>
              <a:spcBef>
                <a:spcPts val="0"/>
              </a:spcBef>
              <a:spcAft>
                <a:spcPts val="0"/>
              </a:spcAft>
              <a:buNone/>
            </a:pPr>
            <a:r>
              <a:rPr i="1" lang="en" sz="2700"/>
              <a:t>print(classification_report(y_test, predictions))</a:t>
            </a:r>
            <a:endParaRPr i="1" sz="2700"/>
          </a:p>
          <a:p>
            <a:pPr indent="0" lvl="0" marL="0" rtl="0" algn="l">
              <a:lnSpc>
                <a:spcPct val="137500"/>
              </a:lnSpc>
              <a:spcBef>
                <a:spcPts val="0"/>
              </a:spcBef>
              <a:spcAft>
                <a:spcPts val="0"/>
              </a:spcAft>
              <a:buNone/>
            </a:pPr>
            <a:r>
              <a:t/>
            </a:r>
            <a:endParaRPr i="1" sz="1200">
              <a:solidFill>
                <a:srgbClr val="586E75"/>
              </a:solidFill>
              <a:highlight>
                <a:srgbClr val="002B36"/>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i="1" sz="1200">
              <a:solidFill>
                <a:srgbClr val="586E75"/>
              </a:solidFill>
              <a:highlight>
                <a:srgbClr val="002B36"/>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200">
              <a:solidFill>
                <a:srgbClr val="839496"/>
              </a:solidFill>
              <a:highlight>
                <a:srgbClr val="002B36"/>
              </a:highlight>
              <a:latin typeface="Courier New"/>
              <a:ea typeface="Courier New"/>
              <a:cs typeface="Courier New"/>
              <a:sym typeface="Courier New"/>
            </a:endParaRPr>
          </a:p>
          <a:p>
            <a:pPr indent="0" lvl="0" marL="0" rtl="0" algn="l">
              <a:lnSpc>
                <a:spcPct val="115000"/>
              </a:lnSpc>
              <a:spcBef>
                <a:spcPts val="0"/>
              </a:spcBef>
              <a:spcAft>
                <a:spcPts val="1200"/>
              </a:spcAft>
              <a:buSzPct val="128571"/>
              <a:buNone/>
            </a:pPr>
            <a:r>
              <a:t/>
            </a:r>
            <a:endParaRPr/>
          </a:p>
        </p:txBody>
      </p:sp>
      <p:sp>
        <p:nvSpPr>
          <p:cNvPr id="146" name="Google Shape;146;p25"/>
          <p:cNvSpPr txBox="1"/>
          <p:nvPr>
            <p:ph idx="2" type="body"/>
          </p:nvPr>
        </p:nvSpPr>
        <p:spPr>
          <a:xfrm>
            <a:off x="4499400" y="1354400"/>
            <a:ext cx="4496400" cy="36504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sz="900"/>
              <a:t>Overall, I would like to think my model is fair or at least okay with trying to predict the result of matches for SJ. If we just take raw probability into account, that’s a 50% to guess the result correctly while my model increases that chance to at least 59% so there is already an improvement. </a:t>
            </a:r>
            <a:endParaRPr sz="900"/>
          </a:p>
          <a:p>
            <a:pPr indent="-285750" lvl="0" marL="457200" rtl="0" algn="l">
              <a:spcBef>
                <a:spcPts val="0"/>
              </a:spcBef>
              <a:spcAft>
                <a:spcPts val="0"/>
              </a:spcAft>
              <a:buSzPts val="900"/>
              <a:buChar char="●"/>
            </a:pPr>
            <a:r>
              <a:rPr lang="en" sz="900"/>
              <a:t>Precision (Avoiding False Positives)</a:t>
            </a:r>
            <a:endParaRPr sz="900"/>
          </a:p>
          <a:p>
            <a:pPr indent="-285750" lvl="1" marL="914400" rtl="0" algn="l">
              <a:spcBef>
                <a:spcPts val="0"/>
              </a:spcBef>
              <a:spcAft>
                <a:spcPts val="0"/>
              </a:spcAft>
              <a:buSzPts val="900"/>
              <a:buChar char="○"/>
            </a:pPr>
            <a:r>
              <a:rPr lang="en" sz="900"/>
              <a:t>The model is quite good at correctly identifying when a match will end in a win (class 1) and when San Jose Earthquakes will lose (class 0). For these two outcomes, the model only makes the wrong prediction about 45% of the time or less.</a:t>
            </a:r>
            <a:endParaRPr sz="900"/>
          </a:p>
          <a:p>
            <a:pPr indent="-285750" lvl="0" marL="457200" rtl="0" algn="l">
              <a:spcBef>
                <a:spcPts val="0"/>
              </a:spcBef>
              <a:spcAft>
                <a:spcPts val="0"/>
              </a:spcAft>
              <a:buSzPts val="900"/>
              <a:buChar char="●"/>
            </a:pPr>
            <a:r>
              <a:rPr lang="en" sz="900"/>
              <a:t>Recall (Finding all Positive Samples)</a:t>
            </a:r>
            <a:endParaRPr sz="900"/>
          </a:p>
          <a:p>
            <a:pPr indent="-285750" lvl="1" marL="914400" rtl="0" algn="l">
              <a:spcBef>
                <a:spcPts val="0"/>
              </a:spcBef>
              <a:spcAft>
                <a:spcPts val="0"/>
              </a:spcAft>
              <a:buSzPts val="900"/>
              <a:buChar char="○"/>
            </a:pPr>
            <a:r>
              <a:rPr lang="en" sz="900"/>
              <a:t>The model is better at identifying when San Jose Earthquakes will lose (class 0), correctly finding 64% of the actual wins.</a:t>
            </a:r>
            <a:endParaRPr sz="900"/>
          </a:p>
          <a:p>
            <a:pPr indent="-285750" lvl="1" marL="914400" rtl="0" algn="l">
              <a:spcBef>
                <a:spcPts val="0"/>
              </a:spcBef>
              <a:spcAft>
                <a:spcPts val="0"/>
              </a:spcAft>
              <a:buSzPts val="900"/>
              <a:buChar char="○"/>
            </a:pPr>
            <a:r>
              <a:rPr lang="en" sz="900"/>
              <a:t>But the model has a slightly harder time finding all the matches where San Jose Earthquakes will win (class 1) </a:t>
            </a:r>
            <a:endParaRPr sz="900"/>
          </a:p>
          <a:p>
            <a:pPr indent="-285750" lvl="0" marL="457200" rtl="0" algn="l">
              <a:spcBef>
                <a:spcPts val="0"/>
              </a:spcBef>
              <a:spcAft>
                <a:spcPts val="0"/>
              </a:spcAft>
              <a:buSzPts val="900"/>
              <a:buChar char="●"/>
            </a:pPr>
            <a:r>
              <a:rPr lang="en" sz="900"/>
              <a:t>Still, not bad for a model to get on average 59% as a baseline to work with, still lots of room for improvements!</a:t>
            </a:r>
            <a:endParaRPr sz="900"/>
          </a:p>
        </p:txBody>
      </p:sp>
      <p:pic>
        <p:nvPicPr>
          <p:cNvPr id="147" name="Google Shape;147;p25"/>
          <p:cNvPicPr preferRelativeResize="0"/>
          <p:nvPr/>
        </p:nvPicPr>
        <p:blipFill>
          <a:blip r:embed="rId3">
            <a:alphaModFix/>
          </a:blip>
          <a:stretch>
            <a:fillRect/>
          </a:stretch>
        </p:blipFill>
        <p:spPr>
          <a:xfrm>
            <a:off x="336800" y="3399450"/>
            <a:ext cx="4084901" cy="160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body"/>
          </p:nvPr>
        </p:nvSpPr>
        <p:spPr>
          <a:xfrm>
            <a:off x="311700" y="1183500"/>
            <a:ext cx="8520600" cy="3302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One of the issues that I didn’t notice previously when working with some of the features was that more often than not, some of the values under those columns didn’t have any data and were either null or set to 0. This may have caused some inaccuracies in the model which can explain why the prediction score is lower than expected  </a:t>
            </a:r>
            <a:endParaRPr sz="1000"/>
          </a:p>
          <a:p>
            <a:pPr indent="-292100" lvl="1" marL="914400" rtl="0" algn="l">
              <a:spcBef>
                <a:spcPts val="0"/>
              </a:spcBef>
              <a:spcAft>
                <a:spcPts val="0"/>
              </a:spcAft>
              <a:buSzPts val="1000"/>
              <a:buChar char="○"/>
            </a:pPr>
            <a:r>
              <a:rPr lang="en" sz="1000"/>
              <a:t>One way to mitigate this is of course getting better data or finding a different way to handle these values. Maybe I should have gotten the historical average overall and just filled it in with that information to make the data more well-balanced. </a:t>
            </a:r>
            <a:endParaRPr sz="1000"/>
          </a:p>
          <a:p>
            <a:pPr indent="-292100" lvl="1" marL="914400" rtl="0" algn="l">
              <a:spcBef>
                <a:spcPts val="0"/>
              </a:spcBef>
              <a:spcAft>
                <a:spcPts val="0"/>
              </a:spcAft>
              <a:buSzPts val="1000"/>
              <a:buChar char="○"/>
            </a:pPr>
            <a:r>
              <a:rPr lang="en" sz="1000"/>
              <a:t>Or just finding a different source for the data that has more complete information </a:t>
            </a:r>
            <a:endParaRPr sz="1000"/>
          </a:p>
          <a:p>
            <a:pPr indent="-292100" lvl="0" marL="457200" rtl="0" algn="l">
              <a:spcBef>
                <a:spcPts val="0"/>
              </a:spcBef>
              <a:spcAft>
                <a:spcPts val="0"/>
              </a:spcAft>
              <a:buSzPts val="1000"/>
              <a:buChar char="●"/>
            </a:pPr>
            <a:r>
              <a:rPr lang="en" sz="1000"/>
              <a:t>Using different machine learning models </a:t>
            </a:r>
            <a:endParaRPr sz="1000"/>
          </a:p>
          <a:p>
            <a:pPr indent="-292100" lvl="1" marL="914400" rtl="0" algn="l">
              <a:spcBef>
                <a:spcPts val="0"/>
              </a:spcBef>
              <a:spcAft>
                <a:spcPts val="0"/>
              </a:spcAft>
              <a:buSzPts val="1000"/>
              <a:buChar char="○"/>
            </a:pPr>
            <a:r>
              <a:rPr lang="en" sz="1000"/>
              <a:t>Logistic regression may or may not have been the best model to choose for this particular assignment of predicting results. Some other models that could have improved the score could be K-nearest Neighbors, Support Vector Machines, Random Forest, and Decision Trees </a:t>
            </a:r>
            <a:endParaRPr sz="1000"/>
          </a:p>
          <a:p>
            <a:pPr indent="-292100" lvl="0" marL="457200" rtl="0" algn="l">
              <a:spcBef>
                <a:spcPts val="0"/>
              </a:spcBef>
              <a:spcAft>
                <a:spcPts val="0"/>
              </a:spcAft>
              <a:buSzPts val="1000"/>
              <a:buChar char="●"/>
            </a:pPr>
            <a:r>
              <a:rPr lang="en" sz="1000"/>
              <a:t>Giving some weight to some of the features</a:t>
            </a:r>
            <a:endParaRPr sz="1000"/>
          </a:p>
          <a:p>
            <a:pPr indent="-292100" lvl="1" marL="914400" rtl="0" algn="l">
              <a:spcBef>
                <a:spcPts val="0"/>
              </a:spcBef>
              <a:spcAft>
                <a:spcPts val="0"/>
              </a:spcAft>
              <a:buSzPts val="1000"/>
              <a:buChar char="○"/>
            </a:pPr>
            <a:r>
              <a:rPr lang="en" sz="1000"/>
              <a:t>I think some features that I chose should be given more preference than others (having a red card can negatively affect team performance), attendance averages, and where the game was being played (does the team win more at home or away?)</a:t>
            </a:r>
            <a:endParaRPr sz="1000"/>
          </a:p>
          <a:p>
            <a:pPr indent="-292100" lvl="0" marL="457200" rtl="0" algn="l">
              <a:spcBef>
                <a:spcPts val="0"/>
              </a:spcBef>
              <a:spcAft>
                <a:spcPts val="0"/>
              </a:spcAft>
              <a:buSzPts val="1000"/>
              <a:buChar char="●"/>
            </a:pPr>
            <a:r>
              <a:rPr lang="en" sz="1000"/>
              <a:t>Having more features </a:t>
            </a:r>
            <a:endParaRPr sz="1000"/>
          </a:p>
          <a:p>
            <a:pPr indent="-292100" lvl="1" marL="914400" rtl="0" algn="l">
              <a:spcBef>
                <a:spcPts val="0"/>
              </a:spcBef>
              <a:spcAft>
                <a:spcPts val="0"/>
              </a:spcAft>
              <a:buSzPts val="1000"/>
              <a:buChar char="○"/>
            </a:pPr>
            <a:r>
              <a:rPr lang="en" sz="1000"/>
              <a:t>A feature that I didn’t add was shots for the team. The way it was set up in the dataset was in this weird format like 13 (5) so I was having trouble trying to separate and convert it to numeric values. I think this could have played a role as well in helping the model. </a:t>
            </a:r>
            <a:endParaRPr sz="1000"/>
          </a:p>
          <a:p>
            <a:pPr indent="-292100" lvl="1" marL="914400" rtl="0" algn="l">
              <a:spcBef>
                <a:spcPts val="0"/>
              </a:spcBef>
              <a:spcAft>
                <a:spcPts val="0"/>
              </a:spcAft>
              <a:buSzPts val="1000"/>
              <a:buChar char="○"/>
            </a:pPr>
            <a:r>
              <a:rPr lang="en" sz="1000"/>
              <a:t>Another feature is being more player-specific, players make a significant difference (like Chris Wondolowski) so trying to </a:t>
            </a:r>
            <a:r>
              <a:rPr lang="en" sz="1000"/>
              <a:t>incorporate</a:t>
            </a:r>
            <a:r>
              <a:rPr lang="en" sz="1000"/>
              <a:t> him could have boosted the model for predicting wins </a:t>
            </a:r>
            <a:endParaRPr sz="1000"/>
          </a:p>
        </p:txBody>
      </p:sp>
      <p:sp>
        <p:nvSpPr>
          <p:cNvPr id="153" name="Google Shape;153;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lang="en"/>
              <a:t>Model Evaluation - Future Improvements?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59" name="Google Shape;159;p27"/>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Here is a link to the repository with code: </a:t>
            </a:r>
            <a:r>
              <a:rPr lang="en" u="sng">
                <a:solidFill>
                  <a:schemeClr val="hlink"/>
                </a:solidFill>
                <a:hlinkClick r:id="rId3"/>
              </a:rPr>
              <a:t>https://github.com/jf2024/MLS-Historical-Data-Project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lang="en"/>
              <a:t>Data Description - Background Info</a:t>
            </a:r>
            <a:endParaRPr/>
          </a:p>
        </p:txBody>
      </p:sp>
      <p:sp>
        <p:nvSpPr>
          <p:cNvPr id="73" name="Google Shape;73;p14"/>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15000"/>
              </a:lnSpc>
              <a:spcBef>
                <a:spcPts val="1200"/>
              </a:spcBef>
              <a:spcAft>
                <a:spcPts val="0"/>
              </a:spcAft>
              <a:buSzPts val="1400"/>
              <a:buChar char="●"/>
            </a:pPr>
            <a:r>
              <a:rPr lang="en"/>
              <a:t>I have 4 datasets, all relating to MLS, (Major League Soccer) which is the first (highest) division of soccer in the United States</a:t>
            </a:r>
            <a:endParaRPr/>
          </a:p>
          <a:p>
            <a:pPr indent="-317500" lvl="0" marL="457200" rtl="0" algn="l">
              <a:lnSpc>
                <a:spcPct val="115000"/>
              </a:lnSpc>
              <a:spcBef>
                <a:spcPts val="0"/>
              </a:spcBef>
              <a:spcAft>
                <a:spcPts val="0"/>
              </a:spcAft>
              <a:buSzPts val="1400"/>
              <a:buChar char="●"/>
            </a:pPr>
            <a:r>
              <a:rPr lang="en"/>
              <a:t>The datasets are as followed:</a:t>
            </a:r>
            <a:endParaRPr/>
          </a:p>
          <a:p>
            <a:pPr indent="-304800" lvl="1" marL="914400" rtl="0" algn="l">
              <a:lnSpc>
                <a:spcPct val="115000"/>
              </a:lnSpc>
              <a:spcBef>
                <a:spcPts val="0"/>
              </a:spcBef>
              <a:spcAft>
                <a:spcPts val="0"/>
              </a:spcAft>
              <a:buSzPts val="1200"/>
              <a:buChar char="○"/>
            </a:pPr>
            <a:r>
              <a:rPr lang="en"/>
              <a:t>m</a:t>
            </a:r>
            <a:r>
              <a:rPr lang="en"/>
              <a:t>atches - grabs all information about games between 2001 - 2020 </a:t>
            </a:r>
            <a:endParaRPr/>
          </a:p>
          <a:p>
            <a:pPr indent="-304800" lvl="2" marL="1371600" rtl="0" algn="l">
              <a:lnSpc>
                <a:spcPct val="115000"/>
              </a:lnSpc>
              <a:spcBef>
                <a:spcPts val="0"/>
              </a:spcBef>
              <a:spcAft>
                <a:spcPts val="0"/>
              </a:spcAft>
              <a:buSzPts val="1200"/>
              <a:buChar char="■"/>
            </a:pPr>
            <a:r>
              <a:rPr lang="en"/>
              <a:t>209 columns and 7289 rows</a:t>
            </a:r>
            <a:endParaRPr/>
          </a:p>
          <a:p>
            <a:pPr indent="-304800" lvl="1" marL="914400" rtl="0" algn="l">
              <a:lnSpc>
                <a:spcPct val="115000"/>
              </a:lnSpc>
              <a:spcBef>
                <a:spcPts val="0"/>
              </a:spcBef>
              <a:spcAft>
                <a:spcPts val="0"/>
              </a:spcAft>
              <a:buSzPts val="1200"/>
              <a:buChar char="○"/>
            </a:pPr>
            <a:r>
              <a:rPr lang="en"/>
              <a:t>a</a:t>
            </a:r>
            <a:r>
              <a:rPr lang="en"/>
              <a:t>ll_goalkeepers - grabs statistics on goalkeepers between 1996 - 2020</a:t>
            </a:r>
            <a:endParaRPr/>
          </a:p>
          <a:p>
            <a:pPr indent="-304800" lvl="2" marL="1371600" rtl="0" algn="l">
              <a:spcBef>
                <a:spcPts val="0"/>
              </a:spcBef>
              <a:spcAft>
                <a:spcPts val="0"/>
              </a:spcAft>
              <a:buSzPts val="1200"/>
              <a:buChar char="■"/>
            </a:pPr>
            <a:r>
              <a:rPr lang="en"/>
              <a:t>19 columns &amp; 2006 rows</a:t>
            </a:r>
            <a:endParaRPr/>
          </a:p>
          <a:p>
            <a:pPr indent="-304800" lvl="1" marL="914400" rtl="0" algn="l">
              <a:lnSpc>
                <a:spcPct val="115000"/>
              </a:lnSpc>
              <a:spcBef>
                <a:spcPts val="0"/>
              </a:spcBef>
              <a:spcAft>
                <a:spcPts val="0"/>
              </a:spcAft>
              <a:buSzPts val="1200"/>
              <a:buChar char="○"/>
            </a:pPr>
            <a:r>
              <a:rPr lang="en"/>
              <a:t>p</a:t>
            </a:r>
            <a:r>
              <a:rPr lang="en"/>
              <a:t>layers - grabs </a:t>
            </a:r>
            <a:r>
              <a:rPr lang="en"/>
              <a:t>statistics</a:t>
            </a:r>
            <a:r>
              <a:rPr lang="en"/>
              <a:t> on the rest of the players between 1996 - 2020</a:t>
            </a:r>
            <a:endParaRPr/>
          </a:p>
          <a:p>
            <a:pPr indent="-304800" lvl="2" marL="1371600" rtl="0" algn="l">
              <a:lnSpc>
                <a:spcPct val="115000"/>
              </a:lnSpc>
              <a:spcBef>
                <a:spcPts val="0"/>
              </a:spcBef>
              <a:spcAft>
                <a:spcPts val="0"/>
              </a:spcAft>
              <a:buSzPts val="1200"/>
              <a:buChar char="■"/>
            </a:pPr>
            <a:r>
              <a:rPr lang="en"/>
              <a:t>28 columns &amp; 15767 rows</a:t>
            </a:r>
            <a:endParaRPr/>
          </a:p>
          <a:p>
            <a:pPr indent="-304800" lvl="1" marL="914400" rtl="0" algn="l">
              <a:lnSpc>
                <a:spcPct val="115000"/>
              </a:lnSpc>
              <a:spcBef>
                <a:spcPts val="0"/>
              </a:spcBef>
              <a:spcAft>
                <a:spcPts val="0"/>
              </a:spcAft>
              <a:buSzPts val="1200"/>
              <a:buChar char="○"/>
            </a:pPr>
            <a:r>
              <a:rPr lang="en"/>
              <a:t>m</a:t>
            </a:r>
            <a:r>
              <a:rPr lang="en"/>
              <a:t>ls standings - grabs league standings between the years 2000 - 2022</a:t>
            </a:r>
            <a:endParaRPr/>
          </a:p>
          <a:p>
            <a:pPr indent="-304800" lvl="2" marL="1371600" rtl="0" algn="l">
              <a:lnSpc>
                <a:spcPct val="115000"/>
              </a:lnSpc>
              <a:spcBef>
                <a:spcPts val="0"/>
              </a:spcBef>
              <a:spcAft>
                <a:spcPts val="0"/>
              </a:spcAft>
              <a:buSzPts val="1200"/>
              <a:buChar char="■"/>
            </a:pPr>
            <a:r>
              <a:rPr lang="en"/>
              <a:t>12 columns and 401 rows</a:t>
            </a:r>
            <a:endParaRPr/>
          </a:p>
        </p:txBody>
      </p:sp>
      <p:sp>
        <p:nvSpPr>
          <p:cNvPr id="74" name="Google Shape;74;p14"/>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a:t>What variable do you want to predict and why?</a:t>
            </a:r>
            <a:endParaRPr/>
          </a:p>
          <a:p>
            <a:pPr indent="-304800" lvl="1" marL="914400" rtl="0" algn="l">
              <a:spcBef>
                <a:spcPts val="0"/>
              </a:spcBef>
              <a:spcAft>
                <a:spcPts val="0"/>
              </a:spcAft>
              <a:buSzPts val="1200"/>
              <a:buChar char="○"/>
            </a:pPr>
            <a:r>
              <a:rPr lang="en"/>
              <a:t>I actually created a variable called result in the matches dataset where it tells us if a team has won a game, lost a game, or drawn a game with the values 1, 0, and 2 respectively. </a:t>
            </a:r>
            <a:endParaRPr/>
          </a:p>
          <a:p>
            <a:pPr indent="-304800" lvl="1" marL="914400" rtl="0" algn="l">
              <a:spcBef>
                <a:spcPts val="0"/>
              </a:spcBef>
              <a:spcAft>
                <a:spcPts val="0"/>
              </a:spcAft>
              <a:buSzPts val="1200"/>
              <a:buChar char="○"/>
            </a:pPr>
            <a:r>
              <a:rPr lang="en"/>
              <a:t>With this new variable, I want to predict the result of matches for one specific team, which is the San Jose Earthquakes (only between wins or loses), to see if the Earthquakes are unlucky, lucky, or getting fair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Goalkeeper </a:t>
            </a:r>
            <a:r>
              <a:rPr lang="en"/>
              <a:t>Statistics</a:t>
            </a:r>
            <a:endParaRPr/>
          </a:p>
        </p:txBody>
      </p:sp>
      <p:pic>
        <p:nvPicPr>
          <p:cNvPr id="80" name="Google Shape;80;p15"/>
          <p:cNvPicPr preferRelativeResize="0"/>
          <p:nvPr/>
        </p:nvPicPr>
        <p:blipFill>
          <a:blip r:embed="rId3">
            <a:alphaModFix/>
          </a:blip>
          <a:stretch>
            <a:fillRect/>
          </a:stretch>
        </p:blipFill>
        <p:spPr>
          <a:xfrm>
            <a:off x="2928901" y="2047350"/>
            <a:ext cx="3838351" cy="216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lang="en"/>
              <a:t>Descriptive Statistics - SJ Goalies </a:t>
            </a:r>
            <a:endParaRPr/>
          </a:p>
        </p:txBody>
      </p:sp>
      <p:sp>
        <p:nvSpPr>
          <p:cNvPr id="86" name="Google Shape;86;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My first focus was on Goalkeeper statistics to see what the history at the GK position has been like.</a:t>
            </a:r>
            <a:endParaRPr/>
          </a:p>
          <a:p>
            <a:pPr indent="-342900" lvl="0" marL="457200" rtl="0" algn="l">
              <a:lnSpc>
                <a:spcPct val="115000"/>
              </a:lnSpc>
              <a:spcBef>
                <a:spcPts val="0"/>
              </a:spcBef>
              <a:spcAft>
                <a:spcPts val="0"/>
              </a:spcAft>
              <a:buSzPts val="1800"/>
              <a:buChar char="●"/>
            </a:pPr>
            <a:r>
              <a:rPr lang="en"/>
              <a:t>4 statistics that I honed in on was the following:</a:t>
            </a:r>
            <a:endParaRPr/>
          </a:p>
          <a:p>
            <a:pPr indent="-317500" lvl="1" marL="914400" rtl="0" algn="l">
              <a:lnSpc>
                <a:spcPct val="115000"/>
              </a:lnSpc>
              <a:spcBef>
                <a:spcPts val="0"/>
              </a:spcBef>
              <a:spcAft>
                <a:spcPts val="0"/>
              </a:spcAft>
              <a:buSzPts val="1400"/>
              <a:buChar char="○"/>
            </a:pPr>
            <a:r>
              <a:rPr lang="en"/>
              <a:t>GAA (Goals Against Average) - how many goals against per game the GK average (ex: 1.5 means GK lets in 1.5 goals per game)</a:t>
            </a:r>
            <a:endParaRPr/>
          </a:p>
          <a:p>
            <a:pPr indent="-317500" lvl="1" marL="914400" rtl="0" algn="l">
              <a:lnSpc>
                <a:spcPct val="115000"/>
              </a:lnSpc>
              <a:spcBef>
                <a:spcPts val="0"/>
              </a:spcBef>
              <a:spcAft>
                <a:spcPts val="0"/>
              </a:spcAft>
              <a:buSzPts val="1400"/>
              <a:buChar char="○"/>
            </a:pPr>
            <a:r>
              <a:rPr lang="en"/>
              <a:t>Save Percentage - divides shots saved over total # of shots faced </a:t>
            </a:r>
            <a:endParaRPr/>
          </a:p>
          <a:p>
            <a:pPr indent="-317500" lvl="1" marL="914400" rtl="0" algn="l">
              <a:lnSpc>
                <a:spcPct val="115000"/>
              </a:lnSpc>
              <a:spcBef>
                <a:spcPts val="0"/>
              </a:spcBef>
              <a:spcAft>
                <a:spcPts val="0"/>
              </a:spcAft>
              <a:buSzPts val="1400"/>
              <a:buChar char="○"/>
            </a:pPr>
            <a:r>
              <a:rPr lang="en"/>
              <a:t>Clean Sheets - how many times a GK had 0 goal games against </a:t>
            </a:r>
            <a:endParaRPr/>
          </a:p>
          <a:p>
            <a:pPr indent="-317500" lvl="1" marL="914400" rtl="0" algn="l">
              <a:lnSpc>
                <a:spcPct val="115000"/>
              </a:lnSpc>
              <a:spcBef>
                <a:spcPts val="0"/>
              </a:spcBef>
              <a:spcAft>
                <a:spcPts val="0"/>
              </a:spcAft>
              <a:buSzPts val="1400"/>
              <a:buChar char="○"/>
            </a:pPr>
            <a:r>
              <a:rPr lang="en"/>
              <a:t>Win Percentage - win percentage of the GK </a:t>
            </a:r>
            <a:endParaRPr/>
          </a:p>
          <a:p>
            <a:pPr indent="-342900" lvl="0" marL="457200" rtl="0" algn="l">
              <a:lnSpc>
                <a:spcPct val="115000"/>
              </a:lnSpc>
              <a:spcBef>
                <a:spcPts val="0"/>
              </a:spcBef>
              <a:spcAft>
                <a:spcPts val="0"/>
              </a:spcAft>
              <a:buSzPts val="1800"/>
              <a:buChar char="●"/>
            </a:pPr>
            <a:r>
              <a:rPr lang="en"/>
              <a:t>One last note, I filtered it so it only took into </a:t>
            </a:r>
            <a:r>
              <a:rPr lang="en"/>
              <a:t>account</a:t>
            </a:r>
            <a:r>
              <a:rPr lang="en"/>
              <a:t> the regular season as that provided more data and I only chose goalkeepers that have </a:t>
            </a:r>
            <a:r>
              <a:rPr lang="en"/>
              <a:t>played at least 5 games to give a more accurate representation of the data (some goalkeepers never played a single game so all there stats would be 0 and would mess up the interpretation/analysis)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613275" y="-1200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Goalkeeper Statistics </a:t>
            </a:r>
            <a:endParaRPr/>
          </a:p>
        </p:txBody>
      </p:sp>
      <p:graphicFrame>
        <p:nvGraphicFramePr>
          <p:cNvPr id="92" name="Google Shape;92;p17"/>
          <p:cNvGraphicFramePr/>
          <p:nvPr/>
        </p:nvGraphicFramePr>
        <p:xfrm>
          <a:off x="3056450" y="519588"/>
          <a:ext cx="3000000" cy="3000000"/>
        </p:xfrm>
        <a:graphic>
          <a:graphicData uri="http://schemas.openxmlformats.org/drawingml/2006/table">
            <a:tbl>
              <a:tblPr>
                <a:noFill/>
                <a:tableStyleId>{291500EC-D2AA-44F6-98A5-D21345ABECB9}</a:tableStyleId>
              </a:tblPr>
              <a:tblGrid>
                <a:gridCol w="726850"/>
                <a:gridCol w="726850"/>
                <a:gridCol w="726850"/>
                <a:gridCol w="726850"/>
                <a:gridCol w="726850"/>
              </a:tblGrid>
              <a:tr h="330450">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GAA</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Sv%</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ShO</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W%</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0450">
                <a:tc>
                  <a:txBody>
                    <a:bodyPr/>
                    <a:lstStyle/>
                    <a:p>
                      <a:pPr indent="0" lvl="0" marL="0" rtl="0" algn="l">
                        <a:spcBef>
                          <a:spcPts val="0"/>
                        </a:spcBef>
                        <a:spcAft>
                          <a:spcPts val="0"/>
                        </a:spcAft>
                        <a:buNone/>
                      </a:pPr>
                      <a:r>
                        <a:rPr lang="en" sz="1000"/>
                        <a:t>count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27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27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27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27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0450">
                <a:tc>
                  <a:txBody>
                    <a:bodyPr/>
                    <a:lstStyle/>
                    <a:p>
                      <a:pPr indent="0" lvl="0" marL="0" rtl="0" algn="l">
                        <a:spcBef>
                          <a:spcPts val="0"/>
                        </a:spcBef>
                        <a:spcAft>
                          <a:spcPts val="0"/>
                        </a:spcAft>
                        <a:buNone/>
                      </a:pPr>
                      <a:r>
                        <a:rPr lang="en" sz="1000"/>
                        <a:t>mean</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1.51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69.11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5.30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37.73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0450">
                <a:tc>
                  <a:txBody>
                    <a:bodyPr/>
                    <a:lstStyle/>
                    <a:p>
                      <a:pPr indent="0" lvl="0" marL="0" rtl="0" algn="l">
                        <a:spcBef>
                          <a:spcPts val="0"/>
                        </a:spcBef>
                        <a:spcAft>
                          <a:spcPts val="0"/>
                        </a:spcAft>
                        <a:buNone/>
                      </a:pPr>
                      <a:r>
                        <a:rPr lang="en" sz="1000"/>
                        <a:t>mode</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63.60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16.70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91325">
                <a:tc>
                  <a:txBody>
                    <a:bodyPr/>
                    <a:lstStyle/>
                    <a:p>
                      <a:pPr indent="0" lvl="0" marL="0" rtl="0" algn="l">
                        <a:spcBef>
                          <a:spcPts val="0"/>
                        </a:spcBef>
                        <a:spcAft>
                          <a:spcPts val="0"/>
                        </a:spcAft>
                        <a:buNone/>
                      </a:pPr>
                      <a:r>
                        <a:rPr lang="en" sz="1000"/>
                        <a:t>Standard Deviation (std)</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0.53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6.83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2.91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16.10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0450">
                <a:tc>
                  <a:txBody>
                    <a:bodyPr/>
                    <a:lstStyle/>
                    <a:p>
                      <a:pPr indent="0" lvl="0" marL="0" rtl="0" algn="l">
                        <a:spcBef>
                          <a:spcPts val="0"/>
                        </a:spcBef>
                        <a:spcAft>
                          <a:spcPts val="0"/>
                        </a:spcAft>
                        <a:buNone/>
                      </a:pPr>
                      <a:r>
                        <a:rPr lang="en" sz="1000"/>
                        <a:t>min</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0.60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53.20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0450">
                <a:tc>
                  <a:txBody>
                    <a:bodyPr/>
                    <a:lstStyle/>
                    <a:p>
                      <a:pPr indent="0" lvl="0" marL="0" rtl="0" algn="l">
                        <a:spcBef>
                          <a:spcPts val="0"/>
                        </a:spcBef>
                        <a:spcAft>
                          <a:spcPts val="0"/>
                        </a:spcAft>
                        <a:buNone/>
                      </a:pPr>
                      <a:r>
                        <a:rPr lang="en" sz="1000"/>
                        <a:t>25%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63.60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24.90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0875">
                <a:tc>
                  <a:txBody>
                    <a:bodyPr/>
                    <a:lstStyle/>
                    <a:p>
                      <a:pPr indent="0" lvl="0" marL="0" rtl="0" algn="l">
                        <a:spcBef>
                          <a:spcPts val="0"/>
                        </a:spcBef>
                        <a:spcAft>
                          <a:spcPts val="0"/>
                        </a:spcAft>
                        <a:buNone/>
                      </a:pPr>
                      <a:r>
                        <a:rPr lang="en" sz="1000"/>
                        <a:t>50% (median)</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70.60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38.90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0450">
                <a:tc>
                  <a:txBody>
                    <a:bodyPr/>
                    <a:lstStyle/>
                    <a:p>
                      <a:pPr indent="0" lvl="0" marL="0" rtl="0" algn="l">
                        <a:spcBef>
                          <a:spcPts val="0"/>
                        </a:spcBef>
                        <a:spcAft>
                          <a:spcPts val="0"/>
                        </a:spcAft>
                        <a:buNone/>
                      </a:pPr>
                      <a:r>
                        <a:rPr lang="en" sz="1000"/>
                        <a:t>75%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74.40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52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0450">
                <a:tc>
                  <a:txBody>
                    <a:bodyPr/>
                    <a:lstStyle/>
                    <a:p>
                      <a:pPr indent="0" lvl="0" marL="0" rtl="0" algn="l">
                        <a:spcBef>
                          <a:spcPts val="0"/>
                        </a:spcBef>
                        <a:spcAft>
                          <a:spcPts val="0"/>
                        </a:spcAft>
                        <a:buNone/>
                      </a:pPr>
                      <a:r>
                        <a:rPr lang="en" sz="1000"/>
                        <a:t>max</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3.1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83.30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62.50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3" name="Google Shape;93;p17"/>
          <p:cNvSpPr txBox="1"/>
          <p:nvPr/>
        </p:nvSpPr>
        <p:spPr>
          <a:xfrm>
            <a:off x="3814588" y="4853800"/>
            <a:ext cx="22011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solidFill>
                  <a:schemeClr val="dk2"/>
                </a:solidFill>
                <a:latin typeface="Open Sans"/>
                <a:ea typeface="Open Sans"/>
                <a:cs typeface="Open Sans"/>
                <a:sym typeface="Open Sans"/>
              </a:rPr>
              <a:t>Rounded to nearest hundredth</a:t>
            </a:r>
            <a:endParaRPr sz="500">
              <a:solidFill>
                <a:schemeClr val="dk2"/>
              </a:solidFill>
              <a:latin typeface="Open Sans"/>
              <a:ea typeface="Open Sans"/>
              <a:cs typeface="Open Sans"/>
              <a:sym typeface="Open Sans"/>
            </a:endParaRPr>
          </a:p>
        </p:txBody>
      </p:sp>
      <p:sp>
        <p:nvSpPr>
          <p:cNvPr id="94" name="Google Shape;94;p17"/>
          <p:cNvSpPr txBox="1"/>
          <p:nvPr/>
        </p:nvSpPr>
        <p:spPr>
          <a:xfrm>
            <a:off x="156475" y="1190100"/>
            <a:ext cx="2632200" cy="15699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2"/>
              </a:buClr>
              <a:buSzPts val="900"/>
              <a:buFont typeface="Open Sans"/>
              <a:buChar char="-"/>
            </a:pPr>
            <a:r>
              <a:rPr lang="en" sz="900">
                <a:solidFill>
                  <a:schemeClr val="dk2"/>
                </a:solidFill>
                <a:latin typeface="Open Sans"/>
                <a:ea typeface="Open Sans"/>
                <a:cs typeface="Open Sans"/>
                <a:sym typeface="Open Sans"/>
              </a:rPr>
              <a:t>San Jose's goalkeepers boast a high save percentage, the best statistically among their peers.</a:t>
            </a:r>
            <a:endParaRPr sz="900">
              <a:solidFill>
                <a:schemeClr val="dk2"/>
              </a:solidFill>
              <a:latin typeface="Open Sans"/>
              <a:ea typeface="Open Sans"/>
              <a:cs typeface="Open Sans"/>
              <a:sym typeface="Open Sans"/>
            </a:endParaRPr>
          </a:p>
          <a:p>
            <a:pPr indent="-285750" lvl="0" marL="457200" rtl="0" algn="l">
              <a:spcBef>
                <a:spcPts val="0"/>
              </a:spcBef>
              <a:spcAft>
                <a:spcPts val="0"/>
              </a:spcAft>
              <a:buClr>
                <a:schemeClr val="dk2"/>
              </a:buClr>
              <a:buSzPts val="900"/>
              <a:buFont typeface="Open Sans"/>
              <a:buChar char="-"/>
            </a:pPr>
            <a:r>
              <a:rPr lang="en" sz="900">
                <a:solidFill>
                  <a:schemeClr val="dk2"/>
                </a:solidFill>
                <a:latin typeface="Open Sans"/>
                <a:ea typeface="Open Sans"/>
                <a:cs typeface="Open Sans"/>
                <a:sym typeface="Open Sans"/>
              </a:rPr>
              <a:t>A save percentage above 50% is considered decent, with 60-70% being good and 70-80% being great.</a:t>
            </a:r>
            <a:endParaRPr sz="900">
              <a:solidFill>
                <a:schemeClr val="dk2"/>
              </a:solidFill>
              <a:latin typeface="Open Sans"/>
              <a:ea typeface="Open Sans"/>
              <a:cs typeface="Open Sans"/>
              <a:sym typeface="Open Sans"/>
            </a:endParaRPr>
          </a:p>
          <a:p>
            <a:pPr indent="-285750" lvl="0" marL="457200" rtl="0" algn="l">
              <a:spcBef>
                <a:spcPts val="0"/>
              </a:spcBef>
              <a:spcAft>
                <a:spcPts val="0"/>
              </a:spcAft>
              <a:buClr>
                <a:schemeClr val="dk2"/>
              </a:buClr>
              <a:buSzPts val="900"/>
              <a:buFont typeface="Open Sans"/>
              <a:buChar char="-"/>
            </a:pPr>
            <a:r>
              <a:rPr lang="en" sz="900">
                <a:solidFill>
                  <a:schemeClr val="dk2"/>
                </a:solidFill>
                <a:latin typeface="Open Sans"/>
                <a:ea typeface="Open Sans"/>
                <a:cs typeface="Open Sans"/>
                <a:sym typeface="Open Sans"/>
              </a:rPr>
              <a:t>Despite facing numerous shots, they maintain a solid performance, conceding around 1 goal per game.</a:t>
            </a:r>
            <a:endParaRPr sz="9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900">
              <a:solidFill>
                <a:schemeClr val="dk2"/>
              </a:solidFill>
              <a:latin typeface="Open Sans"/>
              <a:ea typeface="Open Sans"/>
              <a:cs typeface="Open Sans"/>
              <a:sym typeface="Open Sans"/>
            </a:endParaRPr>
          </a:p>
        </p:txBody>
      </p:sp>
      <p:sp>
        <p:nvSpPr>
          <p:cNvPr id="95" name="Google Shape;95;p17"/>
          <p:cNvSpPr txBox="1"/>
          <p:nvPr/>
        </p:nvSpPr>
        <p:spPr>
          <a:xfrm>
            <a:off x="6885975" y="1190100"/>
            <a:ext cx="2136000" cy="1847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2"/>
              </a:buClr>
              <a:buSzPts val="900"/>
              <a:buFont typeface="Open Sans"/>
              <a:buChar char="-"/>
            </a:pPr>
            <a:r>
              <a:rPr lang="en" sz="900">
                <a:solidFill>
                  <a:schemeClr val="dk2"/>
                </a:solidFill>
                <a:latin typeface="Open Sans"/>
                <a:ea typeface="Open Sans"/>
                <a:cs typeface="Open Sans"/>
                <a:sym typeface="Open Sans"/>
              </a:rPr>
              <a:t>The GAA falls within the expected range for a normal goalkeeper.</a:t>
            </a:r>
            <a:endParaRPr sz="900">
              <a:solidFill>
                <a:schemeClr val="dk2"/>
              </a:solidFill>
              <a:latin typeface="Open Sans"/>
              <a:ea typeface="Open Sans"/>
              <a:cs typeface="Open Sans"/>
              <a:sym typeface="Open Sans"/>
            </a:endParaRPr>
          </a:p>
          <a:p>
            <a:pPr indent="-285750" lvl="0" marL="457200" rtl="0" algn="l">
              <a:spcBef>
                <a:spcPts val="0"/>
              </a:spcBef>
              <a:spcAft>
                <a:spcPts val="0"/>
              </a:spcAft>
              <a:buClr>
                <a:schemeClr val="dk2"/>
              </a:buClr>
              <a:buSzPts val="900"/>
              <a:buFont typeface="Open Sans"/>
              <a:buChar char="-"/>
            </a:pPr>
            <a:r>
              <a:rPr lang="en" sz="900">
                <a:solidFill>
                  <a:schemeClr val="dk2"/>
                </a:solidFill>
                <a:latin typeface="Open Sans"/>
                <a:ea typeface="Open Sans"/>
                <a:cs typeface="Open Sans"/>
                <a:sym typeface="Open Sans"/>
              </a:rPr>
              <a:t>Achieving a GAA under 1 is rare and typically reserved for top-tier goalkeepers.</a:t>
            </a:r>
            <a:endParaRPr sz="900">
              <a:solidFill>
                <a:schemeClr val="dk2"/>
              </a:solidFill>
              <a:latin typeface="Open Sans"/>
              <a:ea typeface="Open Sans"/>
              <a:cs typeface="Open Sans"/>
              <a:sym typeface="Open Sans"/>
            </a:endParaRPr>
          </a:p>
          <a:p>
            <a:pPr indent="-285750" lvl="0" marL="457200" rtl="0" algn="l">
              <a:spcBef>
                <a:spcPts val="0"/>
              </a:spcBef>
              <a:spcAft>
                <a:spcPts val="0"/>
              </a:spcAft>
              <a:buClr>
                <a:schemeClr val="dk2"/>
              </a:buClr>
              <a:buSzPts val="900"/>
              <a:buFont typeface="Open Sans"/>
              <a:buChar char="-"/>
            </a:pPr>
            <a:r>
              <a:rPr lang="en" sz="900">
                <a:solidFill>
                  <a:schemeClr val="dk2"/>
                </a:solidFill>
                <a:latin typeface="Open Sans"/>
                <a:ea typeface="Open Sans"/>
                <a:cs typeface="Open Sans"/>
                <a:sym typeface="Open Sans"/>
              </a:rPr>
              <a:t>The MLS may not attract the world's best players.</a:t>
            </a:r>
            <a:endParaRPr sz="900">
              <a:solidFill>
                <a:schemeClr val="dk2"/>
              </a:solidFill>
              <a:latin typeface="Open Sans"/>
              <a:ea typeface="Open Sans"/>
              <a:cs typeface="Open Sans"/>
              <a:sym typeface="Open Sans"/>
            </a:endParaRPr>
          </a:p>
          <a:p>
            <a:pPr indent="-285750" lvl="0" marL="457200" rtl="0" algn="l">
              <a:spcBef>
                <a:spcPts val="0"/>
              </a:spcBef>
              <a:spcAft>
                <a:spcPts val="0"/>
              </a:spcAft>
              <a:buClr>
                <a:schemeClr val="dk2"/>
              </a:buClr>
              <a:buSzPts val="900"/>
              <a:buFont typeface="Open Sans"/>
              <a:buChar char="-"/>
            </a:pPr>
            <a:r>
              <a:rPr lang="en" sz="900">
                <a:solidFill>
                  <a:schemeClr val="dk2"/>
                </a:solidFill>
                <a:latin typeface="Open Sans"/>
                <a:ea typeface="Open Sans"/>
                <a:cs typeface="Open Sans"/>
                <a:sym typeface="Open Sans"/>
              </a:rPr>
              <a:t>However, the team's win percentage and clean sheet (shutout) record are not particularly impressive.</a:t>
            </a:r>
            <a:endParaRPr sz="18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2421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lang="en"/>
              <a:t>Histogram + More Explanation</a:t>
            </a:r>
            <a:endParaRPr/>
          </a:p>
        </p:txBody>
      </p:sp>
      <p:sp>
        <p:nvSpPr>
          <p:cNvPr id="101" name="Google Shape;101;p18"/>
          <p:cNvSpPr txBox="1"/>
          <p:nvPr>
            <p:ph idx="1" type="body"/>
          </p:nvPr>
        </p:nvSpPr>
        <p:spPr>
          <a:xfrm>
            <a:off x="893100" y="3576450"/>
            <a:ext cx="3678900" cy="1527600"/>
          </a:xfrm>
          <a:prstGeom prst="rect">
            <a:avLst/>
          </a:prstGeom>
          <a:noFill/>
          <a:ln>
            <a:noFill/>
          </a:ln>
        </p:spPr>
        <p:txBody>
          <a:bodyPr anchorCtr="0" anchor="t" bIns="91425" lIns="91425" spcFirstLastPara="1" rIns="91425" wrap="square" tIns="91425">
            <a:normAutofit fontScale="62500" lnSpcReduction="20000"/>
          </a:bodyPr>
          <a:lstStyle/>
          <a:p>
            <a:pPr indent="-284162" lvl="0" marL="457200" rtl="0" algn="l">
              <a:spcBef>
                <a:spcPts val="0"/>
              </a:spcBef>
              <a:spcAft>
                <a:spcPts val="0"/>
              </a:spcAft>
              <a:buSzPct val="100000"/>
              <a:buChar char="-"/>
            </a:pPr>
            <a:r>
              <a:rPr lang="en"/>
              <a:t>Historically, clean sheet records for goalkeepers are notably poor.</a:t>
            </a:r>
            <a:endParaRPr/>
          </a:p>
          <a:p>
            <a:pPr indent="-284162" lvl="0" marL="457200" rtl="0" algn="l">
              <a:spcBef>
                <a:spcPts val="0"/>
              </a:spcBef>
              <a:spcAft>
                <a:spcPts val="0"/>
              </a:spcAft>
              <a:buSzPct val="100000"/>
              <a:buChar char="-"/>
            </a:pPr>
            <a:r>
              <a:rPr lang="en"/>
              <a:t>Typically, goalkeepers aim for at least 10 clean sheets in a season, or close to it.</a:t>
            </a:r>
            <a:endParaRPr/>
          </a:p>
          <a:p>
            <a:pPr indent="-284162" lvl="0" marL="457200" rtl="0" algn="l">
              <a:spcBef>
                <a:spcPts val="0"/>
              </a:spcBef>
              <a:spcAft>
                <a:spcPts val="0"/>
              </a:spcAft>
              <a:buSzPct val="100000"/>
              <a:buChar char="-"/>
            </a:pPr>
            <a:r>
              <a:rPr lang="en"/>
              <a:t>The majority of goalkeepers fall within the range of 0-7 clean sheets, with only a few meeting the threshold of being considered decent.</a:t>
            </a:r>
            <a:endParaRPr/>
          </a:p>
          <a:p>
            <a:pPr indent="-284162" lvl="0" marL="457200" rtl="0" algn="l">
              <a:spcBef>
                <a:spcPts val="0"/>
              </a:spcBef>
              <a:spcAft>
                <a:spcPts val="0"/>
              </a:spcAft>
              <a:buSzPct val="100000"/>
              <a:buChar char="-"/>
            </a:pPr>
            <a:r>
              <a:rPr lang="en"/>
              <a:t>Win percentage is also not particularly impressive, with most goalkeepers having a percentage below 42-43%.</a:t>
            </a:r>
            <a:endParaRPr/>
          </a:p>
          <a:p>
            <a:pPr indent="0" lvl="0" marL="0" rtl="0" algn="l">
              <a:lnSpc>
                <a:spcPct val="115000"/>
              </a:lnSpc>
              <a:spcBef>
                <a:spcPts val="0"/>
              </a:spcBef>
              <a:spcAft>
                <a:spcPts val="0"/>
              </a:spcAft>
              <a:buNone/>
            </a:pPr>
            <a:r>
              <a:t/>
            </a:r>
            <a:endParaRPr/>
          </a:p>
        </p:txBody>
      </p:sp>
      <p:pic>
        <p:nvPicPr>
          <p:cNvPr id="102" name="Google Shape;102;p18"/>
          <p:cNvPicPr preferRelativeResize="0"/>
          <p:nvPr/>
        </p:nvPicPr>
        <p:blipFill rotWithShape="1">
          <a:blip r:embed="rId3">
            <a:alphaModFix/>
          </a:blip>
          <a:srcRect b="0" l="0" r="0" t="51879"/>
          <a:stretch/>
        </p:blipFill>
        <p:spPr>
          <a:xfrm>
            <a:off x="1505999" y="1180647"/>
            <a:ext cx="6267250" cy="2122600"/>
          </a:xfrm>
          <a:prstGeom prst="rect">
            <a:avLst/>
          </a:prstGeom>
          <a:noFill/>
          <a:ln>
            <a:noFill/>
          </a:ln>
        </p:spPr>
      </p:pic>
      <p:sp>
        <p:nvSpPr>
          <p:cNvPr id="103" name="Google Shape;103;p18"/>
          <p:cNvSpPr txBox="1"/>
          <p:nvPr>
            <p:ph idx="1" type="body"/>
          </p:nvPr>
        </p:nvSpPr>
        <p:spPr>
          <a:xfrm>
            <a:off x="4796525" y="3534375"/>
            <a:ext cx="3825300" cy="1527600"/>
          </a:xfrm>
          <a:prstGeom prst="rect">
            <a:avLst/>
          </a:prstGeom>
          <a:noFill/>
          <a:ln>
            <a:noFill/>
          </a:ln>
        </p:spPr>
        <p:txBody>
          <a:bodyPr anchorCtr="0" anchor="t" bIns="91425" lIns="91425" spcFirstLastPara="1" rIns="91425" wrap="square" tIns="91425">
            <a:normAutofit fontScale="62500" lnSpcReduction="20000"/>
          </a:bodyPr>
          <a:lstStyle/>
          <a:p>
            <a:pPr indent="-284162" lvl="0" marL="457200" rtl="0" algn="l">
              <a:spcBef>
                <a:spcPts val="0"/>
              </a:spcBef>
              <a:spcAft>
                <a:spcPts val="0"/>
              </a:spcAft>
              <a:buSzPct val="100000"/>
              <a:buChar char="-"/>
            </a:pPr>
            <a:r>
              <a:rPr lang="en"/>
              <a:t>A solid win percentage is around 45%, but considering the decent GAA and save percentage, a higher win percentage might be expected.</a:t>
            </a:r>
            <a:endParaRPr/>
          </a:p>
          <a:p>
            <a:pPr indent="-284162" lvl="0" marL="457200" rtl="0" algn="l">
              <a:spcBef>
                <a:spcPts val="0"/>
              </a:spcBef>
              <a:spcAft>
                <a:spcPts val="0"/>
              </a:spcAft>
              <a:buSzPct val="100000"/>
              <a:buChar char="-"/>
            </a:pPr>
            <a:r>
              <a:rPr lang="en"/>
              <a:t>Factors beyond the goalkeeper's performance influence these statistics, such as the quality of the defensive backline and the effectiveness of the offensive players in scoring goals.</a:t>
            </a:r>
            <a:endParaRPr/>
          </a:p>
          <a:p>
            <a:pPr indent="-284162" lvl="0" marL="457200" rtl="0" algn="l">
              <a:spcBef>
                <a:spcPts val="0"/>
              </a:spcBef>
              <a:spcAft>
                <a:spcPts val="0"/>
              </a:spcAft>
              <a:buSzPct val="100000"/>
              <a:buChar char="-"/>
            </a:pPr>
            <a:r>
              <a:rPr lang="en"/>
              <a:t>Coaching also plays a significant role in the team's performance.</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Data Visualization - Offensive vs Defensive</a:t>
            </a:r>
            <a:endParaRPr/>
          </a:p>
        </p:txBody>
      </p:sp>
      <p:pic>
        <p:nvPicPr>
          <p:cNvPr id="109" name="Google Shape;109;p19"/>
          <p:cNvPicPr preferRelativeResize="0"/>
          <p:nvPr/>
        </p:nvPicPr>
        <p:blipFill>
          <a:blip r:embed="rId3">
            <a:alphaModFix/>
          </a:blip>
          <a:stretch>
            <a:fillRect/>
          </a:stretch>
        </p:blipFill>
        <p:spPr>
          <a:xfrm>
            <a:off x="2696276" y="2106500"/>
            <a:ext cx="3802151" cy="2795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97975" y="10915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lang="en"/>
              <a:t>Visualization #1</a:t>
            </a:r>
            <a:endParaRPr/>
          </a:p>
        </p:txBody>
      </p:sp>
      <p:pic>
        <p:nvPicPr>
          <p:cNvPr id="115" name="Google Shape;115;p20"/>
          <p:cNvPicPr preferRelativeResize="0"/>
          <p:nvPr/>
        </p:nvPicPr>
        <p:blipFill rotWithShape="1">
          <a:blip r:embed="rId3">
            <a:alphaModFix/>
          </a:blip>
          <a:srcRect b="0" l="0" r="0" t="54448"/>
          <a:stretch/>
        </p:blipFill>
        <p:spPr>
          <a:xfrm>
            <a:off x="1169787" y="1453425"/>
            <a:ext cx="6976975" cy="2421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97975" y="10915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lang="en"/>
              <a:t>Visualization #2</a:t>
            </a:r>
            <a:endParaRPr/>
          </a:p>
        </p:txBody>
      </p:sp>
      <p:pic>
        <p:nvPicPr>
          <p:cNvPr id="121" name="Google Shape;121;p21"/>
          <p:cNvPicPr preferRelativeResize="0"/>
          <p:nvPr/>
        </p:nvPicPr>
        <p:blipFill>
          <a:blip r:embed="rId3">
            <a:alphaModFix/>
          </a:blip>
          <a:stretch>
            <a:fillRect/>
          </a:stretch>
        </p:blipFill>
        <p:spPr>
          <a:xfrm>
            <a:off x="1362049" y="1121600"/>
            <a:ext cx="6592449" cy="340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