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3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ctângulo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  <p:cxnSp>
        <p:nvCxnSpPr>
          <p:cNvPr id="11" name="Conexão recta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ctângulo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xão recta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0C16EBB-2993-47D0-BF9B-A475F1D312C9}" type="datetimeFigureOut">
              <a:rPr lang="pt-PT" smtClean="0"/>
              <a:t>17/06/2015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AE89F75-09B9-4A4F-99EE-9052AD47CBBE}" type="slidenum">
              <a:rPr lang="pt-PT" smtClean="0"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470148" y="627534"/>
            <a:ext cx="6638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600" dirty="0" smtClean="0"/>
              <a:t>Gestor de Cinema</a:t>
            </a:r>
            <a:endParaRPr lang="pt-PT" sz="56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31746" cy="43174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3478"/>
            <a:ext cx="2638677" cy="4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Apresentação inicial da aplicação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51670"/>
            <a:ext cx="5868144" cy="3277858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1763688" y="1923678"/>
            <a:ext cx="583803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903933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Menu Principal</a:t>
            </a:r>
            <a:endParaRPr lang="pt-PT" sz="1400" dirty="0"/>
          </a:p>
        </p:txBody>
      </p:sp>
      <p:sp>
        <p:nvSpPr>
          <p:cNvPr id="9" name="Rectângulo 8"/>
          <p:cNvSpPr/>
          <p:nvPr/>
        </p:nvSpPr>
        <p:spPr>
          <a:xfrm>
            <a:off x="1763688" y="2139702"/>
            <a:ext cx="5838030" cy="29898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31886" y="3201238"/>
            <a:ext cx="14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Ambiente de </a:t>
            </a:r>
          </a:p>
          <a:p>
            <a:r>
              <a:rPr lang="pt-PT" sz="1400" dirty="0"/>
              <a:t>e</a:t>
            </a:r>
            <a:r>
              <a:rPr lang="pt-PT" sz="1400" dirty="0" smtClean="0"/>
              <a:t>xecução da </a:t>
            </a:r>
          </a:p>
          <a:p>
            <a:r>
              <a:rPr lang="pt-PT" sz="1400" dirty="0" smtClean="0"/>
              <a:t>aplicação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581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Navegação</a:t>
            </a:r>
            <a:endParaRPr lang="pt-PT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8797" y="1947478"/>
            <a:ext cx="3353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Para uma melhor navegação limitamos a aplicação a três botões, um para cada secção destinada a cada tipo de empregado.</a:t>
            </a:r>
          </a:p>
          <a:p>
            <a:endParaRPr lang="pt-PT" sz="1400" dirty="0"/>
          </a:p>
          <a:p>
            <a:r>
              <a:rPr lang="pt-PT" sz="1400" dirty="0" smtClean="0"/>
              <a:t>Cada secção irá conter todas janelas (</a:t>
            </a:r>
            <a:r>
              <a:rPr lang="pt-PT" sz="1400" dirty="0" err="1" smtClean="0"/>
              <a:t>Forms</a:t>
            </a:r>
            <a:r>
              <a:rPr lang="pt-PT" sz="1400" dirty="0" smtClean="0"/>
              <a:t>) respectivas a cada secção.</a:t>
            </a:r>
          </a:p>
          <a:p>
            <a:endParaRPr lang="pt-PT" sz="1400" dirty="0"/>
          </a:p>
          <a:p>
            <a:r>
              <a:rPr lang="pt-PT" sz="1400" dirty="0" smtClean="0"/>
              <a:t>Para isso usámos um </a:t>
            </a:r>
            <a:r>
              <a:rPr lang="pt-PT" sz="1400" dirty="0" err="1" smtClean="0"/>
              <a:t>SplitContainer</a:t>
            </a:r>
            <a:r>
              <a:rPr lang="pt-PT" sz="1400" dirty="0" smtClean="0"/>
              <a:t> em cada janela dividindo o menu e as respectivas janelas dessa secção.</a:t>
            </a:r>
            <a:endParaRPr lang="pt-PT" sz="1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96" y="1754884"/>
            <a:ext cx="5715108" cy="31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Secção Administrativa</a:t>
            </a:r>
          </a:p>
          <a:p>
            <a:pPr marL="64008" indent="0">
              <a:buNone/>
            </a:pP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75606"/>
            <a:ext cx="3816424" cy="18722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496" y="1851151"/>
            <a:ext cx="51845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/>
              <a:t>A secção administrativa está organizada em três </a:t>
            </a:r>
            <a:r>
              <a:rPr lang="pt-PT" sz="1500" dirty="0" err="1" smtClean="0"/>
              <a:t>sub-secções</a:t>
            </a:r>
            <a:r>
              <a:rPr lang="pt-PT" sz="1500" dirty="0" smtClean="0"/>
              <a:t>: Funcionários, Salas e Contabilidade.</a:t>
            </a:r>
          </a:p>
          <a:p>
            <a:endParaRPr lang="pt-PT" sz="1500" dirty="0"/>
          </a:p>
          <a:p>
            <a:r>
              <a:rPr lang="pt-PT" sz="1500" dirty="0" smtClean="0"/>
              <a:t>Cada </a:t>
            </a:r>
            <a:r>
              <a:rPr lang="pt-PT" sz="1500" dirty="0" err="1" smtClean="0"/>
              <a:t>sub-secção</a:t>
            </a:r>
            <a:r>
              <a:rPr lang="pt-PT" sz="1500" dirty="0" smtClean="0"/>
              <a:t> é composta por </a:t>
            </a:r>
            <a:r>
              <a:rPr lang="pt-PT" sz="1500" dirty="0" err="1" smtClean="0"/>
              <a:t>TabPages</a:t>
            </a:r>
            <a:r>
              <a:rPr lang="pt-PT" sz="1500" dirty="0" smtClean="0"/>
              <a:t> contendo todo o conteúdo de gestão dessa </a:t>
            </a:r>
            <a:r>
              <a:rPr lang="pt-PT" sz="1500" dirty="0" err="1" smtClean="0"/>
              <a:t>sub-secção</a:t>
            </a:r>
            <a:r>
              <a:rPr lang="pt-PT" sz="1500" dirty="0" smtClean="0"/>
              <a:t>.</a:t>
            </a:r>
          </a:p>
          <a:p>
            <a:endParaRPr lang="pt-PT" sz="1500" dirty="0"/>
          </a:p>
          <a:p>
            <a:r>
              <a:rPr lang="pt-PT" sz="1500" dirty="0" smtClean="0"/>
              <a:t>Na primeira </a:t>
            </a:r>
            <a:r>
              <a:rPr lang="pt-PT" sz="1500" dirty="0" err="1" smtClean="0"/>
              <a:t>TabPage</a:t>
            </a:r>
            <a:r>
              <a:rPr lang="pt-PT" sz="1500" dirty="0" smtClean="0"/>
              <a:t> dos Funcionários é possível visualizar toda a informação de cada funcionário, alterar essas informações e também remover.</a:t>
            </a:r>
          </a:p>
          <a:p>
            <a:endParaRPr lang="pt-PT" sz="1500" dirty="0"/>
          </a:p>
          <a:p>
            <a:r>
              <a:rPr lang="pt-PT" sz="1500" dirty="0" smtClean="0"/>
              <a:t>A informação aparecerá na sua respectiva área apenas quando está seleccionado um funcionário na Lista.</a:t>
            </a:r>
            <a:endParaRPr lang="pt-PT" sz="15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74" y="3219822"/>
            <a:ext cx="378323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429000"/>
          </a:xfrm>
        </p:spPr>
        <p:txBody>
          <a:bodyPr/>
          <a:lstStyle/>
          <a:p>
            <a:r>
              <a:rPr lang="pt-PT" sz="2000" dirty="0"/>
              <a:t>Secção Administrativa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2" y="1923678"/>
            <a:ext cx="5350028" cy="29709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5590" y="1901026"/>
            <a:ext cx="3572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Para inserir um funcionário é necessário indicar:</a:t>
            </a:r>
          </a:p>
          <a:p>
            <a:endParaRPr lang="pt-PT" sz="1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pt-PT" sz="1200" dirty="0" smtClean="0"/>
              <a:t>Primeiro Nome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PT" sz="1200" dirty="0" smtClean="0"/>
              <a:t>Ultimo Nome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PT" sz="1200" dirty="0" smtClean="0"/>
              <a:t>Data de Nascimento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PT" sz="1200" dirty="0" smtClean="0"/>
              <a:t>Numero BI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PT" sz="1200" dirty="0" smtClean="0"/>
              <a:t>Cargo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PT" sz="1200" dirty="0" smtClean="0"/>
              <a:t>Password</a:t>
            </a:r>
          </a:p>
          <a:p>
            <a:endParaRPr lang="pt-PT" sz="1200" dirty="0"/>
          </a:p>
          <a:p>
            <a:r>
              <a:rPr lang="pt-PT" sz="1200" dirty="0" smtClean="0"/>
              <a:t>Caso o campo ‘Password’ seja deixado em branco é gerada uma password automática no formato:</a:t>
            </a:r>
          </a:p>
          <a:p>
            <a:pPr marL="285750" indent="-285750">
              <a:buFontTx/>
              <a:buChar char="-"/>
            </a:pPr>
            <a:r>
              <a:rPr lang="pt-PT" sz="1200" dirty="0" smtClean="0"/>
              <a:t>3 primeiros números do BI mais o primeiro e segundo nome em letra minúscula</a:t>
            </a:r>
          </a:p>
          <a:p>
            <a:r>
              <a:rPr lang="pt-PT" sz="1200" dirty="0" smtClean="0"/>
              <a:t>EX: 136joaofranco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3415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Administrativa</a:t>
            </a:r>
            <a:endParaRPr lang="pt-PT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53" y="1203598"/>
            <a:ext cx="4054151" cy="19442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53" y="3171825"/>
            <a:ext cx="4051497" cy="194421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7504" y="1554346"/>
            <a:ext cx="48965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Para a gestão das salas do cinema a sua identificação é dada pelo número da sala – capacidade da sala.</a:t>
            </a:r>
          </a:p>
          <a:p>
            <a:endParaRPr lang="pt-PT" sz="1600" dirty="0"/>
          </a:p>
          <a:p>
            <a:r>
              <a:rPr lang="pt-PT" sz="1600" dirty="0" smtClean="0"/>
              <a:t>Na primeira </a:t>
            </a:r>
            <a:r>
              <a:rPr lang="pt-PT" sz="1600" dirty="0" err="1" smtClean="0"/>
              <a:t>TabPage</a:t>
            </a:r>
            <a:r>
              <a:rPr lang="pt-PT" sz="1600" dirty="0" smtClean="0"/>
              <a:t> é possível alterar apenas a capacidade e remover a salas.</a:t>
            </a:r>
          </a:p>
          <a:p>
            <a:endParaRPr lang="pt-PT" sz="1600" dirty="0"/>
          </a:p>
          <a:p>
            <a:r>
              <a:rPr lang="pt-PT" sz="1600" dirty="0" smtClean="0"/>
              <a:t>Para inserir uma nova sala indica-se apenas a sua capacidade pelo que o número da sala é gerado automaticamente.</a:t>
            </a:r>
          </a:p>
          <a:p>
            <a:endParaRPr lang="pt-PT" sz="1600" dirty="0"/>
          </a:p>
          <a:p>
            <a:r>
              <a:rPr lang="pt-PT" sz="1600" dirty="0" smtClean="0"/>
              <a:t>Exemplo de identificação de uma sala:</a:t>
            </a:r>
          </a:p>
          <a:p>
            <a:r>
              <a:rPr lang="pt-PT" sz="1600" dirty="0" smtClean="0"/>
              <a:t>	3-200 (</a:t>
            </a:r>
            <a:r>
              <a:rPr lang="pt-PT" sz="1600" dirty="0" err="1" smtClean="0"/>
              <a:t>NumeroSala</a:t>
            </a:r>
            <a:r>
              <a:rPr lang="pt-PT" sz="1600" dirty="0" smtClean="0"/>
              <a:t>-Capacidade)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76491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23678"/>
            <a:ext cx="4403178" cy="277880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1851670"/>
            <a:ext cx="45365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 secção gestora está organizada em três </a:t>
            </a:r>
            <a:r>
              <a:rPr lang="pt-PT" sz="1600" dirty="0" err="1" smtClean="0"/>
              <a:t>sub-secções</a:t>
            </a:r>
            <a:r>
              <a:rPr lang="pt-PT" sz="1600" dirty="0" smtClean="0"/>
              <a:t>: Sessões, Filmes e Pessoas.</a:t>
            </a:r>
          </a:p>
          <a:p>
            <a:endParaRPr lang="pt-PT" sz="1600" dirty="0"/>
          </a:p>
          <a:p>
            <a:r>
              <a:rPr lang="pt-PT" sz="1600" dirty="0" smtClean="0"/>
              <a:t>A </a:t>
            </a:r>
            <a:r>
              <a:rPr lang="pt-PT" sz="1600" dirty="0" err="1" smtClean="0"/>
              <a:t>sub-secção</a:t>
            </a:r>
            <a:r>
              <a:rPr lang="pt-PT" sz="1600" dirty="0" smtClean="0"/>
              <a:t> ‘Filmes’ é composta por </a:t>
            </a:r>
            <a:r>
              <a:rPr lang="pt-PT" sz="1600" dirty="0" err="1" smtClean="0"/>
              <a:t>TabPage’s</a:t>
            </a:r>
            <a:r>
              <a:rPr lang="pt-PT" sz="1600" dirty="0" smtClean="0"/>
              <a:t> contendo todo o conteúdo e por uma outra secção apenas acessível por esta destinada à gestão dos resumos (</a:t>
            </a:r>
            <a:r>
              <a:rPr lang="pt-PT" sz="1600" dirty="0" err="1" smtClean="0"/>
              <a:t>Trailers</a:t>
            </a:r>
            <a:r>
              <a:rPr lang="pt-PT" sz="1600" dirty="0" smtClean="0"/>
              <a:t>) dos Filmes.</a:t>
            </a:r>
          </a:p>
          <a:p>
            <a:endParaRPr lang="pt-PT" sz="1600" dirty="0"/>
          </a:p>
          <a:p>
            <a:r>
              <a:rPr lang="pt-PT" sz="1600" dirty="0" smtClean="0"/>
              <a:t>Na primeira </a:t>
            </a:r>
            <a:r>
              <a:rPr lang="pt-PT" sz="1600" dirty="0" err="1" smtClean="0"/>
              <a:t>TabPage</a:t>
            </a:r>
            <a:r>
              <a:rPr lang="pt-PT" sz="1600" dirty="0" smtClean="0"/>
              <a:t> é possível visualizar toda a informação de um filme que esteja seleccionado na lista e alterar esta informação e também remover esse filme.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79119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79662"/>
            <a:ext cx="4716016" cy="29180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36512" y="1563638"/>
            <a:ext cx="439248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 smtClean="0"/>
              <a:t>Para inserir um filme é necessário indicar o título, a duração total do filme e em que estado está: Por Exibir, Em Exibição ou Já Exibido.</a:t>
            </a:r>
          </a:p>
          <a:p>
            <a:endParaRPr lang="pt-PT" sz="1500" dirty="0"/>
          </a:p>
          <a:p>
            <a:r>
              <a:rPr lang="pt-PT" sz="1500" dirty="0" smtClean="0"/>
              <a:t>É também necessário indicar nas listas o Realizador, os </a:t>
            </a:r>
            <a:r>
              <a:rPr lang="pt-PT" sz="1500" dirty="0" err="1" smtClean="0"/>
              <a:t>Productores</a:t>
            </a:r>
            <a:r>
              <a:rPr lang="pt-PT" sz="1500" dirty="0" smtClean="0"/>
              <a:t> e Actores desse filmes, marcando todos os intervenientes nas listas.</a:t>
            </a:r>
          </a:p>
          <a:p>
            <a:endParaRPr lang="pt-PT" sz="1500" dirty="0"/>
          </a:p>
          <a:p>
            <a:r>
              <a:rPr lang="pt-PT" sz="1500" dirty="0" smtClean="0"/>
              <a:t>Para indicar o resumo, visto que um resumo só pode ser atribuído a um filme, críamos uma outra secção apenas acessível pelo ícone em forma de lupa ao lado da caixa de texto do nome do resumo.</a:t>
            </a:r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23986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79662"/>
            <a:ext cx="4788022" cy="29191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496" y="1779662"/>
            <a:ext cx="43204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Acedendo à secção dos resumos onde é composta por apenas uma </a:t>
            </a:r>
            <a:r>
              <a:rPr lang="pt-PT" sz="1600" dirty="0" err="1" smtClean="0"/>
              <a:t>TabPage</a:t>
            </a:r>
            <a:r>
              <a:rPr lang="pt-PT" sz="1600" dirty="0" smtClean="0"/>
              <a:t> onde é possível adicionar, alterar e remover resumos.</a:t>
            </a:r>
          </a:p>
          <a:p>
            <a:endParaRPr lang="pt-PT" sz="1600" dirty="0"/>
          </a:p>
          <a:p>
            <a:r>
              <a:rPr lang="pt-PT" sz="1600" dirty="0" smtClean="0"/>
              <a:t>È possível também a cópia directa da informação do resumo seleccionado para o formulário de inserção do filme que está a ser inserido.</a:t>
            </a:r>
          </a:p>
          <a:p>
            <a:endParaRPr lang="pt-PT" sz="1600" dirty="0"/>
          </a:p>
          <a:p>
            <a:r>
              <a:rPr lang="pt-PT" sz="1600" dirty="0" smtClean="0"/>
              <a:t>O objectivo deste tipo de funcionamento é garantir que um resumo seja atribuído apenas a um filme.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06008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19101"/>
            <a:ext cx="5000633" cy="2913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23" y="1707654"/>
            <a:ext cx="3920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 sub-secção ‘Pessoas’ permite uma completa gestão de todos os intervenientes sejam estes Realizadores, Actores e Productores de cada filme e também gerir as nacionalidades.</a:t>
            </a:r>
          </a:p>
          <a:p>
            <a:endParaRPr lang="pt-PT" sz="1600" dirty="0"/>
          </a:p>
          <a:p>
            <a:r>
              <a:rPr lang="pt-PT" sz="1600" dirty="0" smtClean="0"/>
              <a:t>Na janela principal apenas é possivel visualizar todos os registos existentes na base de dados para cada tipo de interveniente e as nacionalidades até ao momento guardadas.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66241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</a:p>
          <a:p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07654"/>
            <a:ext cx="5292080" cy="31981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7504" y="170765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Para os três tipos de intervenientes, aplicámos a mesma estratégia de gestão.</a:t>
            </a:r>
          </a:p>
          <a:p>
            <a:endParaRPr lang="pt-PT" sz="1600" dirty="0"/>
          </a:p>
          <a:p>
            <a:r>
              <a:rPr lang="pt-PT" sz="1600" dirty="0" smtClean="0"/>
              <a:t>Duas </a:t>
            </a:r>
            <a:r>
              <a:rPr lang="pt-PT" sz="1600" dirty="0" err="1" smtClean="0"/>
              <a:t>TabPages</a:t>
            </a:r>
            <a:r>
              <a:rPr lang="pt-PT" sz="1600" dirty="0" smtClean="0"/>
              <a:t> em que a principal  permite a visualização, edição e remoção de todos os registos e também a visualização dos filmes a que estão associados.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3439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 Práticos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sz="2200" dirty="0" smtClean="0"/>
              <a:t>Permitir ao utilizador uma navegação dinâmica e simples.</a:t>
            </a:r>
          </a:p>
          <a:p>
            <a:r>
              <a:rPr lang="pt-PT" sz="2200" dirty="0" smtClean="0"/>
              <a:t>Gestão de Empregados (Administradores, Gestores e Funcionários).</a:t>
            </a:r>
          </a:p>
          <a:p>
            <a:r>
              <a:rPr lang="pt-PT" sz="2200" dirty="0" smtClean="0"/>
              <a:t>Gestão de Salas do Cinema.</a:t>
            </a:r>
          </a:p>
          <a:p>
            <a:r>
              <a:rPr lang="pt-PT" sz="2200" dirty="0" smtClean="0"/>
              <a:t>Permitir a visualização semanal e mensal das vendas, investimentos e lucros do Cinema.</a:t>
            </a:r>
          </a:p>
          <a:p>
            <a:r>
              <a:rPr lang="pt-PT" sz="2200" dirty="0" smtClean="0"/>
              <a:t>Gestão de Colecções de Filmes e todos o seus Intervenientes (Realizadores, </a:t>
            </a:r>
            <a:r>
              <a:rPr lang="pt-PT" sz="2200" dirty="0" err="1" smtClean="0"/>
              <a:t>Productores</a:t>
            </a:r>
            <a:r>
              <a:rPr lang="pt-PT" sz="2200" dirty="0" smtClean="0"/>
              <a:t> e Actores)</a:t>
            </a:r>
          </a:p>
          <a:p>
            <a:r>
              <a:rPr lang="pt-PT" sz="2200" dirty="0" smtClean="0"/>
              <a:t>Emissão de reservas automática de bilhetes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13501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23678"/>
            <a:ext cx="5389390" cy="31246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1923678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Na segunda </a:t>
            </a:r>
            <a:r>
              <a:rPr lang="pt-PT" sz="1600" dirty="0" err="1" smtClean="0"/>
              <a:t>TabPage</a:t>
            </a:r>
            <a:r>
              <a:rPr lang="pt-PT" sz="1600" dirty="0" smtClean="0"/>
              <a:t> é possível a inserção de registos quer seja de Realizadores, Actores ou </a:t>
            </a:r>
            <a:r>
              <a:rPr lang="pt-PT" sz="1600" dirty="0" err="1" smtClean="0"/>
              <a:t>Productores</a:t>
            </a:r>
            <a:r>
              <a:rPr lang="pt-PT" sz="1600" dirty="0" smtClean="0"/>
              <a:t> indicando o primeiro nome, apelido, nacionalidade e filmes associados.</a:t>
            </a:r>
          </a:p>
          <a:p>
            <a:endParaRPr lang="pt-PT" sz="1600" dirty="0"/>
          </a:p>
          <a:p>
            <a:r>
              <a:rPr lang="pt-PT" sz="1600" dirty="0" smtClean="0"/>
              <a:t>Como já foi referido a mesma estratégia se aplica aos três tipos de intervenientes, pelo que se seguem de seguida alguns exemplos.</a:t>
            </a:r>
          </a:p>
        </p:txBody>
      </p:sp>
    </p:spTree>
    <p:extLst>
      <p:ext uri="{BB962C8B-B14F-4D97-AF65-F5344CB8AC3E}">
        <p14:creationId xmlns:p14="http://schemas.microsoft.com/office/powerpoint/2010/main" val="186049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" y="2014092"/>
            <a:ext cx="4536504" cy="27178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85" y="2014092"/>
            <a:ext cx="4383311" cy="27178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301" y="1594996"/>
            <a:ext cx="899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Gestão de Actores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762" y="4731990"/>
            <a:ext cx="452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Visualização, Edição e Remoção</a:t>
            </a:r>
            <a:endParaRPr lang="pt-PT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53184" y="4776159"/>
            <a:ext cx="438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Inserção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72849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95685"/>
            <a:ext cx="4464496" cy="26273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95684"/>
            <a:ext cx="4475605" cy="26273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301" y="1594996"/>
            <a:ext cx="899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Gestão de </a:t>
            </a:r>
            <a:r>
              <a:rPr lang="pt-PT" dirty="0" err="1" smtClean="0"/>
              <a:t>Productores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762" y="4731990"/>
            <a:ext cx="452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Visualização, Edição e Remoção</a:t>
            </a:r>
            <a:endParaRPr lang="pt-PT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53185" y="4745649"/>
            <a:ext cx="44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/>
              <a:t>Inserção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1162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06" y="1530461"/>
            <a:ext cx="5146385" cy="29134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7504" y="1779662"/>
            <a:ext cx="3672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 secção das nacionalidades pretendido que não haja nacionalidades repetidas ou que o utilizador não se engane a escrevê-las, então estas mesmas nacionalidades aqui guardadas, irão ficar disponíveis nas </a:t>
            </a:r>
            <a:r>
              <a:rPr lang="pt-PT" sz="1600" dirty="0" err="1" smtClean="0"/>
              <a:t>ComboBox’s</a:t>
            </a:r>
            <a:r>
              <a:rPr lang="pt-PT" sz="1600" dirty="0" smtClean="0"/>
              <a:t> de gestão dos intervenientes.</a:t>
            </a:r>
          </a:p>
          <a:p>
            <a:endParaRPr lang="pt-PT" sz="1600" dirty="0"/>
          </a:p>
          <a:p>
            <a:r>
              <a:rPr lang="pt-PT" sz="1600" dirty="0" smtClean="0"/>
              <a:t>Na primeira </a:t>
            </a:r>
            <a:r>
              <a:rPr lang="pt-PT" sz="1600" dirty="0" err="1" smtClean="0"/>
              <a:t>TabPage</a:t>
            </a:r>
            <a:r>
              <a:rPr lang="pt-PT" sz="1600" dirty="0" smtClean="0"/>
              <a:t> é possível a visualização, alteração e remoção de uma nacionalidade.</a:t>
            </a:r>
            <a:endParaRPr lang="pt-PT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08929" y="4443958"/>
            <a:ext cx="514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É também possível a visualização de todos os intervenientes e as suas nacionalidades.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55944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Secção Gestora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707654"/>
            <a:ext cx="5343880" cy="29911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170765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Na </a:t>
            </a:r>
            <a:r>
              <a:rPr lang="pt-PT" dirty="0" err="1" smtClean="0"/>
              <a:t>TabPage</a:t>
            </a:r>
            <a:r>
              <a:rPr lang="pt-PT" dirty="0" smtClean="0"/>
              <a:t> seguinte é onde serão indicadas as nacionalidades a serem inseridas.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962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  <p:cxnSp>
        <p:nvCxnSpPr>
          <p:cNvPr id="10" name="Conexão em ângulos rectos 9"/>
          <p:cNvCxnSpPr/>
          <p:nvPr/>
        </p:nvCxnSpPr>
        <p:spPr>
          <a:xfrm>
            <a:off x="6660232" y="1419622"/>
            <a:ext cx="1296144" cy="504056"/>
          </a:xfrm>
          <a:prstGeom prst="bentConnector3">
            <a:avLst>
              <a:gd name="adj1" fmla="val 99945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em ângulos rectos 28"/>
          <p:cNvCxnSpPr/>
          <p:nvPr/>
        </p:nvCxnSpPr>
        <p:spPr>
          <a:xfrm flipV="1">
            <a:off x="6660232" y="2427734"/>
            <a:ext cx="1296144" cy="504056"/>
          </a:xfrm>
          <a:prstGeom prst="bentConnector3">
            <a:avLst>
              <a:gd name="adj1" fmla="val 99945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42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Condicionalismos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412106"/>
            <a:ext cx="8640960" cy="3429000"/>
          </a:xfrm>
        </p:spPr>
        <p:txBody>
          <a:bodyPr>
            <a:normAutofit lnSpcReduction="10000"/>
          </a:bodyPr>
          <a:lstStyle/>
          <a:p>
            <a:r>
              <a:rPr lang="pt-PT" sz="2800" dirty="0" smtClean="0"/>
              <a:t>Administração</a:t>
            </a:r>
          </a:p>
          <a:p>
            <a:pPr lvl="1"/>
            <a:r>
              <a:rPr lang="pt-PT" sz="2000" dirty="0" smtClean="0"/>
              <a:t>Contabilidade;</a:t>
            </a:r>
          </a:p>
          <a:p>
            <a:pPr lvl="1"/>
            <a:r>
              <a:rPr lang="pt-PT" sz="2000" dirty="0" smtClean="0"/>
              <a:t>Definições (</a:t>
            </a:r>
            <a:r>
              <a:rPr lang="pt-PT" sz="2000" dirty="0" err="1" smtClean="0"/>
              <a:t>Connection</a:t>
            </a:r>
            <a:r>
              <a:rPr lang="pt-PT" sz="2000" dirty="0" smtClean="0"/>
              <a:t> </a:t>
            </a:r>
            <a:r>
              <a:rPr lang="pt-PT" sz="2000" dirty="0" err="1" smtClean="0"/>
              <a:t>Strings</a:t>
            </a:r>
            <a:r>
              <a:rPr lang="pt-PT" sz="2000" dirty="0" smtClean="0"/>
              <a:t>, Base de Dados, Tabelas, </a:t>
            </a:r>
            <a:r>
              <a:rPr lang="pt-PT" sz="2000" dirty="0" err="1" smtClean="0"/>
              <a:t>etc</a:t>
            </a:r>
            <a:r>
              <a:rPr lang="pt-PT" sz="2000" dirty="0" smtClean="0"/>
              <a:t>)</a:t>
            </a:r>
          </a:p>
          <a:p>
            <a:r>
              <a:rPr lang="pt-PT" sz="2400" dirty="0" smtClean="0"/>
              <a:t>Gestão</a:t>
            </a:r>
          </a:p>
          <a:p>
            <a:pPr lvl="1"/>
            <a:r>
              <a:rPr lang="pt-PT" sz="1800" dirty="0" smtClean="0"/>
              <a:t>Sessões e Anúncios;</a:t>
            </a:r>
          </a:p>
          <a:p>
            <a:pPr lvl="1"/>
            <a:r>
              <a:rPr lang="pt-PT" sz="1800" dirty="0" smtClean="0"/>
              <a:t>Associação dos filme aos intervenientes e vice-versa</a:t>
            </a:r>
          </a:p>
          <a:p>
            <a:r>
              <a:rPr lang="pt-PT" sz="2400" dirty="0" smtClean="0"/>
              <a:t>Bilheteira</a:t>
            </a:r>
          </a:p>
          <a:p>
            <a:pPr lvl="1"/>
            <a:r>
              <a:rPr lang="pt-PT" sz="1800" dirty="0" smtClean="0"/>
              <a:t>Não está implementada a reserva de bilhetes (Sala, Lugar e Filme);</a:t>
            </a:r>
          </a:p>
          <a:p>
            <a:pPr lvl="1"/>
            <a:r>
              <a:rPr lang="pt-PT" sz="1800" dirty="0" smtClean="0"/>
              <a:t>Não interage com o Gestor nem com o Administrador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03752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Condicionalismos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Validação de obrigatoriedade de todos os campos de input.</a:t>
            </a:r>
          </a:p>
          <a:p>
            <a:r>
              <a:rPr lang="pt-PT" sz="2800" dirty="0" smtClean="0"/>
              <a:t>Relações e Índices da Base de Dados não está completa.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00612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Futuros Desenvolvimentos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412106"/>
            <a:ext cx="8640960" cy="3429000"/>
          </a:xfrm>
        </p:spPr>
        <p:txBody>
          <a:bodyPr>
            <a:normAutofit/>
          </a:bodyPr>
          <a:lstStyle/>
          <a:p>
            <a:r>
              <a:rPr lang="pt-PT" sz="2400" dirty="0" smtClean="0"/>
              <a:t>Concluir os condicionalismos referidos;</a:t>
            </a:r>
          </a:p>
          <a:p>
            <a:r>
              <a:rPr lang="pt-PT" sz="2400" dirty="0" smtClean="0"/>
              <a:t>Temporização automática das sessões;</a:t>
            </a:r>
          </a:p>
          <a:p>
            <a:r>
              <a:rPr lang="pt-PT" sz="2400" dirty="0" smtClean="0"/>
              <a:t>Sistema de armazenamento de capas via FTP;</a:t>
            </a:r>
          </a:p>
          <a:p>
            <a:r>
              <a:rPr lang="pt-PT" sz="2400" dirty="0" smtClean="0"/>
              <a:t>Implementação de um Website com reservas online;</a:t>
            </a:r>
          </a:p>
          <a:p>
            <a:r>
              <a:rPr lang="pt-PT" sz="2400" dirty="0" smtClean="0"/>
              <a:t>Animação nas imagens dos botões de ‘</a:t>
            </a:r>
            <a:r>
              <a:rPr lang="pt-PT" sz="2400" dirty="0" err="1" smtClean="0"/>
              <a:t>MouseOver</a:t>
            </a:r>
            <a:r>
              <a:rPr lang="pt-PT" sz="2400" dirty="0" smtClean="0"/>
              <a:t>’ e de botão activo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38738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Fundamentação Técnica - </a:t>
            </a:r>
            <a:r>
              <a:rPr lang="pt-PT" dirty="0" err="1"/>
              <a:t>Cientifíca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Microsoft .NET </a:t>
            </a:r>
            <a:r>
              <a:rPr lang="pt-PT" sz="2000" dirty="0" err="1" smtClean="0"/>
              <a:t>Framework</a:t>
            </a:r>
            <a:endParaRPr lang="pt-PT" sz="2000" dirty="0" smtClean="0"/>
          </a:p>
          <a:p>
            <a:endParaRPr lang="pt-PT" sz="2000" dirty="0"/>
          </a:p>
          <a:p>
            <a:pPr marL="64008" indent="0">
              <a:buNone/>
            </a:pPr>
            <a:r>
              <a:rPr lang="pt-PT" sz="2000" dirty="0" smtClean="0"/>
              <a:t>Plataforma criada pela Microsoft que </a:t>
            </a:r>
          </a:p>
          <a:p>
            <a:pPr marL="64008" indent="0">
              <a:buNone/>
            </a:pPr>
            <a:r>
              <a:rPr lang="pt-PT" sz="2000" dirty="0" smtClean="0"/>
              <a:t>visa o desenvolvimento e execução</a:t>
            </a:r>
          </a:p>
          <a:p>
            <a:pPr marL="64008" indent="0">
              <a:buNone/>
            </a:pPr>
            <a:r>
              <a:rPr lang="pt-PT" sz="2000" dirty="0"/>
              <a:t>d</a:t>
            </a:r>
            <a:r>
              <a:rPr lang="pt-PT" sz="2000" dirty="0" smtClean="0"/>
              <a:t>e aplicações. È uma plataforma que</a:t>
            </a:r>
          </a:p>
          <a:p>
            <a:pPr marL="64008" indent="0">
              <a:buNone/>
            </a:pPr>
            <a:r>
              <a:rPr lang="pt-PT" sz="2000" dirty="0" smtClean="0"/>
              <a:t>abrange uma grande variedade de Bibliotecas de Linguagens de Programação.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39702"/>
            <a:ext cx="312381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Fundamentação Técnica - </a:t>
            </a:r>
            <a:r>
              <a:rPr lang="pt-PT" dirty="0" err="1"/>
              <a:t>Cientifíca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Linguagem de Programação Orientada a Objectos C#</a:t>
            </a:r>
          </a:p>
          <a:p>
            <a:pPr marL="64008" indent="0">
              <a:buNone/>
            </a:pPr>
            <a:endParaRPr lang="pt-PT" sz="2000" dirty="0"/>
          </a:p>
          <a:p>
            <a:pPr marL="64008" indent="0">
              <a:buNone/>
            </a:pPr>
            <a:r>
              <a:rPr lang="pt-PT" sz="2000" dirty="0" smtClean="0"/>
              <a:t>Linguagem criada pela Microsoft como</a:t>
            </a:r>
          </a:p>
          <a:p>
            <a:pPr marL="64008" indent="0">
              <a:buNone/>
            </a:pPr>
            <a:r>
              <a:rPr lang="pt-PT" sz="2000" dirty="0" smtClean="0"/>
              <a:t>parte da plataforma .NET </a:t>
            </a:r>
            <a:r>
              <a:rPr lang="pt-PT" sz="2000" dirty="0" err="1" smtClean="0"/>
              <a:t>Framework</a:t>
            </a:r>
            <a:r>
              <a:rPr lang="pt-PT" sz="2000" dirty="0" smtClean="0"/>
              <a:t>, e </a:t>
            </a:r>
          </a:p>
          <a:p>
            <a:pPr marL="64008" indent="0">
              <a:buNone/>
            </a:pPr>
            <a:r>
              <a:rPr lang="pt-PT" sz="2000" dirty="0" smtClean="0"/>
              <a:t>tem como base de sintaxe a Linguagem</a:t>
            </a:r>
          </a:p>
          <a:p>
            <a:pPr marL="64008" indent="0">
              <a:buNone/>
            </a:pPr>
            <a:r>
              <a:rPr lang="pt-PT" sz="2000" dirty="0" smtClean="0"/>
              <a:t>C++, porém é uma linguagem com muitas </a:t>
            </a:r>
          </a:p>
          <a:p>
            <a:pPr marL="64008" indent="0">
              <a:buNone/>
            </a:pPr>
            <a:r>
              <a:rPr lang="pt-PT" sz="2000" dirty="0" smtClean="0"/>
              <a:t>semelhanças ao à Linguagem Java e Pascal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64" y="221171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Fundamentação Técnica - </a:t>
            </a:r>
            <a:r>
              <a:rPr lang="pt-PT" dirty="0" err="1"/>
              <a:t>Cientifíca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106"/>
            <a:ext cx="8507288" cy="3429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Microsoft Visual </a:t>
            </a:r>
            <a:r>
              <a:rPr lang="pt-PT" sz="2000" dirty="0" err="1" smtClean="0"/>
              <a:t>Studio</a:t>
            </a:r>
            <a:endParaRPr lang="pt-PT" sz="2000" dirty="0" smtClean="0"/>
          </a:p>
          <a:p>
            <a:pPr marL="64008" indent="0">
              <a:buNone/>
            </a:pPr>
            <a:endParaRPr lang="pt-PT" sz="2000" dirty="0" smtClean="0"/>
          </a:p>
          <a:p>
            <a:pPr marL="64008" indent="0">
              <a:buNone/>
            </a:pPr>
            <a:r>
              <a:rPr lang="pt-PT" sz="2000" dirty="0" smtClean="0"/>
              <a:t>É um Software de Desenvolvimento </a:t>
            </a:r>
          </a:p>
          <a:p>
            <a:pPr marL="64008" indent="0">
              <a:buNone/>
            </a:pPr>
            <a:r>
              <a:rPr lang="pt-PT" sz="2000" dirty="0" smtClean="0"/>
              <a:t>(IDE) criado pela Microsoft com um </a:t>
            </a:r>
          </a:p>
          <a:p>
            <a:pPr marL="64008" indent="0">
              <a:buNone/>
            </a:pPr>
            <a:r>
              <a:rPr lang="pt-PT" sz="2000" dirty="0" smtClean="0"/>
              <a:t>conjunto de aplicativos que permite </a:t>
            </a:r>
          </a:p>
          <a:p>
            <a:pPr marL="64008" indent="0">
              <a:buNone/>
            </a:pPr>
            <a:r>
              <a:rPr lang="pt-PT" sz="2000" dirty="0" smtClean="0"/>
              <a:t>o desenvolvimento de aplicações unicamente destinadas à Plataforma .NET</a:t>
            </a:r>
            <a:endParaRPr lang="pt-PT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5" b="23224"/>
          <a:stretch/>
        </p:blipFill>
        <p:spPr>
          <a:xfrm>
            <a:off x="5288625" y="1491630"/>
            <a:ext cx="3855375" cy="14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Fundamentação Técnica - </a:t>
            </a:r>
            <a:r>
              <a:rPr lang="pt-PT" dirty="0" err="1" smtClean="0"/>
              <a:t>Cientifíca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i="1" dirty="0" err="1" smtClean="0"/>
              <a:t>Multiple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Document</a:t>
            </a:r>
            <a:r>
              <a:rPr lang="pt-PT" sz="2000" i="1" dirty="0" smtClean="0"/>
              <a:t> Interface (MDI)</a:t>
            </a:r>
          </a:p>
          <a:p>
            <a:pPr marL="64008" indent="0">
              <a:buNone/>
            </a:pPr>
            <a:endParaRPr lang="pt-PT" sz="2000" i="1" dirty="0"/>
          </a:p>
          <a:p>
            <a:pPr marL="64008" indent="0">
              <a:buNone/>
            </a:pPr>
            <a:r>
              <a:rPr lang="pt-PT" sz="2000" dirty="0" smtClean="0"/>
              <a:t>Sistema onde existe uma Janela</a:t>
            </a:r>
          </a:p>
          <a:p>
            <a:pPr marL="64008" indent="0">
              <a:buNone/>
            </a:pPr>
            <a:r>
              <a:rPr lang="pt-PT" sz="2000" dirty="0" smtClean="0"/>
              <a:t>Principal (</a:t>
            </a:r>
            <a:r>
              <a:rPr lang="pt-PT" sz="2000" dirty="0" err="1" smtClean="0"/>
              <a:t>Main</a:t>
            </a:r>
            <a:r>
              <a:rPr lang="pt-PT" sz="2000" dirty="0" smtClean="0"/>
              <a:t> </a:t>
            </a:r>
            <a:r>
              <a:rPr lang="pt-PT" sz="2000" dirty="0" err="1" smtClean="0"/>
              <a:t>Form</a:t>
            </a:r>
            <a:r>
              <a:rPr lang="pt-PT" sz="2000" dirty="0" smtClean="0"/>
              <a:t>) e todas as</a:t>
            </a:r>
          </a:p>
          <a:p>
            <a:pPr marL="64008" indent="0">
              <a:buNone/>
            </a:pPr>
            <a:r>
              <a:rPr lang="pt-PT" sz="2000" dirty="0"/>
              <a:t>o</a:t>
            </a:r>
            <a:r>
              <a:rPr lang="pt-PT" sz="2000" dirty="0" smtClean="0"/>
              <a:t>utras janelas (</a:t>
            </a:r>
            <a:r>
              <a:rPr lang="pt-PT" sz="2000" dirty="0" err="1" smtClean="0"/>
              <a:t>Child</a:t>
            </a:r>
            <a:r>
              <a:rPr lang="pt-PT" sz="2000" dirty="0" smtClean="0"/>
              <a:t> </a:t>
            </a:r>
            <a:r>
              <a:rPr lang="pt-PT" sz="2000" dirty="0" err="1" smtClean="0"/>
              <a:t>Forms</a:t>
            </a:r>
            <a:r>
              <a:rPr lang="pt-PT" sz="2000" dirty="0" smtClean="0"/>
              <a:t>)</a:t>
            </a:r>
          </a:p>
          <a:p>
            <a:pPr marL="64008" indent="0">
              <a:buNone/>
            </a:pPr>
            <a:r>
              <a:rPr lang="pt-PT" sz="2000" dirty="0"/>
              <a:t>p</a:t>
            </a:r>
            <a:r>
              <a:rPr lang="pt-PT" sz="2000" dirty="0" smtClean="0"/>
              <a:t>ertencentes à aplicação iram</a:t>
            </a:r>
          </a:p>
          <a:p>
            <a:pPr marL="64008" indent="0">
              <a:buNone/>
            </a:pPr>
            <a:r>
              <a:rPr lang="pt-PT" sz="2000" dirty="0" smtClean="0"/>
              <a:t>ser abertas e restringidas no</a:t>
            </a:r>
          </a:p>
          <a:p>
            <a:pPr marL="64008" indent="0">
              <a:buNone/>
            </a:pPr>
            <a:r>
              <a:rPr lang="pt-PT" sz="2000" dirty="0" smtClean="0"/>
              <a:t>Interior da janela principal.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95686"/>
            <a:ext cx="4248472" cy="22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Fundamentação Técnica - </a:t>
            </a:r>
            <a:r>
              <a:rPr lang="pt-PT" dirty="0" err="1"/>
              <a:t>Cientifíca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Sistema de Base de Dados </a:t>
            </a:r>
            <a:r>
              <a:rPr lang="pt-PT" sz="2000" dirty="0" err="1" smtClean="0"/>
              <a:t>MySQL</a:t>
            </a:r>
            <a:endParaRPr lang="pt-PT" sz="2000" dirty="0" smtClean="0"/>
          </a:p>
          <a:p>
            <a:pPr marL="64008" indent="0">
              <a:buNone/>
            </a:pPr>
            <a:endParaRPr lang="pt-PT" sz="2000" dirty="0"/>
          </a:p>
          <a:p>
            <a:pPr marL="64008" indent="0">
              <a:buNone/>
            </a:pPr>
            <a:r>
              <a:rPr lang="pt-PT" sz="2000" dirty="0" smtClean="0"/>
              <a:t>Sistema de Base de Dados criado na</a:t>
            </a:r>
          </a:p>
          <a:p>
            <a:pPr marL="64008" indent="0">
              <a:buNone/>
            </a:pPr>
            <a:r>
              <a:rPr lang="pt-PT" sz="2000" dirty="0" smtClean="0"/>
              <a:t>Década de 1980 que tem como base</a:t>
            </a:r>
          </a:p>
          <a:p>
            <a:pPr marL="64008" indent="0">
              <a:buNone/>
            </a:pPr>
            <a:r>
              <a:rPr lang="pt-PT" sz="2000" dirty="0"/>
              <a:t>d</a:t>
            </a:r>
            <a:r>
              <a:rPr lang="pt-PT" sz="2000" dirty="0" smtClean="0"/>
              <a:t>e sintaxe a Linguagem SQL e é </a:t>
            </a:r>
          </a:p>
          <a:p>
            <a:pPr marL="64008" indent="0">
              <a:buNone/>
            </a:pPr>
            <a:r>
              <a:rPr lang="pt-PT" sz="2000" dirty="0" smtClean="0"/>
              <a:t>actualmente um dos Sistemas de Base de Dados mais usados</a:t>
            </a:r>
          </a:p>
          <a:p>
            <a:pPr marL="64008" indent="0">
              <a:buNone/>
            </a:pPr>
            <a:r>
              <a:rPr lang="pt-PT" sz="2000" dirty="0" smtClean="0"/>
              <a:t>pelas maiores empresas do Mundo.</a:t>
            </a:r>
            <a:endParaRPr lang="pt-PT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55" y="1704133"/>
            <a:ext cx="2929533" cy="15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da Aplicação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1700" dirty="0" smtClean="0"/>
              <a:t>A aplicação está projectada para ser usada por três tipos de utilizadores:</a:t>
            </a:r>
          </a:p>
          <a:p>
            <a:pPr lvl="1"/>
            <a:r>
              <a:rPr lang="pt-PT" sz="1600" dirty="0" smtClean="0"/>
              <a:t>Administradores:</a:t>
            </a:r>
          </a:p>
          <a:p>
            <a:pPr lvl="2"/>
            <a:r>
              <a:rPr lang="pt-PT" sz="1400" dirty="0" smtClean="0"/>
              <a:t>Os administradores têm todas as permissões sem quaisquer restrições, e devem cingir-se a gerir todos os empregados actualmente no cinema;</a:t>
            </a:r>
          </a:p>
          <a:p>
            <a:pPr lvl="2"/>
            <a:r>
              <a:rPr lang="pt-PT" sz="1400" dirty="0" smtClean="0"/>
              <a:t>Devem também fazer a gestão das salas do cinema indicando a capacidade de cada uma.</a:t>
            </a:r>
          </a:p>
          <a:p>
            <a:pPr lvl="2"/>
            <a:r>
              <a:rPr lang="pt-PT" sz="1400" dirty="0" smtClean="0"/>
              <a:t>Podem visualizar toda a contabilidade semanal ou mensal dos custos, investimentos e lucros.</a:t>
            </a:r>
            <a:endParaRPr lang="pt-PT" sz="1400" dirty="0"/>
          </a:p>
          <a:p>
            <a:pPr lvl="1"/>
            <a:r>
              <a:rPr lang="pt-PT" sz="1600" dirty="0" smtClean="0"/>
              <a:t>Gestores:</a:t>
            </a:r>
          </a:p>
          <a:p>
            <a:pPr lvl="2"/>
            <a:r>
              <a:rPr lang="pt-PT" sz="1400" dirty="0" smtClean="0"/>
              <a:t>Os gestores estão encarregados de fazer uma total gestão das colecções de Filmes o seus respectivos resumos (</a:t>
            </a:r>
            <a:r>
              <a:rPr lang="pt-PT" sz="1400" dirty="0" err="1" smtClean="0"/>
              <a:t>Trailer’s</a:t>
            </a:r>
            <a:r>
              <a:rPr lang="pt-PT" sz="1400" dirty="0" smtClean="0"/>
              <a:t>).</a:t>
            </a:r>
          </a:p>
          <a:p>
            <a:pPr lvl="2"/>
            <a:r>
              <a:rPr lang="pt-PT" sz="1400" dirty="0" smtClean="0"/>
              <a:t>Gestão dos interveniente de cada filme, sejam estes os realizadores, actores e até mesmo </a:t>
            </a:r>
            <a:r>
              <a:rPr lang="pt-PT" sz="1400" dirty="0" err="1" smtClean="0"/>
              <a:t>productores</a:t>
            </a:r>
            <a:r>
              <a:rPr lang="pt-PT" sz="1400" dirty="0" smtClean="0"/>
              <a:t>.</a:t>
            </a:r>
          </a:p>
          <a:p>
            <a:pPr lvl="2"/>
            <a:r>
              <a:rPr lang="pt-PT" sz="1400" dirty="0" smtClean="0"/>
              <a:t>Elaborar e gerir as sessões diárias para os filmes e as respectivas salas.</a:t>
            </a:r>
          </a:p>
          <a:p>
            <a:pPr lvl="2"/>
            <a:r>
              <a:rPr lang="pt-PT" sz="1400" dirty="0" smtClean="0"/>
              <a:t>Não têm permissões de acesso à parte Administrativa.</a:t>
            </a:r>
          </a:p>
        </p:txBody>
      </p:sp>
    </p:spTree>
    <p:extLst>
      <p:ext uri="{BB962C8B-B14F-4D97-AF65-F5344CB8AC3E}">
        <p14:creationId xmlns:p14="http://schemas.microsoft.com/office/powerpoint/2010/main" val="60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sz="1600" dirty="0" smtClean="0"/>
              <a:t>Funcionários:</a:t>
            </a:r>
          </a:p>
          <a:p>
            <a:pPr lvl="2"/>
            <a:r>
              <a:rPr lang="pt-PT" sz="1400" dirty="0" smtClean="0"/>
              <a:t>Os funcionários têm a função de efectuar as reservas mediante as salas que os Administradores criam e os filmes que os Gestores disponibilizam.</a:t>
            </a:r>
          </a:p>
          <a:p>
            <a:pPr lvl="2"/>
            <a:r>
              <a:rPr lang="pt-PT" sz="1400" dirty="0" smtClean="0"/>
              <a:t>São estes utilizadores que estarão no atendimento ao público e a tirarem proveito desta aplicação para que o mesmo serviço seja rápido e com qualidade</a:t>
            </a:r>
          </a:p>
          <a:p>
            <a:pPr lvl="2"/>
            <a:r>
              <a:rPr lang="pt-PT" sz="1400" dirty="0" smtClean="0"/>
              <a:t>Não têm permissões de acesso à parte de Gestão nem à parte Administrativa.</a:t>
            </a:r>
          </a:p>
        </p:txBody>
      </p:sp>
    </p:spTree>
    <p:extLst>
      <p:ext uri="{BB962C8B-B14F-4D97-AF65-F5344CB8AC3E}">
        <p14:creationId xmlns:p14="http://schemas.microsoft.com/office/powerpoint/2010/main" val="33500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ia">
  <a:themeElements>
    <a:clrScheme name="Colmo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Energi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787</TotalTime>
  <Words>1399</Words>
  <Application>Microsoft Office PowerPoint</Application>
  <PresentationFormat>On-screen Show (16:9)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Century Gothic</vt:lpstr>
      <vt:lpstr>Courier New</vt:lpstr>
      <vt:lpstr>Verdana</vt:lpstr>
      <vt:lpstr>Wingdings 2</vt:lpstr>
      <vt:lpstr>Energia</vt:lpstr>
      <vt:lpstr>PowerPoint Presentation</vt:lpstr>
      <vt:lpstr>Conceitos Práticos</vt:lpstr>
      <vt:lpstr>Fundamentação Técnica - Cientifíca</vt:lpstr>
      <vt:lpstr>Fundamentação Técnica - Cientifíca</vt:lpstr>
      <vt:lpstr>Fundamentação Técnica - Cientifíca</vt:lpstr>
      <vt:lpstr>Fundamentação Técnica - Cientifíca</vt:lpstr>
      <vt:lpstr>Fundamentação Técnica - Cientifíca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Descrição da Aplicação</vt:lpstr>
      <vt:lpstr>Base de Dados</vt:lpstr>
      <vt:lpstr>Condicionalismos</vt:lpstr>
      <vt:lpstr>Condicionalismos</vt:lpstr>
      <vt:lpstr>Futuros Desenvolvimentos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Haze-Torre</dc:creator>
  <cp:lastModifiedBy>Haze Torre</cp:lastModifiedBy>
  <cp:revision>42</cp:revision>
  <dcterms:created xsi:type="dcterms:W3CDTF">2014-04-02T19:33:12Z</dcterms:created>
  <dcterms:modified xsi:type="dcterms:W3CDTF">2015-06-17T18:00:19Z</dcterms:modified>
</cp:coreProperties>
</file>