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57" r:id="rId2"/>
    <p:sldId id="445" r:id="rId3"/>
    <p:sldId id="446" r:id="rId4"/>
    <p:sldId id="447" r:id="rId5"/>
    <p:sldId id="39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132"/>
    <a:srgbClr val="EF9D27"/>
    <a:srgbClr val="189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1" d="100"/>
          <a:sy n="61" d="100"/>
        </p:scale>
        <p:origin x="48"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D0873-D02A-4646-AD63-4D060B4B73E7}" type="datetimeFigureOut">
              <a:rPr lang="it-IT" smtClean="0"/>
              <a:t>15/03/2019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08692-5BAB-4904-B5AB-C6174984D6F9}" type="slidenum">
              <a:rPr lang="it-IT" smtClean="0"/>
              <a:t>‹N›</a:t>
            </a:fld>
            <a:endParaRPr lang="it-IT"/>
          </a:p>
        </p:txBody>
      </p:sp>
    </p:spTree>
    <p:extLst>
      <p:ext uri="{BB962C8B-B14F-4D97-AF65-F5344CB8AC3E}">
        <p14:creationId xmlns:p14="http://schemas.microsoft.com/office/powerpoint/2010/main" val="60895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2643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18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a:xfrm>
            <a:off x="10802814" y="6286012"/>
            <a:ext cx="550985" cy="365125"/>
          </a:xfrm>
          <a:prstGeom prst="rect">
            <a:avLst/>
          </a:prstGeom>
        </p:spPr>
        <p:txBody>
          <a:bodyPr/>
          <a:lstStyle/>
          <a:p>
            <a:fld id="{C73A5C34-6B76-4AF1-BC39-A0EE85CE817B}" type="slidenum">
              <a:rPr lang="ru-RU" smtClean="0"/>
              <a:t>‹N›</a:t>
            </a:fld>
            <a:endParaRPr lang="ru-RU"/>
          </a:p>
        </p:txBody>
      </p:sp>
      <p:sp>
        <p:nvSpPr>
          <p:cNvPr id="4" name="Заголовок 1"/>
          <p:cNvSpPr>
            <a:spLocks noGrp="1"/>
          </p:cNvSpPr>
          <p:nvPr>
            <p:ph type="title"/>
          </p:nvPr>
        </p:nvSpPr>
        <p:spPr>
          <a:xfrm>
            <a:off x="1193970" y="500568"/>
            <a:ext cx="6823315" cy="545615"/>
          </a:xfrm>
          <a:prstGeom prst="rect">
            <a:avLst/>
          </a:prstGeom>
        </p:spPr>
        <p:txBody>
          <a:bodyPr vert="horz" lIns="91440" tIns="45720" rIns="91440" bIns="45720" rtlCol="0" anchor="ctr">
            <a:normAutofit/>
          </a:bodyPr>
          <a:lstStyle/>
          <a:p>
            <a:r>
              <a:rPr lang="ru-RU" dirty="0"/>
              <a:t>Образец заголовка</a:t>
            </a:r>
          </a:p>
        </p:txBody>
      </p:sp>
    </p:spTree>
    <p:extLst>
      <p:ext uri="{BB962C8B-B14F-4D97-AF65-F5344CB8AC3E}">
        <p14:creationId xmlns:p14="http://schemas.microsoft.com/office/powerpoint/2010/main" val="394067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6476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‹N›</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1818" y="613561"/>
            <a:ext cx="5394960" cy="914400"/>
            <a:chOff x="786772" y="789407"/>
            <a:chExt cx="5394960" cy="914400"/>
          </a:xfrm>
        </p:grpSpPr>
        <p:sp>
          <p:nvSpPr>
            <p:cNvPr id="43" name="Freeform 42"/>
            <p:cNvSpPr>
              <a:spLocks noChangeAspect="1"/>
            </p:cNvSpPr>
            <p:nvPr/>
          </p:nvSpPr>
          <p:spPr>
            <a:xfrm>
              <a:off x="786772" y="789407"/>
              <a:ext cx="5394960" cy="914400"/>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62768F"/>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p:cNvSpPr txBox="1"/>
            <p:nvPr/>
          </p:nvSpPr>
          <p:spPr>
            <a:xfrm>
              <a:off x="923932" y="875489"/>
              <a:ext cx="5120640" cy="738664"/>
            </a:xfrm>
            <a:prstGeom prst="rect">
              <a:avLst/>
            </a:prstGeom>
            <a:noFill/>
          </p:spPr>
          <p:txBody>
            <a:bodyPr wrap="square" rtlCol="0" anchor="ctr" anchorCtr="1">
              <a:spAutoFit/>
            </a:bodyPr>
            <a:lstStyle/>
            <a:p>
              <a:pPr algn="ctr"/>
              <a:r>
                <a:rPr lang="en-US" sz="4200" b="1" dirty="0">
                  <a:solidFill>
                    <a:schemeClr val="bg1"/>
                  </a:solidFill>
                  <a:latin typeface="Candara" panose="020E0502030303020204" pitchFamily="34" charset="0"/>
                  <a:cs typeface="Estrangelo Edessa" panose="03080600000000000000" pitchFamily="66" charset="0"/>
                </a:rPr>
                <a:t>MASK SCHEME</a:t>
              </a:r>
            </a:p>
          </p:txBody>
        </p:sp>
      </p:grpSp>
      <p:grpSp>
        <p:nvGrpSpPr>
          <p:cNvPr id="5" name="Group 4"/>
          <p:cNvGrpSpPr/>
          <p:nvPr/>
        </p:nvGrpSpPr>
        <p:grpSpPr>
          <a:xfrm>
            <a:off x="7473820" y="1275490"/>
            <a:ext cx="4189445" cy="677108"/>
            <a:chOff x="2536447" y="1451336"/>
            <a:chExt cx="3108960" cy="677108"/>
          </a:xfrm>
        </p:grpSpPr>
        <p:sp>
          <p:nvSpPr>
            <p:cNvPr id="42" name="Freeform 41"/>
            <p:cNvSpPr>
              <a:spLocks noChangeAspect="1"/>
            </p:cNvSpPr>
            <p:nvPr/>
          </p:nvSpPr>
          <p:spPr>
            <a:xfrm>
              <a:off x="2536447" y="1534980"/>
              <a:ext cx="3108960" cy="526951"/>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44546B"/>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p:cNvSpPr txBox="1"/>
            <p:nvPr/>
          </p:nvSpPr>
          <p:spPr>
            <a:xfrm>
              <a:off x="2627887" y="1451336"/>
              <a:ext cx="2926080" cy="677108"/>
            </a:xfrm>
            <a:prstGeom prst="rect">
              <a:avLst/>
            </a:prstGeom>
            <a:noFill/>
          </p:spPr>
          <p:txBody>
            <a:bodyPr wrap="square" rtlCol="0" anchor="ctr" anchorCtr="1">
              <a:spAutoFit/>
            </a:bodyPr>
            <a:lstStyle/>
            <a:p>
              <a:pPr algn="ctr"/>
              <a:r>
                <a:rPr lang="en-US" sz="2200" i="1" dirty="0">
                  <a:solidFill>
                    <a:schemeClr val="bg1"/>
                  </a:solidFill>
                  <a:latin typeface="Candara" panose="020E0502030303020204" pitchFamily="34" charset="0"/>
                  <a:cs typeface="Estrangelo Edessa" panose="03080600000000000000" pitchFamily="66" charset="0"/>
                </a:rPr>
                <a:t>- </a:t>
              </a:r>
              <a:r>
                <a:rPr lang="en-US" sz="1600" i="1" dirty="0">
                  <a:solidFill>
                    <a:schemeClr val="bg1"/>
                  </a:solidFill>
                  <a:latin typeface="Candara" panose="020E0502030303020204" pitchFamily="34" charset="0"/>
                  <a:cs typeface="Estrangelo Edessa" panose="03080600000000000000" pitchFamily="66" charset="0"/>
                </a:rPr>
                <a:t>Mining Associations with Secrecy Konstraints -</a:t>
              </a:r>
            </a:p>
          </p:txBody>
        </p:sp>
      </p:grpSp>
      <p:sp>
        <p:nvSpPr>
          <p:cNvPr id="24" name="TextBox 43">
            <a:extLst>
              <a:ext uri="{FF2B5EF4-FFF2-40B4-BE49-F238E27FC236}">
                <a16:creationId xmlns:a16="http://schemas.microsoft.com/office/drawing/2014/main" id="{EA4EDF41-4D4A-46FF-BDBB-DC0E71AE05B9}"/>
              </a:ext>
            </a:extLst>
          </p:cNvPr>
          <p:cNvSpPr txBox="1"/>
          <p:nvPr/>
        </p:nvSpPr>
        <p:spPr>
          <a:xfrm>
            <a:off x="0" y="2242757"/>
            <a:ext cx="12192000" cy="738664"/>
          </a:xfrm>
          <a:prstGeom prst="rect">
            <a:avLst/>
          </a:prstGeom>
          <a:noFill/>
        </p:spPr>
        <p:txBody>
          <a:bodyPr wrap="square" rtlCol="0" anchor="ctr" anchorCtr="1">
            <a:spAutoFit/>
          </a:bodyPr>
          <a:lstStyle/>
          <a:p>
            <a:pPr algn="ctr"/>
            <a:r>
              <a:rPr lang="en-US" sz="4200" b="1" dirty="0">
                <a:latin typeface="Candara" panose="020E0502030303020204" pitchFamily="34" charset="0"/>
                <a:cs typeface="Estrangelo Edessa" panose="03080600000000000000" pitchFamily="66" charset="0"/>
              </a:rPr>
              <a:t>Data Protection &amp; Privacy </a:t>
            </a:r>
            <a:r>
              <a:rPr lang="en-US" sz="4200" b="1" dirty="0" err="1">
                <a:latin typeface="Candara" panose="020E0502030303020204" pitchFamily="34" charset="0"/>
                <a:cs typeface="Estrangelo Edessa" panose="03080600000000000000" pitchFamily="66" charset="0"/>
              </a:rPr>
              <a:t>a.a.</a:t>
            </a:r>
            <a:r>
              <a:rPr lang="en-US" sz="4200" b="1" dirty="0">
                <a:latin typeface="Candara" panose="020E0502030303020204" pitchFamily="34" charset="0"/>
                <a:cs typeface="Estrangelo Edessa" panose="03080600000000000000" pitchFamily="66" charset="0"/>
              </a:rPr>
              <a:t> 2018/2019</a:t>
            </a:r>
          </a:p>
        </p:txBody>
      </p:sp>
      <p:sp>
        <p:nvSpPr>
          <p:cNvPr id="25" name="TextBox 43">
            <a:extLst>
              <a:ext uri="{FF2B5EF4-FFF2-40B4-BE49-F238E27FC236}">
                <a16:creationId xmlns:a16="http://schemas.microsoft.com/office/drawing/2014/main" id="{8F81AC59-E491-4EEC-B33D-7E9E514E534A}"/>
              </a:ext>
            </a:extLst>
          </p:cNvPr>
          <p:cNvSpPr txBox="1"/>
          <p:nvPr/>
        </p:nvSpPr>
        <p:spPr>
          <a:xfrm>
            <a:off x="0" y="3338093"/>
            <a:ext cx="12192000" cy="369332"/>
          </a:xfrm>
          <a:prstGeom prst="rect">
            <a:avLst/>
          </a:prstGeom>
          <a:noFill/>
        </p:spPr>
        <p:txBody>
          <a:bodyPr wrap="square" rtlCol="0" anchor="ctr" anchorCtr="1">
            <a:spAutoFit/>
          </a:bodyPr>
          <a:lstStyle/>
          <a:p>
            <a:pPr algn="ctr"/>
            <a:r>
              <a:rPr lang="en-US" b="1" dirty="0" err="1">
                <a:latin typeface="Candara" panose="020E0502030303020204" pitchFamily="34" charset="0"/>
                <a:cs typeface="Estrangelo Edessa" panose="03080600000000000000" pitchFamily="66" charset="0"/>
              </a:rPr>
              <a:t>Progetto</a:t>
            </a:r>
            <a:r>
              <a:rPr lang="en-US" b="1" dirty="0">
                <a:latin typeface="Candara" panose="020E0502030303020204" pitchFamily="34" charset="0"/>
                <a:cs typeface="Estrangelo Edessa" panose="03080600000000000000" pitchFamily="66" charset="0"/>
              </a:rPr>
              <a:t> a </a:t>
            </a:r>
            <a:r>
              <a:rPr lang="en-US" b="1" dirty="0" err="1">
                <a:latin typeface="Candara" panose="020E0502030303020204" pitchFamily="34" charset="0"/>
                <a:cs typeface="Estrangelo Edessa" panose="03080600000000000000" pitchFamily="66" charset="0"/>
              </a:rPr>
              <a:t>cura</a:t>
            </a:r>
            <a:r>
              <a:rPr lang="en-US" b="1" dirty="0">
                <a:latin typeface="Candara" panose="020E0502030303020204" pitchFamily="34" charset="0"/>
                <a:cs typeface="Estrangelo Edessa" panose="03080600000000000000" pitchFamily="66" charset="0"/>
              </a:rPr>
              <a:t> di Fabrizio Zavanone e Jacopo Favaro</a:t>
            </a:r>
          </a:p>
        </p:txBody>
      </p:sp>
      <p:sp>
        <p:nvSpPr>
          <p:cNvPr id="26" name="TextBox 43">
            <a:extLst>
              <a:ext uri="{FF2B5EF4-FFF2-40B4-BE49-F238E27FC236}">
                <a16:creationId xmlns:a16="http://schemas.microsoft.com/office/drawing/2014/main" id="{863475FC-22BA-4C29-96EE-B1B9B165943A}"/>
              </a:ext>
            </a:extLst>
          </p:cNvPr>
          <p:cNvSpPr txBox="1"/>
          <p:nvPr/>
        </p:nvSpPr>
        <p:spPr>
          <a:xfrm>
            <a:off x="0" y="6604084"/>
            <a:ext cx="12192000" cy="253916"/>
          </a:xfrm>
          <a:prstGeom prst="rect">
            <a:avLst/>
          </a:prstGeom>
          <a:noFill/>
        </p:spPr>
        <p:txBody>
          <a:bodyPr wrap="square" rtlCol="0" anchor="ctr" anchorCtr="1">
            <a:spAutoFit/>
          </a:bodyPr>
          <a:lstStyle/>
          <a:p>
            <a:pPr algn="ctr"/>
            <a:r>
              <a:rPr lang="en-US" sz="1050" b="1" dirty="0" err="1">
                <a:latin typeface="Candara" panose="020E0502030303020204" pitchFamily="34" charset="0"/>
                <a:cs typeface="Estrangelo Edessa" panose="03080600000000000000" pitchFamily="66" charset="0"/>
              </a:rPr>
              <a:t>Università</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degli</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studi</a:t>
            </a:r>
            <a:r>
              <a:rPr lang="en-US" sz="1050" b="1" dirty="0">
                <a:latin typeface="Candara" panose="020E0502030303020204" pitchFamily="34" charset="0"/>
                <a:cs typeface="Estrangelo Edessa" panose="03080600000000000000" pitchFamily="66" charset="0"/>
              </a:rPr>
              <a:t> di Genova, DIBRIS</a:t>
            </a:r>
          </a:p>
        </p:txBody>
      </p:sp>
    </p:spTree>
    <p:extLst>
      <p:ext uri="{BB962C8B-B14F-4D97-AF65-F5344CB8AC3E}">
        <p14:creationId xmlns:p14="http://schemas.microsoft.com/office/powerpoint/2010/main" val="15011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41511" y="258228"/>
            <a:ext cx="5508978" cy="1446550"/>
          </a:xfrm>
          <a:prstGeom prst="rect">
            <a:avLst/>
          </a:prstGeom>
          <a:noFill/>
        </p:spPr>
        <p:txBody>
          <a:bodyPr wrap="square" rtlCol="0">
            <a:spAutoFit/>
          </a:bodyPr>
          <a:lstStyle/>
          <a:p>
            <a:pPr algn="ctr"/>
            <a:r>
              <a:rPr lang="en-US" sz="4400" b="1" dirty="0" err="1">
                <a:latin typeface="Candara" panose="020E0502030303020204" pitchFamily="34" charset="0"/>
              </a:rPr>
              <a:t>Introduzione</a:t>
            </a:r>
            <a:endParaRPr lang="en-US" sz="4400" b="1" dirty="0">
              <a:latin typeface="Candara" panose="020E0502030303020204" pitchFamily="34" charset="0"/>
            </a:endParaRPr>
          </a:p>
          <a:p>
            <a:pPr algn="ctr"/>
            <a:endParaRPr lang="en-US" sz="4400" b="1" dirty="0">
              <a:solidFill>
                <a:schemeClr val="bg1"/>
              </a:solidFill>
              <a:latin typeface="Candara" panose="020E0502030303020204" pitchFamily="34" charset="0"/>
            </a:endParaRPr>
          </a:p>
        </p:txBody>
      </p:sp>
      <p:sp>
        <p:nvSpPr>
          <p:cNvPr id="31" name="TextBox 30"/>
          <p:cNvSpPr txBox="1"/>
          <p:nvPr/>
        </p:nvSpPr>
        <p:spPr>
          <a:xfrm>
            <a:off x="1165311" y="1435639"/>
            <a:ext cx="4352210" cy="3305520"/>
          </a:xfrm>
          <a:prstGeom prst="rect">
            <a:avLst/>
          </a:prstGeom>
          <a:noFill/>
        </p:spPr>
        <p:txBody>
          <a:bodyPr wrap="square" rtlCol="0">
            <a:spAutoFit/>
          </a:bodyPr>
          <a:lstStyle/>
          <a:p>
            <a:pPr algn="ctr" defTabSz="1219170">
              <a:spcBef>
                <a:spcPct val="20000"/>
              </a:spcBef>
              <a:defRPr/>
            </a:pPr>
            <a:r>
              <a:rPr lang="en-US" sz="2000" b="1" dirty="0" err="1">
                <a:solidFill>
                  <a:srgbClr val="D34132"/>
                </a:solidFill>
                <a:latin typeface="Candara" panose="020E0502030303020204" pitchFamily="34" charset="0"/>
              </a:rPr>
              <a:t>Problema</a:t>
            </a:r>
            <a:endParaRPr lang="en-US" sz="2000" b="1" dirty="0">
              <a:solidFill>
                <a:srgbClr val="D34132"/>
              </a:solidFill>
              <a:latin typeface="Candara" panose="020E0502030303020204" pitchFamily="34" charset="0"/>
            </a:endParaRPr>
          </a:p>
          <a:p>
            <a:pPr algn="ctr" defTabSz="1219170">
              <a:spcBef>
                <a:spcPct val="20000"/>
              </a:spcBef>
              <a:defRPr/>
            </a:pPr>
            <a:endParaRPr lang="en-US" sz="1600" b="1" dirty="0">
              <a:solidFill>
                <a:srgbClr val="D34132"/>
              </a:solidFill>
              <a:latin typeface="Candara" panose="020E0502030303020204" pitchFamily="34" charset="0"/>
            </a:endParaRPr>
          </a:p>
          <a:p>
            <a:pPr algn="ctr" defTabSz="1219170">
              <a:spcBef>
                <a:spcPct val="20000"/>
              </a:spcBef>
              <a:defRPr/>
            </a:pPr>
            <a:r>
              <a:rPr lang="en-US" sz="1600" b="1" dirty="0">
                <a:solidFill>
                  <a:schemeClr val="bg2">
                    <a:lumMod val="10000"/>
                  </a:schemeClr>
                </a:solidFill>
                <a:latin typeface="Candara" panose="020E0502030303020204" pitchFamily="34" charset="0"/>
              </a:rPr>
              <a:t>Il mining del basket market </a:t>
            </a:r>
            <a:r>
              <a:rPr lang="en-US" sz="1600" b="1" dirty="0" err="1">
                <a:solidFill>
                  <a:schemeClr val="bg2">
                    <a:lumMod val="10000"/>
                  </a:schemeClr>
                </a:solidFill>
                <a:latin typeface="Candara" panose="020E0502030303020204" pitchFamily="34" charset="0"/>
              </a:rPr>
              <a:t>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basa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 dataset </a:t>
            </a:r>
            <a:r>
              <a:rPr lang="en-US" sz="1600" b="1" dirty="0" err="1">
                <a:solidFill>
                  <a:schemeClr val="bg2">
                    <a:lumMod val="10000"/>
                  </a:schemeClr>
                </a:solidFill>
                <a:latin typeface="Candara" panose="020E0502030303020204" pitchFamily="34" charset="0"/>
              </a:rPr>
              <a:t>binario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rappresenta</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acquistati</a:t>
            </a:r>
            <a:r>
              <a:rPr lang="en-US" sz="1600" b="1" dirty="0">
                <a:solidFill>
                  <a:schemeClr val="bg2">
                    <a:lumMod val="10000"/>
                  </a:schemeClr>
                </a:solidFill>
                <a:latin typeface="Candara" panose="020E0502030303020204" pitchFamily="34" charset="0"/>
              </a:rPr>
              <a:t> da un </a:t>
            </a:r>
            <a:r>
              <a:rPr lang="en-US" sz="1600" b="1" dirty="0" err="1">
                <a:solidFill>
                  <a:schemeClr val="bg2">
                    <a:lumMod val="10000"/>
                  </a:schemeClr>
                </a:solidFill>
                <a:latin typeface="Candara" panose="020E0502030303020204" pitchFamily="34" charset="0"/>
              </a:rPr>
              <a:t>generico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durante</a:t>
            </a:r>
            <a:r>
              <a:rPr lang="en-US" sz="1600" b="1" dirty="0">
                <a:solidFill>
                  <a:schemeClr val="bg2">
                    <a:lumMod val="10000"/>
                  </a:schemeClr>
                </a:solidFill>
                <a:latin typeface="Candara" panose="020E0502030303020204" pitchFamily="34" charset="0"/>
              </a:rPr>
              <a:t> la </a:t>
            </a:r>
            <a:r>
              <a:rPr lang="en-US" sz="1600" b="1" dirty="0" err="1">
                <a:solidFill>
                  <a:schemeClr val="bg2">
                    <a:lumMod val="10000"/>
                  </a:schemeClr>
                </a:solidFill>
                <a:latin typeface="Candara" panose="020E0502030303020204" pitchFamily="34" charset="0"/>
              </a:rPr>
              <a:t>sua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visita</a:t>
            </a:r>
            <a:r>
              <a:rPr lang="en-US" sz="1600" b="1" dirty="0">
                <a:solidFill>
                  <a:schemeClr val="bg2">
                    <a:lumMod val="10000"/>
                  </a:schemeClr>
                </a:solidFill>
                <a:latin typeface="Candara" panose="020E0502030303020204" pitchFamily="34" charset="0"/>
              </a:rPr>
              <a:t> al </a:t>
            </a:r>
            <a:r>
              <a:rPr lang="en-US" sz="1600" b="1" dirty="0" err="1">
                <a:solidFill>
                  <a:schemeClr val="bg2">
                    <a:lumMod val="10000"/>
                  </a:schemeClr>
                </a:solidFill>
                <a:latin typeface="Candara" panose="020E0502030303020204" pitchFamily="34" charset="0"/>
              </a:rPr>
              <a:t>supermercato</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Attraverso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l’analisi</a:t>
            </a:r>
            <a:r>
              <a:rPr lang="en-US" sz="1600" b="1" dirty="0">
                <a:solidFill>
                  <a:schemeClr val="bg2">
                    <a:lumMod val="10000"/>
                  </a:schemeClr>
                </a:solidFill>
                <a:latin typeface="Candara" panose="020E0502030303020204" pitchFamily="34" charset="0"/>
              </a:rPr>
              <a:t> di </a:t>
            </a:r>
            <a:r>
              <a:rPr lang="en-US" sz="1600" b="1" dirty="0" err="1">
                <a:solidFill>
                  <a:schemeClr val="bg2">
                    <a:lumMod val="10000"/>
                  </a:schemeClr>
                </a:solidFill>
                <a:latin typeface="Candara" panose="020E0502030303020204" pitchFamily="34" charset="0"/>
              </a:rPr>
              <a:t>molti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dati</a:t>
            </a:r>
            <a:r>
              <a:rPr lang="en-US" sz="1600" b="1" dirty="0">
                <a:solidFill>
                  <a:schemeClr val="bg2">
                    <a:lumMod val="10000"/>
                  </a:schemeClr>
                </a:solidFill>
                <a:latin typeface="Candara" panose="020E0502030303020204" pitchFamily="34" charset="0"/>
              </a:rPr>
              <a:t> è possible </a:t>
            </a:r>
            <a:r>
              <a:rPr lang="en-US" sz="1600" b="1" dirty="0" err="1">
                <a:solidFill>
                  <a:schemeClr val="bg2">
                    <a:lumMod val="10000"/>
                  </a:schemeClr>
                </a:solidFill>
                <a:latin typeface="Candara" panose="020E0502030303020204" pitchFamily="34" charset="0"/>
              </a:rPr>
              <a:t>raccogliere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informazioni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regole</a:t>
            </a:r>
            <a:r>
              <a:rPr lang="en-US" sz="1600" b="1" dirty="0">
                <a:solidFill>
                  <a:schemeClr val="bg2">
                    <a:lumMod val="10000"/>
                  </a:schemeClr>
                </a:solidFill>
                <a:latin typeface="Candara" panose="020E0502030303020204" pitchFamily="34" charset="0"/>
              </a:rPr>
              <a:t> associative per </a:t>
            </a:r>
            <a:r>
              <a:rPr lang="en-US" sz="1600" b="1" dirty="0" err="1">
                <a:solidFill>
                  <a:schemeClr val="bg2">
                    <a:lumMod val="10000"/>
                  </a:schemeClr>
                </a:solidFill>
                <a:latin typeface="Candara" panose="020E0502030303020204" pitchFamily="34" charset="0"/>
              </a:rPr>
              <a:t>gruppi</a:t>
            </a:r>
            <a:r>
              <a:rPr lang="en-US" sz="1600" b="1" dirty="0">
                <a:solidFill>
                  <a:schemeClr val="bg2">
                    <a:lumMod val="10000"/>
                  </a:schemeClr>
                </a:solidFill>
                <a:latin typeface="Candara" panose="020E0502030303020204" pitchFamily="34" charset="0"/>
              </a:rPr>
              <a:t> di n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a:solidFill>
                  <a:schemeClr val="bg2">
                    <a:lumMod val="10000"/>
                  </a:schemeClr>
                </a:solidFill>
                <a:latin typeface="Candara" panose="020E0502030303020204" pitchFamily="34" charset="0"/>
              </a:rPr>
              <a:t>È </a:t>
            </a:r>
            <a:r>
              <a:rPr lang="en-US" sz="1600" b="1" dirty="0" err="1">
                <a:solidFill>
                  <a:schemeClr val="bg2">
                    <a:lumMod val="10000"/>
                  </a:schemeClr>
                </a:solidFill>
                <a:latin typeface="Candara" panose="020E0502030303020204" pitchFamily="34" charset="0"/>
              </a:rPr>
              <a:t>importante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però</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preservare</a:t>
            </a:r>
            <a:r>
              <a:rPr lang="en-US" sz="1600" b="1" dirty="0">
                <a:solidFill>
                  <a:schemeClr val="bg2">
                    <a:lumMod val="10000"/>
                  </a:schemeClr>
                </a:solidFill>
                <a:latin typeface="Candara" panose="020E0502030303020204" pitchFamily="34" charset="0"/>
              </a:rPr>
              <a:t> la privacy </a:t>
            </a:r>
            <a:r>
              <a:rPr lang="en-US" sz="1600" b="1" dirty="0" err="1">
                <a:solidFill>
                  <a:schemeClr val="bg2">
                    <a:lumMod val="10000"/>
                  </a:schemeClr>
                </a:solidFill>
                <a:latin typeface="Candara" panose="020E0502030303020204" pitchFamily="34" charset="0"/>
              </a:rPr>
              <a:t>degli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potrebbero</a:t>
            </a:r>
            <a:r>
              <a:rPr lang="en-US" sz="1600" b="1" dirty="0">
                <a:solidFill>
                  <a:schemeClr val="bg2">
                    <a:lumMod val="10000"/>
                  </a:schemeClr>
                </a:solidFill>
                <a:latin typeface="Candara" panose="020E0502030303020204" pitchFamily="34" charset="0"/>
              </a:rPr>
              <a:t> non </a:t>
            </a:r>
            <a:r>
              <a:rPr lang="en-US" sz="1600" b="1" dirty="0" err="1">
                <a:solidFill>
                  <a:schemeClr val="bg2">
                    <a:lumMod val="10000"/>
                  </a:schemeClr>
                </a:solidFill>
                <a:latin typeface="Candara" panose="020E0502030303020204" pitchFamily="34" charset="0"/>
              </a:rPr>
              <a:t>voler</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rendere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noti</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loro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acquisti</a:t>
            </a:r>
            <a:r>
              <a:rPr lang="en-US" sz="1600" b="1" dirty="0">
                <a:solidFill>
                  <a:schemeClr val="bg2">
                    <a:lumMod val="10000"/>
                  </a:schemeClr>
                </a:solidFill>
                <a:latin typeface="Candara" panose="020E0502030303020204" pitchFamily="34" charset="0"/>
              </a:rPr>
              <a:t>.</a:t>
            </a:r>
          </a:p>
        </p:txBody>
      </p:sp>
      <p:sp>
        <p:nvSpPr>
          <p:cNvPr id="32" name="TextBox 31"/>
          <p:cNvSpPr txBox="1"/>
          <p:nvPr/>
        </p:nvSpPr>
        <p:spPr>
          <a:xfrm>
            <a:off x="6674289" y="1426811"/>
            <a:ext cx="4352400" cy="3304800"/>
          </a:xfrm>
          <a:prstGeom prst="rect">
            <a:avLst/>
          </a:prstGeom>
          <a:noFill/>
        </p:spPr>
        <p:txBody>
          <a:bodyPr wrap="square" rtlCol="0">
            <a:spAutoFit/>
          </a:bodyPr>
          <a:lstStyle/>
          <a:p>
            <a:pPr algn="ctr" defTabSz="1219170">
              <a:spcBef>
                <a:spcPct val="20000"/>
              </a:spcBef>
              <a:defRPr/>
            </a:pPr>
            <a:r>
              <a:rPr lang="en-US" sz="2000" b="1" dirty="0" err="1">
                <a:solidFill>
                  <a:srgbClr val="34738D"/>
                </a:solidFill>
                <a:latin typeface="Candara" panose="020E0502030303020204" pitchFamily="34" charset="0"/>
              </a:rPr>
              <a:t>Approccio</a:t>
            </a:r>
            <a:endParaRPr lang="en-US" sz="2000" b="1" dirty="0">
              <a:solidFill>
                <a:srgbClr val="34738D"/>
              </a:solidFill>
              <a:latin typeface="Candara" panose="020E0502030303020204" pitchFamily="34" charset="0"/>
            </a:endParaRPr>
          </a:p>
          <a:p>
            <a:pPr algn="ctr" defTabSz="1219170">
              <a:spcBef>
                <a:spcPct val="20000"/>
              </a:spcBef>
              <a:defRPr/>
            </a:pPr>
            <a:endParaRPr lang="en-US" sz="1600" b="1" dirty="0">
              <a:solidFill>
                <a:srgbClr val="34738D"/>
              </a:solidFill>
              <a:latin typeface="Candara" panose="020E0502030303020204" pitchFamily="34" charset="0"/>
            </a:endParaRPr>
          </a:p>
          <a:p>
            <a:pPr algn="ctr" defTabSz="1219170">
              <a:spcBef>
                <a:spcPct val="20000"/>
              </a:spcBef>
              <a:defRPr/>
            </a:pPr>
            <a:r>
              <a:rPr lang="en-US" sz="1600" b="1" dirty="0" err="1">
                <a:solidFill>
                  <a:schemeClr val="bg2">
                    <a:lumMod val="10000"/>
                  </a:schemeClr>
                </a:solidFill>
                <a:latin typeface="Candara" panose="020E0502030303020204" pitchFamily="34" charset="0"/>
              </a:rPr>
              <a:t>Viene</a:t>
            </a:r>
            <a:r>
              <a:rPr lang="en-US" sz="1600" b="1" dirty="0">
                <a:solidFill>
                  <a:schemeClr val="bg2">
                    <a:lumMod val="10000"/>
                  </a:schemeClr>
                </a:solidFill>
                <a:latin typeface="Candara" panose="020E0502030303020204" pitchFamily="34" charset="0"/>
              </a:rPr>
              <a:t> qui </a:t>
            </a:r>
            <a:r>
              <a:rPr lang="en-US" sz="1600" b="1" dirty="0" err="1">
                <a:solidFill>
                  <a:schemeClr val="bg2">
                    <a:lumMod val="10000"/>
                  </a:schemeClr>
                </a:solidFill>
                <a:latin typeface="Candara" panose="020E0502030303020204" pitchFamily="34" charset="0"/>
              </a:rPr>
              <a:t>proposto</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distorsione</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basata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probabilistica</a:t>
            </a:r>
            <a:r>
              <a:rPr lang="en-US" sz="1600" b="1" dirty="0">
                <a:solidFill>
                  <a:schemeClr val="bg2">
                    <a:lumMod val="10000"/>
                  </a:schemeClr>
                </a:solidFill>
                <a:latin typeface="Candara" panose="020E0502030303020204" pitchFamily="34" charset="0"/>
              </a:rPr>
              <a:t> di Bernoulli.</a:t>
            </a:r>
          </a:p>
          <a:p>
            <a:pPr algn="ctr" defTabSz="1219170">
              <a:spcBef>
                <a:spcPct val="20000"/>
              </a:spcBef>
              <a:defRPr/>
            </a:pP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successivamente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fatte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partendo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conoscenza</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alterato</a:t>
            </a:r>
            <a:r>
              <a:rPr lang="en-US" sz="1600" b="1" dirty="0">
                <a:solidFill>
                  <a:schemeClr val="bg2">
                    <a:lumMod val="10000"/>
                  </a:schemeClr>
                </a:solidFill>
                <a:latin typeface="Candara" panose="020E0502030303020204" pitchFamily="34" charset="0"/>
              </a:rPr>
              <a:t> e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probabilità</a:t>
            </a:r>
            <a:r>
              <a:rPr lang="en-US" sz="1600" b="1" dirty="0">
                <a:solidFill>
                  <a:schemeClr val="bg2">
                    <a:lumMod val="10000"/>
                  </a:schemeClr>
                </a:solidFill>
                <a:latin typeface="Candara" panose="020E0502030303020204" pitchFamily="34" charset="0"/>
              </a:rPr>
              <a:t> p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usata</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Infine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comparati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risultati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ottenuti</a:t>
            </a:r>
            <a:r>
              <a:rPr lang="en-US" sz="1600" b="1" dirty="0">
                <a:solidFill>
                  <a:schemeClr val="bg2">
                    <a:lumMod val="10000"/>
                  </a:schemeClr>
                </a:solidFill>
                <a:latin typeface="Candara" panose="020E0502030303020204" pitchFamily="34" charset="0"/>
              </a:rPr>
              <a:t> da </a:t>
            </a:r>
            <a:r>
              <a:rPr lang="en-US" sz="1600" b="1" dirty="0" err="1">
                <a:solidFill>
                  <a:schemeClr val="bg2">
                    <a:lumMod val="10000"/>
                  </a:schemeClr>
                </a:solidFill>
                <a:latin typeface="Candara" panose="020E0502030303020204" pitchFamily="34" charset="0"/>
              </a:rPr>
              <a:t>questa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con </a:t>
            </a:r>
            <a:r>
              <a:rPr lang="en-US" sz="1600" b="1" dirty="0" err="1">
                <a:solidFill>
                  <a:schemeClr val="bg2">
                    <a:lumMod val="10000"/>
                  </a:schemeClr>
                </a:solidFill>
                <a:latin typeface="Candara" panose="020E0502030303020204" pitchFamily="34" charset="0"/>
              </a:rPr>
              <a:t>quelli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ricavati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utilizzando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l’algoritmo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Apriori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sul</a:t>
            </a:r>
            <a:r>
              <a:rPr lang="en-US" sz="1600" b="1" dirty="0">
                <a:solidFill>
                  <a:schemeClr val="bg2">
                    <a:lumMod val="10000"/>
                  </a:schemeClr>
                </a:solidFill>
                <a:latin typeface="Candara" panose="020E0502030303020204" pitchFamily="34" charset="0"/>
              </a:rPr>
              <a:t> dataset </a:t>
            </a:r>
            <a:r>
              <a:rPr lang="en-US" sz="1600" b="1" dirty="0" err="1">
                <a:solidFill>
                  <a:schemeClr val="bg2">
                    <a:lumMod val="10000"/>
                  </a:schemeClr>
                </a:solidFill>
                <a:latin typeface="Candara" panose="020E0502030303020204" pitchFamily="34" charset="0"/>
              </a:rPr>
              <a:t>originario</a:t>
            </a:r>
            <a:r>
              <a:rPr lang="en-US" sz="1600" b="1" dirty="0">
                <a:solidFill>
                  <a:schemeClr val="bg2">
                    <a:lumMod val="10000"/>
                  </a:schemeClr>
                </a:solidFill>
                <a:latin typeface="Candara" panose="020E0502030303020204" pitchFamily="34" charset="0"/>
              </a:rPr>
              <a:t>.</a:t>
            </a:r>
          </a:p>
        </p:txBody>
      </p:sp>
      <p:pic>
        <p:nvPicPr>
          <p:cNvPr id="23" name="Immagine 22">
            <a:extLst>
              <a:ext uri="{FF2B5EF4-FFF2-40B4-BE49-F238E27FC236}">
                <a16:creationId xmlns:a16="http://schemas.microsoft.com/office/drawing/2014/main" id="{06700C91-7681-4F88-B0E0-1064CFAAF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000" y="6220686"/>
            <a:ext cx="1080000" cy="658286"/>
          </a:xfrm>
          <a:prstGeom prst="rect">
            <a:avLst/>
          </a:prstGeom>
        </p:spPr>
      </p:pic>
    </p:spTree>
    <p:extLst>
      <p:ext uri="{BB962C8B-B14F-4D97-AF65-F5344CB8AC3E}">
        <p14:creationId xmlns:p14="http://schemas.microsoft.com/office/powerpoint/2010/main" val="34983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7776" y="5074985"/>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0775" y="5451280"/>
            <a:ext cx="10585647" cy="1138773"/>
          </a:xfrm>
          <a:prstGeom prst="rect">
            <a:avLst/>
          </a:prstGeom>
          <a:no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35" name="Round Diagonal Corner Rectangle 34"/>
          <p:cNvSpPr/>
          <p:nvPr/>
        </p:nvSpPr>
        <p:spPr>
          <a:xfrm>
            <a:off x="886275" y="2114876"/>
            <a:ext cx="2304280" cy="2457899"/>
          </a:xfrm>
          <a:prstGeom prst="round2DiagRect">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ound Diagonal Corner Rectangle 35"/>
          <p:cNvSpPr/>
          <p:nvPr/>
        </p:nvSpPr>
        <p:spPr>
          <a:xfrm>
            <a:off x="3586015" y="2141469"/>
            <a:ext cx="2304280" cy="2457899"/>
          </a:xfrm>
          <a:prstGeom prst="round2DiagRect">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ound Diagonal Corner Rectangle 36"/>
          <p:cNvSpPr/>
          <p:nvPr/>
        </p:nvSpPr>
        <p:spPr>
          <a:xfrm>
            <a:off x="6309793" y="2114876"/>
            <a:ext cx="2304280" cy="2457899"/>
          </a:xfrm>
          <a:prstGeom prst="round2DiagRect">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ound Diagonal Corner Rectangle 37"/>
          <p:cNvSpPr/>
          <p:nvPr/>
        </p:nvSpPr>
        <p:spPr>
          <a:xfrm>
            <a:off x="9014755" y="2114876"/>
            <a:ext cx="2304280" cy="2457899"/>
          </a:xfrm>
          <a:prstGeom prst="round2DiagRect">
            <a:avLst/>
          </a:pr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Arc 86"/>
          <p:cNvSpPr/>
          <p:nvPr/>
        </p:nvSpPr>
        <p:spPr>
          <a:xfrm rot="19051047">
            <a:off x="2437376" y="1479776"/>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p:nvSpPr>
        <p:spPr>
          <a:xfrm rot="19051047">
            <a:off x="5077083"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Arc 88"/>
          <p:cNvSpPr/>
          <p:nvPr/>
        </p:nvSpPr>
        <p:spPr>
          <a:xfrm rot="19051047">
            <a:off x="7716788"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TextBox 45"/>
          <p:cNvSpPr txBox="1"/>
          <p:nvPr/>
        </p:nvSpPr>
        <p:spPr>
          <a:xfrm>
            <a:off x="1005291" y="2264500"/>
            <a:ext cx="2073511" cy="2037481"/>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Dataset </a:t>
            </a:r>
            <a:r>
              <a:rPr lang="en-US" sz="1600" b="1" dirty="0">
                <a:solidFill>
                  <a:schemeClr val="bg1"/>
                </a:solidFill>
                <a:latin typeface="Candara" panose="020E0502030303020204" pitchFamily="34" charset="0"/>
                <a:sym typeface="Wingdings" panose="05000000000000000000" pitchFamily="2" charset="2"/>
              </a:rPr>
              <a:t> Distorted</a:t>
            </a:r>
            <a:endParaRPr lang="en-US" sz="1600" b="1" dirty="0">
              <a:solidFill>
                <a:schemeClr val="bg1"/>
              </a:solidFill>
              <a:latin typeface="Candara" panose="020E0502030303020204" pitchFamily="34" charset="0"/>
            </a:endParaRPr>
          </a:p>
          <a:p>
            <a:pPr algn="ctr" defTabSz="1219170">
              <a:spcBef>
                <a:spcPct val="20000"/>
              </a:spcBef>
              <a:defRPr/>
            </a:pPr>
            <a:r>
              <a:rPr lang="en-US" sz="1200" dirty="0" err="1">
                <a:solidFill>
                  <a:schemeClr val="bg1"/>
                </a:solidFill>
                <a:latin typeface="Candara" panose="020E0502030303020204" pitchFamily="34" charset="0"/>
              </a:rPr>
              <a:t>Dopo</a:t>
            </a:r>
            <a:r>
              <a:rPr lang="en-US" sz="1200" dirty="0">
                <a:solidFill>
                  <a:schemeClr val="bg1"/>
                </a:solidFill>
                <a:latin typeface="Candara" panose="020E0502030303020204" pitchFamily="34" charset="0"/>
              </a:rPr>
              <a:t> aver </a:t>
            </a:r>
            <a:r>
              <a:rPr lang="en-US" sz="1200" dirty="0" err="1">
                <a:solidFill>
                  <a:schemeClr val="bg1"/>
                </a:solidFill>
                <a:latin typeface="Candara" panose="020E0502030303020204" pitchFamily="34" charset="0"/>
              </a:rPr>
              <a:t>individuato</a:t>
            </a:r>
            <a:r>
              <a:rPr lang="en-US" sz="1200" dirty="0">
                <a:solidFill>
                  <a:schemeClr val="bg1"/>
                </a:solidFill>
                <a:latin typeface="Candara" panose="020E0502030303020204" pitchFamily="34" charset="0"/>
              </a:rPr>
              <a:t> un dataset </a:t>
            </a:r>
            <a:r>
              <a:rPr lang="en-US" sz="1200" dirty="0" err="1">
                <a:solidFill>
                  <a:schemeClr val="bg1"/>
                </a:solidFill>
                <a:latin typeface="Candara" panose="020E0502030303020204" pitchFamily="34" charset="0"/>
              </a:rPr>
              <a:t>contenente</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dati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relativi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agli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acquisti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all’interno</a:t>
            </a:r>
            <a:r>
              <a:rPr lang="en-US" sz="1200" dirty="0">
                <a:solidFill>
                  <a:schemeClr val="bg1"/>
                </a:solidFill>
                <a:latin typeface="Candara" panose="020E0502030303020204" pitchFamily="34" charset="0"/>
              </a:rPr>
              <a:t> di un </a:t>
            </a:r>
            <a:r>
              <a:rPr lang="en-US" sz="1200" dirty="0" err="1">
                <a:solidFill>
                  <a:schemeClr val="bg1"/>
                </a:solidFill>
                <a:latin typeface="Candara" panose="020E0502030303020204" pitchFamily="34" charset="0"/>
              </a:rPr>
              <a:t>supermercato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abbiamo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provveduto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alla</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sua</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trasformazione</a:t>
            </a:r>
            <a:r>
              <a:rPr lang="en-US" sz="1200" dirty="0">
                <a:solidFill>
                  <a:schemeClr val="bg1"/>
                </a:solidFill>
                <a:latin typeface="Candara" panose="020E0502030303020204" pitchFamily="34" charset="0"/>
              </a:rPr>
              <a:t> in </a:t>
            </a:r>
            <a:r>
              <a:rPr lang="en-US" sz="1200" dirty="0" err="1">
                <a:solidFill>
                  <a:schemeClr val="bg1"/>
                </a:solidFill>
                <a:latin typeface="Candara" panose="020E0502030303020204" pitchFamily="34" charset="0"/>
              </a:rPr>
              <a:t>uno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binario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nonchè</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alla</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distorsione</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dei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dati</a:t>
            </a:r>
            <a:r>
              <a:rPr lang="en-US" sz="1200" dirty="0">
                <a:solidFill>
                  <a:schemeClr val="bg1"/>
                </a:solidFill>
                <a:latin typeface="Candara" panose="020E0502030303020204" pitchFamily="34" charset="0"/>
              </a:rPr>
              <a:t>.</a:t>
            </a:r>
          </a:p>
        </p:txBody>
      </p:sp>
      <p:sp>
        <p:nvSpPr>
          <p:cNvPr id="47" name="TextBox 46"/>
          <p:cNvSpPr txBox="1"/>
          <p:nvPr/>
        </p:nvSpPr>
        <p:spPr>
          <a:xfrm>
            <a:off x="3677839" y="2259741"/>
            <a:ext cx="2073511" cy="1581972"/>
          </a:xfrm>
          <a:prstGeom prst="rect">
            <a:avLst/>
          </a:prstGeom>
          <a:noFill/>
        </p:spPr>
        <p:txBody>
          <a:bodyPr wrap="square" rtlCol="0">
            <a:spAutoFit/>
          </a:bodyPr>
          <a:lstStyle/>
          <a:p>
            <a:pPr algn="ctr" defTabSz="1219170">
              <a:spcBef>
                <a:spcPct val="20000"/>
              </a:spcBef>
              <a:defRPr/>
            </a:pPr>
            <a:r>
              <a:rPr lang="en-US" sz="1600" b="1" dirty="0" err="1">
                <a:solidFill>
                  <a:schemeClr val="bg1"/>
                </a:solidFill>
                <a:latin typeface="Candara" panose="020E0502030303020204" pitchFamily="34" charset="0"/>
              </a:rPr>
              <a:t>Calcolo</a:t>
            </a:r>
            <a:r>
              <a:rPr lang="en-US" sz="1600" b="1" dirty="0">
                <a:solidFill>
                  <a:schemeClr val="bg1"/>
                </a:solidFill>
                <a:latin typeface="Candara" panose="020E0502030303020204" pitchFamily="34" charset="0"/>
              </a:rPr>
              <a:t> privacy </a:t>
            </a:r>
            <a:r>
              <a:rPr lang="en-US" sz="1600" b="1" dirty="0" err="1">
                <a:solidFill>
                  <a:schemeClr val="bg1"/>
                </a:solidFill>
                <a:latin typeface="Candara" panose="020E0502030303020204" pitchFamily="34" charset="0"/>
              </a:rPr>
              <a:t>ottenuta</a:t>
            </a:r>
            <a:endParaRPr lang="en-US" sz="1600" b="1" dirty="0">
              <a:solidFill>
                <a:schemeClr val="bg1"/>
              </a:solidFill>
              <a:latin typeface="Candara" panose="020E0502030303020204" pitchFamily="34" charset="0"/>
            </a:endParaRPr>
          </a:p>
          <a:p>
            <a:pPr algn="ctr" defTabSz="1219170">
              <a:spcBef>
                <a:spcPct val="20000"/>
              </a:spcBef>
              <a:defRPr/>
            </a:pPr>
            <a:r>
              <a:rPr lang="en-US" sz="1200" dirty="0" err="1">
                <a:solidFill>
                  <a:schemeClr val="bg1"/>
                </a:solidFill>
                <a:latin typeface="Candara" panose="020E0502030303020204" pitchFamily="34" charset="0"/>
              </a:rPr>
              <a:t>Abbiamo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quindi</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effettuato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il</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calcolo</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della</a:t>
            </a:r>
            <a:r>
              <a:rPr lang="en-US" sz="1200" dirty="0">
                <a:solidFill>
                  <a:schemeClr val="bg1"/>
                </a:solidFill>
                <a:latin typeface="Candara" panose="020E0502030303020204" pitchFamily="34" charset="0"/>
              </a:rPr>
              <a:t> privacy </a:t>
            </a:r>
            <a:r>
              <a:rPr lang="en-US" sz="1200" dirty="0" err="1">
                <a:solidFill>
                  <a:schemeClr val="bg1"/>
                </a:solidFill>
                <a:latin typeface="Candara" panose="020E0502030303020204" pitchFamily="34" charset="0"/>
              </a:rPr>
              <a:t>così</a:t>
            </a:r>
            <a:r>
              <a:rPr lang="en-US" sz="1200" dirty="0">
                <a:solidFill>
                  <a:schemeClr val="bg1"/>
                </a:solidFill>
                <a:latin typeface="Candara" panose="020E0502030303020204" pitchFamily="34" charset="0"/>
              </a:rPr>
              <a:t> </a:t>
            </a:r>
            <a:r>
              <a:rPr lang="en-US" sz="1200" dirty="0" err="1">
                <a:solidFill>
                  <a:schemeClr val="bg1"/>
                </a:solidFill>
                <a:latin typeface="Candara" panose="020E0502030303020204" pitchFamily="34" charset="0"/>
              </a:rPr>
              <a:t>ottenuta</a:t>
            </a:r>
            <a:r>
              <a:rPr lang="en-US" sz="1200" dirty="0">
                <a:solidFill>
                  <a:schemeClr val="bg1"/>
                </a:solidFill>
                <a:latin typeface="Candara" panose="020E0502030303020204" pitchFamily="34" charset="0"/>
              </a:rPr>
              <a:t> come:</a:t>
            </a:r>
          </a:p>
          <a:p>
            <a:pPr algn="ctr" defTabSz="1219170">
              <a:spcBef>
                <a:spcPct val="20000"/>
              </a:spcBef>
              <a:defRPr/>
            </a:pPr>
            <a:br>
              <a:rPr lang="en-US" sz="1200" dirty="0">
                <a:solidFill>
                  <a:schemeClr val="bg1"/>
                </a:solidFill>
                <a:latin typeface="Candara" panose="020E0502030303020204" pitchFamily="34" charset="0"/>
              </a:rPr>
            </a:br>
            <a:r>
              <a:rPr lang="en-US" sz="1200" dirty="0">
                <a:solidFill>
                  <a:schemeClr val="bg1"/>
                </a:solidFill>
                <a:latin typeface="Candara" panose="020E0502030303020204" pitchFamily="34" charset="0"/>
              </a:rPr>
              <a:t>privacy = (1-R) * 100</a:t>
            </a:r>
          </a:p>
        </p:txBody>
      </p:sp>
      <p:sp>
        <p:nvSpPr>
          <p:cNvPr id="48" name="TextBox 47"/>
          <p:cNvSpPr txBox="1"/>
          <p:nvPr/>
        </p:nvSpPr>
        <p:spPr>
          <a:xfrm>
            <a:off x="6425177" y="2259741"/>
            <a:ext cx="2073511" cy="1298817"/>
          </a:xfrm>
          <a:prstGeom prst="rect">
            <a:avLst/>
          </a:prstGeom>
          <a:noFill/>
        </p:spPr>
        <p:txBody>
          <a:bodyPr wrap="square" rtlCol="0">
            <a:spAutoFit/>
          </a:bodyPr>
          <a:lstStyle/>
          <a:p>
            <a:pPr algn="ctr" defTabSz="1219170">
              <a:spcBef>
                <a:spcPct val="20000"/>
              </a:spcBef>
              <a:defRPr/>
            </a:pPr>
            <a:r>
              <a:rPr lang="en-US" sz="1600" b="1" dirty="0" err="1">
                <a:solidFill>
                  <a:schemeClr val="bg1"/>
                </a:solidFill>
                <a:latin typeface="Candara" panose="020E0502030303020204" pitchFamily="34" charset="0"/>
              </a:rPr>
              <a:t>Calcolo</a:t>
            </a:r>
            <a:r>
              <a:rPr lang="en-US" sz="1600" b="1" dirty="0">
                <a:solidFill>
                  <a:schemeClr val="bg1"/>
                </a:solidFill>
                <a:latin typeface="Candara" panose="020E0502030303020204" pitchFamily="34" charset="0"/>
              </a:rPr>
              <a:t> support</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9" name="TextBox 48"/>
          <p:cNvSpPr txBox="1"/>
          <p:nvPr/>
        </p:nvSpPr>
        <p:spPr>
          <a:xfrm>
            <a:off x="9130139" y="2259140"/>
            <a:ext cx="2073511" cy="1298817"/>
          </a:xfrm>
          <a:prstGeom prst="rect">
            <a:avLst/>
          </a:prstGeom>
          <a:noFill/>
        </p:spPr>
        <p:txBody>
          <a:bodyPr wrap="square" rtlCol="0">
            <a:spAutoFit/>
          </a:bodyPr>
          <a:lstStyle/>
          <a:p>
            <a:pPr algn="ctr" defTabSz="1219170">
              <a:spcBef>
                <a:spcPct val="20000"/>
              </a:spcBef>
              <a:defRPr/>
            </a:pPr>
            <a:r>
              <a:rPr lang="en-US" sz="1600" b="1" dirty="0" err="1">
                <a:solidFill>
                  <a:schemeClr val="bg1"/>
                </a:solidFill>
                <a:latin typeface="Candara" panose="020E0502030303020204" pitchFamily="34" charset="0"/>
              </a:rPr>
              <a:t>Valutazione</a:t>
            </a:r>
            <a:r>
              <a:rPr lang="en-US" sz="1600" b="1" dirty="0">
                <a:solidFill>
                  <a:schemeClr val="bg1"/>
                </a:solidFill>
                <a:latin typeface="Candara" panose="020E0502030303020204" pitchFamily="34" charset="0"/>
              </a:rPr>
              <a:t> </a:t>
            </a:r>
            <a:r>
              <a:rPr lang="en-US" sz="1600" b="1">
                <a:solidFill>
                  <a:schemeClr val="bg1"/>
                </a:solidFill>
                <a:latin typeface="Candara" panose="020E0502030303020204" pitchFamily="34" charset="0"/>
              </a:rPr>
              <a:t>errori</a:t>
            </a:r>
            <a:endParaRPr lang="en-US" sz="1600" b="1" dirty="0">
              <a:solidFill>
                <a:schemeClr val="bg1"/>
              </a:solidFill>
              <a:latin typeface="Candara" panose="020E0502030303020204" pitchFamily="34" charset="0"/>
            </a:endParaRP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54" name="TextBox 53"/>
          <p:cNvSpPr txBox="1"/>
          <p:nvPr/>
        </p:nvSpPr>
        <p:spPr>
          <a:xfrm>
            <a:off x="3341511" y="258228"/>
            <a:ext cx="5508978" cy="769441"/>
          </a:xfrm>
          <a:prstGeom prst="rect">
            <a:avLst/>
          </a:prstGeom>
          <a:noFill/>
        </p:spPr>
        <p:txBody>
          <a:bodyPr wrap="square" rtlCol="0">
            <a:spAutoFit/>
          </a:bodyPr>
          <a:lstStyle/>
          <a:p>
            <a:pPr algn="ctr"/>
            <a:r>
              <a:rPr lang="it-IT" sz="4400" b="1" dirty="0">
                <a:solidFill>
                  <a:srgbClr val="4C4F54"/>
                </a:solidFill>
                <a:latin typeface="Candara" panose="020E0502030303020204" pitchFamily="34" charset="0"/>
              </a:rPr>
              <a:t>Procedimento</a:t>
            </a:r>
          </a:p>
        </p:txBody>
      </p:sp>
      <p:pic>
        <p:nvPicPr>
          <p:cNvPr id="20" name="Picture 1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
        <p:nvSpPr>
          <p:cNvPr id="21" name="Freeform 49">
            <a:extLst>
              <a:ext uri="{FF2B5EF4-FFF2-40B4-BE49-F238E27FC236}">
                <a16:creationId xmlns:a16="http://schemas.microsoft.com/office/drawing/2014/main" id="{0F56A11D-DC8B-4C71-8047-0747E22949D3}"/>
              </a:ext>
            </a:extLst>
          </p:cNvPr>
          <p:cNvSpPr/>
          <p:nvPr/>
        </p:nvSpPr>
        <p:spPr>
          <a:xfrm>
            <a:off x="7776" y="5074985"/>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50">
            <a:extLst>
              <a:ext uri="{FF2B5EF4-FFF2-40B4-BE49-F238E27FC236}">
                <a16:creationId xmlns:a16="http://schemas.microsoft.com/office/drawing/2014/main" id="{6B700C43-9177-45F8-A143-C2B7B9FAA815}"/>
              </a:ext>
            </a:extLst>
          </p:cNvPr>
          <p:cNvSpPr txBox="1"/>
          <p:nvPr/>
        </p:nvSpPr>
        <p:spPr>
          <a:xfrm>
            <a:off x="450775" y="5451280"/>
            <a:ext cx="10585647" cy="1138773"/>
          </a:xfrm>
          <a:prstGeom prst="rect">
            <a:avLst/>
          </a:prstGeom>
          <a:solidFill>
            <a:srgbClr val="189A80"/>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23" name="Freeform 49">
            <a:extLst>
              <a:ext uri="{FF2B5EF4-FFF2-40B4-BE49-F238E27FC236}">
                <a16:creationId xmlns:a16="http://schemas.microsoft.com/office/drawing/2014/main" id="{EF8EB1B6-13D4-4C7D-BE4D-29734844EB9E}"/>
              </a:ext>
            </a:extLst>
          </p:cNvPr>
          <p:cNvSpPr/>
          <p:nvPr/>
        </p:nvSpPr>
        <p:spPr>
          <a:xfrm>
            <a:off x="7776" y="5074984"/>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50">
            <a:extLst>
              <a:ext uri="{FF2B5EF4-FFF2-40B4-BE49-F238E27FC236}">
                <a16:creationId xmlns:a16="http://schemas.microsoft.com/office/drawing/2014/main" id="{79AFA067-C86B-4371-A885-3ADE73D714FF}"/>
              </a:ext>
            </a:extLst>
          </p:cNvPr>
          <p:cNvSpPr txBox="1"/>
          <p:nvPr/>
        </p:nvSpPr>
        <p:spPr>
          <a:xfrm>
            <a:off x="450775" y="5465985"/>
            <a:ext cx="10585647" cy="1138773"/>
          </a:xfrm>
          <a:prstGeom prst="rect">
            <a:avLst/>
          </a:prstGeom>
          <a:solidFill>
            <a:srgbClr val="EF9D27"/>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25" name="Freeform 49">
            <a:extLst>
              <a:ext uri="{FF2B5EF4-FFF2-40B4-BE49-F238E27FC236}">
                <a16:creationId xmlns:a16="http://schemas.microsoft.com/office/drawing/2014/main" id="{7CF41F8A-DA66-4806-A033-86EA2E6EADB1}"/>
              </a:ext>
            </a:extLst>
          </p:cNvPr>
          <p:cNvSpPr/>
          <p:nvPr/>
        </p:nvSpPr>
        <p:spPr>
          <a:xfrm>
            <a:off x="7776" y="5073419"/>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50">
            <a:extLst>
              <a:ext uri="{FF2B5EF4-FFF2-40B4-BE49-F238E27FC236}">
                <a16:creationId xmlns:a16="http://schemas.microsoft.com/office/drawing/2014/main" id="{1258FD76-DFA2-4547-84FF-9DC776774672}"/>
              </a:ext>
            </a:extLst>
          </p:cNvPr>
          <p:cNvSpPr txBox="1"/>
          <p:nvPr/>
        </p:nvSpPr>
        <p:spPr>
          <a:xfrm>
            <a:off x="450775" y="5449714"/>
            <a:ext cx="10585647" cy="1138773"/>
          </a:xfrm>
          <a:prstGeom prst="rect">
            <a:avLst/>
          </a:prstGeom>
          <a:solidFill>
            <a:srgbClr val="D34132"/>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Tree>
    <p:extLst>
      <p:ext uri="{BB962C8B-B14F-4D97-AF65-F5344CB8AC3E}">
        <p14:creationId xmlns:p14="http://schemas.microsoft.com/office/powerpoint/2010/main" val="33148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53" presetClass="entr" presetSubtype="52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1000" fill="hold"/>
                                        <p:tgtEl>
                                          <p:spTgt spid="35"/>
                                        </p:tgtEl>
                                        <p:attrNameLst>
                                          <p:attrName>ppt_w</p:attrName>
                                        </p:attrNameLst>
                                      </p:cBhvr>
                                      <p:tavLst>
                                        <p:tav tm="0">
                                          <p:val>
                                            <p:fltVal val="0"/>
                                          </p:val>
                                        </p:tav>
                                        <p:tav tm="100000">
                                          <p:val>
                                            <p:strVal val="#ppt_w"/>
                                          </p:val>
                                        </p:tav>
                                      </p:tavLst>
                                    </p:anim>
                                    <p:anim calcmode="lin" valueType="num">
                                      <p:cBhvr>
                                        <p:cTn id="11" dur="1000" fill="hold"/>
                                        <p:tgtEl>
                                          <p:spTgt spid="35"/>
                                        </p:tgtEl>
                                        <p:attrNameLst>
                                          <p:attrName>ppt_h</p:attrName>
                                        </p:attrNameLst>
                                      </p:cBhvr>
                                      <p:tavLst>
                                        <p:tav tm="0">
                                          <p:val>
                                            <p:fltVal val="0"/>
                                          </p:val>
                                        </p:tav>
                                        <p:tav tm="100000">
                                          <p:val>
                                            <p:strVal val="#ppt_h"/>
                                          </p:val>
                                        </p:tav>
                                      </p:tavLst>
                                    </p:anim>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fltVal val="0.5"/>
                                          </p:val>
                                        </p:tav>
                                        <p:tav tm="100000">
                                          <p:val>
                                            <p:strVal val="#ppt_x"/>
                                          </p:val>
                                        </p:tav>
                                      </p:tavLst>
                                    </p:anim>
                                    <p:anim calcmode="lin" valueType="num">
                                      <p:cBhvr>
                                        <p:cTn id="14" dur="1000" fill="hold"/>
                                        <p:tgtEl>
                                          <p:spTgt spid="35"/>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fltVal val="0"/>
                                          </p:val>
                                        </p:tav>
                                        <p:tav tm="100000">
                                          <p:val>
                                            <p:strVal val="#ppt_w"/>
                                          </p:val>
                                        </p:tav>
                                      </p:tavLst>
                                    </p:anim>
                                    <p:anim calcmode="lin" valueType="num">
                                      <p:cBhvr>
                                        <p:cTn id="18" dur="1000" fill="hold"/>
                                        <p:tgtEl>
                                          <p:spTgt spid="36"/>
                                        </p:tgtEl>
                                        <p:attrNameLst>
                                          <p:attrName>ppt_h</p:attrName>
                                        </p:attrNameLst>
                                      </p:cBhvr>
                                      <p:tavLst>
                                        <p:tav tm="0">
                                          <p:val>
                                            <p:fltVal val="0"/>
                                          </p:val>
                                        </p:tav>
                                        <p:tav tm="100000">
                                          <p:val>
                                            <p:strVal val="#ppt_h"/>
                                          </p:val>
                                        </p:tav>
                                      </p:tavLst>
                                    </p:anim>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fltVal val="0.5"/>
                                          </p:val>
                                        </p:tav>
                                        <p:tav tm="100000">
                                          <p:val>
                                            <p:strVal val="#ppt_x"/>
                                          </p:val>
                                        </p:tav>
                                      </p:tavLst>
                                    </p:anim>
                                    <p:anim calcmode="lin" valueType="num">
                                      <p:cBhvr>
                                        <p:cTn id="21" dur="1000" fill="hold"/>
                                        <p:tgtEl>
                                          <p:spTgt spid="36"/>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fill="hold"/>
                                        <p:tgtEl>
                                          <p:spTgt spid="37"/>
                                        </p:tgtEl>
                                        <p:attrNameLst>
                                          <p:attrName>ppt_w</p:attrName>
                                        </p:attrNameLst>
                                      </p:cBhvr>
                                      <p:tavLst>
                                        <p:tav tm="0">
                                          <p:val>
                                            <p:fltVal val="0"/>
                                          </p:val>
                                        </p:tav>
                                        <p:tav tm="100000">
                                          <p:val>
                                            <p:strVal val="#ppt_w"/>
                                          </p:val>
                                        </p:tav>
                                      </p:tavLst>
                                    </p:anim>
                                    <p:anim calcmode="lin" valueType="num">
                                      <p:cBhvr>
                                        <p:cTn id="25" dur="1000" fill="hold"/>
                                        <p:tgtEl>
                                          <p:spTgt spid="37"/>
                                        </p:tgtEl>
                                        <p:attrNameLst>
                                          <p:attrName>ppt_h</p:attrName>
                                        </p:attrNameLst>
                                      </p:cBhvr>
                                      <p:tavLst>
                                        <p:tav tm="0">
                                          <p:val>
                                            <p:fltVal val="0"/>
                                          </p:val>
                                        </p:tav>
                                        <p:tav tm="100000">
                                          <p:val>
                                            <p:strVal val="#ppt_h"/>
                                          </p:val>
                                        </p:tav>
                                      </p:tavLst>
                                    </p:anim>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fltVal val="0.5"/>
                                          </p:val>
                                        </p:tav>
                                        <p:tav tm="100000">
                                          <p:val>
                                            <p:strVal val="#ppt_x"/>
                                          </p:val>
                                        </p:tav>
                                      </p:tavLst>
                                    </p:anim>
                                    <p:anim calcmode="lin" valueType="num">
                                      <p:cBhvr>
                                        <p:cTn id="28" dur="1000" fill="hold"/>
                                        <p:tgtEl>
                                          <p:spTgt spid="3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fltVal val="0"/>
                                          </p:val>
                                        </p:tav>
                                        <p:tav tm="100000">
                                          <p:val>
                                            <p:strVal val="#ppt_w"/>
                                          </p:val>
                                        </p:tav>
                                      </p:tavLst>
                                    </p:anim>
                                    <p:anim calcmode="lin" valueType="num">
                                      <p:cBhvr>
                                        <p:cTn id="32" dur="1000" fill="hold"/>
                                        <p:tgtEl>
                                          <p:spTgt spid="38"/>
                                        </p:tgtEl>
                                        <p:attrNameLst>
                                          <p:attrName>ppt_h</p:attrName>
                                        </p:attrNameLst>
                                      </p:cBhvr>
                                      <p:tavLst>
                                        <p:tav tm="0">
                                          <p:val>
                                            <p:fltVal val="0"/>
                                          </p:val>
                                        </p:tav>
                                        <p:tav tm="100000">
                                          <p:val>
                                            <p:strVal val="#ppt_h"/>
                                          </p:val>
                                        </p:tav>
                                      </p:tavLst>
                                    </p:anim>
                                    <p:animEffect transition="in" filter="fade">
                                      <p:cBhvr>
                                        <p:cTn id="33" dur="1000"/>
                                        <p:tgtEl>
                                          <p:spTgt spid="38"/>
                                        </p:tgtEl>
                                      </p:cBhvr>
                                    </p:animEffect>
                                    <p:anim calcmode="lin" valueType="num">
                                      <p:cBhvr>
                                        <p:cTn id="34" dur="1000" fill="hold"/>
                                        <p:tgtEl>
                                          <p:spTgt spid="38"/>
                                        </p:tgtEl>
                                        <p:attrNameLst>
                                          <p:attrName>ppt_x</p:attrName>
                                        </p:attrNameLst>
                                      </p:cBhvr>
                                      <p:tavLst>
                                        <p:tav tm="0">
                                          <p:val>
                                            <p:fltVal val="0.5"/>
                                          </p:val>
                                        </p:tav>
                                        <p:tav tm="100000">
                                          <p:val>
                                            <p:strVal val="#ppt_x"/>
                                          </p:val>
                                        </p:tav>
                                      </p:tavLst>
                                    </p:anim>
                                    <p:anim calcmode="lin" valueType="num">
                                      <p:cBhvr>
                                        <p:cTn id="35" dur="1000" fill="hold"/>
                                        <p:tgtEl>
                                          <p:spTgt spid="38"/>
                                        </p:tgtEl>
                                        <p:attrNameLst>
                                          <p:attrName>ppt_y</p:attrName>
                                        </p:attrNameLst>
                                      </p:cBhvr>
                                      <p:tavLst>
                                        <p:tav tm="0">
                                          <p:val>
                                            <p:fltVal val="0.5"/>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wipe(left)">
                                      <p:cBhvr>
                                        <p:cTn id="48" dur="500"/>
                                        <p:tgtEl>
                                          <p:spTgt spid="87"/>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wipe(left)">
                                      <p:cBhvr>
                                        <p:cTn id="56" dur="500"/>
                                        <p:tgtEl>
                                          <p:spTgt spid="88"/>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up)">
                                      <p:cBhvr>
                                        <p:cTn id="60" dur="500"/>
                                        <p:tgtEl>
                                          <p:spTgt spid="48"/>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left)">
                                      <p:cBhvr>
                                        <p:cTn id="64" dur="500"/>
                                        <p:tgtEl>
                                          <p:spTgt spid="89"/>
                                        </p:tgtEl>
                                      </p:cBhvr>
                                    </p:animEffect>
                                  </p:childTnLst>
                                </p:cTn>
                              </p:par>
                            </p:childTnLst>
                          </p:cTn>
                        </p:par>
                        <p:par>
                          <p:cTn id="65" fill="hold">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up)">
                                      <p:cBhvr>
                                        <p:cTn id="68" dur="500"/>
                                        <p:tgtEl>
                                          <p:spTgt spid="49"/>
                                        </p:tgtEl>
                                      </p:cBhvr>
                                    </p:animEffect>
                                  </p:childTnLst>
                                </p:cTn>
                              </p:par>
                            </p:childTnLst>
                          </p:cTn>
                        </p:par>
                        <p:par>
                          <p:cTn id="69" fill="hold">
                            <p:stCondLst>
                              <p:cond delay="4500"/>
                            </p:stCondLst>
                            <p:childTnLst>
                              <p:par>
                                <p:cTn id="70" presetID="42"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000"/>
                                        <p:tgtEl>
                                          <p:spTgt spid="23"/>
                                        </p:tgtEl>
                                      </p:cBhvr>
                                    </p:animEffect>
                                    <p:anim calcmode="lin" valueType="num">
                                      <p:cBhvr>
                                        <p:cTn id="92" dur="1000" fill="hold"/>
                                        <p:tgtEl>
                                          <p:spTgt spid="23"/>
                                        </p:tgtEl>
                                        <p:attrNameLst>
                                          <p:attrName>ppt_x</p:attrName>
                                        </p:attrNameLst>
                                      </p:cBhvr>
                                      <p:tavLst>
                                        <p:tav tm="0">
                                          <p:val>
                                            <p:strVal val="#ppt_x"/>
                                          </p:val>
                                        </p:tav>
                                        <p:tav tm="100000">
                                          <p:val>
                                            <p:strVal val="#ppt_x"/>
                                          </p:val>
                                        </p:tav>
                                      </p:tavLst>
                                    </p:anim>
                                    <p:anim calcmode="lin" valueType="num">
                                      <p:cBhvr>
                                        <p:cTn id="93" dur="1000" fill="hold"/>
                                        <p:tgtEl>
                                          <p:spTgt spid="2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1000"/>
                                        <p:tgtEl>
                                          <p:spTgt spid="24"/>
                                        </p:tgtEl>
                                      </p:cBhvr>
                                    </p:animEffect>
                                    <p:anim calcmode="lin" valueType="num">
                                      <p:cBhvr>
                                        <p:cTn id="97" dur="1000" fill="hold"/>
                                        <p:tgtEl>
                                          <p:spTgt spid="24"/>
                                        </p:tgtEl>
                                        <p:attrNameLst>
                                          <p:attrName>ppt_x</p:attrName>
                                        </p:attrNameLst>
                                      </p:cBhvr>
                                      <p:tavLst>
                                        <p:tav tm="0">
                                          <p:val>
                                            <p:strVal val="#ppt_x"/>
                                          </p:val>
                                        </p:tav>
                                        <p:tav tm="100000">
                                          <p:val>
                                            <p:strVal val="#ppt_x"/>
                                          </p:val>
                                        </p:tav>
                                      </p:tavLst>
                                    </p:anim>
                                    <p:anim calcmode="lin" valueType="num">
                                      <p:cBhvr>
                                        <p:cTn id="9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1000"/>
                                        <p:tgtEl>
                                          <p:spTgt spid="25"/>
                                        </p:tgtEl>
                                      </p:cBhvr>
                                    </p:animEffect>
                                    <p:anim calcmode="lin" valueType="num">
                                      <p:cBhvr>
                                        <p:cTn id="104" dur="1000" fill="hold"/>
                                        <p:tgtEl>
                                          <p:spTgt spid="25"/>
                                        </p:tgtEl>
                                        <p:attrNameLst>
                                          <p:attrName>ppt_x</p:attrName>
                                        </p:attrNameLst>
                                      </p:cBhvr>
                                      <p:tavLst>
                                        <p:tav tm="0">
                                          <p:val>
                                            <p:strVal val="#ppt_x"/>
                                          </p:val>
                                        </p:tav>
                                        <p:tav tm="100000">
                                          <p:val>
                                            <p:strVal val="#ppt_x"/>
                                          </p:val>
                                        </p:tav>
                                      </p:tavLst>
                                    </p:anim>
                                    <p:anim calcmode="lin" valueType="num">
                                      <p:cBhvr>
                                        <p:cTn id="105" dur="1000" fill="hold"/>
                                        <p:tgtEl>
                                          <p:spTgt spid="2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ppt_x</p:attrName>
                                        </p:attrNameLst>
                                      </p:cBhvr>
                                      <p:tavLst>
                                        <p:tav tm="0">
                                          <p:val>
                                            <p:strVal val="#ppt_x"/>
                                          </p:val>
                                        </p:tav>
                                        <p:tav tm="100000">
                                          <p:val>
                                            <p:strVal val="#ppt_x"/>
                                          </p:val>
                                        </p:tav>
                                      </p:tavLst>
                                    </p:anim>
                                    <p:anim calcmode="lin" valueType="num">
                                      <p:cBhvr>
                                        <p:cTn id="11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35" grpId="0" animBg="1"/>
      <p:bldP spid="36" grpId="0" animBg="1"/>
      <p:bldP spid="37" grpId="0" animBg="1"/>
      <p:bldP spid="38" grpId="0" animBg="1"/>
      <p:bldP spid="87" grpId="0" animBg="1"/>
      <p:bldP spid="88" grpId="0" animBg="1"/>
      <p:bldP spid="89" grpId="0" animBg="1"/>
      <p:bldP spid="46" grpId="0"/>
      <p:bldP spid="47" grpId="0"/>
      <p:bldP spid="48" grpId="0"/>
      <p:bldP spid="49" grpId="0"/>
      <p:bldP spid="54" grpId="0"/>
      <p:bldP spid="21" grpId="0" animBg="1"/>
      <p:bldP spid="22" grpId="0" animBg="1"/>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ardrop 45"/>
          <p:cNvSpPr/>
          <p:nvPr/>
        </p:nvSpPr>
        <p:spPr>
          <a:xfrm rot="2720395">
            <a:off x="602803" y="4270654"/>
            <a:ext cx="360000" cy="360000"/>
          </a:xfrm>
          <a:prstGeom prst="teardrop">
            <a:avLst/>
          </a:prstGeom>
          <a:solidFill>
            <a:srgbClr val="D341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2720395">
            <a:off x="607717" y="3343004"/>
            <a:ext cx="360000" cy="360000"/>
          </a:xfrm>
          <a:prstGeom prst="teardrop">
            <a:avLst/>
          </a:prstGeom>
          <a:solidFill>
            <a:srgbClr val="EF9D2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2720395">
            <a:off x="602803" y="2413123"/>
            <a:ext cx="360000" cy="360000"/>
          </a:xfrm>
          <a:prstGeom prst="teardrop">
            <a:avLst/>
          </a:prstGeom>
          <a:solidFill>
            <a:srgbClr val="189A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2720395">
            <a:off x="602802" y="1483241"/>
            <a:ext cx="360000" cy="360000"/>
          </a:xfrm>
          <a:prstGeom prst="teardrop">
            <a:avLst/>
          </a:prstGeom>
          <a:solidFill>
            <a:srgbClr val="34738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41511" y="241450"/>
            <a:ext cx="5508978" cy="769441"/>
          </a:xfrm>
          <a:prstGeom prst="rect">
            <a:avLst/>
          </a:prstGeom>
          <a:noFill/>
        </p:spPr>
        <p:txBody>
          <a:bodyPr wrap="square" rtlCol="0">
            <a:spAutoFit/>
          </a:bodyPr>
          <a:lstStyle/>
          <a:p>
            <a:pPr algn="ctr"/>
            <a:r>
              <a:rPr lang="en-US" sz="4400" b="1" dirty="0" err="1">
                <a:solidFill>
                  <a:srgbClr val="4C4F54"/>
                </a:solidFill>
                <a:latin typeface="Candara" panose="020E0502030303020204" pitchFamily="34" charset="0"/>
              </a:rPr>
              <a:t>Problemi</a:t>
            </a:r>
            <a:endParaRPr lang="en-US" sz="4400" b="1" dirty="0">
              <a:solidFill>
                <a:srgbClr val="4C4F54"/>
              </a:solidFill>
              <a:latin typeface="Candara" panose="020E0502030303020204" pitchFamily="34" charset="0"/>
            </a:endParaRPr>
          </a:p>
        </p:txBody>
      </p:sp>
      <p:sp>
        <p:nvSpPr>
          <p:cNvPr id="26" name="TextBox 25"/>
          <p:cNvSpPr txBox="1"/>
          <p:nvPr/>
        </p:nvSpPr>
        <p:spPr>
          <a:xfrm>
            <a:off x="982517" y="1290831"/>
            <a:ext cx="5256123" cy="744819"/>
          </a:xfrm>
          <a:prstGeom prst="rect">
            <a:avLst/>
          </a:prstGeom>
          <a:noFill/>
        </p:spPr>
        <p:txBody>
          <a:bodyPr wrap="square" rtlCol="0">
            <a:spAutoFit/>
          </a:bodyPr>
          <a:lstStyle/>
          <a:p>
            <a:pPr algn="ctr" defTabSz="1219170">
              <a:spcBef>
                <a:spcPct val="20000"/>
              </a:spcBef>
              <a:defRPr/>
            </a:pPr>
            <a:r>
              <a:rPr lang="en-US" sz="1600" b="1" dirty="0" err="1">
                <a:solidFill>
                  <a:srgbClr val="34738D"/>
                </a:solidFill>
                <a:latin typeface="Candara" panose="020E0502030303020204" pitchFamily="34" charset="0"/>
              </a:rPr>
              <a:t>Calcolo</a:t>
            </a:r>
            <a:r>
              <a:rPr lang="en-US" sz="1600" b="1" dirty="0">
                <a:solidFill>
                  <a:srgbClr val="34738D"/>
                </a:solidFill>
                <a:latin typeface="Candara" panose="020E0502030303020204" pitchFamily="34" charset="0"/>
              </a:rPr>
              <a:t> di C_T</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pic>
        <p:nvPicPr>
          <p:cNvPr id="12" name="Immagine 11">
            <a:extLst>
              <a:ext uri="{FF2B5EF4-FFF2-40B4-BE49-F238E27FC236}">
                <a16:creationId xmlns:a16="http://schemas.microsoft.com/office/drawing/2014/main" id="{98EB2B6B-1CF8-4736-BA9A-774DD7F56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000" y="6220686"/>
            <a:ext cx="1080000" cy="658286"/>
          </a:xfrm>
          <a:prstGeom prst="rect">
            <a:avLst/>
          </a:prstGeom>
        </p:spPr>
      </p:pic>
      <p:sp>
        <p:nvSpPr>
          <p:cNvPr id="13" name="TextBox 25">
            <a:extLst>
              <a:ext uri="{FF2B5EF4-FFF2-40B4-BE49-F238E27FC236}">
                <a16:creationId xmlns:a16="http://schemas.microsoft.com/office/drawing/2014/main" id="{820FC78E-393A-474E-B8FB-7700FFDC675D}"/>
              </a:ext>
            </a:extLst>
          </p:cNvPr>
          <p:cNvSpPr txBox="1"/>
          <p:nvPr/>
        </p:nvSpPr>
        <p:spPr>
          <a:xfrm>
            <a:off x="982517" y="2216559"/>
            <a:ext cx="5256123" cy="744819"/>
          </a:xfrm>
          <a:prstGeom prst="rect">
            <a:avLst/>
          </a:prstGeom>
          <a:noFill/>
        </p:spPr>
        <p:txBody>
          <a:bodyPr wrap="square" rtlCol="0">
            <a:spAutoFit/>
          </a:bodyPr>
          <a:lstStyle/>
          <a:p>
            <a:pPr algn="ctr" defTabSz="1219170">
              <a:spcBef>
                <a:spcPct val="20000"/>
              </a:spcBef>
              <a:defRPr/>
            </a:pPr>
            <a:r>
              <a:rPr lang="en-US" sz="1600" b="1" dirty="0" err="1">
                <a:solidFill>
                  <a:srgbClr val="189A80"/>
                </a:solidFill>
                <a:latin typeface="Candara" panose="020E0502030303020204" pitchFamily="34" charset="0"/>
              </a:rPr>
              <a:t>Pesantezza</a:t>
            </a:r>
            <a:r>
              <a:rPr lang="en-US" sz="1600" b="1" dirty="0">
                <a:solidFill>
                  <a:srgbClr val="189A80"/>
                </a:solidFill>
                <a:latin typeface="Candara" panose="020E0502030303020204" pitchFamily="34" charset="0"/>
              </a:rPr>
              <a:t> </a:t>
            </a:r>
            <a:r>
              <a:rPr lang="en-US" sz="1600" b="1" dirty="0" err="1">
                <a:solidFill>
                  <a:srgbClr val="189A80"/>
                </a:solidFill>
                <a:latin typeface="Candara" panose="020E0502030303020204" pitchFamily="34" charset="0"/>
              </a:rPr>
              <a:t>calcoli</a:t>
            </a:r>
            <a:endParaRPr lang="en-US" sz="1600" b="1" dirty="0">
              <a:solidFill>
                <a:srgbClr val="34738D"/>
              </a:solidFill>
              <a:latin typeface="Candara" panose="020E0502030303020204" pitchFamily="34" charset="0"/>
            </a:endParaRP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4" name="TextBox 25">
            <a:extLst>
              <a:ext uri="{FF2B5EF4-FFF2-40B4-BE49-F238E27FC236}">
                <a16:creationId xmlns:a16="http://schemas.microsoft.com/office/drawing/2014/main" id="{0D4C3E5F-90E6-465D-B735-6FEC71763A9B}"/>
              </a:ext>
            </a:extLst>
          </p:cNvPr>
          <p:cNvSpPr txBox="1"/>
          <p:nvPr/>
        </p:nvSpPr>
        <p:spPr>
          <a:xfrm>
            <a:off x="982516" y="3151804"/>
            <a:ext cx="5256123" cy="744819"/>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Dataset </a:t>
            </a:r>
            <a:r>
              <a:rPr lang="en-US" sz="1600" b="1" dirty="0" err="1">
                <a:solidFill>
                  <a:srgbClr val="EF9D27"/>
                </a:solidFill>
                <a:latin typeface="Candara" panose="020E0502030303020204" pitchFamily="34" charset="0"/>
              </a:rPr>
              <a:t>randomico</a:t>
            </a:r>
            <a:endParaRPr lang="en-US" sz="1600" b="1" dirty="0">
              <a:solidFill>
                <a:srgbClr val="34738D"/>
              </a:solidFill>
              <a:latin typeface="Candara" panose="020E0502030303020204" pitchFamily="34" charset="0"/>
            </a:endParaRP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5" name="TextBox 25">
            <a:extLst>
              <a:ext uri="{FF2B5EF4-FFF2-40B4-BE49-F238E27FC236}">
                <a16:creationId xmlns:a16="http://schemas.microsoft.com/office/drawing/2014/main" id="{7F91E70A-48DC-46DE-A74F-6CD75A110136}"/>
              </a:ext>
            </a:extLst>
          </p:cNvPr>
          <p:cNvSpPr txBox="1"/>
          <p:nvPr/>
        </p:nvSpPr>
        <p:spPr>
          <a:xfrm>
            <a:off x="982516" y="4077532"/>
            <a:ext cx="5256123" cy="744819"/>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TODO 2…</a:t>
            </a:r>
            <a:endParaRPr lang="en-US" sz="1600" b="1" dirty="0">
              <a:solidFill>
                <a:srgbClr val="34738D"/>
              </a:solidFill>
              <a:latin typeface="Candara" panose="020E0502030303020204" pitchFamily="34" charset="0"/>
            </a:endParaRP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Tree>
    <p:extLst>
      <p:ext uri="{BB962C8B-B14F-4D97-AF65-F5344CB8AC3E}">
        <p14:creationId xmlns:p14="http://schemas.microsoft.com/office/powerpoint/2010/main" val="32367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 calcmode="lin" valueType="num">
                                      <p:cBhvr>
                                        <p:cTn id="24" dur="500" fill="hold"/>
                                        <p:tgtEl>
                                          <p:spTgt spid="44"/>
                                        </p:tgtEl>
                                        <p:attrNameLst>
                                          <p:attrName>style.rotation</p:attrName>
                                        </p:attrNameLst>
                                      </p:cBhvr>
                                      <p:tavLst>
                                        <p:tav tm="0">
                                          <p:val>
                                            <p:fltVal val="360"/>
                                          </p:val>
                                        </p:tav>
                                        <p:tav tm="100000">
                                          <p:val>
                                            <p:fltVal val="0"/>
                                          </p:val>
                                        </p:tav>
                                      </p:tavLst>
                                    </p:anim>
                                    <p:animEffect transition="in" filter="fade">
                                      <p:cBhvr>
                                        <p:cTn id="25" dur="500"/>
                                        <p:tgtEl>
                                          <p:spTgt spid="44"/>
                                        </p:tgtEl>
                                      </p:cBhvr>
                                    </p:animEffect>
                                  </p:childTnLst>
                                </p:cTn>
                              </p:par>
                            </p:childTnLst>
                          </p:cTn>
                        </p:par>
                        <p:par>
                          <p:cTn id="26" fill="hold">
                            <p:stCondLst>
                              <p:cond delay="2000"/>
                            </p:stCondLst>
                            <p:childTnLst>
                              <p:par>
                                <p:cTn id="27" presetID="49" presetClass="entr" presetSubtype="0" decel="10000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 calcmode="lin" valueType="num">
                                      <p:cBhvr>
                                        <p:cTn id="31" dur="500" fill="hold"/>
                                        <p:tgtEl>
                                          <p:spTgt spid="45"/>
                                        </p:tgtEl>
                                        <p:attrNameLst>
                                          <p:attrName>style.rotation</p:attrName>
                                        </p:attrNameLst>
                                      </p:cBhvr>
                                      <p:tavLst>
                                        <p:tav tm="0">
                                          <p:val>
                                            <p:fltVal val="360"/>
                                          </p:val>
                                        </p:tav>
                                        <p:tav tm="100000">
                                          <p:val>
                                            <p:fltVal val="0"/>
                                          </p:val>
                                        </p:tav>
                                      </p:tavLst>
                                    </p:anim>
                                    <p:animEffect transition="in" filter="fade">
                                      <p:cBhvr>
                                        <p:cTn id="32" dur="500"/>
                                        <p:tgtEl>
                                          <p:spTgt spid="45"/>
                                        </p:tgtEl>
                                      </p:cBhvr>
                                    </p:animEffect>
                                  </p:childTnLst>
                                </p:cTn>
                              </p:par>
                            </p:childTnLst>
                          </p:cTn>
                        </p:par>
                        <p:par>
                          <p:cTn id="33" fill="hold">
                            <p:stCondLst>
                              <p:cond delay="2500"/>
                            </p:stCondLst>
                            <p:childTnLst>
                              <p:par>
                                <p:cTn id="34" presetID="49" presetClass="entr" presetSubtype="0" decel="10000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 calcmode="lin" valueType="num">
                                      <p:cBhvr>
                                        <p:cTn id="38" dur="500" fill="hold"/>
                                        <p:tgtEl>
                                          <p:spTgt spid="46"/>
                                        </p:tgtEl>
                                        <p:attrNameLst>
                                          <p:attrName>style.rotation</p:attrName>
                                        </p:attrNameLst>
                                      </p:cBhvr>
                                      <p:tavLst>
                                        <p:tav tm="0">
                                          <p:val>
                                            <p:fltVal val="360"/>
                                          </p:val>
                                        </p:tav>
                                        <p:tav tm="100000">
                                          <p:val>
                                            <p:fltVal val="0"/>
                                          </p:val>
                                        </p:tav>
                                      </p:tavLst>
                                    </p:anim>
                                    <p:animEffect transition="in" filter="fade">
                                      <p:cBhvr>
                                        <p:cTn id="39" dur="500"/>
                                        <p:tgtEl>
                                          <p:spTgt spid="46"/>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4" grpId="0" animBg="1"/>
      <p:bldP spid="11" grpId="0" animBg="1"/>
      <p:bldP spid="25" grpId="0"/>
      <p:bldP spid="26"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41510" y="1797783"/>
            <a:ext cx="5508978" cy="1446550"/>
          </a:xfrm>
          <a:prstGeom prst="rect">
            <a:avLst/>
          </a:prstGeom>
          <a:noFill/>
        </p:spPr>
        <p:txBody>
          <a:bodyPr wrap="square" rtlCol="0">
            <a:spAutoFit/>
          </a:bodyPr>
          <a:lstStyle/>
          <a:p>
            <a:pPr algn="ctr"/>
            <a:r>
              <a:rPr lang="en-US" sz="4400" b="1" dirty="0" err="1">
                <a:latin typeface="Candara" panose="020E0502030303020204" pitchFamily="34" charset="0"/>
              </a:rPr>
              <a:t>Grazie</a:t>
            </a:r>
            <a:r>
              <a:rPr lang="en-US" sz="4400" b="1" dirty="0">
                <a:latin typeface="Candara" panose="020E0502030303020204" pitchFamily="34" charset="0"/>
              </a:rPr>
              <a:t> per </a:t>
            </a:r>
            <a:r>
              <a:rPr lang="en-US" sz="4400" b="1" dirty="0" err="1">
                <a:latin typeface="Candara" panose="020E0502030303020204" pitchFamily="34" charset="0"/>
              </a:rPr>
              <a:t>l’attenzione</a:t>
            </a:r>
            <a:endParaRPr lang="en-US" sz="4400" b="1" dirty="0">
              <a:latin typeface="Candara" panose="020E0502030303020204" pitchFamily="34" charset="0"/>
            </a:endParaRPr>
          </a:p>
        </p:txBody>
      </p:sp>
      <p:grpSp>
        <p:nvGrpSpPr>
          <p:cNvPr id="3" name="Group 2"/>
          <p:cNvGrpSpPr/>
          <p:nvPr/>
        </p:nvGrpSpPr>
        <p:grpSpPr>
          <a:xfrm>
            <a:off x="5135879" y="3244333"/>
            <a:ext cx="1920240" cy="91440"/>
            <a:chOff x="4831644" y="3200400"/>
            <a:chExt cx="1920240" cy="91440"/>
          </a:xfrm>
        </p:grpSpPr>
        <p:sp>
          <p:nvSpPr>
            <p:cNvPr id="2" name="Rectangle 1"/>
            <p:cNvSpPr/>
            <p:nvPr/>
          </p:nvSpPr>
          <p:spPr>
            <a:xfrm>
              <a:off x="4831644" y="3200400"/>
              <a:ext cx="640080" cy="91440"/>
            </a:xfrm>
            <a:prstGeom prst="rect">
              <a:avLst/>
            </a:prstGeom>
            <a:solidFill>
              <a:srgbClr val="347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189A8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EF9D2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43">
            <a:extLst>
              <a:ext uri="{FF2B5EF4-FFF2-40B4-BE49-F238E27FC236}">
                <a16:creationId xmlns:a16="http://schemas.microsoft.com/office/drawing/2014/main" id="{D8EB1D65-371B-485E-90D0-4E80C6EB2D84}"/>
              </a:ext>
            </a:extLst>
          </p:cNvPr>
          <p:cNvSpPr txBox="1"/>
          <p:nvPr/>
        </p:nvSpPr>
        <p:spPr>
          <a:xfrm>
            <a:off x="0" y="6604084"/>
            <a:ext cx="12192000" cy="253916"/>
          </a:xfrm>
          <a:prstGeom prst="rect">
            <a:avLst/>
          </a:prstGeom>
          <a:noFill/>
        </p:spPr>
        <p:txBody>
          <a:bodyPr wrap="square" rtlCol="0" anchor="ctr" anchorCtr="1">
            <a:spAutoFit/>
          </a:bodyPr>
          <a:lstStyle/>
          <a:p>
            <a:pPr algn="ctr"/>
            <a:r>
              <a:rPr lang="en-US" sz="1050" b="1" dirty="0" err="1">
                <a:latin typeface="Candara" panose="020E0502030303020204" pitchFamily="34" charset="0"/>
                <a:cs typeface="Estrangelo Edessa" panose="03080600000000000000" pitchFamily="66" charset="0"/>
              </a:rPr>
              <a:t>Università</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degli</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studi</a:t>
            </a:r>
            <a:r>
              <a:rPr lang="en-US" sz="1050" b="1" dirty="0">
                <a:latin typeface="Candara" panose="020E0502030303020204" pitchFamily="34" charset="0"/>
                <a:cs typeface="Estrangelo Edessa" panose="03080600000000000000" pitchFamily="66" charset="0"/>
              </a:rPr>
              <a:t> di Genova, DIBRIS</a:t>
            </a:r>
          </a:p>
        </p:txBody>
      </p:sp>
    </p:spTree>
    <p:extLst>
      <p:ext uri="{BB962C8B-B14F-4D97-AF65-F5344CB8AC3E}">
        <p14:creationId xmlns:p14="http://schemas.microsoft.com/office/powerpoint/2010/main" val="35226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634</Words>
  <Application>Microsoft Office PowerPoint</Application>
  <PresentationFormat>Widescreen</PresentationFormat>
  <Paragraphs>50</Paragraphs>
  <Slides>5</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vt:i4>
      </vt:variant>
    </vt:vector>
  </HeadingPairs>
  <TitlesOfParts>
    <vt:vector size="12" baseType="lpstr">
      <vt:lpstr>Arial</vt:lpstr>
      <vt:lpstr>Calibri</vt:lpstr>
      <vt:lpstr>Calibri Light</vt:lpstr>
      <vt:lpstr>Candara</vt:lpstr>
      <vt:lpstr>Estrangelo Edessa</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Utente</dc:creator>
  <cp:lastModifiedBy>Jacopo Favaro</cp:lastModifiedBy>
  <cp:revision>9</cp:revision>
  <dcterms:created xsi:type="dcterms:W3CDTF">2019-03-15T11:01:55Z</dcterms:created>
  <dcterms:modified xsi:type="dcterms:W3CDTF">2019-03-15T14:28:00Z</dcterms:modified>
</cp:coreProperties>
</file>