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57" r:id="rId2"/>
    <p:sldId id="445" r:id="rId3"/>
    <p:sldId id="446" r:id="rId4"/>
    <p:sldId id="459" r:id="rId5"/>
    <p:sldId id="447" r:id="rId6"/>
    <p:sldId id="458" r:id="rId7"/>
    <p:sldId id="460" r:id="rId8"/>
    <p:sldId id="3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FA3D"/>
    <a:srgbClr val="D34132"/>
    <a:srgbClr val="EF9D27"/>
    <a:srgbClr val="189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0873-D02A-4646-AD63-4D060B4B73E7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08692-5BAB-4904-B5AB-C6174984D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9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2643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1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t>‹N›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4067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476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91818" y="613561"/>
            <a:ext cx="5394960" cy="914400"/>
            <a:chOff x="786772" y="789407"/>
            <a:chExt cx="5394960" cy="914400"/>
          </a:xfrm>
        </p:grpSpPr>
        <p:sp>
          <p:nvSpPr>
            <p:cNvPr id="43" name="Freeform 42"/>
            <p:cNvSpPr>
              <a:spLocks noChangeAspect="1"/>
            </p:cNvSpPr>
            <p:nvPr/>
          </p:nvSpPr>
          <p:spPr>
            <a:xfrm>
              <a:off x="786772" y="789407"/>
              <a:ext cx="5394960" cy="914400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62768F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3932" y="875489"/>
              <a:ext cx="5120640" cy="73866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4200" b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MASK SCHEME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73820" y="1275490"/>
            <a:ext cx="4189445" cy="677108"/>
            <a:chOff x="2536447" y="1451336"/>
            <a:chExt cx="3108960" cy="677108"/>
          </a:xfrm>
        </p:grpSpPr>
        <p:sp>
          <p:nvSpPr>
            <p:cNvPr id="42" name="Freeform 41"/>
            <p:cNvSpPr>
              <a:spLocks noChangeAspect="1"/>
            </p:cNvSpPr>
            <p:nvPr/>
          </p:nvSpPr>
          <p:spPr>
            <a:xfrm>
              <a:off x="2536447" y="1534980"/>
              <a:ext cx="3108960" cy="526951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887" y="1451336"/>
              <a:ext cx="2926080" cy="677108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- </a:t>
              </a:r>
              <a:r>
                <a:rPr lang="en-US" sz="16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Mining Associations with Secrecy Konstraints -</a:t>
              </a:r>
            </a:p>
          </p:txBody>
        </p:sp>
      </p:grpSp>
      <p:sp>
        <p:nvSpPr>
          <p:cNvPr id="24" name="TextBox 43">
            <a:extLst>
              <a:ext uri="{FF2B5EF4-FFF2-40B4-BE49-F238E27FC236}">
                <a16:creationId xmlns:a16="http://schemas.microsoft.com/office/drawing/2014/main" id="{EA4EDF41-4D4A-46FF-BDBB-DC0E71AE05B9}"/>
              </a:ext>
            </a:extLst>
          </p:cNvPr>
          <p:cNvSpPr txBox="1"/>
          <p:nvPr/>
        </p:nvSpPr>
        <p:spPr>
          <a:xfrm>
            <a:off x="0" y="2242757"/>
            <a:ext cx="12192000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Data Protection &amp; Privacy </a:t>
            </a:r>
            <a:r>
              <a:rPr lang="en-US" sz="42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a.a.</a:t>
            </a:r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2018/2019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81AC59-E491-4EEC-B33D-7E9E514E534A}"/>
              </a:ext>
            </a:extLst>
          </p:cNvPr>
          <p:cNvSpPr txBox="1"/>
          <p:nvPr/>
        </p:nvSpPr>
        <p:spPr>
          <a:xfrm>
            <a:off x="0" y="3338093"/>
            <a:ext cx="121920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Progetto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a </a:t>
            </a:r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cura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Fabrizio Zavanone e Jacopo Favaro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863475FC-22BA-4C29-96EE-B1B9B165943A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15011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Introduzione</a:t>
            </a:r>
            <a:endParaRPr lang="en-US" sz="4400" b="1" dirty="0">
              <a:latin typeface="Candara" panose="020E0502030303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311" y="1435639"/>
            <a:ext cx="435221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D34132"/>
                </a:solidFill>
                <a:latin typeface="Candara" panose="020E0502030303020204" pitchFamily="34" charset="0"/>
              </a:rPr>
              <a:t>Problema</a:t>
            </a:r>
            <a:endParaRPr lang="en-US" sz="20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mining del basket market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rappresenta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generico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durante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visita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supermercato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molti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raccogliere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informazioni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regole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associative per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gruppi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importante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preservare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degli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potrebbero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voler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rendere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loro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4289" y="1426811"/>
            <a:ext cx="4352400" cy="305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Approccio</a:t>
            </a:r>
            <a:endParaRPr lang="en-US" sz="20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probabilistica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Bernoulli.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successivamente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partendo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conoscenza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alterato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probabilità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Infine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comparati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ricavati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l’algoritmo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Apriori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originario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6700C91-7681-4F88-B0E0-1064CFAAF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0775" y="5451280"/>
            <a:ext cx="10585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originale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xorato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complemento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risultato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una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distribuzione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Bernoulli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In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questo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modo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l’i-esmo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lasciato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inalterato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e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cambiato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1-p. Al miner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verranno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forniti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ed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alterazione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semplicità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stesso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tutto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dataset.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886275" y="2114876"/>
            <a:ext cx="2304280" cy="2457899"/>
          </a:xfrm>
          <a:prstGeom prst="round2DiagRect">
            <a:avLst/>
          </a:pr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586015" y="2141469"/>
            <a:ext cx="2304280" cy="2457899"/>
          </a:xfrm>
          <a:prstGeom prst="round2DiagRect">
            <a:avLst/>
          </a:pr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ound Diagonal Corner Rectangle 36"/>
          <p:cNvSpPr/>
          <p:nvPr/>
        </p:nvSpPr>
        <p:spPr>
          <a:xfrm>
            <a:off x="6309793" y="2114876"/>
            <a:ext cx="2304280" cy="2457899"/>
          </a:xfrm>
          <a:prstGeom prst="round2DiagRect">
            <a:avLst/>
          </a:pr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9014755" y="2114876"/>
            <a:ext cx="2304280" cy="2457899"/>
          </a:xfrm>
          <a:prstGeom prst="round2DiagRect">
            <a:avLst/>
          </a:pr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Arc 86"/>
          <p:cNvSpPr/>
          <p:nvPr/>
        </p:nvSpPr>
        <p:spPr>
          <a:xfrm rot="19051047">
            <a:off x="2437376" y="1479776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Arc 87"/>
          <p:cNvSpPr/>
          <p:nvPr/>
        </p:nvSpPr>
        <p:spPr>
          <a:xfrm rot="19051047">
            <a:off x="5077083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9" name="Arc 88"/>
          <p:cNvSpPr/>
          <p:nvPr/>
        </p:nvSpPr>
        <p:spPr>
          <a:xfrm rot="19051047">
            <a:off x="7716788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05291" y="2264500"/>
            <a:ext cx="2073511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Dataset 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Distorted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Dopo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aver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individuato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contenente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relativi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agli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acquisti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all’interno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supermercato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provveduto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trasformazione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in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nonchè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distorsione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77839" y="2259741"/>
            <a:ext cx="2073511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effettuato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come:</a:t>
            </a:r>
          </a:p>
          <a:p>
            <a:pPr algn="ctr" defTabSz="1219170">
              <a:spcBef>
                <a:spcPct val="20000"/>
              </a:spcBef>
              <a:defRPr/>
            </a:pPr>
            <a:b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privacy = (1-R) * 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177" y="2259741"/>
            <a:ext cx="2073511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n-itemset support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A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partire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conoscenza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del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e di p,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costruito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vettore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C_T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stimati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elementi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appartenenti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ad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categoria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30139" y="2259140"/>
            <a:ext cx="20735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Valutazione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errori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valutare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le performance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3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: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+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-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ρ</a:t>
            </a:r>
            <a:endParaRPr lang="it-IT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Candara" panose="020E0502030303020204" pitchFamily="34" charset="0"/>
              </a:rPr>
              <a:t>Procedimento</a:t>
            </a:r>
          </a:p>
        </p:txBody>
      </p:sp>
      <p:pic>
        <p:nvPicPr>
          <p:cNvPr id="20" name="Picture 1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  <p:sp>
        <p:nvSpPr>
          <p:cNvPr id="21" name="Freeform 49">
            <a:extLst>
              <a:ext uri="{FF2B5EF4-FFF2-40B4-BE49-F238E27FC236}">
                <a16:creationId xmlns:a16="http://schemas.microsoft.com/office/drawing/2014/main" id="{0F56A11D-DC8B-4C71-8047-0747E22949D3}"/>
              </a:ext>
            </a:extLst>
          </p:cNvPr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6B700C43-9177-45F8-A143-C2B7B9FAA815}"/>
              </a:ext>
            </a:extLst>
          </p:cNvPr>
          <p:cNvSpPr txBox="1"/>
          <p:nvPr/>
        </p:nvSpPr>
        <p:spPr>
          <a:xfrm>
            <a:off x="446887" y="5472252"/>
            <a:ext cx="10585647" cy="1169551"/>
          </a:xfrm>
          <a:prstGeom prst="rect">
            <a:avLst/>
          </a:prstGeom>
          <a:solidFill>
            <a:srgbClr val="189A8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Dove: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R = a*R1(p) + (1-a)*R0(p)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Con R1 ed R0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rispettivamente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un 1 od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ricostruito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correttamente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ed “a”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a 0.9,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rappresentante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peso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privacy di un 1 rispetto 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 ad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zero.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8EB1B6-13D4-4C7D-BE4D-29734844EB9E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50">
            <a:extLst>
              <a:ext uri="{FF2B5EF4-FFF2-40B4-BE49-F238E27FC236}">
                <a16:creationId xmlns:a16="http://schemas.microsoft.com/office/drawing/2014/main" id="{79AFA067-C86B-4371-A885-3ADE73D714FF}"/>
              </a:ext>
            </a:extLst>
          </p:cNvPr>
          <p:cNvSpPr txBox="1"/>
          <p:nvPr/>
        </p:nvSpPr>
        <p:spPr>
          <a:xfrm>
            <a:off x="447193" y="5467859"/>
            <a:ext cx="10585647" cy="1169551"/>
          </a:xfrm>
          <a:prstGeom prst="rect">
            <a:avLst/>
          </a:prstGeom>
          <a:solidFill>
            <a:srgbClr val="EF9D2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C_D(k)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delle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tuple in D (Distorted dataset)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hanno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forma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k (in 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cifre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M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matrice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cui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mij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è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tupla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forma di C_T(j) in 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diventi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C_D(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 in D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Si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ricava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C_T come: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C_T = M^-1 * C_D</a:t>
            </a: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CF41F8A-DA66-4806-A033-86EA2E6EADB1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50">
            <a:extLst>
              <a:ext uri="{FF2B5EF4-FFF2-40B4-BE49-F238E27FC236}">
                <a16:creationId xmlns:a16="http://schemas.microsoft.com/office/drawing/2014/main" id="{1258FD76-DFA2-4547-84FF-9DC776774672}"/>
              </a:ext>
            </a:extLst>
          </p:cNvPr>
          <p:cNvSpPr txBox="1"/>
          <p:nvPr/>
        </p:nvSpPr>
        <p:spPr>
          <a:xfrm>
            <a:off x="450775" y="5473073"/>
            <a:ext cx="10585647" cy="307777"/>
          </a:xfrm>
          <a:prstGeom prst="rect">
            <a:avLst/>
          </a:prstGeom>
          <a:solidFill>
            <a:srgbClr val="D3413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Per un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e del support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minimo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cui sopra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n-itemset</a:t>
            </a:r>
          </a:p>
        </p:txBody>
      </p:sp>
    </p:spTree>
    <p:extLst>
      <p:ext uri="{BB962C8B-B14F-4D97-AF65-F5344CB8AC3E}">
        <p14:creationId xmlns:p14="http://schemas.microsoft.com/office/powerpoint/2010/main" val="33148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35" grpId="0" animBg="1"/>
      <p:bldP spid="36" grpId="0" animBg="1"/>
      <p:bldP spid="37" grpId="0" animBg="1"/>
      <p:bldP spid="38" grpId="0" animBg="1"/>
      <p:bldP spid="87" grpId="0" animBg="1"/>
      <p:bldP spid="88" grpId="0" animBg="1"/>
      <p:bldP spid="89" grpId="0" animBg="1"/>
      <p:bldP spid="46" grpId="0"/>
      <p:bldP spid="47" grpId="0"/>
      <p:bldP spid="48" grpId="0"/>
      <p:bldP spid="49" grpId="0"/>
      <p:bldP spid="54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30426"/>
              </p:ext>
            </p:extLst>
          </p:nvPr>
        </p:nvGraphicFramePr>
        <p:xfrm>
          <a:off x="1362045" y="1732326"/>
          <a:ext cx="9467910" cy="269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82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899183">
                <a:tc>
                  <a:txBody>
                    <a:bodyPr/>
                    <a:lstStyle/>
                    <a:p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#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# </a:t>
                      </a:r>
                      <a:r>
                        <a:rPr lang="it-IT" sz="18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tuples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privacy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r>
                        <a:rPr lang="it-IT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 * 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r>
                        <a:rPr lang="it-IT" dirty="0"/>
                        <a:t>Nostro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7.5 * 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ndara" panose="020E0502030303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7515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16066" y="4396529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20980" y="3468879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16066" y="2538998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16065" y="1609116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3369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Problemi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95780" y="141670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Nonostante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metodo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facile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comprensione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algebricamente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scorretti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troppo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grandi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rispetto al dataset o,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addirittura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qualunque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n-itemset.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95780" y="2342434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 un dataset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sparso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già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2-itemset, capita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l’actual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support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creando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problemi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95779" y="3277679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un dataset molto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ridotto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risultano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elevati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95779" y="4203407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Le due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misure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costruzione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modulo di una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differenza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costante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devono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ha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calcolarle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differenziandole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come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mostrato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416065" y="5265092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95778" y="5071970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totalmente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divergenti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rispetto 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mostrati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paper.</a:t>
            </a:r>
          </a:p>
        </p:txBody>
      </p:sp>
    </p:spTree>
    <p:extLst>
      <p:ext uri="{BB962C8B-B14F-4D97-AF65-F5344CB8AC3E}">
        <p14:creationId xmlns:p14="http://schemas.microsoft.com/office/powerpoint/2010/main" val="32367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16066" y="4395570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20980" y="3467920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16066" y="2538039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16065" y="1608157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Soluzioni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95780" y="1415747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interpretato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M^-1 come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rotazione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90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gradi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matrice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M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stessa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ottenendo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così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matematicamente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incoerenti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quanto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atteso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95780" y="2341475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support error non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aggiornato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 F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invece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settata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-1 per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evidenziare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cardinalità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ed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95779" y="3276720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limitato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dimensioni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analizzando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set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ristretti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non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andando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oltre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3-itemset. I tempi di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computazione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rimangono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comunque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superiori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alle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12 ore.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95779" y="4202448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comunque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entrambi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sigma,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ottenendo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molto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più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grandi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rispetto 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mostrati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 Non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sono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interpretazioni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mostrati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sempre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&gt;= 0.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416065" y="5264133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95778" y="5071011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trovando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migliori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interpretazioni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come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validi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contraddicendo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quanto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affermato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documento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60816" y="1181072"/>
            <a:ext cx="7670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Paper: 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=0.25%, 0.6 </a:t>
            </a:r>
            <a:r>
              <a:rPr lang="en-US" sz="2400" b="1" dirty="0" err="1">
                <a:latin typeface="Candara" panose="020E0502030303020204" pitchFamily="34" charset="0"/>
              </a:rPr>
              <a:t>mln</a:t>
            </a:r>
            <a:r>
              <a:rPr lang="en-US" sz="2400" b="1" dirty="0">
                <a:latin typeface="Candara" panose="020E0502030303020204" pitchFamily="34" charset="0"/>
              </a:rPr>
              <a:t> tuples, 500 items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79037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EA8CC7ED-5856-45C7-8039-5FF4FFA35DD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89662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Risultati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FAFB8F33-0148-4527-9A6B-B68EEAFF484E}"/>
              </a:ext>
            </a:extLst>
          </p:cNvPr>
          <p:cNvSpPr txBox="1"/>
          <p:nvPr/>
        </p:nvSpPr>
        <p:spPr>
          <a:xfrm>
            <a:off x="2460108" y="3234635"/>
            <a:ext cx="727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Candara" panose="020E0502030303020204" pitchFamily="34" charset="0"/>
              </a:rPr>
              <a:t>Nostri</a:t>
            </a:r>
            <a:r>
              <a:rPr lang="en-US" sz="2400" b="1" dirty="0">
                <a:latin typeface="Candara" panose="020E0502030303020204" pitchFamily="34" charset="0"/>
              </a:rPr>
              <a:t>: p=0.7,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=0.25%, 7.5k tuples, 119 items</a:t>
            </a:r>
          </a:p>
        </p:txBody>
      </p:sp>
    </p:spTree>
    <p:extLst>
      <p:ext uri="{BB962C8B-B14F-4D97-AF65-F5344CB8AC3E}">
        <p14:creationId xmlns:p14="http://schemas.microsoft.com/office/powerpoint/2010/main" val="10610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0" y="1797783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Grazie</a:t>
            </a:r>
            <a:r>
              <a:rPr lang="en-US" sz="4400" b="1" dirty="0">
                <a:latin typeface="Candara" panose="020E0502030303020204" pitchFamily="34" charset="0"/>
              </a:rPr>
              <a:t> per </a:t>
            </a:r>
            <a:r>
              <a:rPr lang="en-US" sz="4400" b="1" dirty="0" err="1">
                <a:latin typeface="Candara" panose="020E0502030303020204" pitchFamily="34" charset="0"/>
              </a:rPr>
              <a:t>l’attenzione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34738D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189A8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EF9D2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43">
            <a:extLst>
              <a:ext uri="{FF2B5EF4-FFF2-40B4-BE49-F238E27FC236}">
                <a16:creationId xmlns:a16="http://schemas.microsoft.com/office/drawing/2014/main" id="{D8EB1D65-371B-485E-90D0-4E80C6EB2D84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35226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934</Words>
  <Application>Microsoft Office PowerPoint</Application>
  <PresentationFormat>Widescreen</PresentationFormat>
  <Paragraphs>106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Estrangelo Edessa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Utente</dc:creator>
  <cp:lastModifiedBy>Jacopo Favaro</cp:lastModifiedBy>
  <cp:revision>33</cp:revision>
  <dcterms:created xsi:type="dcterms:W3CDTF">2019-03-15T11:01:55Z</dcterms:created>
  <dcterms:modified xsi:type="dcterms:W3CDTF">2019-03-22T14:54:28Z</dcterms:modified>
</cp:coreProperties>
</file>