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57" r:id="rId2"/>
    <p:sldId id="445" r:id="rId3"/>
    <p:sldId id="446" r:id="rId4"/>
    <p:sldId id="447" r:id="rId5"/>
    <p:sldId id="39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132"/>
    <a:srgbClr val="EF9D27"/>
    <a:srgbClr val="189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D0873-D02A-4646-AD63-4D060B4B73E7}" type="datetimeFigureOut">
              <a:rPr lang="it-IT" smtClean="0"/>
              <a:t>15/03/2019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08692-5BAB-4904-B5AB-C6174984D6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95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926433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5181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02814" y="6286012"/>
            <a:ext cx="550985" cy="365125"/>
          </a:xfrm>
          <a:prstGeom prst="rect">
            <a:avLst/>
          </a:prstGeom>
        </p:spPr>
        <p:txBody>
          <a:bodyPr/>
          <a:lstStyle/>
          <a:p>
            <a:fld id="{C73A5C34-6B76-4AF1-BC39-A0EE85CE817B}" type="slidenum">
              <a:rPr lang="ru-RU" smtClean="0"/>
              <a:t>‹N›</a:t>
            </a:fld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93970" y="500568"/>
            <a:ext cx="6823315" cy="545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940678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333676" y="356628"/>
            <a:ext cx="11524648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3677" y="825950"/>
            <a:ext cx="11524647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64763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991818" y="613561"/>
            <a:ext cx="5394960" cy="914400"/>
            <a:chOff x="786772" y="789407"/>
            <a:chExt cx="5394960" cy="914400"/>
          </a:xfrm>
        </p:grpSpPr>
        <p:sp>
          <p:nvSpPr>
            <p:cNvPr id="43" name="Freeform 42"/>
            <p:cNvSpPr>
              <a:spLocks noChangeAspect="1"/>
            </p:cNvSpPr>
            <p:nvPr/>
          </p:nvSpPr>
          <p:spPr>
            <a:xfrm>
              <a:off x="786772" y="789407"/>
              <a:ext cx="5394960" cy="914400"/>
            </a:xfrm>
            <a:custGeom>
              <a:avLst/>
              <a:gdLst>
                <a:gd name="connsiteX0" fmla="*/ 389286 w 5394960"/>
                <a:gd name="connsiteY0" fmla="*/ 0 h 914400"/>
                <a:gd name="connsiteX1" fmla="*/ 1045530 w 5394960"/>
                <a:gd name="connsiteY1" fmla="*/ 0 h 914400"/>
                <a:gd name="connsiteX2" fmla="*/ 4349430 w 5394960"/>
                <a:gd name="connsiteY2" fmla="*/ 0 h 914400"/>
                <a:gd name="connsiteX3" fmla="*/ 5005674 w 5394960"/>
                <a:gd name="connsiteY3" fmla="*/ 0 h 914400"/>
                <a:gd name="connsiteX4" fmla="*/ 5394960 w 5394960"/>
                <a:gd name="connsiteY4" fmla="*/ 457200 h 914400"/>
                <a:gd name="connsiteX5" fmla="*/ 5005674 w 5394960"/>
                <a:gd name="connsiteY5" fmla="*/ 914400 h 914400"/>
                <a:gd name="connsiteX6" fmla="*/ 4349430 w 5394960"/>
                <a:gd name="connsiteY6" fmla="*/ 914400 h 914400"/>
                <a:gd name="connsiteX7" fmla="*/ 1045530 w 5394960"/>
                <a:gd name="connsiteY7" fmla="*/ 914400 h 914400"/>
                <a:gd name="connsiteX8" fmla="*/ 389286 w 5394960"/>
                <a:gd name="connsiteY8" fmla="*/ 914400 h 914400"/>
                <a:gd name="connsiteX9" fmla="*/ 0 w 5394960"/>
                <a:gd name="connsiteY9" fmla="*/ 457200 h 914400"/>
                <a:gd name="connsiteX10" fmla="*/ 389286 w 5394960"/>
                <a:gd name="connsiteY10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94960" h="914400">
                  <a:moveTo>
                    <a:pt x="389286" y="0"/>
                  </a:moveTo>
                  <a:lnTo>
                    <a:pt x="1045530" y="0"/>
                  </a:lnTo>
                  <a:lnTo>
                    <a:pt x="4349430" y="0"/>
                  </a:lnTo>
                  <a:lnTo>
                    <a:pt x="5005674" y="0"/>
                  </a:lnTo>
                  <a:cubicBezTo>
                    <a:pt x="5220671" y="0"/>
                    <a:pt x="5394960" y="204695"/>
                    <a:pt x="5394960" y="457200"/>
                  </a:cubicBezTo>
                  <a:cubicBezTo>
                    <a:pt x="5394960" y="709705"/>
                    <a:pt x="5220671" y="914400"/>
                    <a:pt x="5005674" y="914400"/>
                  </a:cubicBezTo>
                  <a:lnTo>
                    <a:pt x="4349430" y="914400"/>
                  </a:lnTo>
                  <a:lnTo>
                    <a:pt x="1045530" y="914400"/>
                  </a:lnTo>
                  <a:lnTo>
                    <a:pt x="389286" y="914400"/>
                  </a:lnTo>
                  <a:cubicBezTo>
                    <a:pt x="174289" y="914400"/>
                    <a:pt x="0" y="709705"/>
                    <a:pt x="0" y="457200"/>
                  </a:cubicBezTo>
                  <a:cubicBezTo>
                    <a:pt x="0" y="204695"/>
                    <a:pt x="174289" y="0"/>
                    <a:pt x="389286" y="0"/>
                  </a:cubicBezTo>
                  <a:close/>
                </a:path>
              </a:pathLst>
            </a:custGeom>
            <a:solidFill>
              <a:srgbClr val="62768F"/>
            </a:solidFill>
            <a:ln w="6350"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23932" y="875489"/>
              <a:ext cx="5120640" cy="73866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4200" b="1" dirty="0">
                  <a:solidFill>
                    <a:schemeClr val="bg1"/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MASK SCHEME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473820" y="1275490"/>
            <a:ext cx="4189445" cy="677108"/>
            <a:chOff x="2536447" y="1451336"/>
            <a:chExt cx="3108960" cy="677108"/>
          </a:xfrm>
        </p:grpSpPr>
        <p:sp>
          <p:nvSpPr>
            <p:cNvPr id="42" name="Freeform 41"/>
            <p:cNvSpPr>
              <a:spLocks noChangeAspect="1"/>
            </p:cNvSpPr>
            <p:nvPr/>
          </p:nvSpPr>
          <p:spPr>
            <a:xfrm>
              <a:off x="2536447" y="1534980"/>
              <a:ext cx="3108960" cy="526951"/>
            </a:xfrm>
            <a:custGeom>
              <a:avLst/>
              <a:gdLst>
                <a:gd name="connsiteX0" fmla="*/ 389286 w 5394960"/>
                <a:gd name="connsiteY0" fmla="*/ 0 h 914400"/>
                <a:gd name="connsiteX1" fmla="*/ 1045530 w 5394960"/>
                <a:gd name="connsiteY1" fmla="*/ 0 h 914400"/>
                <a:gd name="connsiteX2" fmla="*/ 4349430 w 5394960"/>
                <a:gd name="connsiteY2" fmla="*/ 0 h 914400"/>
                <a:gd name="connsiteX3" fmla="*/ 5005674 w 5394960"/>
                <a:gd name="connsiteY3" fmla="*/ 0 h 914400"/>
                <a:gd name="connsiteX4" fmla="*/ 5394960 w 5394960"/>
                <a:gd name="connsiteY4" fmla="*/ 457200 h 914400"/>
                <a:gd name="connsiteX5" fmla="*/ 5005674 w 5394960"/>
                <a:gd name="connsiteY5" fmla="*/ 914400 h 914400"/>
                <a:gd name="connsiteX6" fmla="*/ 4349430 w 5394960"/>
                <a:gd name="connsiteY6" fmla="*/ 914400 h 914400"/>
                <a:gd name="connsiteX7" fmla="*/ 1045530 w 5394960"/>
                <a:gd name="connsiteY7" fmla="*/ 914400 h 914400"/>
                <a:gd name="connsiteX8" fmla="*/ 389286 w 5394960"/>
                <a:gd name="connsiteY8" fmla="*/ 914400 h 914400"/>
                <a:gd name="connsiteX9" fmla="*/ 0 w 5394960"/>
                <a:gd name="connsiteY9" fmla="*/ 457200 h 914400"/>
                <a:gd name="connsiteX10" fmla="*/ 389286 w 5394960"/>
                <a:gd name="connsiteY10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94960" h="914400">
                  <a:moveTo>
                    <a:pt x="389286" y="0"/>
                  </a:moveTo>
                  <a:lnTo>
                    <a:pt x="1045530" y="0"/>
                  </a:lnTo>
                  <a:lnTo>
                    <a:pt x="4349430" y="0"/>
                  </a:lnTo>
                  <a:lnTo>
                    <a:pt x="5005674" y="0"/>
                  </a:lnTo>
                  <a:cubicBezTo>
                    <a:pt x="5220671" y="0"/>
                    <a:pt x="5394960" y="204695"/>
                    <a:pt x="5394960" y="457200"/>
                  </a:cubicBezTo>
                  <a:cubicBezTo>
                    <a:pt x="5394960" y="709705"/>
                    <a:pt x="5220671" y="914400"/>
                    <a:pt x="5005674" y="914400"/>
                  </a:cubicBezTo>
                  <a:lnTo>
                    <a:pt x="4349430" y="914400"/>
                  </a:lnTo>
                  <a:lnTo>
                    <a:pt x="1045530" y="914400"/>
                  </a:lnTo>
                  <a:lnTo>
                    <a:pt x="389286" y="914400"/>
                  </a:lnTo>
                  <a:cubicBezTo>
                    <a:pt x="174289" y="914400"/>
                    <a:pt x="0" y="709705"/>
                    <a:pt x="0" y="457200"/>
                  </a:cubicBezTo>
                  <a:cubicBezTo>
                    <a:pt x="0" y="204695"/>
                    <a:pt x="174289" y="0"/>
                    <a:pt x="389286" y="0"/>
                  </a:cubicBezTo>
                  <a:close/>
                </a:path>
              </a:pathLst>
            </a:custGeom>
            <a:solidFill>
              <a:srgbClr val="44546B"/>
            </a:solidFill>
            <a:ln w="6350"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27887" y="1451336"/>
              <a:ext cx="2926080" cy="677108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2200" i="1" dirty="0">
                  <a:solidFill>
                    <a:schemeClr val="bg1"/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- </a:t>
              </a:r>
              <a:r>
                <a:rPr lang="en-US" sz="1600" i="1" dirty="0">
                  <a:solidFill>
                    <a:schemeClr val="bg1"/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Mining Associations with Secrecy Konstraints -</a:t>
              </a:r>
            </a:p>
          </p:txBody>
        </p:sp>
      </p:grpSp>
      <p:sp>
        <p:nvSpPr>
          <p:cNvPr id="24" name="TextBox 43">
            <a:extLst>
              <a:ext uri="{FF2B5EF4-FFF2-40B4-BE49-F238E27FC236}">
                <a16:creationId xmlns:a16="http://schemas.microsoft.com/office/drawing/2014/main" id="{EA4EDF41-4D4A-46FF-BDBB-DC0E71AE05B9}"/>
              </a:ext>
            </a:extLst>
          </p:cNvPr>
          <p:cNvSpPr txBox="1"/>
          <p:nvPr/>
        </p:nvSpPr>
        <p:spPr>
          <a:xfrm>
            <a:off x="0" y="2242757"/>
            <a:ext cx="12192000" cy="73866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4200" b="1" dirty="0">
                <a:latin typeface="Candara" panose="020E0502030303020204" pitchFamily="34" charset="0"/>
                <a:cs typeface="Estrangelo Edessa" panose="03080600000000000000" pitchFamily="66" charset="0"/>
              </a:rPr>
              <a:t>Data Protection &amp; Privacy </a:t>
            </a:r>
            <a:r>
              <a:rPr lang="en-US" sz="420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a.a.</a:t>
            </a:r>
            <a:r>
              <a:rPr lang="en-US" sz="420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2018/2019</a:t>
            </a:r>
          </a:p>
        </p:txBody>
      </p:sp>
      <p:sp>
        <p:nvSpPr>
          <p:cNvPr id="25" name="TextBox 43">
            <a:extLst>
              <a:ext uri="{FF2B5EF4-FFF2-40B4-BE49-F238E27FC236}">
                <a16:creationId xmlns:a16="http://schemas.microsoft.com/office/drawing/2014/main" id="{8F81AC59-E491-4EEC-B33D-7E9E514E534A}"/>
              </a:ext>
            </a:extLst>
          </p:cNvPr>
          <p:cNvSpPr txBox="1"/>
          <p:nvPr/>
        </p:nvSpPr>
        <p:spPr>
          <a:xfrm>
            <a:off x="0" y="3338093"/>
            <a:ext cx="121920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Progetto</a:t>
            </a:r>
            <a:r>
              <a:rPr lang="en-US" b="1" dirty="0">
                <a:latin typeface="Candara" panose="020E0502030303020204" pitchFamily="34" charset="0"/>
                <a:cs typeface="Estrangelo Edessa" panose="03080600000000000000" pitchFamily="66" charset="0"/>
              </a:rPr>
              <a:t> a </a:t>
            </a:r>
            <a:r>
              <a:rPr lang="en-US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cura</a:t>
            </a:r>
            <a:r>
              <a:rPr lang="en-US" b="1" dirty="0">
                <a:latin typeface="Candara" panose="020E0502030303020204" pitchFamily="34" charset="0"/>
                <a:cs typeface="Estrangelo Edessa" panose="03080600000000000000" pitchFamily="66" charset="0"/>
              </a:rPr>
              <a:t> di Fabrizio Zavanone e Jacopo Favaro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863475FC-22BA-4C29-96EE-B1B9B165943A}"/>
              </a:ext>
            </a:extLst>
          </p:cNvPr>
          <p:cNvSpPr txBox="1"/>
          <p:nvPr/>
        </p:nvSpPr>
        <p:spPr>
          <a:xfrm>
            <a:off x="0" y="6604084"/>
            <a:ext cx="12192000" cy="25391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Università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degli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studi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di Genova, DIBRIS</a:t>
            </a:r>
          </a:p>
        </p:txBody>
      </p:sp>
    </p:spTree>
    <p:extLst>
      <p:ext uri="{BB962C8B-B14F-4D97-AF65-F5344CB8AC3E}">
        <p14:creationId xmlns:p14="http://schemas.microsoft.com/office/powerpoint/2010/main" val="150116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1511" y="258228"/>
            <a:ext cx="55089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Introduzione</a:t>
            </a:r>
            <a:endParaRPr lang="en-US" sz="4400" b="1" dirty="0">
              <a:latin typeface="Candara" panose="020E0502030303020204" pitchFamily="34" charset="0"/>
            </a:endParaRPr>
          </a:p>
          <a:p>
            <a:pPr algn="ctr"/>
            <a:endParaRPr lang="en-US" sz="4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65311" y="1435639"/>
            <a:ext cx="4352210" cy="330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000" b="1" dirty="0" err="1">
                <a:solidFill>
                  <a:srgbClr val="D34132"/>
                </a:solidFill>
                <a:latin typeface="Candara" panose="020E0502030303020204" pitchFamily="34" charset="0"/>
              </a:rPr>
              <a:t>Problema</a:t>
            </a:r>
            <a:endParaRPr lang="en-US" sz="2000" b="1" dirty="0">
              <a:solidFill>
                <a:srgbClr val="D34132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rgbClr val="D34132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 mining del basket market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basa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binario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rappresenta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prodotti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acquistati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da un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generico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utente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durante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visita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al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supermercato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Attraverso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l’analisi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molti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è possible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raccogliere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informazioni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regole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associative per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gruppi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prodotti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È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importante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però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preservare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privacy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degli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utenti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potrebbero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non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voler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rendere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noti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loro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acquisti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74289" y="1426811"/>
            <a:ext cx="4352400" cy="3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0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Approccio</a:t>
            </a:r>
            <a:endParaRPr lang="en-US" sz="20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qui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proposto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distorsione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basata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distribuzione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probabilistica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Bernoulli.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Vengono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successivamente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fatte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analisi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partendo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dalla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conoscenza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alterato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della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probabilità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della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distribuzione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usata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Infine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vengono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comparati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ottenuti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questa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analisi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quelli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ricavati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utilizzando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l’algoritmo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Apriori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sul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originario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06700C91-7681-4F88-B0E0-1064CFAAF2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7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/>
          <p:cNvSpPr/>
          <p:nvPr/>
        </p:nvSpPr>
        <p:spPr>
          <a:xfrm>
            <a:off x="0" y="5095957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347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50775" y="5451280"/>
            <a:ext cx="105856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Ogni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binario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nel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dataset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originale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xorato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col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complemento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del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risultato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una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distribuzione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Bernoulli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fissata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. In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questo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modo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l’i-esmo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lasciato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inalterato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 e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cambiato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1-p. Al miner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verranno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poi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forniti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dataset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così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distorto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ed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 di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alterazione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. Per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semplicità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usato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stesso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p per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tutto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dataset.</a:t>
            </a:r>
          </a:p>
        </p:txBody>
      </p:sp>
      <p:sp>
        <p:nvSpPr>
          <p:cNvPr id="35" name="Round Diagonal Corner Rectangle 34"/>
          <p:cNvSpPr/>
          <p:nvPr/>
        </p:nvSpPr>
        <p:spPr>
          <a:xfrm>
            <a:off x="886275" y="2114876"/>
            <a:ext cx="2304280" cy="2457899"/>
          </a:xfrm>
          <a:prstGeom prst="round2DiagRect">
            <a:avLst/>
          </a:prstGeom>
          <a:solidFill>
            <a:srgbClr val="347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6" name="Round Diagonal Corner Rectangle 35"/>
          <p:cNvSpPr/>
          <p:nvPr/>
        </p:nvSpPr>
        <p:spPr>
          <a:xfrm>
            <a:off x="3586015" y="2141469"/>
            <a:ext cx="2304280" cy="2457899"/>
          </a:xfrm>
          <a:prstGeom prst="round2DiagRect">
            <a:avLst/>
          </a:prstGeom>
          <a:solidFill>
            <a:srgbClr val="189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7" name="Round Diagonal Corner Rectangle 36"/>
          <p:cNvSpPr/>
          <p:nvPr/>
        </p:nvSpPr>
        <p:spPr>
          <a:xfrm>
            <a:off x="6309793" y="2114876"/>
            <a:ext cx="2304280" cy="2457899"/>
          </a:xfrm>
          <a:prstGeom prst="round2DiagRect">
            <a:avLst/>
          </a:prstGeom>
          <a:solidFill>
            <a:srgbClr val="EF9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8" name="Round Diagonal Corner Rectangle 37"/>
          <p:cNvSpPr/>
          <p:nvPr/>
        </p:nvSpPr>
        <p:spPr>
          <a:xfrm>
            <a:off x="9014755" y="2114876"/>
            <a:ext cx="2304280" cy="2457899"/>
          </a:xfrm>
          <a:prstGeom prst="round2DiagRect">
            <a:avLst/>
          </a:prstGeom>
          <a:solidFill>
            <a:srgbClr val="D3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7" name="Arc 86"/>
          <p:cNvSpPr/>
          <p:nvPr/>
        </p:nvSpPr>
        <p:spPr>
          <a:xfrm rot="19051047">
            <a:off x="2437376" y="1479776"/>
            <a:ext cx="2181771" cy="2181771"/>
          </a:xfrm>
          <a:prstGeom prst="arc">
            <a:avLst/>
          </a:prstGeom>
          <a:ln w="28575">
            <a:solidFill>
              <a:srgbClr val="4C4F54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8" name="Arc 87"/>
          <p:cNvSpPr/>
          <p:nvPr/>
        </p:nvSpPr>
        <p:spPr>
          <a:xfrm rot="19051047">
            <a:off x="5077083" y="1479777"/>
            <a:ext cx="2181771" cy="2181771"/>
          </a:xfrm>
          <a:prstGeom prst="arc">
            <a:avLst/>
          </a:prstGeom>
          <a:ln w="28575">
            <a:solidFill>
              <a:srgbClr val="4C4F54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9" name="Arc 88"/>
          <p:cNvSpPr/>
          <p:nvPr/>
        </p:nvSpPr>
        <p:spPr>
          <a:xfrm rot="19051047">
            <a:off x="7716788" y="1479777"/>
            <a:ext cx="2181771" cy="2181771"/>
          </a:xfrm>
          <a:prstGeom prst="arc">
            <a:avLst/>
          </a:prstGeom>
          <a:ln w="28575">
            <a:solidFill>
              <a:srgbClr val="4C4F54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005291" y="2264500"/>
            <a:ext cx="2073511" cy="203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Dataset 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 Distorted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Dopo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aver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individuato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un dataset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contenente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relativi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agli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acquisti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all’interno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di un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supermercato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abbiamo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provveduto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sua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trasformazione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in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uno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binario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nonchè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distorsione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dei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77839" y="2259741"/>
            <a:ext cx="2073511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 privacy </a:t>
            </a: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ottenuta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Abbiamo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quindi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effettuato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calcolo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della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privacy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così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ottenuta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come:</a:t>
            </a:r>
          </a:p>
          <a:p>
            <a:pPr algn="ctr" defTabSz="1219170">
              <a:spcBef>
                <a:spcPct val="20000"/>
              </a:spcBef>
              <a:defRPr/>
            </a:pPr>
            <a:b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privacy = (1-R) * 100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25177" y="2259741"/>
            <a:ext cx="2073511" cy="191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 n-itemset support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A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partire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dalla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conoscenza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del dataset distort e di p,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costruito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un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vettore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C_T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nel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quale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vengono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stimati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numero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di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elementi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appartenenti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ad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ogni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categoria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30139" y="2259140"/>
            <a:ext cx="20735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Valutazione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errori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Per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valutare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le performance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vengono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poi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calcolati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3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parametri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:</a:t>
            </a:r>
          </a:p>
          <a:p>
            <a:pPr marL="171450" indent="-17145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l-GR" sz="1600" dirty="0">
                <a:solidFill>
                  <a:schemeClr val="bg1"/>
                </a:solidFill>
                <a:latin typeface="Candara" panose="020E0502030303020204" pitchFamily="34" charset="0"/>
              </a:rPr>
              <a:t>σ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+</a:t>
            </a:r>
            <a:endParaRPr lang="en-US" sz="16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171450" indent="-17145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l-GR" sz="1600" dirty="0">
                <a:solidFill>
                  <a:schemeClr val="bg1"/>
                </a:solidFill>
                <a:latin typeface="Candara" panose="020E0502030303020204" pitchFamily="34" charset="0"/>
              </a:rPr>
              <a:t>σ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-</a:t>
            </a:r>
          </a:p>
          <a:p>
            <a:pPr marL="171450" indent="-17145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l-GR" sz="1600" dirty="0">
                <a:solidFill>
                  <a:schemeClr val="bg1"/>
                </a:solidFill>
                <a:latin typeface="Candara" panose="020E0502030303020204" pitchFamily="34" charset="0"/>
              </a:rPr>
              <a:t>ρ</a:t>
            </a:r>
            <a:endParaRPr lang="it-IT" sz="16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latin typeface="Candara" panose="020E0502030303020204" pitchFamily="34" charset="0"/>
              </a:rPr>
              <a:t>Procedimento</a:t>
            </a:r>
          </a:p>
        </p:txBody>
      </p:sp>
      <p:pic>
        <p:nvPicPr>
          <p:cNvPr id="20" name="Picture 19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0" y="6721476"/>
            <a:ext cx="457200" cy="124690"/>
          </a:xfrm>
          <a:prstGeom prst="rect">
            <a:avLst/>
          </a:prstGeom>
        </p:spPr>
      </p:pic>
      <p:sp>
        <p:nvSpPr>
          <p:cNvPr id="21" name="Freeform 49">
            <a:extLst>
              <a:ext uri="{FF2B5EF4-FFF2-40B4-BE49-F238E27FC236}">
                <a16:creationId xmlns:a16="http://schemas.microsoft.com/office/drawing/2014/main" id="{0F56A11D-DC8B-4C71-8047-0747E22949D3}"/>
              </a:ext>
            </a:extLst>
          </p:cNvPr>
          <p:cNvSpPr/>
          <p:nvPr/>
        </p:nvSpPr>
        <p:spPr>
          <a:xfrm>
            <a:off x="0" y="5095957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189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50">
            <a:extLst>
              <a:ext uri="{FF2B5EF4-FFF2-40B4-BE49-F238E27FC236}">
                <a16:creationId xmlns:a16="http://schemas.microsoft.com/office/drawing/2014/main" id="{6B700C43-9177-45F8-A143-C2B7B9FAA815}"/>
              </a:ext>
            </a:extLst>
          </p:cNvPr>
          <p:cNvSpPr txBox="1"/>
          <p:nvPr/>
        </p:nvSpPr>
        <p:spPr>
          <a:xfrm>
            <a:off x="446887" y="5472252"/>
            <a:ext cx="10585647" cy="1169551"/>
          </a:xfrm>
          <a:prstGeom prst="rect">
            <a:avLst/>
          </a:prstGeom>
          <a:solidFill>
            <a:srgbClr val="189A8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Dove:</a:t>
            </a: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R = a*R1(p) + (1-a)*R0(p)</a:t>
            </a:r>
          </a:p>
          <a:p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Con R1 ed R0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rispettivamente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che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un 1 od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uno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zero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sia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ricostruito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correttamente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, ed “a”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parametro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fissato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pari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a 0.9,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rappresentante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peso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alla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privacy di un 1 rispetto 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quella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 ad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uno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zero.</a:t>
            </a:r>
          </a:p>
        </p:txBody>
      </p:sp>
      <p:sp>
        <p:nvSpPr>
          <p:cNvPr id="23" name="Freeform 49">
            <a:extLst>
              <a:ext uri="{FF2B5EF4-FFF2-40B4-BE49-F238E27FC236}">
                <a16:creationId xmlns:a16="http://schemas.microsoft.com/office/drawing/2014/main" id="{EF8EB1B6-13D4-4C7D-BE4D-29734844EB9E}"/>
              </a:ext>
            </a:extLst>
          </p:cNvPr>
          <p:cNvSpPr/>
          <p:nvPr/>
        </p:nvSpPr>
        <p:spPr>
          <a:xfrm>
            <a:off x="0" y="5097600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EF9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50">
            <a:extLst>
              <a:ext uri="{FF2B5EF4-FFF2-40B4-BE49-F238E27FC236}">
                <a16:creationId xmlns:a16="http://schemas.microsoft.com/office/drawing/2014/main" id="{79AFA067-C86B-4371-A885-3ADE73D714FF}"/>
              </a:ext>
            </a:extLst>
          </p:cNvPr>
          <p:cNvSpPr txBox="1"/>
          <p:nvPr/>
        </p:nvSpPr>
        <p:spPr>
          <a:xfrm>
            <a:off x="447193" y="5467859"/>
            <a:ext cx="10585647" cy="1169551"/>
          </a:xfrm>
          <a:prstGeom prst="rect">
            <a:avLst/>
          </a:prstGeom>
          <a:solidFill>
            <a:srgbClr val="EF9D27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C_D(k)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conto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delle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tuple in D (Distorted dataset)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che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hanno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forma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binaria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del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numero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k (in 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cifre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M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matrice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cui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componente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mij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è la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che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tupla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nella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forma di C_T(j) in 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diventi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C_D(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) in D</a:t>
            </a: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Si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ricava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quindi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C_T come:</a:t>
            </a:r>
          </a:p>
          <a:p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C_T = M^-1 * C_D</a:t>
            </a:r>
          </a:p>
        </p:txBody>
      </p:sp>
      <p:sp>
        <p:nvSpPr>
          <p:cNvPr id="25" name="Freeform 49">
            <a:extLst>
              <a:ext uri="{FF2B5EF4-FFF2-40B4-BE49-F238E27FC236}">
                <a16:creationId xmlns:a16="http://schemas.microsoft.com/office/drawing/2014/main" id="{7CF41F8A-DA66-4806-A033-86EA2E6EADB1}"/>
              </a:ext>
            </a:extLst>
          </p:cNvPr>
          <p:cNvSpPr/>
          <p:nvPr/>
        </p:nvSpPr>
        <p:spPr>
          <a:xfrm>
            <a:off x="0" y="5097600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D3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50">
            <a:extLst>
              <a:ext uri="{FF2B5EF4-FFF2-40B4-BE49-F238E27FC236}">
                <a16:creationId xmlns:a16="http://schemas.microsoft.com/office/drawing/2014/main" id="{1258FD76-DFA2-4547-84FF-9DC776774672}"/>
              </a:ext>
            </a:extLst>
          </p:cNvPr>
          <p:cNvSpPr txBox="1"/>
          <p:nvPr/>
        </p:nvSpPr>
        <p:spPr>
          <a:xfrm>
            <a:off x="450775" y="5473073"/>
            <a:ext cx="10585647" cy="307777"/>
          </a:xfrm>
          <a:prstGeom prst="rect">
            <a:avLst/>
          </a:prstGeom>
          <a:solidFill>
            <a:srgbClr val="D3413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Per un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fissato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p e del support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minimo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vengono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calcolati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cui sopra per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vari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n-itemset</a:t>
            </a:r>
          </a:p>
        </p:txBody>
      </p:sp>
    </p:spTree>
    <p:extLst>
      <p:ext uri="{BB962C8B-B14F-4D97-AF65-F5344CB8AC3E}">
        <p14:creationId xmlns:p14="http://schemas.microsoft.com/office/powerpoint/2010/main" val="33148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35" grpId="0" animBg="1"/>
      <p:bldP spid="36" grpId="0" animBg="1"/>
      <p:bldP spid="37" grpId="0" animBg="1"/>
      <p:bldP spid="38" grpId="0" animBg="1"/>
      <p:bldP spid="87" grpId="0" animBg="1"/>
      <p:bldP spid="88" grpId="0" animBg="1"/>
      <p:bldP spid="89" grpId="0" animBg="1"/>
      <p:bldP spid="46" grpId="0"/>
      <p:bldP spid="47" grpId="0"/>
      <p:bldP spid="48" grpId="0"/>
      <p:bldP spid="49" grpId="0"/>
      <p:bldP spid="54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ardrop 45"/>
          <p:cNvSpPr/>
          <p:nvPr/>
        </p:nvSpPr>
        <p:spPr>
          <a:xfrm rot="2720395">
            <a:off x="602803" y="4270654"/>
            <a:ext cx="360000" cy="360000"/>
          </a:xfrm>
          <a:prstGeom prst="teardrop">
            <a:avLst/>
          </a:prstGeom>
          <a:solidFill>
            <a:srgbClr val="D3413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ardrop 44"/>
          <p:cNvSpPr/>
          <p:nvPr/>
        </p:nvSpPr>
        <p:spPr>
          <a:xfrm rot="2720395">
            <a:off x="607717" y="3343004"/>
            <a:ext cx="360000" cy="360000"/>
          </a:xfrm>
          <a:prstGeom prst="teardrop">
            <a:avLst/>
          </a:prstGeom>
          <a:solidFill>
            <a:srgbClr val="EF9D2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ardrop 43"/>
          <p:cNvSpPr/>
          <p:nvPr/>
        </p:nvSpPr>
        <p:spPr>
          <a:xfrm rot="2720395">
            <a:off x="602803" y="2413123"/>
            <a:ext cx="360000" cy="360000"/>
          </a:xfrm>
          <a:prstGeom prst="teardrop">
            <a:avLst/>
          </a:prstGeom>
          <a:solidFill>
            <a:srgbClr val="189A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/>
          <p:cNvSpPr/>
          <p:nvPr/>
        </p:nvSpPr>
        <p:spPr>
          <a:xfrm rot="2720395">
            <a:off x="602802" y="1483241"/>
            <a:ext cx="360000" cy="360000"/>
          </a:xfrm>
          <a:prstGeom prst="teardrop">
            <a:avLst/>
          </a:prstGeom>
          <a:solidFill>
            <a:srgbClr val="34738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41511" y="241450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Problemi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2517" y="1290831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34738D"/>
                </a:solidFill>
                <a:latin typeface="Candara" panose="020E0502030303020204" pitchFamily="34" charset="0"/>
              </a:rPr>
              <a:t> di C_T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Nonostante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metodo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proposto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lineare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algebricamente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otteniamo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scorretti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troppo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grandi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rispetto al dataset o,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addirittura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negativi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per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qualunque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n-itemset. 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sp>
        <p:nvSpPr>
          <p:cNvPr id="13" name="TextBox 25">
            <a:extLst>
              <a:ext uri="{FF2B5EF4-FFF2-40B4-BE49-F238E27FC236}">
                <a16:creationId xmlns:a16="http://schemas.microsoft.com/office/drawing/2014/main" id="{820FC78E-393A-474E-B8FB-7700FFDC675D}"/>
              </a:ext>
            </a:extLst>
          </p:cNvPr>
          <p:cNvSpPr txBox="1"/>
          <p:nvPr/>
        </p:nvSpPr>
        <p:spPr>
          <a:xfrm>
            <a:off x="982517" y="2216559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actual support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Per un dataset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sparso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già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considerando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caso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2-itemset, capita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l’actual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support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ottenuto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zero,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creando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problemi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algebrici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dovuti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alla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divisione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presente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nella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formula di cui al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paragrafo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6.3.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0D4C3E5F-90E6-465D-B735-6FEC71763A9B}"/>
              </a:ext>
            </a:extLst>
          </p:cNvPr>
          <p:cNvSpPr txBox="1"/>
          <p:nvPr/>
        </p:nvSpPr>
        <p:spPr>
          <a:xfrm>
            <a:off x="982516" y="3151804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rgbClr val="EF9D27"/>
                </a:solidFill>
                <a:latin typeface="Candara" panose="020E0502030303020204" pitchFamily="34" charset="0"/>
              </a:rPr>
              <a:t>Tempi di </a:t>
            </a:r>
            <a:r>
              <a:rPr lang="en-US" sz="1600" b="1" dirty="0" err="1">
                <a:solidFill>
                  <a:srgbClr val="EF9D27"/>
                </a:solidFill>
                <a:latin typeface="Candara" panose="020E0502030303020204" pitchFamily="34" charset="0"/>
              </a:rPr>
              <a:t>computazione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Anche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un dataset molto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ridotto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quale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quello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considerato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tempi di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esecuzione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risultano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elevati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per cui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abbiamo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cercato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limitare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dimensioni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utilizzando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solo 10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colonne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 non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andando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oltre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2-itemset.</a:t>
            </a: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7F91E70A-48DC-46DE-A74F-6CD75A110136}"/>
              </a:ext>
            </a:extLst>
          </p:cNvPr>
          <p:cNvSpPr txBox="1"/>
          <p:nvPr/>
        </p:nvSpPr>
        <p:spPr>
          <a:xfrm>
            <a:off x="982516" y="4077532"/>
            <a:ext cx="525612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rgbClr val="D34132"/>
                </a:solidFill>
                <a:latin typeface="Candara" panose="020E0502030303020204" pitchFamily="34" charset="0"/>
              </a:rPr>
              <a:t>TODO 2…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</p:spTree>
    <p:extLst>
      <p:ext uri="{BB962C8B-B14F-4D97-AF65-F5344CB8AC3E}">
        <p14:creationId xmlns:p14="http://schemas.microsoft.com/office/powerpoint/2010/main" val="323674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44" grpId="0" animBg="1"/>
      <p:bldP spid="11" grpId="0" animBg="1"/>
      <p:bldP spid="25" grpId="0"/>
      <p:bldP spid="26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1510" y="1797783"/>
            <a:ext cx="55089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Grazie</a:t>
            </a:r>
            <a:r>
              <a:rPr lang="en-US" sz="4400" b="1" dirty="0">
                <a:latin typeface="Candara" panose="020E0502030303020204" pitchFamily="34" charset="0"/>
              </a:rPr>
              <a:t> per </a:t>
            </a:r>
            <a:r>
              <a:rPr lang="en-US" sz="4400" b="1" dirty="0" err="1">
                <a:latin typeface="Candara" panose="020E0502030303020204" pitchFamily="34" charset="0"/>
              </a:rPr>
              <a:t>l’attenzione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35879" y="3244333"/>
            <a:ext cx="1920240" cy="91440"/>
            <a:chOff x="4831644" y="3200400"/>
            <a:chExt cx="1920240" cy="91440"/>
          </a:xfrm>
        </p:grpSpPr>
        <p:sp>
          <p:nvSpPr>
            <p:cNvPr id="2" name="Rectangle 1"/>
            <p:cNvSpPr/>
            <p:nvPr/>
          </p:nvSpPr>
          <p:spPr>
            <a:xfrm>
              <a:off x="4831644" y="3200400"/>
              <a:ext cx="640080" cy="91440"/>
            </a:xfrm>
            <a:prstGeom prst="rect">
              <a:avLst/>
            </a:prstGeom>
            <a:solidFill>
              <a:srgbClr val="34738D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71724" y="3200400"/>
              <a:ext cx="640080" cy="91440"/>
            </a:xfrm>
            <a:prstGeom prst="rect">
              <a:avLst/>
            </a:prstGeom>
            <a:solidFill>
              <a:srgbClr val="189A8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11804" y="3200400"/>
              <a:ext cx="640080" cy="91440"/>
            </a:xfrm>
            <a:prstGeom prst="rect">
              <a:avLst/>
            </a:prstGeom>
            <a:solidFill>
              <a:srgbClr val="EF9D27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43">
            <a:extLst>
              <a:ext uri="{FF2B5EF4-FFF2-40B4-BE49-F238E27FC236}">
                <a16:creationId xmlns:a16="http://schemas.microsoft.com/office/drawing/2014/main" id="{D8EB1D65-371B-485E-90D0-4E80C6EB2D84}"/>
              </a:ext>
            </a:extLst>
          </p:cNvPr>
          <p:cNvSpPr txBox="1"/>
          <p:nvPr/>
        </p:nvSpPr>
        <p:spPr>
          <a:xfrm>
            <a:off x="0" y="6604084"/>
            <a:ext cx="12192000" cy="25391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Università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degli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studi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di Genova, DIBRIS</a:t>
            </a:r>
          </a:p>
        </p:txBody>
      </p:sp>
    </p:spTree>
    <p:extLst>
      <p:ext uri="{BB962C8B-B14F-4D97-AF65-F5344CB8AC3E}">
        <p14:creationId xmlns:p14="http://schemas.microsoft.com/office/powerpoint/2010/main" val="352269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645</Words>
  <Application>Microsoft Office PowerPoint</Application>
  <PresentationFormat>Widescreen</PresentationFormat>
  <Paragraphs>52</Paragraphs>
  <Slides>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Candara</vt:lpstr>
      <vt:lpstr>Estrangelo Edessa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Utente</dc:creator>
  <cp:lastModifiedBy>Jacopo Favaro</cp:lastModifiedBy>
  <cp:revision>18</cp:revision>
  <dcterms:created xsi:type="dcterms:W3CDTF">2019-03-15T11:01:55Z</dcterms:created>
  <dcterms:modified xsi:type="dcterms:W3CDTF">2019-03-15T16:29:22Z</dcterms:modified>
</cp:coreProperties>
</file>