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457" r:id="rId2"/>
    <p:sldId id="445" r:id="rId3"/>
    <p:sldId id="446" r:id="rId4"/>
    <p:sldId id="459" r:id="rId5"/>
    <p:sldId id="447" r:id="rId6"/>
    <p:sldId id="458" r:id="rId7"/>
    <p:sldId id="460" r:id="rId8"/>
    <p:sldId id="39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966"/>
    <a:srgbClr val="FFFA3D"/>
    <a:srgbClr val="D34132"/>
    <a:srgbClr val="EF9D27"/>
    <a:srgbClr val="189A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7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0D0873-D02A-4646-AD63-4D060B4B73E7}" type="datetimeFigureOut">
              <a:rPr lang="it-IT" smtClean="0"/>
              <a:t>22/03/2019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C08692-5BAB-4904-B5AB-C6174984D6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8951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My First Template</a:t>
            </a:r>
          </a:p>
        </p:txBody>
      </p:sp>
    </p:spTree>
    <p:extLst>
      <p:ext uri="{BB962C8B-B14F-4D97-AF65-F5344CB8AC3E}">
        <p14:creationId xmlns:p14="http://schemas.microsoft.com/office/powerpoint/2010/main" val="926433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4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867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Image Layou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51813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10802814" y="6286012"/>
            <a:ext cx="550985" cy="365125"/>
          </a:xfrm>
          <a:prstGeom prst="rect">
            <a:avLst/>
          </a:prstGeom>
        </p:spPr>
        <p:txBody>
          <a:bodyPr/>
          <a:lstStyle/>
          <a:p>
            <a:fld id="{C73A5C34-6B76-4AF1-BC39-A0EE85CE817B}" type="slidenum">
              <a:rPr lang="ru-RU" smtClean="0"/>
              <a:t>‹N›</a:t>
            </a:fld>
            <a:endParaRPr lang="ru-RU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193970" y="500568"/>
            <a:ext cx="6823315" cy="545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9406780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Free Blank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1"/>
          <p:cNvSpPr>
            <a:spLocks noGrp="1"/>
          </p:cNvSpPr>
          <p:nvPr>
            <p:ph type="title" hasCustomPrompt="1"/>
          </p:nvPr>
        </p:nvSpPr>
        <p:spPr>
          <a:xfrm>
            <a:off x="333676" y="356628"/>
            <a:ext cx="11524648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3200" b="1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3677" y="825950"/>
            <a:ext cx="11524647" cy="267661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600" b="1" i="0" baseline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647638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4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8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alphaModFix amt="20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powerpoint.sage-fox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5991818" y="613561"/>
            <a:ext cx="5394960" cy="914400"/>
            <a:chOff x="786772" y="789407"/>
            <a:chExt cx="5394960" cy="914400"/>
          </a:xfrm>
        </p:grpSpPr>
        <p:sp>
          <p:nvSpPr>
            <p:cNvPr id="43" name="Freeform 42"/>
            <p:cNvSpPr>
              <a:spLocks noChangeAspect="1"/>
            </p:cNvSpPr>
            <p:nvPr/>
          </p:nvSpPr>
          <p:spPr>
            <a:xfrm>
              <a:off x="786772" y="789407"/>
              <a:ext cx="5394960" cy="914400"/>
            </a:xfrm>
            <a:custGeom>
              <a:avLst/>
              <a:gdLst>
                <a:gd name="connsiteX0" fmla="*/ 389286 w 5394960"/>
                <a:gd name="connsiteY0" fmla="*/ 0 h 914400"/>
                <a:gd name="connsiteX1" fmla="*/ 1045530 w 5394960"/>
                <a:gd name="connsiteY1" fmla="*/ 0 h 914400"/>
                <a:gd name="connsiteX2" fmla="*/ 4349430 w 5394960"/>
                <a:gd name="connsiteY2" fmla="*/ 0 h 914400"/>
                <a:gd name="connsiteX3" fmla="*/ 5005674 w 5394960"/>
                <a:gd name="connsiteY3" fmla="*/ 0 h 914400"/>
                <a:gd name="connsiteX4" fmla="*/ 5394960 w 5394960"/>
                <a:gd name="connsiteY4" fmla="*/ 457200 h 914400"/>
                <a:gd name="connsiteX5" fmla="*/ 5005674 w 5394960"/>
                <a:gd name="connsiteY5" fmla="*/ 914400 h 914400"/>
                <a:gd name="connsiteX6" fmla="*/ 4349430 w 5394960"/>
                <a:gd name="connsiteY6" fmla="*/ 914400 h 914400"/>
                <a:gd name="connsiteX7" fmla="*/ 1045530 w 5394960"/>
                <a:gd name="connsiteY7" fmla="*/ 914400 h 914400"/>
                <a:gd name="connsiteX8" fmla="*/ 389286 w 5394960"/>
                <a:gd name="connsiteY8" fmla="*/ 914400 h 914400"/>
                <a:gd name="connsiteX9" fmla="*/ 0 w 5394960"/>
                <a:gd name="connsiteY9" fmla="*/ 457200 h 914400"/>
                <a:gd name="connsiteX10" fmla="*/ 389286 w 5394960"/>
                <a:gd name="connsiteY10" fmla="*/ 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394960" h="914400">
                  <a:moveTo>
                    <a:pt x="389286" y="0"/>
                  </a:moveTo>
                  <a:lnTo>
                    <a:pt x="1045530" y="0"/>
                  </a:lnTo>
                  <a:lnTo>
                    <a:pt x="4349430" y="0"/>
                  </a:lnTo>
                  <a:lnTo>
                    <a:pt x="5005674" y="0"/>
                  </a:lnTo>
                  <a:cubicBezTo>
                    <a:pt x="5220671" y="0"/>
                    <a:pt x="5394960" y="204695"/>
                    <a:pt x="5394960" y="457200"/>
                  </a:cubicBezTo>
                  <a:cubicBezTo>
                    <a:pt x="5394960" y="709705"/>
                    <a:pt x="5220671" y="914400"/>
                    <a:pt x="5005674" y="914400"/>
                  </a:cubicBezTo>
                  <a:lnTo>
                    <a:pt x="4349430" y="914400"/>
                  </a:lnTo>
                  <a:lnTo>
                    <a:pt x="1045530" y="914400"/>
                  </a:lnTo>
                  <a:lnTo>
                    <a:pt x="389286" y="914400"/>
                  </a:lnTo>
                  <a:cubicBezTo>
                    <a:pt x="174289" y="914400"/>
                    <a:pt x="0" y="709705"/>
                    <a:pt x="0" y="457200"/>
                  </a:cubicBezTo>
                  <a:cubicBezTo>
                    <a:pt x="0" y="204695"/>
                    <a:pt x="174289" y="0"/>
                    <a:pt x="389286" y="0"/>
                  </a:cubicBezTo>
                  <a:close/>
                </a:path>
              </a:pathLst>
            </a:custGeom>
            <a:solidFill>
              <a:srgbClr val="62768F"/>
            </a:solidFill>
            <a:ln w="6350">
              <a:solidFill>
                <a:schemeClr val="bg1"/>
              </a:solidFill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923932" y="875489"/>
              <a:ext cx="5120640" cy="738664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pPr algn="ctr"/>
              <a:r>
                <a:rPr lang="en-US" sz="4200" b="1" dirty="0">
                  <a:solidFill>
                    <a:schemeClr val="bg1"/>
                  </a:solidFill>
                  <a:latin typeface="Candara" panose="020E0502030303020204" pitchFamily="34" charset="0"/>
                  <a:cs typeface="Estrangelo Edessa" panose="03080600000000000000" pitchFamily="66" charset="0"/>
                </a:rPr>
                <a:t>MASK SCHEME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7473820" y="1275490"/>
            <a:ext cx="4189445" cy="677108"/>
            <a:chOff x="2536447" y="1451336"/>
            <a:chExt cx="3108960" cy="677108"/>
          </a:xfrm>
        </p:grpSpPr>
        <p:sp>
          <p:nvSpPr>
            <p:cNvPr id="42" name="Freeform 41"/>
            <p:cNvSpPr>
              <a:spLocks noChangeAspect="1"/>
            </p:cNvSpPr>
            <p:nvPr/>
          </p:nvSpPr>
          <p:spPr>
            <a:xfrm>
              <a:off x="2536447" y="1534980"/>
              <a:ext cx="3108960" cy="526951"/>
            </a:xfrm>
            <a:custGeom>
              <a:avLst/>
              <a:gdLst>
                <a:gd name="connsiteX0" fmla="*/ 389286 w 5394960"/>
                <a:gd name="connsiteY0" fmla="*/ 0 h 914400"/>
                <a:gd name="connsiteX1" fmla="*/ 1045530 w 5394960"/>
                <a:gd name="connsiteY1" fmla="*/ 0 h 914400"/>
                <a:gd name="connsiteX2" fmla="*/ 4349430 w 5394960"/>
                <a:gd name="connsiteY2" fmla="*/ 0 h 914400"/>
                <a:gd name="connsiteX3" fmla="*/ 5005674 w 5394960"/>
                <a:gd name="connsiteY3" fmla="*/ 0 h 914400"/>
                <a:gd name="connsiteX4" fmla="*/ 5394960 w 5394960"/>
                <a:gd name="connsiteY4" fmla="*/ 457200 h 914400"/>
                <a:gd name="connsiteX5" fmla="*/ 5005674 w 5394960"/>
                <a:gd name="connsiteY5" fmla="*/ 914400 h 914400"/>
                <a:gd name="connsiteX6" fmla="*/ 4349430 w 5394960"/>
                <a:gd name="connsiteY6" fmla="*/ 914400 h 914400"/>
                <a:gd name="connsiteX7" fmla="*/ 1045530 w 5394960"/>
                <a:gd name="connsiteY7" fmla="*/ 914400 h 914400"/>
                <a:gd name="connsiteX8" fmla="*/ 389286 w 5394960"/>
                <a:gd name="connsiteY8" fmla="*/ 914400 h 914400"/>
                <a:gd name="connsiteX9" fmla="*/ 0 w 5394960"/>
                <a:gd name="connsiteY9" fmla="*/ 457200 h 914400"/>
                <a:gd name="connsiteX10" fmla="*/ 389286 w 5394960"/>
                <a:gd name="connsiteY10" fmla="*/ 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394960" h="914400">
                  <a:moveTo>
                    <a:pt x="389286" y="0"/>
                  </a:moveTo>
                  <a:lnTo>
                    <a:pt x="1045530" y="0"/>
                  </a:lnTo>
                  <a:lnTo>
                    <a:pt x="4349430" y="0"/>
                  </a:lnTo>
                  <a:lnTo>
                    <a:pt x="5005674" y="0"/>
                  </a:lnTo>
                  <a:cubicBezTo>
                    <a:pt x="5220671" y="0"/>
                    <a:pt x="5394960" y="204695"/>
                    <a:pt x="5394960" y="457200"/>
                  </a:cubicBezTo>
                  <a:cubicBezTo>
                    <a:pt x="5394960" y="709705"/>
                    <a:pt x="5220671" y="914400"/>
                    <a:pt x="5005674" y="914400"/>
                  </a:cubicBezTo>
                  <a:lnTo>
                    <a:pt x="4349430" y="914400"/>
                  </a:lnTo>
                  <a:lnTo>
                    <a:pt x="1045530" y="914400"/>
                  </a:lnTo>
                  <a:lnTo>
                    <a:pt x="389286" y="914400"/>
                  </a:lnTo>
                  <a:cubicBezTo>
                    <a:pt x="174289" y="914400"/>
                    <a:pt x="0" y="709705"/>
                    <a:pt x="0" y="457200"/>
                  </a:cubicBezTo>
                  <a:cubicBezTo>
                    <a:pt x="0" y="204695"/>
                    <a:pt x="174289" y="0"/>
                    <a:pt x="389286" y="0"/>
                  </a:cubicBezTo>
                  <a:close/>
                </a:path>
              </a:pathLst>
            </a:custGeom>
            <a:solidFill>
              <a:srgbClr val="44546B"/>
            </a:solidFill>
            <a:ln w="6350">
              <a:solidFill>
                <a:schemeClr val="bg1"/>
              </a:solidFill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627887" y="1451336"/>
              <a:ext cx="2926080" cy="677108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pPr algn="ctr"/>
              <a:r>
                <a:rPr lang="en-US" sz="2200" i="1" dirty="0">
                  <a:solidFill>
                    <a:schemeClr val="bg1"/>
                  </a:solidFill>
                  <a:latin typeface="Candara" panose="020E0502030303020204" pitchFamily="34" charset="0"/>
                  <a:cs typeface="Estrangelo Edessa" panose="03080600000000000000" pitchFamily="66" charset="0"/>
                </a:rPr>
                <a:t>- </a:t>
              </a:r>
              <a:r>
                <a:rPr lang="en-US" sz="1600" i="1" dirty="0">
                  <a:solidFill>
                    <a:schemeClr val="bg1"/>
                  </a:solidFill>
                  <a:latin typeface="Candara" panose="020E0502030303020204" pitchFamily="34" charset="0"/>
                  <a:cs typeface="Estrangelo Edessa" panose="03080600000000000000" pitchFamily="66" charset="0"/>
                </a:rPr>
                <a:t>Mining Associations with Secrecy Konstraints -</a:t>
              </a:r>
            </a:p>
          </p:txBody>
        </p:sp>
      </p:grpSp>
      <p:sp>
        <p:nvSpPr>
          <p:cNvPr id="24" name="TextBox 43">
            <a:extLst>
              <a:ext uri="{FF2B5EF4-FFF2-40B4-BE49-F238E27FC236}">
                <a16:creationId xmlns:a16="http://schemas.microsoft.com/office/drawing/2014/main" id="{EA4EDF41-4D4A-46FF-BDBB-DC0E71AE05B9}"/>
              </a:ext>
            </a:extLst>
          </p:cNvPr>
          <p:cNvSpPr txBox="1"/>
          <p:nvPr/>
        </p:nvSpPr>
        <p:spPr>
          <a:xfrm>
            <a:off x="0" y="2242757"/>
            <a:ext cx="12192000" cy="738664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4200" b="1" dirty="0">
                <a:latin typeface="Candara" panose="020E0502030303020204" pitchFamily="34" charset="0"/>
                <a:cs typeface="Estrangelo Edessa" panose="03080600000000000000" pitchFamily="66" charset="0"/>
              </a:rPr>
              <a:t>Data Protection &amp; Privacy </a:t>
            </a:r>
            <a:r>
              <a:rPr lang="en-US" sz="4200" b="1" dirty="0" err="1">
                <a:latin typeface="Candara" panose="020E0502030303020204" pitchFamily="34" charset="0"/>
                <a:cs typeface="Estrangelo Edessa" panose="03080600000000000000" pitchFamily="66" charset="0"/>
              </a:rPr>
              <a:t>a.a.</a:t>
            </a:r>
            <a:r>
              <a:rPr lang="en-US" sz="4200" b="1" dirty="0">
                <a:latin typeface="Candara" panose="020E0502030303020204" pitchFamily="34" charset="0"/>
                <a:cs typeface="Estrangelo Edessa" panose="03080600000000000000" pitchFamily="66" charset="0"/>
              </a:rPr>
              <a:t> 2018/2019</a:t>
            </a:r>
          </a:p>
        </p:txBody>
      </p:sp>
      <p:sp>
        <p:nvSpPr>
          <p:cNvPr id="25" name="TextBox 43">
            <a:extLst>
              <a:ext uri="{FF2B5EF4-FFF2-40B4-BE49-F238E27FC236}">
                <a16:creationId xmlns:a16="http://schemas.microsoft.com/office/drawing/2014/main" id="{8F81AC59-E491-4EEC-B33D-7E9E514E534A}"/>
              </a:ext>
            </a:extLst>
          </p:cNvPr>
          <p:cNvSpPr txBox="1"/>
          <p:nvPr/>
        </p:nvSpPr>
        <p:spPr>
          <a:xfrm>
            <a:off x="0" y="3338093"/>
            <a:ext cx="12192000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b="1" dirty="0" err="1">
                <a:latin typeface="Candara" panose="020E0502030303020204" pitchFamily="34" charset="0"/>
                <a:cs typeface="Estrangelo Edessa" panose="03080600000000000000" pitchFamily="66" charset="0"/>
              </a:rPr>
              <a:t>Progetto</a:t>
            </a:r>
            <a:r>
              <a:rPr lang="en-US" b="1" dirty="0">
                <a:latin typeface="Candara" panose="020E0502030303020204" pitchFamily="34" charset="0"/>
                <a:cs typeface="Estrangelo Edessa" panose="03080600000000000000" pitchFamily="66" charset="0"/>
              </a:rPr>
              <a:t> a </a:t>
            </a:r>
            <a:r>
              <a:rPr lang="en-US" b="1" dirty="0" err="1">
                <a:latin typeface="Candara" panose="020E0502030303020204" pitchFamily="34" charset="0"/>
                <a:cs typeface="Estrangelo Edessa" panose="03080600000000000000" pitchFamily="66" charset="0"/>
              </a:rPr>
              <a:t>cura</a:t>
            </a:r>
            <a:r>
              <a:rPr lang="en-US" b="1" dirty="0">
                <a:latin typeface="Candara" panose="020E0502030303020204" pitchFamily="34" charset="0"/>
                <a:cs typeface="Estrangelo Edessa" panose="03080600000000000000" pitchFamily="66" charset="0"/>
              </a:rPr>
              <a:t> di Fabrizio Zavanone e Jacopo Favaro</a:t>
            </a:r>
          </a:p>
        </p:txBody>
      </p:sp>
      <p:sp>
        <p:nvSpPr>
          <p:cNvPr id="26" name="TextBox 43">
            <a:extLst>
              <a:ext uri="{FF2B5EF4-FFF2-40B4-BE49-F238E27FC236}">
                <a16:creationId xmlns:a16="http://schemas.microsoft.com/office/drawing/2014/main" id="{863475FC-22BA-4C29-96EE-B1B9B165943A}"/>
              </a:ext>
            </a:extLst>
          </p:cNvPr>
          <p:cNvSpPr txBox="1"/>
          <p:nvPr/>
        </p:nvSpPr>
        <p:spPr>
          <a:xfrm>
            <a:off x="0" y="6604084"/>
            <a:ext cx="12192000" cy="253916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1050" b="1" dirty="0" err="1">
                <a:latin typeface="Candara" panose="020E0502030303020204" pitchFamily="34" charset="0"/>
                <a:cs typeface="Estrangelo Edessa" panose="03080600000000000000" pitchFamily="66" charset="0"/>
              </a:rPr>
              <a:t>Università</a:t>
            </a:r>
            <a:r>
              <a:rPr lang="en-US" sz="1050" b="1" dirty="0">
                <a:latin typeface="Candara" panose="020E0502030303020204" pitchFamily="34" charset="0"/>
                <a:cs typeface="Estrangelo Edessa" panose="03080600000000000000" pitchFamily="66" charset="0"/>
              </a:rPr>
              <a:t> </a:t>
            </a:r>
            <a:r>
              <a:rPr lang="en-US" sz="1050" b="1" dirty="0" err="1">
                <a:latin typeface="Candara" panose="020E0502030303020204" pitchFamily="34" charset="0"/>
                <a:cs typeface="Estrangelo Edessa" panose="03080600000000000000" pitchFamily="66" charset="0"/>
              </a:rPr>
              <a:t>degli</a:t>
            </a:r>
            <a:r>
              <a:rPr lang="en-US" sz="1050" b="1" dirty="0">
                <a:latin typeface="Candara" panose="020E0502030303020204" pitchFamily="34" charset="0"/>
                <a:cs typeface="Estrangelo Edessa" panose="03080600000000000000" pitchFamily="66" charset="0"/>
              </a:rPr>
              <a:t> </a:t>
            </a:r>
            <a:r>
              <a:rPr lang="en-US" sz="1050" b="1" dirty="0" err="1">
                <a:latin typeface="Candara" panose="020E0502030303020204" pitchFamily="34" charset="0"/>
                <a:cs typeface="Estrangelo Edessa" panose="03080600000000000000" pitchFamily="66" charset="0"/>
              </a:rPr>
              <a:t>studi</a:t>
            </a:r>
            <a:r>
              <a:rPr lang="en-US" sz="1050" b="1" dirty="0">
                <a:latin typeface="Candara" panose="020E0502030303020204" pitchFamily="34" charset="0"/>
                <a:cs typeface="Estrangelo Edessa" panose="03080600000000000000" pitchFamily="66" charset="0"/>
              </a:rPr>
              <a:t> di Genova, DIBRIS</a:t>
            </a:r>
          </a:p>
        </p:txBody>
      </p:sp>
    </p:spTree>
    <p:extLst>
      <p:ext uri="{BB962C8B-B14F-4D97-AF65-F5344CB8AC3E}">
        <p14:creationId xmlns:p14="http://schemas.microsoft.com/office/powerpoint/2010/main" val="1501164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341511" y="258228"/>
            <a:ext cx="55089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err="1">
                <a:latin typeface="Candara" panose="020E0502030303020204" pitchFamily="34" charset="0"/>
              </a:rPr>
              <a:t>Introduzione</a:t>
            </a:r>
            <a:endParaRPr lang="en-US" sz="4400" b="1" dirty="0">
              <a:latin typeface="Candara" panose="020E0502030303020204" pitchFamily="34" charset="0"/>
            </a:endParaRPr>
          </a:p>
          <a:p>
            <a:pPr algn="ctr"/>
            <a:endParaRPr lang="en-US" sz="44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165311" y="1435639"/>
            <a:ext cx="4352210" cy="3305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spcBef>
                <a:spcPct val="20000"/>
              </a:spcBef>
              <a:defRPr/>
            </a:pPr>
            <a:r>
              <a:rPr lang="en-US" sz="2000" b="1" dirty="0" err="1">
                <a:solidFill>
                  <a:srgbClr val="D34132"/>
                </a:solidFill>
                <a:latin typeface="Candara" panose="020E0502030303020204" pitchFamily="34" charset="0"/>
              </a:rPr>
              <a:t>Problema</a:t>
            </a:r>
            <a:endParaRPr lang="en-US" sz="2000" b="1" dirty="0">
              <a:solidFill>
                <a:srgbClr val="D34132"/>
              </a:solidFill>
              <a:latin typeface="Candara" panose="020E0502030303020204" pitchFamily="34" charset="0"/>
            </a:endParaRPr>
          </a:p>
          <a:p>
            <a:pPr algn="ctr" defTabSz="1219170">
              <a:spcBef>
                <a:spcPct val="20000"/>
              </a:spcBef>
              <a:defRPr/>
            </a:pPr>
            <a:endParaRPr lang="en-US" sz="1600" b="1" dirty="0">
              <a:solidFill>
                <a:srgbClr val="D34132"/>
              </a:solidFill>
              <a:latin typeface="Candara" panose="020E0502030303020204" pitchFamily="34" charset="0"/>
            </a:endParaRPr>
          </a:p>
          <a:p>
            <a:pPr algn="ctr" defTabSz="1219170">
              <a:spcBef>
                <a:spcPct val="20000"/>
              </a:spcBef>
              <a:defRPr/>
            </a:pP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Il mining del basket market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si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basa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su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un dataset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binario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che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rappresenta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prodotti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acquistati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da un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generico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utente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durante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la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sua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visita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al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supermercato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.</a:t>
            </a:r>
          </a:p>
          <a:p>
            <a:pPr algn="ctr" defTabSz="1219170">
              <a:spcBef>
                <a:spcPct val="20000"/>
              </a:spcBef>
              <a:defRPr/>
            </a:pP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Attraverso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l’analisi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di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molti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dati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è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possibile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raccogliere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informazioni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su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regole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associative per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gruppi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di n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prodotti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.</a:t>
            </a:r>
          </a:p>
          <a:p>
            <a:pPr algn="ctr" defTabSz="1219170">
              <a:spcBef>
                <a:spcPct val="20000"/>
              </a:spcBef>
              <a:defRPr/>
            </a:pP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È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importante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,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però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,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preservare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la privacy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degli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utenti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,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che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potrebbero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non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voler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rendere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noti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loro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acquisti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.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674289" y="1426811"/>
            <a:ext cx="4352400" cy="3059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spcBef>
                <a:spcPct val="20000"/>
              </a:spcBef>
              <a:defRPr/>
            </a:pPr>
            <a:r>
              <a:rPr lang="en-US" sz="2000" b="1" dirty="0" err="1">
                <a:solidFill>
                  <a:srgbClr val="34738D"/>
                </a:solidFill>
                <a:latin typeface="Candara" panose="020E0502030303020204" pitchFamily="34" charset="0"/>
              </a:rPr>
              <a:t>Approccio</a:t>
            </a:r>
            <a:endParaRPr lang="en-US" sz="2000" b="1" dirty="0">
              <a:solidFill>
                <a:srgbClr val="34738D"/>
              </a:solidFill>
              <a:latin typeface="Candara" panose="020E0502030303020204" pitchFamily="34" charset="0"/>
            </a:endParaRPr>
          </a:p>
          <a:p>
            <a:pPr algn="ctr" defTabSz="1219170">
              <a:spcBef>
                <a:spcPct val="20000"/>
              </a:spcBef>
              <a:defRPr/>
            </a:pPr>
            <a:endParaRPr lang="en-US" sz="1600" b="1" dirty="0">
              <a:solidFill>
                <a:srgbClr val="34738D"/>
              </a:solidFill>
              <a:latin typeface="Candara" panose="020E0502030303020204" pitchFamily="34" charset="0"/>
            </a:endParaRPr>
          </a:p>
          <a:p>
            <a:pPr algn="ctr" defTabSz="1219170">
              <a:spcBef>
                <a:spcPct val="20000"/>
              </a:spcBef>
              <a:defRPr/>
            </a:pP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Viene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qui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proposta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una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distorsione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del dataset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basata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su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una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distribuzione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probabilistica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di Bernoulli.</a:t>
            </a:r>
          </a:p>
          <a:p>
            <a:pPr algn="ctr" defTabSz="1219170">
              <a:spcBef>
                <a:spcPct val="20000"/>
              </a:spcBef>
              <a:defRPr/>
            </a:pP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Vengono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,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successivamente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,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fatte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analisi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partendo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dalla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conoscenza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del dataset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alterato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e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della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probabilità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p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della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distribuzione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usata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.</a:t>
            </a:r>
          </a:p>
          <a:p>
            <a:pPr algn="ctr" defTabSz="1219170">
              <a:spcBef>
                <a:spcPct val="20000"/>
              </a:spcBef>
              <a:defRPr/>
            </a:pP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Infine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,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vengono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comparati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risultati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ottenuti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da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questa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analisi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con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quelli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ricavati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utilizzando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l’algoritmo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Apriori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sul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dataset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originario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.</a:t>
            </a:r>
          </a:p>
        </p:txBody>
      </p:sp>
      <p:pic>
        <p:nvPicPr>
          <p:cNvPr id="23" name="Immagine 22">
            <a:extLst>
              <a:ext uri="{FF2B5EF4-FFF2-40B4-BE49-F238E27FC236}">
                <a16:creationId xmlns:a16="http://schemas.microsoft.com/office/drawing/2014/main" id="{06700C91-7681-4F88-B0E0-1064CFAAF2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000" y="6220686"/>
            <a:ext cx="1080000" cy="658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377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1" grpId="0"/>
      <p:bldP spid="3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reeform 49"/>
          <p:cNvSpPr/>
          <p:nvPr/>
        </p:nvSpPr>
        <p:spPr>
          <a:xfrm>
            <a:off x="0" y="5095957"/>
            <a:ext cx="12184224" cy="1771181"/>
          </a:xfrm>
          <a:custGeom>
            <a:avLst/>
            <a:gdLst>
              <a:gd name="connsiteX0" fmla="*/ 0 w 12184224"/>
              <a:gd name="connsiteY0" fmla="*/ 0 h 2329032"/>
              <a:gd name="connsiteX1" fmla="*/ 1065006 w 12184224"/>
              <a:gd name="connsiteY1" fmla="*/ 0 h 2329032"/>
              <a:gd name="connsiteX2" fmla="*/ 1339325 w 12184224"/>
              <a:gd name="connsiteY2" fmla="*/ 365759 h 2329032"/>
              <a:gd name="connsiteX3" fmla="*/ 1613644 w 12184224"/>
              <a:gd name="connsiteY3" fmla="*/ 0 h 2329032"/>
              <a:gd name="connsiteX4" fmla="*/ 12184224 w 12184224"/>
              <a:gd name="connsiteY4" fmla="*/ 0 h 2329032"/>
              <a:gd name="connsiteX5" fmla="*/ 12184224 w 12184224"/>
              <a:gd name="connsiteY5" fmla="*/ 2329032 h 2329032"/>
              <a:gd name="connsiteX6" fmla="*/ 0 w 12184224"/>
              <a:gd name="connsiteY6" fmla="*/ 2329032 h 2329032"/>
              <a:gd name="connsiteX0" fmla="*/ 0 w 12184224"/>
              <a:gd name="connsiteY0" fmla="*/ 0 h 2329032"/>
              <a:gd name="connsiteX1" fmla="*/ 1065006 w 12184224"/>
              <a:gd name="connsiteY1" fmla="*/ 0 h 2329032"/>
              <a:gd name="connsiteX2" fmla="*/ 1309964 w 12184224"/>
              <a:gd name="connsiteY2" fmla="*/ 7245 h 2329032"/>
              <a:gd name="connsiteX3" fmla="*/ 1613644 w 12184224"/>
              <a:gd name="connsiteY3" fmla="*/ 0 h 2329032"/>
              <a:gd name="connsiteX4" fmla="*/ 12184224 w 12184224"/>
              <a:gd name="connsiteY4" fmla="*/ 0 h 2329032"/>
              <a:gd name="connsiteX5" fmla="*/ 12184224 w 12184224"/>
              <a:gd name="connsiteY5" fmla="*/ 2329032 h 2329032"/>
              <a:gd name="connsiteX6" fmla="*/ 0 w 12184224"/>
              <a:gd name="connsiteY6" fmla="*/ 2329032 h 2329032"/>
              <a:gd name="connsiteX7" fmla="*/ 0 w 12184224"/>
              <a:gd name="connsiteY7" fmla="*/ 0 h 2329032"/>
              <a:gd name="connsiteX0" fmla="*/ 0 w 12184224"/>
              <a:gd name="connsiteY0" fmla="*/ 0 h 2329032"/>
              <a:gd name="connsiteX1" fmla="*/ 1065006 w 12184224"/>
              <a:gd name="connsiteY1" fmla="*/ 0 h 2329032"/>
              <a:gd name="connsiteX2" fmla="*/ 1613644 w 12184224"/>
              <a:gd name="connsiteY2" fmla="*/ 0 h 2329032"/>
              <a:gd name="connsiteX3" fmla="*/ 12184224 w 12184224"/>
              <a:gd name="connsiteY3" fmla="*/ 0 h 2329032"/>
              <a:gd name="connsiteX4" fmla="*/ 12184224 w 12184224"/>
              <a:gd name="connsiteY4" fmla="*/ 2329032 h 2329032"/>
              <a:gd name="connsiteX5" fmla="*/ 0 w 12184224"/>
              <a:gd name="connsiteY5" fmla="*/ 2329032 h 2329032"/>
              <a:gd name="connsiteX6" fmla="*/ 0 w 12184224"/>
              <a:gd name="connsiteY6" fmla="*/ 0 h 2329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4224" h="2329032">
                <a:moveTo>
                  <a:pt x="0" y="0"/>
                </a:moveTo>
                <a:lnTo>
                  <a:pt x="1065006" y="0"/>
                </a:lnTo>
                <a:lnTo>
                  <a:pt x="1613644" y="0"/>
                </a:lnTo>
                <a:lnTo>
                  <a:pt x="12184224" y="0"/>
                </a:lnTo>
                <a:lnTo>
                  <a:pt x="12184224" y="2329032"/>
                </a:lnTo>
                <a:lnTo>
                  <a:pt x="0" y="2329032"/>
                </a:lnTo>
                <a:lnTo>
                  <a:pt x="0" y="0"/>
                </a:lnTo>
                <a:close/>
              </a:path>
            </a:pathLst>
          </a:custGeom>
          <a:solidFill>
            <a:srgbClr val="3473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450775" y="5451280"/>
            <a:ext cx="105856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Ogni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valore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binario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nel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dataset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originale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viene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xorato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col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complemento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del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risultato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di una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distribuzione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di Bernoulli con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probabilità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p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fissata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. In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questo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modo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l’i-esmo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viene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lasciato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inalterato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con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probabilità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p e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cambiato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con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probabilità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1-p. Al miner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verranno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poi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forniti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il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dataset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così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distorto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ed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il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valore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p di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probabilità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di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alterazione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. Per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semplicità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viene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usato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lo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stesso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valore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di p per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tutto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il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dataset.</a:t>
            </a:r>
          </a:p>
        </p:txBody>
      </p:sp>
      <p:sp>
        <p:nvSpPr>
          <p:cNvPr id="35" name="Round Diagonal Corner Rectangle 34"/>
          <p:cNvSpPr/>
          <p:nvPr/>
        </p:nvSpPr>
        <p:spPr>
          <a:xfrm>
            <a:off x="886275" y="2114876"/>
            <a:ext cx="2304280" cy="2457899"/>
          </a:xfrm>
          <a:prstGeom prst="round2DiagRect">
            <a:avLst/>
          </a:prstGeom>
          <a:solidFill>
            <a:srgbClr val="3473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6" name="Round Diagonal Corner Rectangle 35"/>
          <p:cNvSpPr/>
          <p:nvPr/>
        </p:nvSpPr>
        <p:spPr>
          <a:xfrm>
            <a:off x="3586015" y="2141469"/>
            <a:ext cx="2304280" cy="2457899"/>
          </a:xfrm>
          <a:prstGeom prst="round2DiagRect">
            <a:avLst/>
          </a:prstGeom>
          <a:solidFill>
            <a:srgbClr val="189A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7" name="Round Diagonal Corner Rectangle 36"/>
          <p:cNvSpPr/>
          <p:nvPr/>
        </p:nvSpPr>
        <p:spPr>
          <a:xfrm>
            <a:off x="6309793" y="2114876"/>
            <a:ext cx="2304280" cy="2457899"/>
          </a:xfrm>
          <a:prstGeom prst="round2DiagRect">
            <a:avLst/>
          </a:prstGeom>
          <a:solidFill>
            <a:srgbClr val="EF9D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8" name="Round Diagonal Corner Rectangle 37"/>
          <p:cNvSpPr/>
          <p:nvPr/>
        </p:nvSpPr>
        <p:spPr>
          <a:xfrm>
            <a:off x="9014755" y="2114876"/>
            <a:ext cx="2304280" cy="2457899"/>
          </a:xfrm>
          <a:prstGeom prst="round2DiagRect">
            <a:avLst/>
          </a:prstGeom>
          <a:solidFill>
            <a:srgbClr val="D34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7" name="Arc 86"/>
          <p:cNvSpPr/>
          <p:nvPr/>
        </p:nvSpPr>
        <p:spPr>
          <a:xfrm rot="19051047">
            <a:off x="2437376" y="1479776"/>
            <a:ext cx="2181771" cy="2181771"/>
          </a:xfrm>
          <a:prstGeom prst="arc">
            <a:avLst/>
          </a:prstGeom>
          <a:ln w="28575">
            <a:solidFill>
              <a:srgbClr val="4C4F54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8" name="Arc 87"/>
          <p:cNvSpPr/>
          <p:nvPr/>
        </p:nvSpPr>
        <p:spPr>
          <a:xfrm rot="19051047">
            <a:off x="5077083" y="1479777"/>
            <a:ext cx="2181771" cy="2181771"/>
          </a:xfrm>
          <a:prstGeom prst="arc">
            <a:avLst/>
          </a:prstGeom>
          <a:ln w="28575">
            <a:solidFill>
              <a:srgbClr val="4C4F54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9" name="Arc 88"/>
          <p:cNvSpPr/>
          <p:nvPr/>
        </p:nvSpPr>
        <p:spPr>
          <a:xfrm rot="19051047">
            <a:off x="7716788" y="1479777"/>
            <a:ext cx="2181771" cy="2181771"/>
          </a:xfrm>
          <a:prstGeom prst="arc">
            <a:avLst/>
          </a:prstGeom>
          <a:ln w="28575">
            <a:solidFill>
              <a:srgbClr val="4C4F54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46" name="TextBox 45"/>
          <p:cNvSpPr txBox="1"/>
          <p:nvPr/>
        </p:nvSpPr>
        <p:spPr>
          <a:xfrm>
            <a:off x="1005291" y="2264500"/>
            <a:ext cx="2073511" cy="2037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spcBef>
                <a:spcPct val="20000"/>
              </a:spcBef>
              <a:defRPr/>
            </a:pPr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Dataset </a:t>
            </a:r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  <a:sym typeface="Wingdings" panose="05000000000000000000" pitchFamily="2" charset="2"/>
              </a:rPr>
              <a:t> Distorted</a:t>
            </a:r>
            <a:endParaRPr lang="en-US" sz="1600" b="1" dirty="0">
              <a:solidFill>
                <a:schemeClr val="bg1"/>
              </a:solidFill>
              <a:latin typeface="Candara" panose="020E0502030303020204" pitchFamily="34" charset="0"/>
            </a:endParaRPr>
          </a:p>
          <a:p>
            <a:pPr algn="ctr" defTabSz="1219170">
              <a:spcBef>
                <a:spcPct val="20000"/>
              </a:spcBef>
              <a:defRPr/>
            </a:pP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Dopo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aver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individuato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un dataset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contenente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dati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relativi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agli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acquisti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all’interno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di un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supermercato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abbiamo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provveduto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alla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sua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trasformazione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in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uno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binario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nonchè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alla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distorsione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dei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dati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.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677839" y="2259741"/>
            <a:ext cx="2073511" cy="158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spcBef>
                <a:spcPct val="20000"/>
              </a:spcBef>
              <a:defRPr/>
            </a:pPr>
            <a:r>
              <a:rPr lang="en-US" sz="1600" b="1" dirty="0" err="1">
                <a:solidFill>
                  <a:schemeClr val="bg1"/>
                </a:solidFill>
                <a:latin typeface="Candara" panose="020E0502030303020204" pitchFamily="34" charset="0"/>
              </a:rPr>
              <a:t>Calcolo</a:t>
            </a:r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 privacy </a:t>
            </a:r>
            <a:r>
              <a:rPr lang="en-US" sz="1600" b="1" dirty="0" err="1">
                <a:solidFill>
                  <a:schemeClr val="bg1"/>
                </a:solidFill>
                <a:latin typeface="Candara" panose="020E0502030303020204" pitchFamily="34" charset="0"/>
              </a:rPr>
              <a:t>ottenuta</a:t>
            </a:r>
            <a:endParaRPr lang="en-US" sz="1600" b="1" dirty="0">
              <a:solidFill>
                <a:schemeClr val="bg1"/>
              </a:solidFill>
              <a:latin typeface="Candara" panose="020E0502030303020204" pitchFamily="34" charset="0"/>
            </a:endParaRPr>
          </a:p>
          <a:p>
            <a:pPr algn="ctr" defTabSz="1219170">
              <a:spcBef>
                <a:spcPct val="20000"/>
              </a:spcBef>
              <a:defRPr/>
            </a:pP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Abbiamo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quindi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effettuato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il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calcolo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della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privacy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così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ottenuta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come:</a:t>
            </a:r>
          </a:p>
          <a:p>
            <a:pPr algn="ctr" defTabSz="1219170">
              <a:spcBef>
                <a:spcPct val="20000"/>
              </a:spcBef>
              <a:defRPr/>
            </a:pPr>
            <a:b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</a:b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privacy = (1-R) * 100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425177" y="2259741"/>
            <a:ext cx="2073511" cy="1914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spcBef>
                <a:spcPct val="20000"/>
              </a:spcBef>
              <a:defRPr/>
            </a:pPr>
            <a:r>
              <a:rPr lang="en-US" sz="1600" b="1" dirty="0" err="1">
                <a:solidFill>
                  <a:schemeClr val="bg1"/>
                </a:solidFill>
                <a:latin typeface="Candara" panose="020E0502030303020204" pitchFamily="34" charset="0"/>
              </a:rPr>
              <a:t>Calcolo</a:t>
            </a:r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 n-itemset support</a:t>
            </a:r>
          </a:p>
          <a:p>
            <a:pPr algn="ctr" defTabSz="1219170">
              <a:spcBef>
                <a:spcPct val="20000"/>
              </a:spcBef>
              <a:defRPr/>
            </a:pP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A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partire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dalla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conoscenza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del dataset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distorto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e di p,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viene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costruito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un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vettore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C_T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nel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quale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vengono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stimati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il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numero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di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elementi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appartenenti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ad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ogni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categoria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.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130139" y="2259140"/>
            <a:ext cx="207351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spcBef>
                <a:spcPct val="20000"/>
              </a:spcBef>
              <a:defRPr/>
            </a:pPr>
            <a:r>
              <a:rPr lang="en-US" sz="1600" b="1" dirty="0" err="1">
                <a:solidFill>
                  <a:schemeClr val="bg1"/>
                </a:solidFill>
                <a:latin typeface="Candara" panose="020E0502030303020204" pitchFamily="34" charset="0"/>
              </a:rPr>
              <a:t>Valutazione</a:t>
            </a:r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Candara" panose="020E0502030303020204" pitchFamily="34" charset="0"/>
              </a:rPr>
              <a:t>errori</a:t>
            </a:r>
            <a:endParaRPr lang="en-US" sz="1600" b="1" dirty="0">
              <a:solidFill>
                <a:schemeClr val="bg1"/>
              </a:solidFill>
              <a:latin typeface="Candara" panose="020E0502030303020204" pitchFamily="34" charset="0"/>
            </a:endParaRPr>
          </a:p>
          <a:p>
            <a:pPr algn="ctr" defTabSz="1219170">
              <a:spcBef>
                <a:spcPct val="20000"/>
              </a:spcBef>
              <a:defRPr/>
            </a:pP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Per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valutare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le performance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vengono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poi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calcolati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3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parametri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:</a:t>
            </a:r>
          </a:p>
          <a:p>
            <a:pPr marL="171450" indent="-171450" defTabSz="121917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l-GR" sz="1600" dirty="0">
                <a:solidFill>
                  <a:schemeClr val="bg1"/>
                </a:solidFill>
                <a:latin typeface="Candara" panose="020E0502030303020204" pitchFamily="34" charset="0"/>
              </a:rPr>
              <a:t>σ</a:t>
            </a:r>
            <a:r>
              <a:rPr lang="it-IT" sz="1600" dirty="0">
                <a:solidFill>
                  <a:schemeClr val="bg1"/>
                </a:solidFill>
                <a:latin typeface="Candara" panose="020E0502030303020204" pitchFamily="34" charset="0"/>
              </a:rPr>
              <a:t>+</a:t>
            </a:r>
            <a:endParaRPr lang="en-US" sz="1600" dirty="0">
              <a:solidFill>
                <a:schemeClr val="bg1"/>
              </a:solidFill>
              <a:latin typeface="Candara" panose="020E0502030303020204" pitchFamily="34" charset="0"/>
            </a:endParaRPr>
          </a:p>
          <a:p>
            <a:pPr marL="171450" indent="-171450" defTabSz="121917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l-GR" sz="1600" dirty="0">
                <a:solidFill>
                  <a:schemeClr val="bg1"/>
                </a:solidFill>
                <a:latin typeface="Candara" panose="020E0502030303020204" pitchFamily="34" charset="0"/>
              </a:rPr>
              <a:t>σ</a:t>
            </a:r>
            <a:r>
              <a:rPr lang="it-IT" sz="1600" dirty="0">
                <a:solidFill>
                  <a:schemeClr val="bg1"/>
                </a:solidFill>
                <a:latin typeface="Candara" panose="020E0502030303020204" pitchFamily="34" charset="0"/>
              </a:rPr>
              <a:t>-</a:t>
            </a:r>
          </a:p>
          <a:p>
            <a:pPr marL="171450" indent="-171450" defTabSz="121917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l-GR" sz="1600" dirty="0">
                <a:solidFill>
                  <a:schemeClr val="bg1"/>
                </a:solidFill>
                <a:latin typeface="Candara" panose="020E0502030303020204" pitchFamily="34" charset="0"/>
              </a:rPr>
              <a:t>ρ</a:t>
            </a:r>
            <a:endParaRPr lang="it-IT" sz="160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341511" y="258228"/>
            <a:ext cx="55089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400" b="1" dirty="0">
                <a:latin typeface="Candara" panose="020E0502030303020204" pitchFamily="34" charset="0"/>
              </a:rPr>
              <a:t>Procedimento</a:t>
            </a:r>
          </a:p>
        </p:txBody>
      </p:sp>
      <p:pic>
        <p:nvPicPr>
          <p:cNvPr id="20" name="Picture 19">
            <a:hlinkClick r:id="rId3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4800" y="6721476"/>
            <a:ext cx="457200" cy="124690"/>
          </a:xfrm>
          <a:prstGeom prst="rect">
            <a:avLst/>
          </a:prstGeom>
        </p:spPr>
      </p:pic>
      <p:sp>
        <p:nvSpPr>
          <p:cNvPr id="21" name="Freeform 49">
            <a:extLst>
              <a:ext uri="{FF2B5EF4-FFF2-40B4-BE49-F238E27FC236}">
                <a16:creationId xmlns:a16="http://schemas.microsoft.com/office/drawing/2014/main" id="{0F56A11D-DC8B-4C71-8047-0747E22949D3}"/>
              </a:ext>
            </a:extLst>
          </p:cNvPr>
          <p:cNvSpPr/>
          <p:nvPr/>
        </p:nvSpPr>
        <p:spPr>
          <a:xfrm>
            <a:off x="0" y="5095957"/>
            <a:ext cx="12184224" cy="1771181"/>
          </a:xfrm>
          <a:custGeom>
            <a:avLst/>
            <a:gdLst>
              <a:gd name="connsiteX0" fmla="*/ 0 w 12184224"/>
              <a:gd name="connsiteY0" fmla="*/ 0 h 2329032"/>
              <a:gd name="connsiteX1" fmla="*/ 1065006 w 12184224"/>
              <a:gd name="connsiteY1" fmla="*/ 0 h 2329032"/>
              <a:gd name="connsiteX2" fmla="*/ 1339325 w 12184224"/>
              <a:gd name="connsiteY2" fmla="*/ 365759 h 2329032"/>
              <a:gd name="connsiteX3" fmla="*/ 1613644 w 12184224"/>
              <a:gd name="connsiteY3" fmla="*/ 0 h 2329032"/>
              <a:gd name="connsiteX4" fmla="*/ 12184224 w 12184224"/>
              <a:gd name="connsiteY4" fmla="*/ 0 h 2329032"/>
              <a:gd name="connsiteX5" fmla="*/ 12184224 w 12184224"/>
              <a:gd name="connsiteY5" fmla="*/ 2329032 h 2329032"/>
              <a:gd name="connsiteX6" fmla="*/ 0 w 12184224"/>
              <a:gd name="connsiteY6" fmla="*/ 2329032 h 2329032"/>
              <a:gd name="connsiteX0" fmla="*/ 0 w 12184224"/>
              <a:gd name="connsiteY0" fmla="*/ 0 h 2329032"/>
              <a:gd name="connsiteX1" fmla="*/ 1065006 w 12184224"/>
              <a:gd name="connsiteY1" fmla="*/ 0 h 2329032"/>
              <a:gd name="connsiteX2" fmla="*/ 1309964 w 12184224"/>
              <a:gd name="connsiteY2" fmla="*/ 7245 h 2329032"/>
              <a:gd name="connsiteX3" fmla="*/ 1613644 w 12184224"/>
              <a:gd name="connsiteY3" fmla="*/ 0 h 2329032"/>
              <a:gd name="connsiteX4" fmla="*/ 12184224 w 12184224"/>
              <a:gd name="connsiteY4" fmla="*/ 0 h 2329032"/>
              <a:gd name="connsiteX5" fmla="*/ 12184224 w 12184224"/>
              <a:gd name="connsiteY5" fmla="*/ 2329032 h 2329032"/>
              <a:gd name="connsiteX6" fmla="*/ 0 w 12184224"/>
              <a:gd name="connsiteY6" fmla="*/ 2329032 h 2329032"/>
              <a:gd name="connsiteX7" fmla="*/ 0 w 12184224"/>
              <a:gd name="connsiteY7" fmla="*/ 0 h 2329032"/>
              <a:gd name="connsiteX0" fmla="*/ 0 w 12184224"/>
              <a:gd name="connsiteY0" fmla="*/ 0 h 2329032"/>
              <a:gd name="connsiteX1" fmla="*/ 1065006 w 12184224"/>
              <a:gd name="connsiteY1" fmla="*/ 0 h 2329032"/>
              <a:gd name="connsiteX2" fmla="*/ 1613644 w 12184224"/>
              <a:gd name="connsiteY2" fmla="*/ 0 h 2329032"/>
              <a:gd name="connsiteX3" fmla="*/ 12184224 w 12184224"/>
              <a:gd name="connsiteY3" fmla="*/ 0 h 2329032"/>
              <a:gd name="connsiteX4" fmla="*/ 12184224 w 12184224"/>
              <a:gd name="connsiteY4" fmla="*/ 2329032 h 2329032"/>
              <a:gd name="connsiteX5" fmla="*/ 0 w 12184224"/>
              <a:gd name="connsiteY5" fmla="*/ 2329032 h 2329032"/>
              <a:gd name="connsiteX6" fmla="*/ 0 w 12184224"/>
              <a:gd name="connsiteY6" fmla="*/ 0 h 2329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4224" h="2329032">
                <a:moveTo>
                  <a:pt x="0" y="0"/>
                </a:moveTo>
                <a:lnTo>
                  <a:pt x="1065006" y="0"/>
                </a:lnTo>
                <a:lnTo>
                  <a:pt x="1613644" y="0"/>
                </a:lnTo>
                <a:lnTo>
                  <a:pt x="12184224" y="0"/>
                </a:lnTo>
                <a:lnTo>
                  <a:pt x="12184224" y="2329032"/>
                </a:lnTo>
                <a:lnTo>
                  <a:pt x="0" y="2329032"/>
                </a:lnTo>
                <a:lnTo>
                  <a:pt x="0" y="0"/>
                </a:lnTo>
                <a:close/>
              </a:path>
            </a:pathLst>
          </a:custGeom>
          <a:solidFill>
            <a:srgbClr val="189A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50">
            <a:extLst>
              <a:ext uri="{FF2B5EF4-FFF2-40B4-BE49-F238E27FC236}">
                <a16:creationId xmlns:a16="http://schemas.microsoft.com/office/drawing/2014/main" id="{6B700C43-9177-45F8-A143-C2B7B9FAA815}"/>
              </a:ext>
            </a:extLst>
          </p:cNvPr>
          <p:cNvSpPr txBox="1"/>
          <p:nvPr/>
        </p:nvSpPr>
        <p:spPr>
          <a:xfrm>
            <a:off x="446887" y="5472252"/>
            <a:ext cx="10585647" cy="1169551"/>
          </a:xfrm>
          <a:prstGeom prst="rect">
            <a:avLst/>
          </a:prstGeom>
          <a:solidFill>
            <a:srgbClr val="189A80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Dove:</a:t>
            </a:r>
          </a:p>
          <a:p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R = a*R1(p) + (1-a)*R0(p)</a:t>
            </a:r>
          </a:p>
          <a:p>
            <a:endParaRPr lang="en-US" sz="1400" dirty="0">
              <a:solidFill>
                <a:schemeClr val="bg1"/>
              </a:solidFill>
              <a:latin typeface="Candara" panose="020E0502030303020204" pitchFamily="34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Con R1 ed R0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rispettivamente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la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probabilità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che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un 1 od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uno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zero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sia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ricostruito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correttamente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, ed “a”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parametro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fissato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con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valore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pari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a 0.9,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rappresentante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il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peso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dato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alla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privacy di un 1 rispetto a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quella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data ad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uno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zero.</a:t>
            </a:r>
          </a:p>
        </p:txBody>
      </p:sp>
      <p:sp>
        <p:nvSpPr>
          <p:cNvPr id="23" name="Freeform 49">
            <a:extLst>
              <a:ext uri="{FF2B5EF4-FFF2-40B4-BE49-F238E27FC236}">
                <a16:creationId xmlns:a16="http://schemas.microsoft.com/office/drawing/2014/main" id="{EF8EB1B6-13D4-4C7D-BE4D-29734844EB9E}"/>
              </a:ext>
            </a:extLst>
          </p:cNvPr>
          <p:cNvSpPr/>
          <p:nvPr/>
        </p:nvSpPr>
        <p:spPr>
          <a:xfrm>
            <a:off x="0" y="5097600"/>
            <a:ext cx="12184224" cy="1771181"/>
          </a:xfrm>
          <a:custGeom>
            <a:avLst/>
            <a:gdLst>
              <a:gd name="connsiteX0" fmla="*/ 0 w 12184224"/>
              <a:gd name="connsiteY0" fmla="*/ 0 h 2329032"/>
              <a:gd name="connsiteX1" fmla="*/ 1065006 w 12184224"/>
              <a:gd name="connsiteY1" fmla="*/ 0 h 2329032"/>
              <a:gd name="connsiteX2" fmla="*/ 1339325 w 12184224"/>
              <a:gd name="connsiteY2" fmla="*/ 365759 h 2329032"/>
              <a:gd name="connsiteX3" fmla="*/ 1613644 w 12184224"/>
              <a:gd name="connsiteY3" fmla="*/ 0 h 2329032"/>
              <a:gd name="connsiteX4" fmla="*/ 12184224 w 12184224"/>
              <a:gd name="connsiteY4" fmla="*/ 0 h 2329032"/>
              <a:gd name="connsiteX5" fmla="*/ 12184224 w 12184224"/>
              <a:gd name="connsiteY5" fmla="*/ 2329032 h 2329032"/>
              <a:gd name="connsiteX6" fmla="*/ 0 w 12184224"/>
              <a:gd name="connsiteY6" fmla="*/ 2329032 h 2329032"/>
              <a:gd name="connsiteX0" fmla="*/ 0 w 12184224"/>
              <a:gd name="connsiteY0" fmla="*/ 0 h 2329032"/>
              <a:gd name="connsiteX1" fmla="*/ 1065006 w 12184224"/>
              <a:gd name="connsiteY1" fmla="*/ 0 h 2329032"/>
              <a:gd name="connsiteX2" fmla="*/ 1309964 w 12184224"/>
              <a:gd name="connsiteY2" fmla="*/ 7245 h 2329032"/>
              <a:gd name="connsiteX3" fmla="*/ 1613644 w 12184224"/>
              <a:gd name="connsiteY3" fmla="*/ 0 h 2329032"/>
              <a:gd name="connsiteX4" fmla="*/ 12184224 w 12184224"/>
              <a:gd name="connsiteY4" fmla="*/ 0 h 2329032"/>
              <a:gd name="connsiteX5" fmla="*/ 12184224 w 12184224"/>
              <a:gd name="connsiteY5" fmla="*/ 2329032 h 2329032"/>
              <a:gd name="connsiteX6" fmla="*/ 0 w 12184224"/>
              <a:gd name="connsiteY6" fmla="*/ 2329032 h 2329032"/>
              <a:gd name="connsiteX7" fmla="*/ 0 w 12184224"/>
              <a:gd name="connsiteY7" fmla="*/ 0 h 2329032"/>
              <a:gd name="connsiteX0" fmla="*/ 0 w 12184224"/>
              <a:gd name="connsiteY0" fmla="*/ 0 h 2329032"/>
              <a:gd name="connsiteX1" fmla="*/ 1065006 w 12184224"/>
              <a:gd name="connsiteY1" fmla="*/ 0 h 2329032"/>
              <a:gd name="connsiteX2" fmla="*/ 1613644 w 12184224"/>
              <a:gd name="connsiteY2" fmla="*/ 0 h 2329032"/>
              <a:gd name="connsiteX3" fmla="*/ 12184224 w 12184224"/>
              <a:gd name="connsiteY3" fmla="*/ 0 h 2329032"/>
              <a:gd name="connsiteX4" fmla="*/ 12184224 w 12184224"/>
              <a:gd name="connsiteY4" fmla="*/ 2329032 h 2329032"/>
              <a:gd name="connsiteX5" fmla="*/ 0 w 12184224"/>
              <a:gd name="connsiteY5" fmla="*/ 2329032 h 2329032"/>
              <a:gd name="connsiteX6" fmla="*/ 0 w 12184224"/>
              <a:gd name="connsiteY6" fmla="*/ 0 h 2329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4224" h="2329032">
                <a:moveTo>
                  <a:pt x="0" y="0"/>
                </a:moveTo>
                <a:lnTo>
                  <a:pt x="1065006" y="0"/>
                </a:lnTo>
                <a:lnTo>
                  <a:pt x="1613644" y="0"/>
                </a:lnTo>
                <a:lnTo>
                  <a:pt x="12184224" y="0"/>
                </a:lnTo>
                <a:lnTo>
                  <a:pt x="12184224" y="2329032"/>
                </a:lnTo>
                <a:lnTo>
                  <a:pt x="0" y="2329032"/>
                </a:lnTo>
                <a:lnTo>
                  <a:pt x="0" y="0"/>
                </a:lnTo>
                <a:close/>
              </a:path>
            </a:pathLst>
          </a:custGeom>
          <a:solidFill>
            <a:srgbClr val="EF9D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50">
            <a:extLst>
              <a:ext uri="{FF2B5EF4-FFF2-40B4-BE49-F238E27FC236}">
                <a16:creationId xmlns:a16="http://schemas.microsoft.com/office/drawing/2014/main" id="{79AFA067-C86B-4371-A885-3ADE73D714FF}"/>
              </a:ext>
            </a:extLst>
          </p:cNvPr>
          <p:cNvSpPr txBox="1"/>
          <p:nvPr/>
        </p:nvSpPr>
        <p:spPr>
          <a:xfrm>
            <a:off x="447193" y="5467859"/>
            <a:ext cx="10585647" cy="1169551"/>
          </a:xfrm>
          <a:prstGeom prst="rect">
            <a:avLst/>
          </a:prstGeom>
          <a:solidFill>
            <a:srgbClr val="EF9D27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C_D(k)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conto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delle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tuple in D (Distorted dataset)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che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hanno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la forma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binaria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del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numero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k (in n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cifre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)</a:t>
            </a:r>
          </a:p>
          <a:p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M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matrice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la cui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componente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mij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è la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probabilità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che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la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tupla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nella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forma di C_T(j) in T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diventi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C_D(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i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) in D</a:t>
            </a:r>
          </a:p>
          <a:p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Si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ricava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quindi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C_T come:</a:t>
            </a:r>
          </a:p>
          <a:p>
            <a:endParaRPr lang="en-US" sz="1400" dirty="0">
              <a:solidFill>
                <a:schemeClr val="bg1"/>
              </a:solidFill>
              <a:latin typeface="Candara" panose="020E0502030303020204" pitchFamily="34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C_T = M^-1 * C_D</a:t>
            </a:r>
          </a:p>
        </p:txBody>
      </p:sp>
      <p:sp>
        <p:nvSpPr>
          <p:cNvPr id="25" name="Freeform 49">
            <a:extLst>
              <a:ext uri="{FF2B5EF4-FFF2-40B4-BE49-F238E27FC236}">
                <a16:creationId xmlns:a16="http://schemas.microsoft.com/office/drawing/2014/main" id="{7CF41F8A-DA66-4806-A033-86EA2E6EADB1}"/>
              </a:ext>
            </a:extLst>
          </p:cNvPr>
          <p:cNvSpPr/>
          <p:nvPr/>
        </p:nvSpPr>
        <p:spPr>
          <a:xfrm>
            <a:off x="0" y="5097600"/>
            <a:ext cx="12184224" cy="1771181"/>
          </a:xfrm>
          <a:custGeom>
            <a:avLst/>
            <a:gdLst>
              <a:gd name="connsiteX0" fmla="*/ 0 w 12184224"/>
              <a:gd name="connsiteY0" fmla="*/ 0 h 2329032"/>
              <a:gd name="connsiteX1" fmla="*/ 1065006 w 12184224"/>
              <a:gd name="connsiteY1" fmla="*/ 0 h 2329032"/>
              <a:gd name="connsiteX2" fmla="*/ 1339325 w 12184224"/>
              <a:gd name="connsiteY2" fmla="*/ 365759 h 2329032"/>
              <a:gd name="connsiteX3" fmla="*/ 1613644 w 12184224"/>
              <a:gd name="connsiteY3" fmla="*/ 0 h 2329032"/>
              <a:gd name="connsiteX4" fmla="*/ 12184224 w 12184224"/>
              <a:gd name="connsiteY4" fmla="*/ 0 h 2329032"/>
              <a:gd name="connsiteX5" fmla="*/ 12184224 w 12184224"/>
              <a:gd name="connsiteY5" fmla="*/ 2329032 h 2329032"/>
              <a:gd name="connsiteX6" fmla="*/ 0 w 12184224"/>
              <a:gd name="connsiteY6" fmla="*/ 2329032 h 2329032"/>
              <a:gd name="connsiteX0" fmla="*/ 0 w 12184224"/>
              <a:gd name="connsiteY0" fmla="*/ 0 h 2329032"/>
              <a:gd name="connsiteX1" fmla="*/ 1065006 w 12184224"/>
              <a:gd name="connsiteY1" fmla="*/ 0 h 2329032"/>
              <a:gd name="connsiteX2" fmla="*/ 1309964 w 12184224"/>
              <a:gd name="connsiteY2" fmla="*/ 7245 h 2329032"/>
              <a:gd name="connsiteX3" fmla="*/ 1613644 w 12184224"/>
              <a:gd name="connsiteY3" fmla="*/ 0 h 2329032"/>
              <a:gd name="connsiteX4" fmla="*/ 12184224 w 12184224"/>
              <a:gd name="connsiteY4" fmla="*/ 0 h 2329032"/>
              <a:gd name="connsiteX5" fmla="*/ 12184224 w 12184224"/>
              <a:gd name="connsiteY5" fmla="*/ 2329032 h 2329032"/>
              <a:gd name="connsiteX6" fmla="*/ 0 w 12184224"/>
              <a:gd name="connsiteY6" fmla="*/ 2329032 h 2329032"/>
              <a:gd name="connsiteX7" fmla="*/ 0 w 12184224"/>
              <a:gd name="connsiteY7" fmla="*/ 0 h 2329032"/>
              <a:gd name="connsiteX0" fmla="*/ 0 w 12184224"/>
              <a:gd name="connsiteY0" fmla="*/ 0 h 2329032"/>
              <a:gd name="connsiteX1" fmla="*/ 1065006 w 12184224"/>
              <a:gd name="connsiteY1" fmla="*/ 0 h 2329032"/>
              <a:gd name="connsiteX2" fmla="*/ 1613644 w 12184224"/>
              <a:gd name="connsiteY2" fmla="*/ 0 h 2329032"/>
              <a:gd name="connsiteX3" fmla="*/ 12184224 w 12184224"/>
              <a:gd name="connsiteY3" fmla="*/ 0 h 2329032"/>
              <a:gd name="connsiteX4" fmla="*/ 12184224 w 12184224"/>
              <a:gd name="connsiteY4" fmla="*/ 2329032 h 2329032"/>
              <a:gd name="connsiteX5" fmla="*/ 0 w 12184224"/>
              <a:gd name="connsiteY5" fmla="*/ 2329032 h 2329032"/>
              <a:gd name="connsiteX6" fmla="*/ 0 w 12184224"/>
              <a:gd name="connsiteY6" fmla="*/ 0 h 2329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4224" h="2329032">
                <a:moveTo>
                  <a:pt x="0" y="0"/>
                </a:moveTo>
                <a:lnTo>
                  <a:pt x="1065006" y="0"/>
                </a:lnTo>
                <a:lnTo>
                  <a:pt x="1613644" y="0"/>
                </a:lnTo>
                <a:lnTo>
                  <a:pt x="12184224" y="0"/>
                </a:lnTo>
                <a:lnTo>
                  <a:pt x="12184224" y="2329032"/>
                </a:lnTo>
                <a:lnTo>
                  <a:pt x="0" y="2329032"/>
                </a:lnTo>
                <a:lnTo>
                  <a:pt x="0" y="0"/>
                </a:lnTo>
                <a:close/>
              </a:path>
            </a:pathLst>
          </a:custGeom>
          <a:solidFill>
            <a:srgbClr val="D34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50">
            <a:extLst>
              <a:ext uri="{FF2B5EF4-FFF2-40B4-BE49-F238E27FC236}">
                <a16:creationId xmlns:a16="http://schemas.microsoft.com/office/drawing/2014/main" id="{1258FD76-DFA2-4547-84FF-9DC776774672}"/>
              </a:ext>
            </a:extLst>
          </p:cNvPr>
          <p:cNvSpPr txBox="1"/>
          <p:nvPr/>
        </p:nvSpPr>
        <p:spPr>
          <a:xfrm>
            <a:off x="450775" y="5473073"/>
            <a:ext cx="10585647" cy="307777"/>
          </a:xfrm>
          <a:prstGeom prst="rect">
            <a:avLst/>
          </a:prstGeom>
          <a:solidFill>
            <a:srgbClr val="D34132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Per un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valore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fissato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di p e del support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minimo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vengono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calcolati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I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valori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di cui sopra per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vari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n-itemset</a:t>
            </a:r>
          </a:p>
        </p:txBody>
      </p:sp>
    </p:spTree>
    <p:extLst>
      <p:ext uri="{BB962C8B-B14F-4D97-AF65-F5344CB8AC3E}">
        <p14:creationId xmlns:p14="http://schemas.microsoft.com/office/powerpoint/2010/main" val="3314891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0"/>
                            </p:stCondLst>
                            <p:childTnLst>
                              <p:par>
                                <p:cTn id="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500"/>
                            </p:stCondLst>
                            <p:childTnLst>
                              <p:par>
                                <p:cTn id="7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/>
      <p:bldP spid="35" grpId="0" animBg="1"/>
      <p:bldP spid="36" grpId="0" animBg="1"/>
      <p:bldP spid="37" grpId="0" animBg="1"/>
      <p:bldP spid="38" grpId="0" animBg="1"/>
      <p:bldP spid="87" grpId="0" animBg="1"/>
      <p:bldP spid="88" grpId="0" animBg="1"/>
      <p:bldP spid="89" grpId="0" animBg="1"/>
      <p:bldP spid="46" grpId="0"/>
      <p:bldP spid="47" grpId="0"/>
      <p:bldP spid="48" grpId="0"/>
      <p:bldP spid="49" grpId="0"/>
      <p:bldP spid="54" grpId="0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magine 11">
            <a:extLst>
              <a:ext uri="{FF2B5EF4-FFF2-40B4-BE49-F238E27FC236}">
                <a16:creationId xmlns:a16="http://schemas.microsoft.com/office/drawing/2014/main" id="{98EB2B6B-1CF8-4736-BA9A-774DD7F560F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000" y="6220686"/>
            <a:ext cx="1080000" cy="658286"/>
          </a:xfrm>
          <a:prstGeom prst="rect">
            <a:avLst/>
          </a:prstGeom>
        </p:spPr>
      </p:pic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132FD78C-0A8D-439E-A795-9E8932E886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8330426"/>
              </p:ext>
            </p:extLst>
          </p:nvPr>
        </p:nvGraphicFramePr>
        <p:xfrm>
          <a:off x="1362045" y="1732326"/>
          <a:ext cx="9467910" cy="26975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582">
                  <a:extLst>
                    <a:ext uri="{9D8B030D-6E8A-4147-A177-3AD203B41FA5}">
                      <a16:colId xmlns:a16="http://schemas.microsoft.com/office/drawing/2014/main" val="493467813"/>
                    </a:ext>
                  </a:extLst>
                </a:gridCol>
                <a:gridCol w="1893582">
                  <a:extLst>
                    <a:ext uri="{9D8B030D-6E8A-4147-A177-3AD203B41FA5}">
                      <a16:colId xmlns:a16="http://schemas.microsoft.com/office/drawing/2014/main" val="3036483849"/>
                    </a:ext>
                  </a:extLst>
                </a:gridCol>
                <a:gridCol w="1893582">
                  <a:extLst>
                    <a:ext uri="{9D8B030D-6E8A-4147-A177-3AD203B41FA5}">
                      <a16:colId xmlns:a16="http://schemas.microsoft.com/office/drawing/2014/main" val="2058978727"/>
                    </a:ext>
                  </a:extLst>
                </a:gridCol>
                <a:gridCol w="1893582">
                  <a:extLst>
                    <a:ext uri="{9D8B030D-6E8A-4147-A177-3AD203B41FA5}">
                      <a16:colId xmlns:a16="http://schemas.microsoft.com/office/drawing/2014/main" val="3471609030"/>
                    </a:ext>
                  </a:extLst>
                </a:gridCol>
                <a:gridCol w="1893582">
                  <a:extLst>
                    <a:ext uri="{9D8B030D-6E8A-4147-A177-3AD203B41FA5}">
                      <a16:colId xmlns:a16="http://schemas.microsoft.com/office/drawing/2014/main" val="3451426914"/>
                    </a:ext>
                  </a:extLst>
                </a:gridCol>
              </a:tblGrid>
              <a:tr h="899183">
                <a:tc>
                  <a:txBody>
                    <a:bodyPr/>
                    <a:lstStyle/>
                    <a:p>
                      <a:r>
                        <a:rPr lang="it-IT" dirty="0"/>
                        <a:t>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# items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# </a:t>
                      </a:r>
                      <a:r>
                        <a:rPr lang="it-IT" sz="1800" dirty="0" err="1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tuples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p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privacy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17259"/>
                  </a:ext>
                </a:extLst>
              </a:tr>
              <a:tr h="899183">
                <a:tc>
                  <a:txBody>
                    <a:bodyPr/>
                    <a:lstStyle/>
                    <a:p>
                      <a:r>
                        <a:rPr lang="it-IT" dirty="0"/>
                        <a:t>Paper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0.6 * 10^6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83%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4247334"/>
                  </a:ext>
                </a:extLst>
              </a:tr>
              <a:tr h="899183">
                <a:tc>
                  <a:txBody>
                    <a:bodyPr/>
                    <a:lstStyle/>
                    <a:p>
                      <a:r>
                        <a:rPr lang="it-IT" dirty="0"/>
                        <a:t>Nostro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7.5 * 10^3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85%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05885"/>
                  </a:ext>
                </a:extLst>
              </a:tr>
            </a:tbl>
          </a:graphicData>
        </a:graphic>
      </p:graphicFrame>
      <p:sp>
        <p:nvSpPr>
          <p:cNvPr id="21" name="TextBox 24">
            <a:extLst>
              <a:ext uri="{FF2B5EF4-FFF2-40B4-BE49-F238E27FC236}">
                <a16:creationId xmlns:a16="http://schemas.microsoft.com/office/drawing/2014/main" id="{44E9E053-469C-491E-9985-BB69E2617219}"/>
              </a:ext>
            </a:extLst>
          </p:cNvPr>
          <p:cNvSpPr txBox="1"/>
          <p:nvPr/>
        </p:nvSpPr>
        <p:spPr>
          <a:xfrm>
            <a:off x="3341511" y="241450"/>
            <a:ext cx="55089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Candara" panose="020E0502030303020204" pitchFamily="34" charset="0"/>
              </a:rPr>
              <a:t>Dataset</a:t>
            </a:r>
          </a:p>
        </p:txBody>
      </p:sp>
    </p:spTree>
    <p:extLst>
      <p:ext uri="{BB962C8B-B14F-4D97-AF65-F5344CB8AC3E}">
        <p14:creationId xmlns:p14="http://schemas.microsoft.com/office/powerpoint/2010/main" val="751510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ardrop 45"/>
          <p:cNvSpPr/>
          <p:nvPr/>
        </p:nvSpPr>
        <p:spPr>
          <a:xfrm rot="2720395">
            <a:off x="594414" y="3990714"/>
            <a:ext cx="360000" cy="360000"/>
          </a:xfrm>
          <a:prstGeom prst="teardrop">
            <a:avLst/>
          </a:prstGeom>
          <a:solidFill>
            <a:srgbClr val="D34132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ardrop 44"/>
          <p:cNvSpPr/>
          <p:nvPr/>
        </p:nvSpPr>
        <p:spPr>
          <a:xfrm rot="2720395">
            <a:off x="599328" y="3063064"/>
            <a:ext cx="360000" cy="360000"/>
          </a:xfrm>
          <a:prstGeom prst="teardrop">
            <a:avLst/>
          </a:prstGeom>
          <a:solidFill>
            <a:srgbClr val="EF9D27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ardrop 43"/>
          <p:cNvSpPr/>
          <p:nvPr/>
        </p:nvSpPr>
        <p:spPr>
          <a:xfrm rot="2720395">
            <a:off x="594414" y="2133183"/>
            <a:ext cx="360000" cy="360000"/>
          </a:xfrm>
          <a:prstGeom prst="teardrop">
            <a:avLst/>
          </a:prstGeom>
          <a:solidFill>
            <a:srgbClr val="189A8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ardrop 10"/>
          <p:cNvSpPr/>
          <p:nvPr/>
        </p:nvSpPr>
        <p:spPr>
          <a:xfrm rot="2720395">
            <a:off x="594413" y="1203301"/>
            <a:ext cx="360000" cy="360000"/>
          </a:xfrm>
          <a:prstGeom prst="teardrop">
            <a:avLst/>
          </a:prstGeom>
          <a:solidFill>
            <a:srgbClr val="34738D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341511" y="241450"/>
            <a:ext cx="55089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err="1">
                <a:latin typeface="Candara" panose="020E0502030303020204" pitchFamily="34" charset="0"/>
              </a:rPr>
              <a:t>Problemi</a:t>
            </a:r>
            <a:endParaRPr lang="en-US" sz="4400" b="1" dirty="0">
              <a:latin typeface="Candara" panose="020E0502030303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74128" y="1010891"/>
            <a:ext cx="5256123" cy="92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spcBef>
                <a:spcPct val="20000"/>
              </a:spcBef>
              <a:defRPr/>
            </a:pPr>
            <a:r>
              <a:rPr lang="en-US" sz="1600" b="1" dirty="0" err="1">
                <a:solidFill>
                  <a:srgbClr val="34738D"/>
                </a:solidFill>
                <a:latin typeface="Candara" panose="020E0502030303020204" pitchFamily="34" charset="0"/>
              </a:rPr>
              <a:t>Calcolo</a:t>
            </a:r>
            <a:r>
              <a:rPr lang="en-US" sz="1600" b="1" dirty="0">
                <a:solidFill>
                  <a:srgbClr val="34738D"/>
                </a:solidFill>
                <a:latin typeface="Candara" panose="020E0502030303020204" pitchFamily="34" charset="0"/>
              </a:rPr>
              <a:t> di C_T</a:t>
            </a:r>
          </a:p>
          <a:p>
            <a:pPr algn="ctr" defTabSz="1219170">
              <a:spcBef>
                <a:spcPct val="20000"/>
              </a:spcBef>
              <a:defRPr/>
            </a:pP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Nonostante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il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metodo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proposto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sia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di facile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comprensione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,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algebricamente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otteniamo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risultati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scorretti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con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valori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o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troppo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grandi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rispetto al dataset o,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addirittura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negativi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, per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qualunque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n-itemset. 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98EB2B6B-1CF8-4736-BA9A-774DD7F560F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000" y="6220686"/>
            <a:ext cx="1080000" cy="658286"/>
          </a:xfrm>
          <a:prstGeom prst="rect">
            <a:avLst/>
          </a:prstGeom>
        </p:spPr>
      </p:pic>
      <p:sp>
        <p:nvSpPr>
          <p:cNvPr id="13" name="TextBox 25">
            <a:extLst>
              <a:ext uri="{FF2B5EF4-FFF2-40B4-BE49-F238E27FC236}">
                <a16:creationId xmlns:a16="http://schemas.microsoft.com/office/drawing/2014/main" id="{820FC78E-393A-474E-B8FB-7700FFDC675D}"/>
              </a:ext>
            </a:extLst>
          </p:cNvPr>
          <p:cNvSpPr txBox="1"/>
          <p:nvPr/>
        </p:nvSpPr>
        <p:spPr>
          <a:xfrm>
            <a:off x="974128" y="1936619"/>
            <a:ext cx="5256123" cy="92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spcBef>
                <a:spcPct val="20000"/>
              </a:spcBef>
              <a:defRPr/>
            </a:pPr>
            <a:r>
              <a:rPr lang="en-US" sz="1600" b="1" dirty="0" err="1">
                <a:solidFill>
                  <a:srgbClr val="189A80"/>
                </a:solidFill>
                <a:latin typeface="Candara" panose="020E0502030303020204" pitchFamily="34" charset="0"/>
              </a:rPr>
              <a:t>Calcolo</a:t>
            </a:r>
            <a:r>
              <a:rPr lang="en-US" sz="1600" b="1" dirty="0">
                <a:solidFill>
                  <a:srgbClr val="189A80"/>
                </a:solidFill>
                <a:latin typeface="Candara" panose="020E0502030303020204" pitchFamily="34" charset="0"/>
              </a:rPr>
              <a:t> actual support</a:t>
            </a:r>
            <a:endParaRPr lang="en-US" sz="1600" b="1" dirty="0">
              <a:solidFill>
                <a:srgbClr val="34738D"/>
              </a:solidFill>
              <a:latin typeface="Candara" panose="020E0502030303020204" pitchFamily="34" charset="0"/>
            </a:endParaRPr>
          </a:p>
          <a:p>
            <a:pPr algn="ctr" defTabSz="1219170">
              <a:spcBef>
                <a:spcPct val="20000"/>
              </a:spcBef>
              <a:defRPr/>
            </a:pP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Per un dataset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sparso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,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già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considerando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il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caso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per 2-itemset, capita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che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l’actual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support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ottenuto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abbia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valore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pari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a zero,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creando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problemi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algebrici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dovuti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alla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divisione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presente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nella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formula di cui al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paragrafo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6.3.</a:t>
            </a:r>
          </a:p>
        </p:txBody>
      </p:sp>
      <p:sp>
        <p:nvSpPr>
          <p:cNvPr id="14" name="TextBox 25">
            <a:extLst>
              <a:ext uri="{FF2B5EF4-FFF2-40B4-BE49-F238E27FC236}">
                <a16:creationId xmlns:a16="http://schemas.microsoft.com/office/drawing/2014/main" id="{0D4C3E5F-90E6-465D-B735-6FEC71763A9B}"/>
              </a:ext>
            </a:extLst>
          </p:cNvPr>
          <p:cNvSpPr txBox="1"/>
          <p:nvPr/>
        </p:nvSpPr>
        <p:spPr>
          <a:xfrm>
            <a:off x="974127" y="2871864"/>
            <a:ext cx="5256123" cy="74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spcBef>
                <a:spcPct val="20000"/>
              </a:spcBef>
              <a:defRPr/>
            </a:pPr>
            <a:r>
              <a:rPr lang="en-US" sz="1600" b="1" dirty="0">
                <a:solidFill>
                  <a:srgbClr val="EF9D27"/>
                </a:solidFill>
                <a:latin typeface="Candara" panose="020E0502030303020204" pitchFamily="34" charset="0"/>
              </a:rPr>
              <a:t>Tempi di </a:t>
            </a:r>
            <a:r>
              <a:rPr lang="en-US" sz="1600" b="1" dirty="0" err="1">
                <a:solidFill>
                  <a:srgbClr val="EF9D27"/>
                </a:solidFill>
                <a:latin typeface="Candara" panose="020E0502030303020204" pitchFamily="34" charset="0"/>
              </a:rPr>
              <a:t>computazione</a:t>
            </a:r>
            <a:endParaRPr lang="en-US" sz="1600" b="1" dirty="0">
              <a:solidFill>
                <a:srgbClr val="34738D"/>
              </a:solidFill>
              <a:latin typeface="Candara" panose="020E0502030303020204" pitchFamily="34" charset="0"/>
            </a:endParaRPr>
          </a:p>
          <a:p>
            <a:pPr algn="ctr" defTabSz="1219170">
              <a:spcBef>
                <a:spcPct val="20000"/>
              </a:spcBef>
              <a:defRPr/>
            </a:pP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Anche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con un dataset molto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ridotto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quale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quello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considerato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,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i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tempi di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esecuzione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risultano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elevati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.</a:t>
            </a:r>
          </a:p>
        </p:txBody>
      </p:sp>
      <p:sp>
        <p:nvSpPr>
          <p:cNvPr id="15" name="TextBox 25">
            <a:extLst>
              <a:ext uri="{FF2B5EF4-FFF2-40B4-BE49-F238E27FC236}">
                <a16:creationId xmlns:a16="http://schemas.microsoft.com/office/drawing/2014/main" id="{7F91E70A-48DC-46DE-A74F-6CD75A110136}"/>
              </a:ext>
            </a:extLst>
          </p:cNvPr>
          <p:cNvSpPr txBox="1"/>
          <p:nvPr/>
        </p:nvSpPr>
        <p:spPr>
          <a:xfrm>
            <a:off x="974127" y="3797592"/>
            <a:ext cx="5256123" cy="92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spcBef>
                <a:spcPct val="20000"/>
              </a:spcBef>
              <a:defRPr/>
            </a:pPr>
            <a:r>
              <a:rPr lang="it-IT" sz="1600" dirty="0">
                <a:solidFill>
                  <a:srgbClr val="FF0000"/>
                </a:solidFill>
                <a:latin typeface="Candara" panose="020E0502030303020204" pitchFamily="34" charset="0"/>
              </a:rPr>
              <a:t>Calcolo </a:t>
            </a:r>
            <a:r>
              <a:rPr lang="el-GR" sz="1600" dirty="0">
                <a:solidFill>
                  <a:srgbClr val="FF0000"/>
                </a:solidFill>
                <a:latin typeface="Candara" panose="020E0502030303020204" pitchFamily="34" charset="0"/>
              </a:rPr>
              <a:t>σ</a:t>
            </a:r>
            <a:r>
              <a:rPr lang="it-IT" sz="1600" dirty="0">
                <a:solidFill>
                  <a:srgbClr val="FF0000"/>
                </a:solidFill>
                <a:latin typeface="Candara" panose="020E0502030303020204" pitchFamily="34" charset="0"/>
              </a:rPr>
              <a:t>+</a:t>
            </a:r>
            <a:r>
              <a:rPr lang="en-US" sz="1600" dirty="0">
                <a:solidFill>
                  <a:srgbClr val="FF0000"/>
                </a:solidFill>
                <a:latin typeface="Candara" panose="020E0502030303020204" pitchFamily="34" charset="0"/>
              </a:rPr>
              <a:t> e </a:t>
            </a:r>
            <a:r>
              <a:rPr lang="el-GR" sz="1600" dirty="0">
                <a:solidFill>
                  <a:srgbClr val="FF0000"/>
                </a:solidFill>
                <a:latin typeface="Candara" panose="020E0502030303020204" pitchFamily="34" charset="0"/>
              </a:rPr>
              <a:t>σ</a:t>
            </a:r>
            <a:r>
              <a:rPr lang="it-IT" sz="1600" dirty="0">
                <a:solidFill>
                  <a:srgbClr val="FF0000"/>
                </a:solidFill>
                <a:latin typeface="Candara" panose="020E0502030303020204" pitchFamily="34" charset="0"/>
              </a:rPr>
              <a:t>-, </a:t>
            </a:r>
            <a:r>
              <a:rPr lang="it-IT" sz="1600" dirty="0" err="1">
                <a:solidFill>
                  <a:srgbClr val="FF0000"/>
                </a:solidFill>
                <a:latin typeface="Candara" panose="020E0502030303020204" pitchFamily="34" charset="0"/>
              </a:rPr>
              <a:t>identity</a:t>
            </a:r>
            <a:r>
              <a:rPr lang="it-IT" sz="1600" dirty="0">
                <a:solidFill>
                  <a:srgbClr val="FF0000"/>
                </a:solidFill>
                <a:latin typeface="Candara" panose="020E0502030303020204" pitchFamily="34" charset="0"/>
              </a:rPr>
              <a:t> </a:t>
            </a:r>
            <a:r>
              <a:rPr lang="it-IT" sz="1600" dirty="0" err="1">
                <a:solidFill>
                  <a:srgbClr val="FF0000"/>
                </a:solidFill>
                <a:latin typeface="Candara" panose="020E0502030303020204" pitchFamily="34" charset="0"/>
              </a:rPr>
              <a:t>error</a:t>
            </a:r>
            <a:endParaRPr lang="en-US" sz="1600" b="1" dirty="0">
              <a:solidFill>
                <a:srgbClr val="FF0000"/>
              </a:solidFill>
              <a:latin typeface="Candara" panose="020E0502030303020204" pitchFamily="34" charset="0"/>
            </a:endParaRPr>
          </a:p>
          <a:p>
            <a:pPr algn="ctr" defTabSz="1219170">
              <a:spcBef>
                <a:spcPct val="20000"/>
              </a:spcBef>
              <a:defRPr/>
            </a:pP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Le due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misure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, per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costruzione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(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viene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utilizzato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il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modulo di una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differenza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,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diviso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una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costante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),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devono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essere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uguali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, e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quindi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non ha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senso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calcolarle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differenziandole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come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mostrato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nel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paper.</a:t>
            </a:r>
          </a:p>
        </p:txBody>
      </p:sp>
      <p:sp>
        <p:nvSpPr>
          <p:cNvPr id="16" name="Teardrop 45">
            <a:extLst>
              <a:ext uri="{FF2B5EF4-FFF2-40B4-BE49-F238E27FC236}">
                <a16:creationId xmlns:a16="http://schemas.microsoft.com/office/drawing/2014/main" id="{76E9DDE6-BCA2-440C-99BE-5AC75B222CBC}"/>
              </a:ext>
            </a:extLst>
          </p:cNvPr>
          <p:cNvSpPr/>
          <p:nvPr/>
        </p:nvSpPr>
        <p:spPr>
          <a:xfrm rot="2720395">
            <a:off x="594413" y="4859277"/>
            <a:ext cx="360000" cy="360000"/>
          </a:xfrm>
          <a:prstGeom prst="teardrop">
            <a:avLst/>
          </a:prstGeom>
          <a:solidFill>
            <a:srgbClr val="7030A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25">
            <a:extLst>
              <a:ext uri="{FF2B5EF4-FFF2-40B4-BE49-F238E27FC236}">
                <a16:creationId xmlns:a16="http://schemas.microsoft.com/office/drawing/2014/main" id="{A1AD93D5-92DB-4178-85C4-3D019DEBC4E0}"/>
              </a:ext>
            </a:extLst>
          </p:cNvPr>
          <p:cNvSpPr txBox="1"/>
          <p:nvPr/>
        </p:nvSpPr>
        <p:spPr>
          <a:xfrm>
            <a:off x="974126" y="4666155"/>
            <a:ext cx="5256123" cy="74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spcBef>
                <a:spcPct val="20000"/>
              </a:spcBef>
              <a:defRPr/>
            </a:pPr>
            <a:r>
              <a:rPr lang="it-IT" sz="1600" dirty="0">
                <a:solidFill>
                  <a:srgbClr val="7030A0"/>
                </a:solidFill>
                <a:latin typeface="Candara" panose="020E0502030303020204" pitchFamily="34" charset="0"/>
              </a:rPr>
              <a:t>Calcolo </a:t>
            </a:r>
            <a:r>
              <a:rPr lang="el-GR" sz="1600" dirty="0">
                <a:solidFill>
                  <a:srgbClr val="7030A0"/>
                </a:solidFill>
                <a:latin typeface="Candara" panose="020E0502030303020204" pitchFamily="34" charset="0"/>
              </a:rPr>
              <a:t>ρ</a:t>
            </a:r>
            <a:r>
              <a:rPr lang="it-IT" sz="1600" dirty="0">
                <a:solidFill>
                  <a:srgbClr val="7030A0"/>
                </a:solidFill>
                <a:latin typeface="Candara" panose="020E0502030303020204" pitchFamily="34" charset="0"/>
              </a:rPr>
              <a:t>, support </a:t>
            </a:r>
            <a:r>
              <a:rPr lang="it-IT" sz="1600" dirty="0" err="1">
                <a:solidFill>
                  <a:srgbClr val="7030A0"/>
                </a:solidFill>
                <a:latin typeface="Candara" panose="020E0502030303020204" pitchFamily="34" charset="0"/>
              </a:rPr>
              <a:t>error</a:t>
            </a:r>
            <a:endParaRPr lang="en-US" sz="1600" b="1" dirty="0">
              <a:solidFill>
                <a:srgbClr val="7030A0"/>
              </a:solidFill>
              <a:latin typeface="Candara" panose="020E0502030303020204" pitchFamily="34" charset="0"/>
            </a:endParaRPr>
          </a:p>
          <a:p>
            <a:pPr algn="ctr" defTabSz="1219170">
              <a:spcBef>
                <a:spcPct val="20000"/>
              </a:spcBef>
              <a:defRPr/>
            </a:pP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I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valori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ottenuti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risultato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totalmente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divergenti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rispetto a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quelli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mostrati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nel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paper.</a:t>
            </a:r>
          </a:p>
        </p:txBody>
      </p:sp>
    </p:spTree>
    <p:extLst>
      <p:ext uri="{BB962C8B-B14F-4D97-AF65-F5344CB8AC3E}">
        <p14:creationId xmlns:p14="http://schemas.microsoft.com/office/powerpoint/2010/main" val="3236745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5" grpId="0" animBg="1"/>
      <p:bldP spid="44" grpId="0" animBg="1"/>
      <p:bldP spid="11" grpId="0" animBg="1"/>
      <p:bldP spid="25" grpId="0"/>
      <p:bldP spid="26" grpId="0"/>
      <p:bldP spid="13" grpId="0"/>
      <p:bldP spid="14" grpId="0"/>
      <p:bldP spid="15" grpId="0"/>
      <p:bldP spid="16" grpId="0" animBg="1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ardrop 45"/>
          <p:cNvSpPr/>
          <p:nvPr/>
        </p:nvSpPr>
        <p:spPr>
          <a:xfrm rot="2720395">
            <a:off x="594414" y="3990714"/>
            <a:ext cx="360000" cy="360000"/>
          </a:xfrm>
          <a:prstGeom prst="teardrop">
            <a:avLst/>
          </a:prstGeom>
          <a:solidFill>
            <a:srgbClr val="D34132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ardrop 44"/>
          <p:cNvSpPr/>
          <p:nvPr/>
        </p:nvSpPr>
        <p:spPr>
          <a:xfrm rot="2720395">
            <a:off x="599328" y="3063064"/>
            <a:ext cx="360000" cy="360000"/>
          </a:xfrm>
          <a:prstGeom prst="teardrop">
            <a:avLst/>
          </a:prstGeom>
          <a:solidFill>
            <a:srgbClr val="EF9D27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ardrop 43"/>
          <p:cNvSpPr/>
          <p:nvPr/>
        </p:nvSpPr>
        <p:spPr>
          <a:xfrm rot="2720395">
            <a:off x="594414" y="2133183"/>
            <a:ext cx="360000" cy="360000"/>
          </a:xfrm>
          <a:prstGeom prst="teardrop">
            <a:avLst/>
          </a:prstGeom>
          <a:solidFill>
            <a:srgbClr val="189A8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ardrop 10"/>
          <p:cNvSpPr/>
          <p:nvPr/>
        </p:nvSpPr>
        <p:spPr>
          <a:xfrm rot="2720395">
            <a:off x="594413" y="1203301"/>
            <a:ext cx="360000" cy="360000"/>
          </a:xfrm>
          <a:prstGeom prst="teardrop">
            <a:avLst/>
          </a:prstGeom>
          <a:solidFill>
            <a:srgbClr val="34738D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341511" y="241450"/>
            <a:ext cx="55089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err="1">
                <a:latin typeface="Candara" panose="020E0502030303020204" pitchFamily="34" charset="0"/>
              </a:rPr>
              <a:t>Soluzioni</a:t>
            </a:r>
            <a:endParaRPr lang="en-US" sz="4400" b="1" dirty="0">
              <a:latin typeface="Candara" panose="020E0502030303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74128" y="1010891"/>
            <a:ext cx="5256123" cy="74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spcBef>
                <a:spcPct val="20000"/>
              </a:spcBef>
              <a:defRPr/>
            </a:pPr>
            <a:r>
              <a:rPr lang="en-US" sz="1600" b="1" dirty="0" err="1">
                <a:solidFill>
                  <a:srgbClr val="34738D"/>
                </a:solidFill>
                <a:latin typeface="Candara" panose="020E0502030303020204" pitchFamily="34" charset="0"/>
              </a:rPr>
              <a:t>Calcolo</a:t>
            </a:r>
            <a:r>
              <a:rPr lang="en-US" sz="1600" b="1" dirty="0">
                <a:solidFill>
                  <a:srgbClr val="34738D"/>
                </a:solidFill>
                <a:latin typeface="Candara" panose="020E0502030303020204" pitchFamily="34" charset="0"/>
              </a:rPr>
              <a:t> di C_T</a:t>
            </a:r>
          </a:p>
          <a:p>
            <a:pPr algn="ctr" defTabSz="1219170">
              <a:spcBef>
                <a:spcPct val="20000"/>
              </a:spcBef>
              <a:defRPr/>
            </a:pP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Abbiamo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interpretato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M^-1 come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rotazione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di 90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gradi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della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matrice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M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stessa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,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ottenendo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così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risultati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matematicamente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non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incoerenti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con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quanto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atteso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.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98EB2B6B-1CF8-4736-BA9A-774DD7F560F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000" y="6220686"/>
            <a:ext cx="1080000" cy="658286"/>
          </a:xfrm>
          <a:prstGeom prst="rect">
            <a:avLst/>
          </a:prstGeom>
        </p:spPr>
      </p:pic>
      <p:sp>
        <p:nvSpPr>
          <p:cNvPr id="13" name="TextBox 25">
            <a:extLst>
              <a:ext uri="{FF2B5EF4-FFF2-40B4-BE49-F238E27FC236}">
                <a16:creationId xmlns:a16="http://schemas.microsoft.com/office/drawing/2014/main" id="{820FC78E-393A-474E-B8FB-7700FFDC675D}"/>
              </a:ext>
            </a:extLst>
          </p:cNvPr>
          <p:cNvSpPr txBox="1"/>
          <p:nvPr/>
        </p:nvSpPr>
        <p:spPr>
          <a:xfrm>
            <a:off x="974128" y="1936619"/>
            <a:ext cx="5256123" cy="74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spcBef>
                <a:spcPct val="20000"/>
              </a:spcBef>
              <a:defRPr/>
            </a:pPr>
            <a:r>
              <a:rPr lang="en-US" sz="1600" b="1" dirty="0" err="1">
                <a:solidFill>
                  <a:srgbClr val="189A80"/>
                </a:solidFill>
                <a:latin typeface="Candara" panose="020E0502030303020204" pitchFamily="34" charset="0"/>
              </a:rPr>
              <a:t>Calcolo</a:t>
            </a:r>
            <a:r>
              <a:rPr lang="en-US" sz="1600" b="1" dirty="0">
                <a:solidFill>
                  <a:srgbClr val="189A80"/>
                </a:solidFill>
                <a:latin typeface="Candara" panose="020E0502030303020204" pitchFamily="34" charset="0"/>
              </a:rPr>
              <a:t> actual support</a:t>
            </a:r>
            <a:endParaRPr lang="en-US" sz="1600" b="1" dirty="0">
              <a:solidFill>
                <a:srgbClr val="34738D"/>
              </a:solidFill>
              <a:latin typeface="Candara" panose="020E0502030303020204" pitchFamily="34" charset="0"/>
            </a:endParaRPr>
          </a:p>
          <a:p>
            <a:pPr algn="ctr" defTabSz="1219170">
              <a:spcBef>
                <a:spcPct val="20000"/>
              </a:spcBef>
              <a:defRPr/>
            </a:pP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Il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calcolo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del support error non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viene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aggiornato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per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evitare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una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divisione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per zero. </a:t>
            </a:r>
          </a:p>
        </p:txBody>
      </p:sp>
      <p:sp>
        <p:nvSpPr>
          <p:cNvPr id="14" name="TextBox 25">
            <a:extLst>
              <a:ext uri="{FF2B5EF4-FFF2-40B4-BE49-F238E27FC236}">
                <a16:creationId xmlns:a16="http://schemas.microsoft.com/office/drawing/2014/main" id="{0D4C3E5F-90E6-465D-B735-6FEC71763A9B}"/>
              </a:ext>
            </a:extLst>
          </p:cNvPr>
          <p:cNvSpPr txBox="1"/>
          <p:nvPr/>
        </p:nvSpPr>
        <p:spPr>
          <a:xfrm>
            <a:off x="974127" y="2871864"/>
            <a:ext cx="5256123" cy="74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spcBef>
                <a:spcPct val="20000"/>
              </a:spcBef>
              <a:defRPr/>
            </a:pPr>
            <a:r>
              <a:rPr lang="en-US" sz="1600" b="1" dirty="0">
                <a:solidFill>
                  <a:srgbClr val="EF9D27"/>
                </a:solidFill>
                <a:latin typeface="Candara" panose="020E0502030303020204" pitchFamily="34" charset="0"/>
              </a:rPr>
              <a:t>Tempi di </a:t>
            </a:r>
            <a:r>
              <a:rPr lang="en-US" sz="1600" b="1" dirty="0" err="1">
                <a:solidFill>
                  <a:srgbClr val="EF9D27"/>
                </a:solidFill>
                <a:latin typeface="Candara" panose="020E0502030303020204" pitchFamily="34" charset="0"/>
              </a:rPr>
              <a:t>computazione</a:t>
            </a:r>
            <a:endParaRPr lang="en-US" sz="1600" b="1" dirty="0">
              <a:solidFill>
                <a:srgbClr val="34738D"/>
              </a:solidFill>
              <a:latin typeface="Candara" panose="020E0502030303020204" pitchFamily="34" charset="0"/>
            </a:endParaRPr>
          </a:p>
          <a:p>
            <a:pPr algn="ctr" defTabSz="1219170">
              <a:spcBef>
                <a:spcPct val="20000"/>
              </a:spcBef>
              <a:defRPr/>
            </a:pP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Abbiamo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limitato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le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dimensioni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analizzando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set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ristretti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e non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andando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oltre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il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3-itemset. I tempi di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computazione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rimangono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comunque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superiori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alle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12 ore.</a:t>
            </a:r>
          </a:p>
        </p:txBody>
      </p:sp>
      <p:sp>
        <p:nvSpPr>
          <p:cNvPr id="15" name="TextBox 25">
            <a:extLst>
              <a:ext uri="{FF2B5EF4-FFF2-40B4-BE49-F238E27FC236}">
                <a16:creationId xmlns:a16="http://schemas.microsoft.com/office/drawing/2014/main" id="{7F91E70A-48DC-46DE-A74F-6CD75A110136}"/>
              </a:ext>
            </a:extLst>
          </p:cNvPr>
          <p:cNvSpPr txBox="1"/>
          <p:nvPr/>
        </p:nvSpPr>
        <p:spPr>
          <a:xfrm>
            <a:off x="974127" y="3797592"/>
            <a:ext cx="5256123" cy="92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spcBef>
                <a:spcPct val="20000"/>
              </a:spcBef>
              <a:defRPr/>
            </a:pPr>
            <a:r>
              <a:rPr lang="it-IT" sz="1600" dirty="0">
                <a:solidFill>
                  <a:srgbClr val="FF0000"/>
                </a:solidFill>
                <a:latin typeface="Candara" panose="020E0502030303020204" pitchFamily="34" charset="0"/>
              </a:rPr>
              <a:t>Calcolo </a:t>
            </a:r>
            <a:r>
              <a:rPr lang="el-GR" sz="1600" dirty="0">
                <a:solidFill>
                  <a:srgbClr val="FF0000"/>
                </a:solidFill>
                <a:latin typeface="Candara" panose="020E0502030303020204" pitchFamily="34" charset="0"/>
              </a:rPr>
              <a:t>σ</a:t>
            </a:r>
            <a:r>
              <a:rPr lang="it-IT" sz="1600" dirty="0">
                <a:solidFill>
                  <a:srgbClr val="FF0000"/>
                </a:solidFill>
                <a:latin typeface="Candara" panose="020E0502030303020204" pitchFamily="34" charset="0"/>
              </a:rPr>
              <a:t>+</a:t>
            </a:r>
            <a:r>
              <a:rPr lang="en-US" sz="1600" dirty="0">
                <a:solidFill>
                  <a:srgbClr val="FF0000"/>
                </a:solidFill>
                <a:latin typeface="Candara" panose="020E0502030303020204" pitchFamily="34" charset="0"/>
              </a:rPr>
              <a:t> e </a:t>
            </a:r>
            <a:r>
              <a:rPr lang="el-GR" sz="1600" dirty="0">
                <a:solidFill>
                  <a:srgbClr val="FF0000"/>
                </a:solidFill>
                <a:latin typeface="Candara" panose="020E0502030303020204" pitchFamily="34" charset="0"/>
              </a:rPr>
              <a:t>σ</a:t>
            </a:r>
            <a:r>
              <a:rPr lang="it-IT" sz="1600" dirty="0">
                <a:solidFill>
                  <a:srgbClr val="FF0000"/>
                </a:solidFill>
                <a:latin typeface="Candara" panose="020E0502030303020204" pitchFamily="34" charset="0"/>
              </a:rPr>
              <a:t>-, </a:t>
            </a:r>
            <a:r>
              <a:rPr lang="it-IT" sz="1600" dirty="0" err="1">
                <a:solidFill>
                  <a:srgbClr val="FF0000"/>
                </a:solidFill>
                <a:latin typeface="Candara" panose="020E0502030303020204" pitchFamily="34" charset="0"/>
              </a:rPr>
              <a:t>identity</a:t>
            </a:r>
            <a:r>
              <a:rPr lang="it-IT" sz="1600" dirty="0">
                <a:solidFill>
                  <a:srgbClr val="FF0000"/>
                </a:solidFill>
                <a:latin typeface="Candara" panose="020E0502030303020204" pitchFamily="34" charset="0"/>
              </a:rPr>
              <a:t> </a:t>
            </a:r>
            <a:r>
              <a:rPr lang="it-IT" sz="1600" dirty="0" err="1">
                <a:solidFill>
                  <a:srgbClr val="FF0000"/>
                </a:solidFill>
                <a:latin typeface="Candara" panose="020E0502030303020204" pitchFamily="34" charset="0"/>
              </a:rPr>
              <a:t>error</a:t>
            </a:r>
            <a:endParaRPr lang="en-US" sz="1600" b="1" dirty="0">
              <a:solidFill>
                <a:srgbClr val="FF0000"/>
              </a:solidFill>
              <a:latin typeface="Candara" panose="020E0502030303020204" pitchFamily="34" charset="0"/>
            </a:endParaRPr>
          </a:p>
          <a:p>
            <a:pPr algn="ctr" defTabSz="1219170">
              <a:spcBef>
                <a:spcPct val="20000"/>
              </a:spcBef>
              <a:defRPr/>
            </a:pP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Calcoliamo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comunque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entrambi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i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valori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di sigma,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ottenendo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però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valori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molto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più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grandi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rispetto a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quelli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mostrati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. Non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sono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,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però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,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possibili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altre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interpretazioni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,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essendo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nel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paper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mostrati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valori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sempre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&gt;= 0.</a:t>
            </a:r>
          </a:p>
        </p:txBody>
      </p:sp>
      <p:sp>
        <p:nvSpPr>
          <p:cNvPr id="16" name="Teardrop 45">
            <a:extLst>
              <a:ext uri="{FF2B5EF4-FFF2-40B4-BE49-F238E27FC236}">
                <a16:creationId xmlns:a16="http://schemas.microsoft.com/office/drawing/2014/main" id="{76E9DDE6-BCA2-440C-99BE-5AC75B222CBC}"/>
              </a:ext>
            </a:extLst>
          </p:cNvPr>
          <p:cNvSpPr/>
          <p:nvPr/>
        </p:nvSpPr>
        <p:spPr>
          <a:xfrm rot="2720395">
            <a:off x="594413" y="4859277"/>
            <a:ext cx="360000" cy="360000"/>
          </a:xfrm>
          <a:prstGeom prst="teardrop">
            <a:avLst/>
          </a:prstGeom>
          <a:solidFill>
            <a:srgbClr val="7030A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25">
            <a:extLst>
              <a:ext uri="{FF2B5EF4-FFF2-40B4-BE49-F238E27FC236}">
                <a16:creationId xmlns:a16="http://schemas.microsoft.com/office/drawing/2014/main" id="{A1AD93D5-92DB-4178-85C4-3D019DEBC4E0}"/>
              </a:ext>
            </a:extLst>
          </p:cNvPr>
          <p:cNvSpPr txBox="1"/>
          <p:nvPr/>
        </p:nvSpPr>
        <p:spPr>
          <a:xfrm>
            <a:off x="974126" y="4666155"/>
            <a:ext cx="5256123" cy="74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spcBef>
                <a:spcPct val="20000"/>
              </a:spcBef>
              <a:defRPr/>
            </a:pPr>
            <a:r>
              <a:rPr lang="it-IT" sz="1600" dirty="0">
                <a:solidFill>
                  <a:srgbClr val="7030A0"/>
                </a:solidFill>
                <a:latin typeface="Candara" panose="020E0502030303020204" pitchFamily="34" charset="0"/>
              </a:rPr>
              <a:t>Calcolo </a:t>
            </a:r>
            <a:r>
              <a:rPr lang="el-GR" sz="1600" dirty="0">
                <a:solidFill>
                  <a:srgbClr val="7030A0"/>
                </a:solidFill>
                <a:latin typeface="Candara" panose="020E0502030303020204" pitchFamily="34" charset="0"/>
              </a:rPr>
              <a:t>ρ</a:t>
            </a:r>
            <a:r>
              <a:rPr lang="it-IT" sz="1600" dirty="0">
                <a:solidFill>
                  <a:srgbClr val="7030A0"/>
                </a:solidFill>
                <a:latin typeface="Candara" panose="020E0502030303020204" pitchFamily="34" charset="0"/>
              </a:rPr>
              <a:t>, support </a:t>
            </a:r>
            <a:r>
              <a:rPr lang="it-IT" sz="1600" dirty="0" err="1">
                <a:solidFill>
                  <a:srgbClr val="7030A0"/>
                </a:solidFill>
                <a:latin typeface="Candara" panose="020E0502030303020204" pitchFamily="34" charset="0"/>
              </a:rPr>
              <a:t>error</a:t>
            </a:r>
            <a:endParaRPr lang="en-US" sz="1600" b="1" dirty="0">
              <a:solidFill>
                <a:srgbClr val="7030A0"/>
              </a:solidFill>
              <a:latin typeface="Candara" panose="020E0502030303020204" pitchFamily="34" charset="0"/>
            </a:endParaRPr>
          </a:p>
          <a:p>
            <a:pPr algn="ctr" defTabSz="1219170">
              <a:spcBef>
                <a:spcPct val="20000"/>
              </a:spcBef>
              <a:defRPr/>
            </a:pP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Non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trovando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migliori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interpretazioni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,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abbiamo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considerato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come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validi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i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risultati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ottenuti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,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contraddicendo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quindi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quanto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affermato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nel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documento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457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5" grpId="0" animBg="1"/>
      <p:bldP spid="44" grpId="0" animBg="1"/>
      <p:bldP spid="11" grpId="0" animBg="1"/>
      <p:bldP spid="25" grpId="0"/>
      <p:bldP spid="26" grpId="0"/>
      <p:bldP spid="13" grpId="0"/>
      <p:bldP spid="14" grpId="0"/>
      <p:bldP spid="15" grpId="0"/>
      <p:bldP spid="16" grpId="0" animBg="1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2260816" y="1181072"/>
            <a:ext cx="7670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andara" panose="020E0502030303020204" pitchFamily="34" charset="0"/>
              </a:rPr>
              <a:t>Paper: p=0.9, </a:t>
            </a:r>
            <a:r>
              <a:rPr lang="en-US" sz="2400" b="1" dirty="0" err="1">
                <a:latin typeface="Candara" panose="020E0502030303020204" pitchFamily="34" charset="0"/>
              </a:rPr>
              <a:t>sup_min</a:t>
            </a:r>
            <a:r>
              <a:rPr lang="en-US" sz="2400" b="1" dirty="0">
                <a:latin typeface="Candara" panose="020E0502030303020204" pitchFamily="34" charset="0"/>
              </a:rPr>
              <a:t>=0.25%, 0.6 </a:t>
            </a:r>
            <a:r>
              <a:rPr lang="en-US" sz="2400" b="1" dirty="0" err="1">
                <a:latin typeface="Candara" panose="020E0502030303020204" pitchFamily="34" charset="0"/>
              </a:rPr>
              <a:t>mln</a:t>
            </a:r>
            <a:r>
              <a:rPr lang="en-US" sz="2400" b="1" dirty="0">
                <a:latin typeface="Candara" panose="020E0502030303020204" pitchFamily="34" charset="0"/>
              </a:rPr>
              <a:t> tuples, 500 items 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98EB2B6B-1CF8-4736-BA9A-774DD7F560F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000" y="6220686"/>
            <a:ext cx="1080000" cy="658286"/>
          </a:xfrm>
          <a:prstGeom prst="rect">
            <a:avLst/>
          </a:prstGeom>
        </p:spPr>
      </p:pic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132FD78C-0A8D-439E-A795-9E8932E88610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1790374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49346781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03648384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5897872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47160903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451426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|F|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80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ρ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80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σ</a:t>
                      </a:r>
                      <a:r>
                        <a:rPr lang="it-IT" sz="180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-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80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σ</a:t>
                      </a:r>
                      <a:r>
                        <a:rPr lang="it-IT" sz="180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+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17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3.87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6.69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7.11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4247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9.59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05885"/>
                  </a:ext>
                </a:extLst>
              </a:tr>
            </a:tbl>
          </a:graphicData>
        </a:graphic>
      </p:graphicFrame>
      <p:graphicFrame>
        <p:nvGraphicFramePr>
          <p:cNvPr id="18" name="Tabella 17">
            <a:extLst>
              <a:ext uri="{FF2B5EF4-FFF2-40B4-BE49-F238E27FC236}">
                <a16:creationId xmlns:a16="http://schemas.microsoft.com/office/drawing/2014/main" id="{EA8CC7ED-5856-45C7-8039-5FF4FFA35DD6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3896620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49346781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03648384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5897872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47160903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451426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|F|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80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ρ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80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σ</a:t>
                      </a:r>
                      <a:r>
                        <a:rPr lang="it-IT" sz="180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-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80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σ</a:t>
                      </a:r>
                      <a:r>
                        <a:rPr lang="it-IT" sz="180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+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17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4247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05885"/>
                  </a:ext>
                </a:extLst>
              </a:tr>
            </a:tbl>
          </a:graphicData>
        </a:graphic>
      </p:graphicFrame>
      <p:sp>
        <p:nvSpPr>
          <p:cNvPr id="21" name="TextBox 24">
            <a:extLst>
              <a:ext uri="{FF2B5EF4-FFF2-40B4-BE49-F238E27FC236}">
                <a16:creationId xmlns:a16="http://schemas.microsoft.com/office/drawing/2014/main" id="{44E9E053-469C-491E-9985-BB69E2617219}"/>
              </a:ext>
            </a:extLst>
          </p:cNvPr>
          <p:cNvSpPr txBox="1"/>
          <p:nvPr/>
        </p:nvSpPr>
        <p:spPr>
          <a:xfrm>
            <a:off x="3341511" y="241450"/>
            <a:ext cx="55089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err="1">
                <a:latin typeface="Candara" panose="020E0502030303020204" pitchFamily="34" charset="0"/>
              </a:rPr>
              <a:t>Risultati</a:t>
            </a:r>
            <a:endParaRPr lang="en-US" sz="4400" b="1" dirty="0">
              <a:latin typeface="Candara" panose="020E0502030303020204" pitchFamily="34" charset="0"/>
            </a:endParaRPr>
          </a:p>
        </p:txBody>
      </p:sp>
      <p:sp>
        <p:nvSpPr>
          <p:cNvPr id="22" name="TextBox 24">
            <a:extLst>
              <a:ext uri="{FF2B5EF4-FFF2-40B4-BE49-F238E27FC236}">
                <a16:creationId xmlns:a16="http://schemas.microsoft.com/office/drawing/2014/main" id="{FAFB8F33-0148-4527-9A6B-B68EEAFF484E}"/>
              </a:ext>
            </a:extLst>
          </p:cNvPr>
          <p:cNvSpPr txBox="1"/>
          <p:nvPr/>
        </p:nvSpPr>
        <p:spPr>
          <a:xfrm>
            <a:off x="2460108" y="3234635"/>
            <a:ext cx="72717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latin typeface="Candara" panose="020E0502030303020204" pitchFamily="34" charset="0"/>
              </a:rPr>
              <a:t>Nostri</a:t>
            </a:r>
            <a:r>
              <a:rPr lang="en-US" sz="2400" b="1" dirty="0">
                <a:latin typeface="Candara" panose="020E0502030303020204" pitchFamily="34" charset="0"/>
              </a:rPr>
              <a:t>: p=0.7, </a:t>
            </a:r>
            <a:r>
              <a:rPr lang="en-US" sz="2400" b="1" dirty="0" err="1">
                <a:latin typeface="Candara" panose="020E0502030303020204" pitchFamily="34" charset="0"/>
              </a:rPr>
              <a:t>sup_min</a:t>
            </a:r>
            <a:r>
              <a:rPr lang="en-US" sz="2400" b="1" dirty="0">
                <a:latin typeface="Candara" panose="020E0502030303020204" pitchFamily="34" charset="0"/>
              </a:rPr>
              <a:t>=0.25%, 7.5k tuples, 119 items</a:t>
            </a:r>
          </a:p>
        </p:txBody>
      </p:sp>
    </p:spTree>
    <p:extLst>
      <p:ext uri="{BB962C8B-B14F-4D97-AF65-F5344CB8AC3E}">
        <p14:creationId xmlns:p14="http://schemas.microsoft.com/office/powerpoint/2010/main" val="1061001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1" grpId="0"/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341510" y="1797783"/>
            <a:ext cx="55089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err="1">
                <a:latin typeface="Candara" panose="020E0502030303020204" pitchFamily="34" charset="0"/>
              </a:rPr>
              <a:t>Grazie</a:t>
            </a:r>
            <a:r>
              <a:rPr lang="en-US" sz="4400" b="1" dirty="0">
                <a:latin typeface="Candara" panose="020E0502030303020204" pitchFamily="34" charset="0"/>
              </a:rPr>
              <a:t> per </a:t>
            </a:r>
            <a:r>
              <a:rPr lang="en-US" sz="4400" b="1" dirty="0" err="1">
                <a:latin typeface="Candara" panose="020E0502030303020204" pitchFamily="34" charset="0"/>
              </a:rPr>
              <a:t>l’attenzione</a:t>
            </a:r>
            <a:endParaRPr lang="en-US" sz="4400" b="1" dirty="0">
              <a:latin typeface="Candara" panose="020E050203030302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135879" y="3244333"/>
            <a:ext cx="1920240" cy="91440"/>
            <a:chOff x="4831644" y="3200400"/>
            <a:chExt cx="1920240" cy="91440"/>
          </a:xfrm>
        </p:grpSpPr>
        <p:sp>
          <p:nvSpPr>
            <p:cNvPr id="2" name="Rectangle 1"/>
            <p:cNvSpPr/>
            <p:nvPr/>
          </p:nvSpPr>
          <p:spPr>
            <a:xfrm>
              <a:off x="4831644" y="3200400"/>
              <a:ext cx="640080" cy="91440"/>
            </a:xfrm>
            <a:prstGeom prst="rect">
              <a:avLst/>
            </a:prstGeom>
            <a:solidFill>
              <a:srgbClr val="34738D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471724" y="3200400"/>
              <a:ext cx="640080" cy="91440"/>
            </a:xfrm>
            <a:prstGeom prst="rect">
              <a:avLst/>
            </a:prstGeom>
            <a:solidFill>
              <a:srgbClr val="189A80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111804" y="3200400"/>
              <a:ext cx="640080" cy="91440"/>
            </a:xfrm>
            <a:prstGeom prst="rect">
              <a:avLst/>
            </a:prstGeom>
            <a:solidFill>
              <a:srgbClr val="EF9D27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43">
            <a:extLst>
              <a:ext uri="{FF2B5EF4-FFF2-40B4-BE49-F238E27FC236}">
                <a16:creationId xmlns:a16="http://schemas.microsoft.com/office/drawing/2014/main" id="{D8EB1D65-371B-485E-90D0-4E80C6EB2D84}"/>
              </a:ext>
            </a:extLst>
          </p:cNvPr>
          <p:cNvSpPr txBox="1"/>
          <p:nvPr/>
        </p:nvSpPr>
        <p:spPr>
          <a:xfrm>
            <a:off x="0" y="6604084"/>
            <a:ext cx="12192000" cy="253916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1050" b="1" dirty="0" err="1">
                <a:latin typeface="Candara" panose="020E0502030303020204" pitchFamily="34" charset="0"/>
                <a:cs typeface="Estrangelo Edessa" panose="03080600000000000000" pitchFamily="66" charset="0"/>
              </a:rPr>
              <a:t>Università</a:t>
            </a:r>
            <a:r>
              <a:rPr lang="en-US" sz="1050" b="1" dirty="0">
                <a:latin typeface="Candara" panose="020E0502030303020204" pitchFamily="34" charset="0"/>
                <a:cs typeface="Estrangelo Edessa" panose="03080600000000000000" pitchFamily="66" charset="0"/>
              </a:rPr>
              <a:t> </a:t>
            </a:r>
            <a:r>
              <a:rPr lang="en-US" sz="1050" b="1" dirty="0" err="1">
                <a:latin typeface="Candara" panose="020E0502030303020204" pitchFamily="34" charset="0"/>
                <a:cs typeface="Estrangelo Edessa" panose="03080600000000000000" pitchFamily="66" charset="0"/>
              </a:rPr>
              <a:t>degli</a:t>
            </a:r>
            <a:r>
              <a:rPr lang="en-US" sz="1050" b="1" dirty="0">
                <a:latin typeface="Candara" panose="020E0502030303020204" pitchFamily="34" charset="0"/>
                <a:cs typeface="Estrangelo Edessa" panose="03080600000000000000" pitchFamily="66" charset="0"/>
              </a:rPr>
              <a:t> </a:t>
            </a:r>
            <a:r>
              <a:rPr lang="en-US" sz="1050" b="1" dirty="0" err="1">
                <a:latin typeface="Candara" panose="020E0502030303020204" pitchFamily="34" charset="0"/>
                <a:cs typeface="Estrangelo Edessa" panose="03080600000000000000" pitchFamily="66" charset="0"/>
              </a:rPr>
              <a:t>studi</a:t>
            </a:r>
            <a:r>
              <a:rPr lang="en-US" sz="1050" b="1" dirty="0">
                <a:latin typeface="Candara" panose="020E0502030303020204" pitchFamily="34" charset="0"/>
                <a:cs typeface="Estrangelo Edessa" panose="03080600000000000000" pitchFamily="66" charset="0"/>
              </a:rPr>
              <a:t> di Genova, DIBRIS</a:t>
            </a:r>
          </a:p>
        </p:txBody>
      </p:sp>
    </p:spTree>
    <p:extLst>
      <p:ext uri="{BB962C8B-B14F-4D97-AF65-F5344CB8AC3E}">
        <p14:creationId xmlns:p14="http://schemas.microsoft.com/office/powerpoint/2010/main" val="3522697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903</Words>
  <Application>Microsoft Office PowerPoint</Application>
  <PresentationFormat>Widescreen</PresentationFormat>
  <Paragraphs>106</Paragraphs>
  <Slides>8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Candara</vt:lpstr>
      <vt:lpstr>Estrangelo Edessa</vt:lpstr>
      <vt:lpstr>Wingdings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Utente</dc:creator>
  <cp:lastModifiedBy>Jacopo Favaro</cp:lastModifiedBy>
  <cp:revision>31</cp:revision>
  <dcterms:created xsi:type="dcterms:W3CDTF">2019-03-15T11:01:55Z</dcterms:created>
  <dcterms:modified xsi:type="dcterms:W3CDTF">2019-03-22T11:27:50Z</dcterms:modified>
</cp:coreProperties>
</file>