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92" r:id="rId2"/>
    <p:sldId id="293" r:id="rId3"/>
    <p:sldId id="295" r:id="rId4"/>
    <p:sldId id="302" r:id="rId5"/>
    <p:sldId id="303" r:id="rId6"/>
    <p:sldId id="304" r:id="rId7"/>
    <p:sldId id="305" r:id="rId8"/>
    <p:sldId id="306" r:id="rId9"/>
    <p:sldId id="30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434" y="-78"/>
      </p:cViewPr>
      <p:guideLst>
        <p:guide orient="horz" pos="3933"/>
        <p:guide pos="90"/>
        <p:guide pos="5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9F4638-38F0-4714-AAC1-8AB1706B25B9}" type="datetimeFigureOut">
              <a:rPr lang="en-US"/>
              <a:pPr>
                <a:defRPr/>
              </a:pPr>
              <a:t>8/26/2013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B65DEF4-1501-448E-A3E0-CEFAE66BA7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6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CF88CF-C3F5-41AE-A6DE-6871778A5CC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8A9D54-3486-40FF-9B07-CDBF9C09D059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BAC0C0-5BBA-414D-AD4D-4C71D0FDF158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710762" y="5403665"/>
            <a:ext cx="5306235" cy="839973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:\Criacao\Clientes\GVT\Presentation Guide\Materiais\Logo\Logo GVT 2011 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8730" y="4164804"/>
            <a:ext cx="4428461" cy="510909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0"/>
          </p:nvPr>
        </p:nvSpPr>
        <p:spPr>
          <a:xfrm>
            <a:off x="3928729" y="5483323"/>
            <a:ext cx="4513521" cy="406265"/>
          </a:xfrm>
        </p:spPr>
        <p:txBody>
          <a:bodyPr/>
          <a:lstStyle>
            <a:lvl1pPr>
              <a:defRPr sz="2400" cap="none" baseline="0">
                <a:solidFill>
                  <a:schemeClr val="bg2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3928729" y="5867224"/>
            <a:ext cx="3349773" cy="301621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1923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7562850" y="0"/>
            <a:ext cx="1581150" cy="7381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3C53-77EB-4C46-A6B6-B7E172A124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ED17-83CB-43AA-B36B-BCE2D23C3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540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C42E4-2DAB-41FE-B29D-2F6808A50B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1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E320-78BA-41B2-843E-A59D34092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68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8AFA-91B0-4335-8466-5BA57BA7F5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0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02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62850" y="0"/>
            <a:ext cx="1581150" cy="78581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5B880-9D08-4657-802E-809273C844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356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7562850" y="0"/>
            <a:ext cx="1581150" cy="7270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908E-4F23-478B-A013-8EB0782336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235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62850" y="0"/>
            <a:ext cx="1581150" cy="78263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536CD-76BD-4BCF-ADB3-6223F7A6FE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70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7625" y="6230938"/>
            <a:ext cx="1133475" cy="51276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30175" y="989013"/>
            <a:ext cx="8896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 Quinto Nível</a:t>
            </a:r>
          </a:p>
        </p:txBody>
      </p:sp>
      <p:pic>
        <p:nvPicPr>
          <p:cNvPr id="1028" name="Picture 3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6226175"/>
            <a:ext cx="95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81975" y="6296025"/>
            <a:ext cx="828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 fontAlgn="auto">
              <a:lnSpc>
                <a:spcPct val="85000"/>
              </a:lnSpc>
              <a:spcBef>
                <a:spcPts val="0"/>
              </a:spcBef>
              <a:spcAft>
                <a:spcPts val="700"/>
              </a:spcAft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6AEAF75-CE0F-4E8C-9070-F8D53F99C3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1925" y="227013"/>
            <a:ext cx="882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ts val="70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algn="just" rtl="0" fontAlgn="base">
        <a:lnSpc>
          <a:spcPct val="85000"/>
        </a:lnSpc>
        <a:spcBef>
          <a:spcPct val="0"/>
        </a:spcBef>
        <a:spcAft>
          <a:spcPts val="7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SzPct val="70000"/>
        <a:buFont typeface="Century Gothic" pitchFamily="34" charset="0"/>
        <a:buChar char="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76213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Download/jaxws/jaxws-api-2.2.1.jar.zip" TargetMode="External"/><Relationship Id="rId2" Type="http://schemas.openxmlformats.org/officeDocument/2006/relationships/hyperlink" Target="http://www.java2s.com/Code/JarDownload/jaxb-api/jaxb-api-2.2.3.jar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ctrTitle"/>
          </p:nvPr>
        </p:nvSpPr>
        <p:spPr>
          <a:xfrm>
            <a:off x="3929063" y="4164013"/>
            <a:ext cx="4427537" cy="511175"/>
          </a:xfrm>
        </p:spPr>
        <p:txBody>
          <a:bodyPr/>
          <a:lstStyle/>
          <a:p>
            <a:r>
              <a:rPr lang="pt-BR" dirty="0" err="1" smtClean="0"/>
              <a:t>BillingTestIntegrator</a:t>
            </a:r>
            <a:endParaRPr lang="pt-BR" dirty="0" smtClean="0"/>
          </a:p>
        </p:txBody>
      </p:sp>
      <p:sp>
        <p:nvSpPr>
          <p:cNvPr id="37891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929063" y="5483225"/>
            <a:ext cx="4513262" cy="406400"/>
          </a:xfrm>
        </p:spPr>
        <p:txBody>
          <a:bodyPr/>
          <a:lstStyle/>
          <a:p>
            <a:r>
              <a:rPr lang="pt-BR" dirty="0" smtClean="0"/>
              <a:t>José Júnior</a:t>
            </a:r>
            <a:endParaRPr lang="pt-BR" dirty="0" smtClean="0"/>
          </a:p>
        </p:txBody>
      </p:sp>
      <p:sp>
        <p:nvSpPr>
          <p:cNvPr id="37892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3929063" y="5867400"/>
            <a:ext cx="3349625" cy="301625"/>
          </a:xfrm>
        </p:spPr>
        <p:txBody>
          <a:bodyPr/>
          <a:lstStyle/>
          <a:p>
            <a:r>
              <a:rPr lang="pt-BR" dirty="0" smtClean="0"/>
              <a:t>GVT VN - 26.08.2013</a:t>
            </a:r>
            <a:endParaRPr lang="pt-B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Índice</a:t>
            </a:r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D4C04196-B286-4C04-831D-1C59F50B60CA}" type="slidenum">
              <a:rPr lang="pt-BR"/>
              <a:pPr fontAlgn="base">
                <a:spcBef>
                  <a:spcPct val="0"/>
                </a:spcBef>
              </a:pPr>
              <a:t>2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25500" y="1149069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77800" y="1158593"/>
            <a:ext cx="512763" cy="454425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2875" y="1150656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1</a:t>
            </a:r>
          </a:p>
        </p:txBody>
      </p:sp>
      <p:sp>
        <p:nvSpPr>
          <p:cNvPr id="55" name="Espaço Reservado para Conteúdo 2"/>
          <p:cNvSpPr txBox="1">
            <a:spLocks/>
          </p:cNvSpPr>
          <p:nvPr/>
        </p:nvSpPr>
        <p:spPr>
          <a:xfrm>
            <a:off x="876300" y="1210981"/>
            <a:ext cx="5838825" cy="40798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Objetivos</a:t>
            </a:r>
            <a:endParaRPr lang="pt-BR" sz="2400" dirty="0">
              <a:latin typeface="+mn-lt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5500" y="1966631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77800" y="1989081"/>
            <a:ext cx="512763" cy="454425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142875" y="1982731"/>
            <a:ext cx="579438" cy="5667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2</a:t>
            </a: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876300" y="2041469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>
                <a:latin typeface="+mn-lt"/>
              </a:rPr>
              <a:t>Tecnologia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825500" y="2797119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77800" y="2806643"/>
            <a:ext cx="512763" cy="45442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142875" y="2798705"/>
            <a:ext cx="579438" cy="5667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3</a:t>
            </a: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876300" y="2857443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err="1" smtClean="0">
                <a:latin typeface="+mn-lt"/>
              </a:rPr>
              <a:t>Billing</a:t>
            </a:r>
            <a:r>
              <a:rPr lang="pt-BR" sz="2400" dirty="0" smtClean="0">
                <a:latin typeface="+mn-lt"/>
              </a:rPr>
              <a:t> Test</a:t>
            </a:r>
            <a:endParaRPr lang="pt-BR" sz="2400" dirty="0">
              <a:latin typeface="+mn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25500" y="3614680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177800" y="3622617"/>
            <a:ext cx="512763" cy="45442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142875" y="3614679"/>
            <a:ext cx="579438" cy="56832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4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876300" y="3675004"/>
            <a:ext cx="5838825" cy="4079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err="1">
                <a:latin typeface="+mn-lt"/>
              </a:rPr>
              <a:t>Billing</a:t>
            </a:r>
            <a:r>
              <a:rPr lang="pt-BR" sz="2400" dirty="0" smtClean="0"/>
              <a:t> </a:t>
            </a:r>
            <a:r>
              <a:rPr lang="pt-BR" sz="2400" dirty="0">
                <a:latin typeface="+mn-lt"/>
              </a:rPr>
              <a:t>Test</a:t>
            </a:r>
            <a:r>
              <a:rPr lang="pt-BR" sz="2400" dirty="0"/>
              <a:t> </a:t>
            </a:r>
            <a:r>
              <a:rPr lang="pt-BR" sz="2400" dirty="0" err="1">
                <a:latin typeface="+mn-lt"/>
              </a:rPr>
              <a:t>Integrator</a:t>
            </a:r>
            <a:endParaRPr lang="pt-BR" sz="2400" dirty="0">
              <a:latin typeface="+mn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25500" y="4430654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77800" y="4440178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Espaço Reservado para Conteúdo 2"/>
          <p:cNvSpPr txBox="1">
            <a:spLocks/>
          </p:cNvSpPr>
          <p:nvPr/>
        </p:nvSpPr>
        <p:spPr>
          <a:xfrm>
            <a:off x="142875" y="4432241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5</a:t>
            </a:r>
          </a:p>
        </p:txBody>
      </p: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876300" y="4490978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Interface</a:t>
            </a:r>
            <a:endParaRPr lang="pt-BR" sz="2400" dirty="0">
              <a:latin typeface="+mn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5500" y="5251615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177800" y="5261139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42875" y="5253202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 smtClean="0">
                <a:solidFill>
                  <a:schemeClr val="bg2"/>
                </a:solidFill>
                <a:latin typeface="+mn-lt"/>
              </a:rPr>
              <a:t>6</a:t>
            </a:r>
            <a:endParaRPr lang="pt-BR" sz="36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876300" y="5311939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Erros e soluções de problemas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 smtClean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3</a:t>
            </a:fld>
            <a:endParaRPr lang="pt-BR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9830"/>
            <a:ext cx="8229600" cy="4776334"/>
          </a:xfrm>
        </p:spPr>
        <p:txBody>
          <a:bodyPr>
            <a:normAutofit/>
          </a:bodyPr>
          <a:lstStyle/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Produzir uma ferramenta que permita integrar os </a:t>
            </a:r>
            <a:r>
              <a:rPr lang="pt-BR" sz="3200" dirty="0"/>
              <a:t>testes </a:t>
            </a:r>
            <a:r>
              <a:rPr lang="pt-BR" sz="3200" dirty="0" smtClean="0"/>
              <a:t>de vendas feitos entre serviços </a:t>
            </a:r>
            <a:r>
              <a:rPr lang="pt-BR" sz="3200" dirty="0"/>
              <a:t>de Siebel </a:t>
            </a:r>
            <a:r>
              <a:rPr lang="pt-BR" sz="3200" dirty="0" smtClean="0"/>
              <a:t>e </a:t>
            </a:r>
            <a:r>
              <a:rPr lang="pt-BR" sz="3200" dirty="0" err="1" smtClean="0"/>
              <a:t>Kenan</a:t>
            </a:r>
            <a:r>
              <a:rPr lang="pt-BR" sz="3200" dirty="0" smtClean="0"/>
              <a:t>;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Simplificação do processo de testes;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Possibilidade de fazer testes em vários ambientes, </a:t>
            </a:r>
            <a:r>
              <a:rPr lang="pt-BR" sz="3200" dirty="0"/>
              <a:t>de forma </a:t>
            </a:r>
            <a:r>
              <a:rPr lang="pt-BR" sz="3200" dirty="0" smtClean="0"/>
              <a:t>independente (DEV, QA </a:t>
            </a:r>
            <a:r>
              <a:rPr lang="pt-BR" sz="3200" dirty="0"/>
              <a:t>e </a:t>
            </a:r>
            <a:r>
              <a:rPr lang="pt-BR" sz="3200" dirty="0" smtClean="0"/>
              <a:t>PROD) e sem alterações complicadas. 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90599"/>
            <a:ext cx="8807509" cy="52251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t-BR" sz="3600" dirty="0" smtClean="0"/>
              <a:t>Java 7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Java Swing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JAXB (</a:t>
            </a:r>
            <a:r>
              <a:rPr lang="pt-BR" sz="3200" dirty="0" err="1" smtClean="0"/>
              <a:t>glassfish</a:t>
            </a:r>
            <a:r>
              <a:rPr lang="pt-BR" sz="3200" dirty="0" smtClean="0"/>
              <a:t>) </a:t>
            </a:r>
            <a:r>
              <a:rPr lang="pt-BR" sz="2000" dirty="0" smtClean="0"/>
              <a:t>[</a:t>
            </a:r>
            <a:r>
              <a:rPr lang="en-US" sz="2000" dirty="0"/>
              <a:t>Java Architecture for XML Binding</a:t>
            </a:r>
            <a:r>
              <a:rPr lang="pt-BR" sz="2000" dirty="0" smtClean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JAXWS (</a:t>
            </a:r>
            <a:r>
              <a:rPr lang="pt-BR" sz="3200" dirty="0" err="1" smtClean="0"/>
              <a:t>glassfish</a:t>
            </a:r>
            <a:r>
              <a:rPr lang="pt-BR" sz="3200" dirty="0" smtClean="0"/>
              <a:t>)</a:t>
            </a:r>
            <a:r>
              <a:rPr lang="pt-BR" sz="2000" dirty="0"/>
              <a:t> [</a:t>
            </a:r>
            <a:r>
              <a:rPr lang="pt-BR" sz="2000" dirty="0"/>
              <a:t>Java API for XML Web Services</a:t>
            </a:r>
            <a:r>
              <a:rPr lang="pt-BR" sz="2000" dirty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Log4j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SAAJ </a:t>
            </a:r>
            <a:r>
              <a:rPr lang="pt-BR" sz="2000" dirty="0"/>
              <a:t>[</a:t>
            </a:r>
            <a:r>
              <a:rPr lang="en-US" sz="2000" dirty="0"/>
              <a:t>SOAP with Attachments API for Java</a:t>
            </a:r>
            <a:r>
              <a:rPr lang="pt-BR" sz="2000" dirty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err="1" smtClean="0"/>
              <a:t>X</a:t>
            </a:r>
            <a:r>
              <a:rPr lang="pt-BR" sz="3200" dirty="0" err="1" smtClean="0"/>
              <a:t>erces</a:t>
            </a:r>
            <a:r>
              <a:rPr lang="pt-BR" sz="3200" dirty="0" smtClean="0"/>
              <a:t> </a:t>
            </a:r>
            <a:r>
              <a:rPr lang="pt-BR" sz="2000" dirty="0"/>
              <a:t>[</a:t>
            </a:r>
            <a:r>
              <a:rPr lang="en-US" sz="2000" dirty="0"/>
              <a:t>parsing</a:t>
            </a:r>
            <a:r>
              <a:rPr lang="en-US" sz="2000" dirty="0"/>
              <a:t>, validating, serializing and </a:t>
            </a:r>
            <a:r>
              <a:rPr lang="en-US" sz="2000" dirty="0" smtClean="0"/>
              <a:t>manipulating XML</a:t>
            </a:r>
            <a:r>
              <a:rPr lang="pt-BR" sz="2000" dirty="0" smtClean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endParaRPr lang="pt-B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3600" dirty="0" smtClean="0"/>
              <a:t>Eclipse (Juno e Kepler)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3600" dirty="0" err="1" smtClean="0"/>
              <a:t>WindowBuilder</a:t>
            </a:r>
            <a:r>
              <a:rPr lang="pt-BR" sz="3600" dirty="0" smtClean="0"/>
              <a:t> para Eclipse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0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err="1" smtClean="0"/>
              <a:t>Billing</a:t>
            </a:r>
            <a:r>
              <a:rPr lang="pt-BR" dirty="0" smtClean="0"/>
              <a:t> 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5" name="Picture 2" descr="C:\Junior\GVT\tarefas\4-20130620-PD440327.Interface de testes billing\apresentação\Billing 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2" y="820511"/>
            <a:ext cx="8812832" cy="53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755642" y="5393373"/>
            <a:ext cx="4971729" cy="844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/>
              <a:t>Tempo execução: 10 a 15 minutos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BR" sz="2400" dirty="0" smtClean="0"/>
              <a:t>*Por uma pessoa experiente</a:t>
            </a:r>
          </a:p>
        </p:txBody>
      </p:sp>
      <p:sp>
        <p:nvSpPr>
          <p:cNvPr id="10" name="Pentágono 9"/>
          <p:cNvSpPr/>
          <p:nvPr/>
        </p:nvSpPr>
        <p:spPr>
          <a:xfrm>
            <a:off x="638337" y="4773387"/>
            <a:ext cx="1451722" cy="299356"/>
          </a:xfrm>
          <a:prstGeom prst="homePlat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Order</a:t>
            </a:r>
            <a:r>
              <a:rPr lang="pt-BR" sz="2000" dirty="0" smtClean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19318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C:\Junior\GVT\tarefas\4-20130620-PD440327.Interface de testes billing\apresentação\BillingTestInteg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6" y="818153"/>
            <a:ext cx="8429092" cy="471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err="1" smtClean="0"/>
              <a:t>BillingTestIntegrator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5464629" y="5539555"/>
            <a:ext cx="3302159" cy="850358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pt-BR" sz="2700" dirty="0" smtClean="0"/>
              <a:t>Tempo execução: 0 min</a:t>
            </a:r>
          </a:p>
          <a:p>
            <a:pPr marL="0" indent="0" algn="r">
              <a:buNone/>
            </a:pPr>
            <a:r>
              <a:rPr lang="pt-BR" sz="2200" dirty="0" smtClean="0"/>
              <a:t>*Por qualquer um</a:t>
            </a:r>
            <a:endParaRPr lang="pt-BR" sz="2200" dirty="0"/>
          </a:p>
        </p:txBody>
      </p:sp>
      <p:sp>
        <p:nvSpPr>
          <p:cNvPr id="8" name="Pentágono 7"/>
          <p:cNvSpPr/>
          <p:nvPr/>
        </p:nvSpPr>
        <p:spPr>
          <a:xfrm>
            <a:off x="1051994" y="2196194"/>
            <a:ext cx="1451722" cy="299356"/>
          </a:xfrm>
          <a:prstGeom prst="homePlat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Order</a:t>
            </a:r>
            <a:r>
              <a:rPr lang="pt-BR" sz="2000" dirty="0" smtClean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400131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Picture 2" descr="C:\Users\p9910835\Pictures\BillingTestIntegrator\bti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8" y="1251992"/>
            <a:ext cx="8695768" cy="457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99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/>
              <a:t>Erros e soluções de problemas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7"/>
            <a:ext cx="8874638" cy="5001626"/>
          </a:xfrm>
        </p:spPr>
        <p:txBody>
          <a:bodyPr/>
          <a:lstStyle/>
          <a:p>
            <a:pPr algn="l"/>
            <a:r>
              <a:rPr lang="pt-BR" sz="2700" dirty="0" smtClean="0">
                <a:solidFill>
                  <a:srgbClr val="FF0000"/>
                </a:solidFill>
              </a:rPr>
              <a:t>Erro: </a:t>
            </a:r>
            <a:r>
              <a:rPr lang="pt-BR" sz="2400" dirty="0" err="1" smtClean="0">
                <a:solidFill>
                  <a:srgbClr val="FF0000"/>
                </a:solidFill>
              </a:rPr>
              <a:t>br.com.gvt.stubs.Component$JaxbAccessorF_accountExternalId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cannot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be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cast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to</a:t>
            </a:r>
            <a:r>
              <a:rPr lang="pt-BR" sz="2400" dirty="0" smtClean="0">
                <a:solidFill>
                  <a:srgbClr val="FF0000"/>
                </a:solidFill>
              </a:rPr>
              <a:t> com.sun.xml.bind.v2.runtime.reflect.Accessor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2700" dirty="0" smtClean="0">
              <a:solidFill>
                <a:srgbClr val="FF0000"/>
              </a:solidFill>
            </a:endParaRPr>
          </a:p>
          <a:p>
            <a:pPr algn="l"/>
            <a:r>
              <a:rPr lang="pt-BR" sz="2700" dirty="0" smtClean="0"/>
              <a:t>→ Isso quer dizer que existe um conflito do JAXB, explicado no seguinte parágrafo: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2700" dirty="0" smtClean="0"/>
          </a:p>
          <a:p>
            <a:r>
              <a:rPr lang="pt-BR" sz="2700" dirty="0" smtClean="0"/>
              <a:t>“The </a:t>
            </a:r>
            <a:r>
              <a:rPr lang="pt-BR" sz="2700" dirty="0" err="1" smtClean="0"/>
              <a:t>crux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this</a:t>
            </a:r>
            <a:r>
              <a:rPr lang="pt-BR" sz="2700" dirty="0" smtClean="0"/>
              <a:t> </a:t>
            </a:r>
            <a:r>
              <a:rPr lang="pt-BR" sz="2700" dirty="0" err="1" smtClean="0"/>
              <a:t>issue</a:t>
            </a:r>
            <a:r>
              <a:rPr lang="pt-BR" sz="2700" dirty="0" smtClean="0"/>
              <a:t> </a:t>
            </a:r>
            <a:r>
              <a:rPr lang="pt-BR" sz="2700" dirty="0" err="1" smtClean="0"/>
              <a:t>is</a:t>
            </a:r>
            <a:r>
              <a:rPr lang="pt-BR" sz="2700" dirty="0" smtClean="0"/>
              <a:t> </a:t>
            </a:r>
            <a:r>
              <a:rPr lang="pt-BR" sz="2700" dirty="0" err="1" smtClean="0"/>
              <a:t>there</a:t>
            </a:r>
            <a:r>
              <a:rPr lang="pt-BR" sz="2700" dirty="0" smtClean="0"/>
              <a:t> </a:t>
            </a:r>
            <a:r>
              <a:rPr lang="pt-BR" sz="2700" dirty="0" err="1" smtClean="0"/>
              <a:t>is</a:t>
            </a:r>
            <a:r>
              <a:rPr lang="pt-BR" sz="2700" dirty="0" smtClean="0"/>
              <a:t> a </a:t>
            </a:r>
            <a:r>
              <a:rPr lang="pt-BR" sz="2700" dirty="0" err="1" smtClean="0"/>
              <a:t>change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JAXB </a:t>
            </a:r>
            <a:r>
              <a:rPr lang="pt-BR" sz="2700" b="1" dirty="0" smtClean="0"/>
              <a:t>API</a:t>
            </a:r>
            <a:r>
              <a:rPr lang="pt-BR" sz="2700" dirty="0" smtClean="0"/>
              <a:t>,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runtime</a:t>
            </a:r>
            <a:r>
              <a:rPr lang="pt-BR" sz="2700" dirty="0" smtClean="0"/>
              <a:t> </a:t>
            </a:r>
            <a:r>
              <a:rPr lang="pt-BR" sz="2700" dirty="0" err="1" smtClean="0"/>
              <a:t>implementation</a:t>
            </a:r>
            <a:r>
              <a:rPr lang="pt-BR" sz="2700" dirty="0" smtClean="0"/>
              <a:t> </a:t>
            </a:r>
            <a:r>
              <a:rPr lang="pt-BR" sz="2700" dirty="0" err="1" smtClean="0"/>
              <a:t>you</a:t>
            </a:r>
            <a:r>
              <a:rPr lang="pt-BR" sz="2700" dirty="0" smtClean="0"/>
              <a:t> are </a:t>
            </a:r>
            <a:r>
              <a:rPr lang="pt-BR" sz="2700" dirty="0" err="1" smtClean="0"/>
              <a:t>attempting</a:t>
            </a:r>
            <a:r>
              <a:rPr lang="pt-BR" sz="2700" dirty="0" smtClean="0"/>
              <a:t> </a:t>
            </a:r>
            <a:r>
              <a:rPr lang="pt-BR" sz="2700" dirty="0" err="1" smtClean="0"/>
              <a:t>to</a:t>
            </a:r>
            <a:r>
              <a:rPr lang="pt-BR" sz="2700" dirty="0" smtClean="0"/>
              <a:t> use does </a:t>
            </a:r>
            <a:r>
              <a:rPr lang="pt-BR" sz="2700" dirty="0" err="1" smtClean="0"/>
              <a:t>not</a:t>
            </a:r>
            <a:r>
              <a:rPr lang="pt-BR" sz="2700" dirty="0" smtClean="0"/>
              <a:t> match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the</a:t>
            </a:r>
            <a:r>
              <a:rPr lang="pt-BR" sz="2700" dirty="0" smtClean="0"/>
              <a:t> JAXB API </a:t>
            </a:r>
            <a:r>
              <a:rPr lang="pt-BR" sz="2700" dirty="0" err="1" smtClean="0"/>
              <a:t>bundled</a:t>
            </a:r>
            <a:r>
              <a:rPr lang="pt-BR" sz="2700" dirty="0" smtClean="0"/>
              <a:t> </a:t>
            </a:r>
            <a:r>
              <a:rPr lang="pt-BR" sz="2700" dirty="0" err="1" smtClean="0"/>
              <a:t>with</a:t>
            </a:r>
            <a:r>
              <a:rPr lang="pt-BR" sz="2700" dirty="0" smtClean="0"/>
              <a:t> </a:t>
            </a:r>
            <a:r>
              <a:rPr lang="pt-BR" sz="2700" dirty="0" err="1" smtClean="0"/>
              <a:t>the</a:t>
            </a:r>
            <a:r>
              <a:rPr lang="pt-BR" sz="2700" dirty="0" smtClean="0"/>
              <a:t> JDK. In </a:t>
            </a:r>
            <a:r>
              <a:rPr lang="pt-BR" sz="2700" dirty="0" err="1" smtClean="0"/>
              <a:t>order</a:t>
            </a:r>
            <a:r>
              <a:rPr lang="pt-BR" sz="2700" dirty="0" smtClean="0"/>
              <a:t> </a:t>
            </a:r>
            <a:r>
              <a:rPr lang="pt-BR" sz="2700" dirty="0" err="1" smtClean="0"/>
              <a:t>to</a:t>
            </a:r>
            <a:r>
              <a:rPr lang="pt-BR" sz="2700" dirty="0" smtClean="0"/>
              <a:t> use a </a:t>
            </a:r>
            <a:r>
              <a:rPr lang="pt-BR" sz="2700" dirty="0" err="1" smtClean="0"/>
              <a:t>different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</a:t>
            </a:r>
            <a:r>
              <a:rPr lang="pt-BR" sz="2700" dirty="0" smtClean="0"/>
              <a:t>, </a:t>
            </a:r>
            <a:r>
              <a:rPr lang="pt-BR" sz="2700" dirty="0" err="1" smtClean="0"/>
              <a:t>you</a:t>
            </a:r>
            <a:r>
              <a:rPr lang="pt-BR" sz="2700" dirty="0" smtClean="0"/>
              <a:t> </a:t>
            </a:r>
            <a:r>
              <a:rPr lang="pt-BR" sz="2700" dirty="0" err="1" smtClean="0"/>
              <a:t>should</a:t>
            </a:r>
            <a:r>
              <a:rPr lang="pt-BR" sz="2700" dirty="0" smtClean="0"/>
              <a:t> </a:t>
            </a:r>
            <a:r>
              <a:rPr lang="pt-BR" sz="2700" dirty="0" err="1" smtClean="0"/>
              <a:t>copy</a:t>
            </a:r>
            <a:r>
              <a:rPr lang="pt-BR" sz="2700" dirty="0" smtClean="0"/>
              <a:t> </a:t>
            </a:r>
            <a:r>
              <a:rPr lang="pt-BR" sz="2700" dirty="0" err="1" smtClean="0"/>
              <a:t>coresponding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versions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 </a:t>
            </a:r>
            <a:r>
              <a:rPr lang="pt-BR" sz="2700" u="sng" dirty="0" smtClean="0">
                <a:hlinkClick r:id="rId2"/>
              </a:rPr>
              <a:t>jaxb-api.jar</a:t>
            </a:r>
            <a:r>
              <a:rPr lang="pt-BR" sz="2700" dirty="0" smtClean="0"/>
              <a:t> </a:t>
            </a:r>
            <a:r>
              <a:rPr lang="pt-BR" sz="2700" dirty="0" err="1" smtClean="0"/>
              <a:t>and</a:t>
            </a:r>
            <a:r>
              <a:rPr lang="pt-BR" sz="2700" dirty="0" smtClean="0"/>
              <a:t> </a:t>
            </a:r>
            <a:r>
              <a:rPr lang="pt-BR" sz="2700" u="sng" dirty="0" smtClean="0">
                <a:hlinkClick r:id="rId3"/>
              </a:rPr>
              <a:t>jaxws-api.jar</a:t>
            </a:r>
            <a:r>
              <a:rPr lang="pt-BR" sz="2700" dirty="0" smtClean="0"/>
              <a:t> </a:t>
            </a:r>
            <a:r>
              <a:rPr lang="pt-BR" sz="2700" dirty="0" err="1" smtClean="0"/>
              <a:t>into</a:t>
            </a:r>
            <a:r>
              <a:rPr lang="pt-BR" sz="2700" dirty="0" smtClean="0"/>
              <a:t> </a:t>
            </a:r>
            <a:r>
              <a:rPr lang="pt-BR" sz="2700" dirty="0" err="1" smtClean="0"/>
              <a:t>an</a:t>
            </a:r>
            <a:r>
              <a:rPr lang="pt-BR" sz="2700" dirty="0" smtClean="0"/>
              <a:t> </a:t>
            </a:r>
            <a:r>
              <a:rPr lang="pt-BR" sz="2700" dirty="0" err="1" smtClean="0"/>
              <a:t>endorsed</a:t>
            </a:r>
            <a:r>
              <a:rPr lang="pt-BR" sz="2700" dirty="0" smtClean="0"/>
              <a:t> </a:t>
            </a:r>
            <a:r>
              <a:rPr lang="pt-BR" sz="2700" dirty="0" err="1" smtClean="0"/>
              <a:t>lib</a:t>
            </a:r>
            <a:r>
              <a:rPr lang="pt-BR" sz="2700" dirty="0" smtClean="0"/>
              <a:t> (e.g. %JAVA_HOME%\</a:t>
            </a:r>
            <a:r>
              <a:rPr lang="pt-BR" sz="2700" dirty="0" err="1" smtClean="0"/>
              <a:t>lib</a:t>
            </a:r>
            <a:r>
              <a:rPr lang="pt-BR" sz="2700" dirty="0" smtClean="0"/>
              <a:t>\</a:t>
            </a:r>
            <a:r>
              <a:rPr lang="pt-BR" sz="2700" dirty="0" err="1" smtClean="0"/>
              <a:t>endorsed</a:t>
            </a:r>
            <a:r>
              <a:rPr lang="pt-BR" sz="2700" dirty="0" smtClean="0"/>
              <a:t>).”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6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ítulo 1"/>
          <p:cNvSpPr>
            <a:spLocks noGrp="1"/>
          </p:cNvSpPr>
          <p:nvPr>
            <p:ph type="ctrTitle" idx="4294967295"/>
          </p:nvPr>
        </p:nvSpPr>
        <p:spPr>
          <a:xfrm>
            <a:off x="4946650" y="5099050"/>
            <a:ext cx="4197350" cy="1336675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pt-BR" sz="4800" smtClean="0">
                <a:solidFill>
                  <a:schemeClr val="bg1"/>
                </a:solidFill>
              </a:rPr>
              <a:t>PRESENTATION GUIDE</a:t>
            </a:r>
          </a:p>
        </p:txBody>
      </p:sp>
      <p:pic>
        <p:nvPicPr>
          <p:cNvPr id="47108" name="Imagem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t="32784" r="37059" b="23608"/>
          <a:stretch>
            <a:fillRect/>
          </a:stretch>
        </p:blipFill>
        <p:spPr bwMode="auto">
          <a:xfrm>
            <a:off x="409575" y="1817688"/>
            <a:ext cx="42703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 rot="5400000">
            <a:off x="3417888" y="4794250"/>
            <a:ext cx="288925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VT_Tema">
  <a:themeElements>
    <a:clrScheme name="GVT_Tema">
      <a:dk1>
        <a:srgbClr val="073C5E"/>
      </a:dk1>
      <a:lt1>
        <a:sysClr val="window" lastClr="FFFFFF"/>
      </a:lt1>
      <a:dk2>
        <a:srgbClr val="BCC6D0"/>
      </a:dk2>
      <a:lt2>
        <a:srgbClr val="F5F5F5"/>
      </a:lt2>
      <a:accent1>
        <a:srgbClr val="F56E23"/>
      </a:accent1>
      <a:accent2>
        <a:srgbClr val="A43400"/>
      </a:accent2>
      <a:accent3>
        <a:srgbClr val="F83434"/>
      </a:accent3>
      <a:accent4>
        <a:srgbClr val="FA6666"/>
      </a:accent4>
      <a:accent5>
        <a:srgbClr val="F0B43C"/>
      </a:accent5>
      <a:accent6>
        <a:srgbClr val="F5910F"/>
      </a:accent6>
      <a:hlink>
        <a:srgbClr val="00558C"/>
      </a:hlink>
      <a:folHlink>
        <a:srgbClr val="2479AF"/>
      </a:folHlink>
    </a:clrScheme>
    <a:fontScheme name="Fontes GV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>
          <a:innerShdw dist="50800" dir="13500000">
            <a:prstClr val="black">
              <a:alpha val="10000"/>
            </a:prstClr>
          </a:innerShdw>
        </a:effectLst>
      </a:spPr>
      <a:bodyPr rtlCol="0" anchor="ctr"/>
      <a:lstStyle>
        <a:defPPr>
          <a:lnSpc>
            <a:spcPct val="85000"/>
          </a:lnSpc>
          <a:defRPr b="1"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effectLst>
          <a:innerShdw dist="50800" dir="13500000">
            <a:prstClr val="black">
              <a:alpha val="10000"/>
            </a:prstClr>
          </a:innerShdw>
        </a:effectLst>
      </a:spPr>
      <a:bodyPr vert="horz" wrap="square" lIns="108000" tIns="45720" rIns="108000" bIns="45720" rtlCol="0" anchor="ctr" anchorCtr="0">
        <a:noAutofit/>
      </a:bodyPr>
      <a:lstStyle>
        <a:defPPr marL="180975" indent="-180975">
          <a:lnSpc>
            <a:spcPct val="85000"/>
          </a:lnSpc>
          <a:buClr>
            <a:schemeClr val="accent5"/>
          </a:buClr>
          <a:buFont typeface="Arial" pitchFamily="34" charset="0"/>
          <a:buChar char="■"/>
          <a:defRPr sz="1000" dirty="0" err="1" smtClean="0"/>
        </a:defPPr>
      </a:lstStyle>
    </a:txDef>
  </a:objectDefaults>
  <a:extraClrSchemeLst/>
  <a:custClrLst>
    <a:custClr name="Custom Color 1">
      <a:srgbClr val="00558C"/>
    </a:custClr>
    <a:custClr name="Custom Color 2">
      <a:srgbClr val="2479AF"/>
    </a:custClr>
    <a:custClr name="Custom Color 3">
      <a:srgbClr val="D2B48C"/>
    </a:custClr>
  </a:custClr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414</TotalTime>
  <Words>218</Words>
  <Application>Microsoft Office PowerPoint</Application>
  <PresentationFormat>Apresentação na tela (4:3)</PresentationFormat>
  <Paragraphs>60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Arial</vt:lpstr>
      <vt:lpstr>Wingdings</vt:lpstr>
      <vt:lpstr>Century Gothic</vt:lpstr>
      <vt:lpstr>1_GVT_Tema</vt:lpstr>
      <vt:lpstr>BillingTestIntegrator</vt:lpstr>
      <vt:lpstr>Índice</vt:lpstr>
      <vt:lpstr>Objetivos</vt:lpstr>
      <vt:lpstr>Tecnologia</vt:lpstr>
      <vt:lpstr>Billing Test</vt:lpstr>
      <vt:lpstr>BillingTestIntegrator</vt:lpstr>
      <vt:lpstr>Interface</vt:lpstr>
      <vt:lpstr>Erros e soluções de problemas</vt:lpstr>
      <vt:lpstr>PRESENTATION GUIDE</vt:lpstr>
    </vt:vector>
  </TitlesOfParts>
  <Company>Soap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bdias</dc:creator>
  <cp:lastModifiedBy>Jose Junior</cp:lastModifiedBy>
  <cp:revision>41</cp:revision>
  <dcterms:created xsi:type="dcterms:W3CDTF">2011-04-29T16:57:57Z</dcterms:created>
  <dcterms:modified xsi:type="dcterms:W3CDTF">2013-08-26T20:51:50Z</dcterms:modified>
</cp:coreProperties>
</file>