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92" r:id="rId2"/>
    <p:sldId id="293" r:id="rId3"/>
    <p:sldId id="295" r:id="rId4"/>
    <p:sldId id="302" r:id="rId5"/>
    <p:sldId id="303" r:id="rId6"/>
    <p:sldId id="304" r:id="rId7"/>
    <p:sldId id="305" r:id="rId8"/>
    <p:sldId id="307" r:id="rId9"/>
    <p:sldId id="308" r:id="rId10"/>
    <p:sldId id="309" r:id="rId11"/>
    <p:sldId id="306" r:id="rId12"/>
    <p:sldId id="310" r:id="rId13"/>
    <p:sldId id="311" r:id="rId14"/>
    <p:sldId id="301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B4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4660"/>
  </p:normalViewPr>
  <p:slideViewPr>
    <p:cSldViewPr snapToGrid="0">
      <p:cViewPr varScale="1">
        <p:scale>
          <a:sx n="69" d="100"/>
          <a:sy n="69" d="100"/>
        </p:scale>
        <p:origin x="-1362" y="-96"/>
      </p:cViewPr>
      <p:guideLst>
        <p:guide orient="horz" pos="3933"/>
        <p:guide pos="90"/>
        <p:guide pos="56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9F4638-38F0-4714-AAC1-8AB1706B25B9}" type="datetimeFigureOut">
              <a:rPr lang="en-US"/>
              <a:pPr>
                <a:defRPr/>
              </a:pPr>
              <a:t>10/24/2014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en-US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B65DEF4-1501-448E-A3E0-CEFAE66BA7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56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747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DCF88CF-C3F5-41AE-A6DE-6871778A5CC1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757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58A9D54-3486-40FF-9B07-CDBF9C09D059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778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6385310-7F48-4F6E-B166-FB76BD723645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778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6385310-7F48-4F6E-B166-FB76BD723645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778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6385310-7F48-4F6E-B166-FB76BD723645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839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0BAC0C0-5BBA-414D-AD4D-4C71D0FDF158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:\Criacao\Clientes\GVT\Presentation Guide\Materiais\Logo\Logo GVT 2011 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3659188"/>
            <a:ext cx="3076575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3710762" y="5403665"/>
            <a:ext cx="5306235" cy="839973"/>
          </a:xfrm>
          <a:prstGeom prst="rect">
            <a:avLst/>
          </a:prstGeom>
          <a:solidFill>
            <a:srgbClr val="00558C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7" name="Picture 2" descr="H:\Criacao\Clientes\GVT\Presentation Guide\Materiais\Logo\Logo GVT 2011 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3659188"/>
            <a:ext cx="3076575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H:\Criacao\Clientes\GVT\Presentation Guide\Materiais\Logo\Logo GVT 2011 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3659188"/>
            <a:ext cx="3076575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28730" y="4164804"/>
            <a:ext cx="4428461" cy="510909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0"/>
          </p:nvPr>
        </p:nvSpPr>
        <p:spPr>
          <a:xfrm>
            <a:off x="3928729" y="5483323"/>
            <a:ext cx="4513521" cy="406265"/>
          </a:xfrm>
        </p:spPr>
        <p:txBody>
          <a:bodyPr/>
          <a:lstStyle>
            <a:lvl1pPr>
              <a:defRPr sz="2400" cap="none" baseline="0">
                <a:solidFill>
                  <a:schemeClr val="bg2"/>
                </a:solidFill>
              </a:defRPr>
            </a:lvl1pPr>
          </a:lstStyle>
          <a:p>
            <a:pPr lvl="0"/>
            <a:endParaRPr lang="pt-BR" dirty="0" smtClean="0"/>
          </a:p>
        </p:txBody>
      </p:sp>
      <p:sp>
        <p:nvSpPr>
          <p:cNvPr id="22" name="Espaço Reservado para Texto 21"/>
          <p:cNvSpPr>
            <a:spLocks noGrp="1"/>
          </p:cNvSpPr>
          <p:nvPr>
            <p:ph type="body" sz="quarter" idx="11"/>
          </p:nvPr>
        </p:nvSpPr>
        <p:spPr>
          <a:xfrm>
            <a:off x="3928729" y="5867224"/>
            <a:ext cx="3349773" cy="301621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719238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, Subtítulo e 2 Conteúdos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29662" y="723014"/>
            <a:ext cx="8887755" cy="435226"/>
          </a:xfrm>
          <a:prstGeom prst="rect">
            <a:avLst/>
          </a:prstGeom>
          <a:solidFill>
            <a:srgbClr val="E7EBED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29662" y="128256"/>
            <a:ext cx="8887338" cy="594757"/>
          </a:xfrm>
          <a:prstGeom prst="rect">
            <a:avLst/>
          </a:prstGeom>
          <a:solidFill>
            <a:srgbClr val="00558C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29662" y="723014"/>
            <a:ext cx="8887755" cy="435226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7562850" y="0"/>
            <a:ext cx="1581150" cy="720725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 userDrawn="1"/>
        </p:nvSpPr>
        <p:spPr>
          <a:xfrm>
            <a:off x="7562850" y="0"/>
            <a:ext cx="1581150" cy="73818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161561" y="786111"/>
            <a:ext cx="8830039" cy="406265"/>
          </a:xfrm>
        </p:spPr>
        <p:txBody>
          <a:bodyPr/>
          <a:lstStyle>
            <a:lvl1pPr>
              <a:defRPr sz="2400" cap="none" baseline="0">
                <a:solidFill>
                  <a:schemeClr val="tx1"/>
                </a:solidFill>
              </a:defRPr>
            </a:lvl1pPr>
          </a:lstStyle>
          <a:p>
            <a:pPr lvl="0"/>
            <a:endParaRPr lang="pt-BR" dirty="0" smtClean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161561" y="226406"/>
            <a:ext cx="8830039" cy="4585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8" name="Espaço Reservado para Conteúdo 8"/>
          <p:cNvSpPr>
            <a:spLocks noGrp="1"/>
          </p:cNvSpPr>
          <p:nvPr>
            <p:ph sz="quarter" idx="14"/>
          </p:nvPr>
        </p:nvSpPr>
        <p:spPr>
          <a:xfrm>
            <a:off x="4714875" y="1498294"/>
            <a:ext cx="4295775" cy="4561194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0" name="Espaço Reservado para Conteúdo 8"/>
          <p:cNvSpPr>
            <a:spLocks noGrp="1"/>
          </p:cNvSpPr>
          <p:nvPr>
            <p:ph sz="quarter" idx="15"/>
          </p:nvPr>
        </p:nvSpPr>
        <p:spPr>
          <a:xfrm>
            <a:off x="142875" y="1498294"/>
            <a:ext cx="4295775" cy="4561194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4" name="Espaço Reservado para Número de Slid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3C53-77EB-4C46-A6B6-B7E172A1246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0968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29662" y="128256"/>
            <a:ext cx="8887338" cy="594757"/>
          </a:xfrm>
          <a:prstGeom prst="rect">
            <a:avLst/>
          </a:prstGeom>
          <a:solidFill>
            <a:srgbClr val="00558C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662" y="988828"/>
            <a:ext cx="8874638" cy="1251112"/>
          </a:xfrm>
        </p:spPr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EED17-83CB-43AA-B36B-BCE2D23C32E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15404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e Conteú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29662" y="723014"/>
            <a:ext cx="8887755" cy="435226"/>
          </a:xfrm>
          <a:prstGeom prst="rect">
            <a:avLst/>
          </a:prstGeom>
          <a:solidFill>
            <a:srgbClr val="E7EBED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29662" y="128256"/>
            <a:ext cx="8887338" cy="594757"/>
          </a:xfrm>
          <a:prstGeom prst="rect">
            <a:avLst/>
          </a:prstGeom>
          <a:solidFill>
            <a:srgbClr val="00558C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29662" y="723014"/>
            <a:ext cx="8887755" cy="435226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663" y="1424766"/>
            <a:ext cx="8880987" cy="1251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161561" y="786111"/>
            <a:ext cx="8830039" cy="406265"/>
          </a:xfrm>
        </p:spPr>
        <p:txBody>
          <a:bodyPr/>
          <a:lstStyle>
            <a:lvl1pPr>
              <a:defRPr sz="2400" cap="none" baseline="0">
                <a:solidFill>
                  <a:schemeClr val="tx1"/>
                </a:solidFill>
              </a:defRPr>
            </a:lvl1pPr>
          </a:lstStyle>
          <a:p>
            <a:pPr lvl="0"/>
            <a:endParaRPr lang="pt-BR" dirty="0" smtClean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161561" y="226406"/>
            <a:ext cx="8830039" cy="4585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C42E4-2DAB-41FE-B29D-2F6808A50B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5189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2 Conteúdos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29662" y="128256"/>
            <a:ext cx="8887338" cy="594757"/>
          </a:xfrm>
          <a:prstGeom prst="rect">
            <a:avLst/>
          </a:prstGeom>
          <a:solidFill>
            <a:srgbClr val="00558C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3"/>
          </p:nvPr>
        </p:nvSpPr>
        <p:spPr>
          <a:xfrm>
            <a:off x="4714875" y="1003300"/>
            <a:ext cx="4295775" cy="505618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0" name="Espaço Reservado para Conteúdo 8"/>
          <p:cNvSpPr>
            <a:spLocks noGrp="1"/>
          </p:cNvSpPr>
          <p:nvPr>
            <p:ph sz="quarter" idx="14"/>
          </p:nvPr>
        </p:nvSpPr>
        <p:spPr>
          <a:xfrm>
            <a:off x="142875" y="1003300"/>
            <a:ext cx="4295775" cy="505618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EE320-78BA-41B2-843E-A59D340921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00686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e 2 Conteúdos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29662" y="723014"/>
            <a:ext cx="8887755" cy="435226"/>
          </a:xfrm>
          <a:prstGeom prst="rect">
            <a:avLst/>
          </a:prstGeom>
          <a:solidFill>
            <a:srgbClr val="E7EBED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29662" y="128256"/>
            <a:ext cx="8887338" cy="594757"/>
          </a:xfrm>
          <a:prstGeom prst="rect">
            <a:avLst/>
          </a:prstGeom>
          <a:solidFill>
            <a:srgbClr val="00558C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29662" y="723014"/>
            <a:ext cx="8887755" cy="435226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161561" y="786111"/>
            <a:ext cx="8830039" cy="406265"/>
          </a:xfrm>
        </p:spPr>
        <p:txBody>
          <a:bodyPr/>
          <a:lstStyle>
            <a:lvl1pPr>
              <a:defRPr sz="2400" cap="none" baseline="0">
                <a:solidFill>
                  <a:schemeClr val="tx1"/>
                </a:solidFill>
              </a:defRPr>
            </a:lvl1pPr>
          </a:lstStyle>
          <a:p>
            <a:pPr lvl="0"/>
            <a:endParaRPr lang="pt-BR" dirty="0" smtClean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161561" y="226406"/>
            <a:ext cx="8830039" cy="4585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8" name="Espaço Reservado para Conteúdo 8"/>
          <p:cNvSpPr>
            <a:spLocks noGrp="1"/>
          </p:cNvSpPr>
          <p:nvPr>
            <p:ph sz="quarter" idx="14"/>
          </p:nvPr>
        </p:nvSpPr>
        <p:spPr>
          <a:xfrm>
            <a:off x="4714875" y="1498294"/>
            <a:ext cx="4295775" cy="4561194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0" name="Espaço Reservado para Conteúdo 8"/>
          <p:cNvSpPr>
            <a:spLocks noGrp="1"/>
          </p:cNvSpPr>
          <p:nvPr>
            <p:ph sz="quarter" idx="15"/>
          </p:nvPr>
        </p:nvSpPr>
        <p:spPr>
          <a:xfrm>
            <a:off x="142875" y="1498294"/>
            <a:ext cx="4295775" cy="4561194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1" name="Espaço Reservado para Número de Slid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78AFA-91B0-4335-8466-5BA57BA7F5D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43044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870228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29662" y="128256"/>
            <a:ext cx="8887338" cy="594757"/>
          </a:xfrm>
          <a:prstGeom prst="rect">
            <a:avLst/>
          </a:prstGeom>
          <a:solidFill>
            <a:srgbClr val="00558C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62850" y="0"/>
            <a:ext cx="1581150" cy="785813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662" y="988828"/>
            <a:ext cx="8874638" cy="125111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5B880-9D08-4657-802E-809273C844E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53563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, Subtítulo e Conteú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29662" y="723014"/>
            <a:ext cx="8887755" cy="435226"/>
          </a:xfrm>
          <a:prstGeom prst="rect">
            <a:avLst/>
          </a:prstGeom>
          <a:solidFill>
            <a:srgbClr val="E7EBED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29662" y="128256"/>
            <a:ext cx="8887338" cy="594757"/>
          </a:xfrm>
          <a:prstGeom prst="rect">
            <a:avLst/>
          </a:prstGeom>
          <a:solidFill>
            <a:srgbClr val="00558C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29662" y="723014"/>
            <a:ext cx="8887755" cy="435226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562850" y="0"/>
            <a:ext cx="1581150" cy="720725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 userDrawn="1"/>
        </p:nvSpPr>
        <p:spPr>
          <a:xfrm>
            <a:off x="7562850" y="0"/>
            <a:ext cx="1581150" cy="727075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663" y="1424766"/>
            <a:ext cx="8880987" cy="1251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161561" y="786111"/>
            <a:ext cx="8830039" cy="406265"/>
          </a:xfrm>
        </p:spPr>
        <p:txBody>
          <a:bodyPr/>
          <a:lstStyle>
            <a:lvl1pPr>
              <a:defRPr sz="2400" cap="none" baseline="0">
                <a:solidFill>
                  <a:schemeClr val="tx1"/>
                </a:solidFill>
              </a:defRPr>
            </a:lvl1pPr>
          </a:lstStyle>
          <a:p>
            <a:pPr lvl="0"/>
            <a:endParaRPr lang="pt-BR" dirty="0" smtClean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161561" y="226406"/>
            <a:ext cx="8830039" cy="4585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3908E-4F23-478B-A013-8EB0782336D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62358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 e 2 Conteúdos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29662" y="128256"/>
            <a:ext cx="8887338" cy="594757"/>
          </a:xfrm>
          <a:prstGeom prst="rect">
            <a:avLst/>
          </a:prstGeom>
          <a:solidFill>
            <a:srgbClr val="00558C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7562850" y="0"/>
            <a:ext cx="1581150" cy="78263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3"/>
          </p:nvPr>
        </p:nvSpPr>
        <p:spPr>
          <a:xfrm>
            <a:off x="4714875" y="1003300"/>
            <a:ext cx="4295775" cy="505618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0" name="Espaço Reservado para Conteúdo 8"/>
          <p:cNvSpPr>
            <a:spLocks noGrp="1"/>
          </p:cNvSpPr>
          <p:nvPr>
            <p:ph sz="quarter" idx="14"/>
          </p:nvPr>
        </p:nvSpPr>
        <p:spPr>
          <a:xfrm>
            <a:off x="142875" y="1003300"/>
            <a:ext cx="4295775" cy="505618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536CD-76BD-4BCF-ADB3-6223F7A6FE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8770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47625" y="6230938"/>
            <a:ext cx="1133475" cy="51276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130175" y="989013"/>
            <a:ext cx="889635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 Quinto Nível</a:t>
            </a:r>
          </a:p>
        </p:txBody>
      </p:sp>
      <p:pic>
        <p:nvPicPr>
          <p:cNvPr id="1028" name="Picture 3" descr="H:\Criacao\Clientes\GVT\Presentation Guide\Materiais\Logo\Logo GVT 2011 rgb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6226175"/>
            <a:ext cx="952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81975" y="6296025"/>
            <a:ext cx="828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r" fontAlgn="auto">
              <a:lnSpc>
                <a:spcPct val="85000"/>
              </a:lnSpc>
              <a:spcBef>
                <a:spcPts val="0"/>
              </a:spcBef>
              <a:spcAft>
                <a:spcPts val="700"/>
              </a:spcAft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A6AEAF75-CE0F-4E8C-9070-F8D53F99C3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61925" y="227013"/>
            <a:ext cx="8829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pt-B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85000"/>
        </a:lnSpc>
        <a:spcBef>
          <a:spcPct val="0"/>
        </a:spcBef>
        <a:spcAft>
          <a:spcPts val="70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ts val="700"/>
        </a:spcAft>
        <a:defRPr sz="2800">
          <a:solidFill>
            <a:schemeClr val="tx1"/>
          </a:solidFill>
          <a:latin typeface="Calibri" pitchFamily="34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ts val="700"/>
        </a:spcAft>
        <a:defRPr sz="2800">
          <a:solidFill>
            <a:schemeClr val="tx1"/>
          </a:solidFill>
          <a:latin typeface="Calibri" pitchFamily="34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ts val="700"/>
        </a:spcAft>
        <a:defRPr sz="2800">
          <a:solidFill>
            <a:schemeClr val="tx1"/>
          </a:solidFill>
          <a:latin typeface="Calibri" pitchFamily="34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ts val="700"/>
        </a:spcAft>
        <a:defRPr sz="2800">
          <a:solidFill>
            <a:schemeClr val="tx1"/>
          </a:solidFill>
          <a:latin typeface="Calibri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ts val="700"/>
        </a:spcAft>
        <a:defRPr sz="2800">
          <a:solidFill>
            <a:schemeClr val="tx1"/>
          </a:solidFill>
          <a:latin typeface="Calibri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ts val="700"/>
        </a:spcAft>
        <a:defRPr sz="2800">
          <a:solidFill>
            <a:schemeClr val="tx1"/>
          </a:solidFill>
          <a:latin typeface="Calibri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ts val="700"/>
        </a:spcAft>
        <a:defRPr sz="2800">
          <a:solidFill>
            <a:schemeClr val="tx1"/>
          </a:solidFill>
          <a:latin typeface="Calibri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ts val="700"/>
        </a:spcAft>
        <a:defRPr sz="2800">
          <a:solidFill>
            <a:schemeClr val="tx1"/>
          </a:solidFill>
          <a:latin typeface="Calibri" pitchFamily="34" charset="0"/>
        </a:defRPr>
      </a:lvl9pPr>
    </p:titleStyle>
    <p:bodyStyle>
      <a:lvl1pPr algn="just" rtl="0" fontAlgn="base">
        <a:lnSpc>
          <a:spcPct val="85000"/>
        </a:lnSpc>
        <a:spcBef>
          <a:spcPct val="0"/>
        </a:spcBef>
        <a:spcAft>
          <a:spcPts val="70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just" rtl="0" fontAlgn="base">
        <a:lnSpc>
          <a:spcPct val="85000"/>
        </a:lnSpc>
        <a:spcBef>
          <a:spcPct val="0"/>
        </a:spcBef>
        <a:spcAft>
          <a:spcPts val="700"/>
        </a:spcAft>
        <a:buClr>
          <a:schemeClr val="tx1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0975" algn="just" rtl="0" fontAlgn="base">
        <a:lnSpc>
          <a:spcPct val="85000"/>
        </a:lnSpc>
        <a:spcBef>
          <a:spcPct val="0"/>
        </a:spcBef>
        <a:spcAft>
          <a:spcPts val="700"/>
        </a:spcAft>
        <a:buClr>
          <a:schemeClr val="tx1"/>
        </a:buClr>
        <a:buSzPct val="70000"/>
        <a:buFont typeface="Century Gothic" pitchFamily="34" charset="0"/>
        <a:buChar char="□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2925" indent="-180975" algn="just" rtl="0" fontAlgn="base">
        <a:lnSpc>
          <a:spcPct val="85000"/>
        </a:lnSpc>
        <a:spcBef>
          <a:spcPct val="0"/>
        </a:spcBef>
        <a:spcAft>
          <a:spcPts val="700"/>
        </a:spcAft>
        <a:buClr>
          <a:schemeClr val="tx1"/>
        </a:buClr>
        <a:buFont typeface="Arial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5963" indent="-176213" algn="just" rtl="0" fontAlgn="base">
        <a:lnSpc>
          <a:spcPct val="85000"/>
        </a:lnSpc>
        <a:spcBef>
          <a:spcPct val="0"/>
        </a:spcBef>
        <a:spcAft>
          <a:spcPts val="700"/>
        </a:spcAft>
        <a:buClr>
          <a:schemeClr val="tx1"/>
        </a:buClr>
        <a:buFont typeface="Arial" charset="0"/>
        <a:buChar char="▫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2s.com/Code/JarDownload/jaxws/jaxws-api-2.2.1.jar.zip" TargetMode="External"/><Relationship Id="rId2" Type="http://schemas.openxmlformats.org/officeDocument/2006/relationships/hyperlink" Target="http://www.java2s.com/Code/JarDownload/jaxb-api/jaxb-api-2.2.3.jar.zi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ctrTitle"/>
          </p:nvPr>
        </p:nvSpPr>
        <p:spPr>
          <a:xfrm>
            <a:off x="3929063" y="4164013"/>
            <a:ext cx="4427537" cy="511175"/>
          </a:xfrm>
        </p:spPr>
        <p:txBody>
          <a:bodyPr/>
          <a:lstStyle/>
          <a:p>
            <a:r>
              <a:rPr lang="pt-BR" dirty="0" err="1" smtClean="0"/>
              <a:t>BillingTestIntegrator</a:t>
            </a:r>
            <a:endParaRPr lang="pt-BR" dirty="0" smtClean="0"/>
          </a:p>
        </p:txBody>
      </p:sp>
      <p:sp>
        <p:nvSpPr>
          <p:cNvPr id="37891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929063" y="5483225"/>
            <a:ext cx="4513262" cy="406400"/>
          </a:xfrm>
        </p:spPr>
        <p:txBody>
          <a:bodyPr/>
          <a:lstStyle/>
          <a:p>
            <a:r>
              <a:rPr lang="pt-BR" dirty="0" smtClean="0"/>
              <a:t>Fabio Bertini e José Júnior</a:t>
            </a:r>
          </a:p>
        </p:txBody>
      </p:sp>
      <p:sp>
        <p:nvSpPr>
          <p:cNvPr id="37892" name="Espaço Reservado para Texto 3"/>
          <p:cNvSpPr>
            <a:spLocks noGrp="1"/>
          </p:cNvSpPr>
          <p:nvPr>
            <p:ph type="body" sz="quarter" idx="11"/>
          </p:nvPr>
        </p:nvSpPr>
        <p:spPr>
          <a:xfrm>
            <a:off x="3929063" y="5867400"/>
            <a:ext cx="3349625" cy="301625"/>
          </a:xfrm>
        </p:spPr>
        <p:txBody>
          <a:bodyPr/>
          <a:lstStyle/>
          <a:p>
            <a:r>
              <a:rPr lang="pt-BR" dirty="0" smtClean="0"/>
              <a:t>Curitiba, 20 de Outubro de 2014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smtClean="0"/>
              <a:t>Interface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EED17-83CB-43AA-B36B-BCE2D23C32E4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2" y="1233054"/>
            <a:ext cx="8787691" cy="468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o explicativo retangular 6"/>
          <p:cNvSpPr/>
          <p:nvPr/>
        </p:nvSpPr>
        <p:spPr>
          <a:xfrm>
            <a:off x="2500745" y="1233054"/>
            <a:ext cx="2313708" cy="1413168"/>
          </a:xfrm>
          <a:prstGeom prst="wedgeRectCallout">
            <a:avLst>
              <a:gd name="adj1" fmla="val -87388"/>
              <a:gd name="adj2" fmla="val -20834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pt-BR" b="1" dirty="0" smtClean="0">
                <a:solidFill>
                  <a:schemeClr val="tx1"/>
                </a:solidFill>
              </a:rPr>
              <a:t>Opção de “embaralhar” os dados de um cliente real para simular um novo cliente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Texto explicativo retangular 7"/>
          <p:cNvSpPr/>
          <p:nvPr/>
        </p:nvSpPr>
        <p:spPr>
          <a:xfrm>
            <a:off x="907472" y="3574472"/>
            <a:ext cx="2313708" cy="1413168"/>
          </a:xfrm>
          <a:prstGeom prst="wedgeRectCallout">
            <a:avLst>
              <a:gd name="adj1" fmla="val 79079"/>
              <a:gd name="adj2" fmla="val 100734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pt-BR" b="1" dirty="0" smtClean="0">
                <a:solidFill>
                  <a:schemeClr val="tx1"/>
                </a:solidFill>
              </a:rPr>
              <a:t>Desbloqueio de contas com status em </a:t>
            </a:r>
            <a:r>
              <a:rPr lang="pt-BR" b="1" dirty="0" err="1" smtClean="0">
                <a:solidFill>
                  <a:schemeClr val="tx1"/>
                </a:solidFill>
              </a:rPr>
              <a:t>lock</a:t>
            </a:r>
            <a:r>
              <a:rPr lang="pt-BR" b="1" dirty="0" smtClean="0">
                <a:solidFill>
                  <a:schemeClr val="tx1"/>
                </a:solidFill>
              </a:rPr>
              <a:t> na base.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Texto explicativo retangular 8"/>
          <p:cNvSpPr/>
          <p:nvPr/>
        </p:nvSpPr>
        <p:spPr>
          <a:xfrm>
            <a:off x="6310745" y="2646222"/>
            <a:ext cx="2313708" cy="2119752"/>
          </a:xfrm>
          <a:prstGeom prst="wedgeRectCallout">
            <a:avLst>
              <a:gd name="adj1" fmla="val -16130"/>
              <a:gd name="adj2" fmla="val 99100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pt-BR" b="1" dirty="0" smtClean="0">
                <a:solidFill>
                  <a:schemeClr val="tx1"/>
                </a:solidFill>
              </a:rPr>
              <a:t>Opção de mudar trilho da execução no </a:t>
            </a:r>
            <a:r>
              <a:rPr lang="pt-BR" b="1" dirty="0" err="1" smtClean="0">
                <a:solidFill>
                  <a:schemeClr val="tx1"/>
                </a:solidFill>
              </a:rPr>
              <a:t>Kenan</a:t>
            </a:r>
            <a:r>
              <a:rPr lang="pt-BR" b="1" dirty="0" smtClean="0">
                <a:solidFill>
                  <a:schemeClr val="tx1"/>
                </a:solidFill>
              </a:rPr>
              <a:t>. Execute </a:t>
            </a:r>
            <a:r>
              <a:rPr lang="pt-BR" b="1" dirty="0" err="1" smtClean="0">
                <a:solidFill>
                  <a:schemeClr val="tx1"/>
                </a:solidFill>
              </a:rPr>
              <a:t>Order</a:t>
            </a:r>
            <a:r>
              <a:rPr lang="pt-BR" b="1" dirty="0" smtClean="0">
                <a:solidFill>
                  <a:schemeClr val="tx1"/>
                </a:solidFill>
              </a:rPr>
              <a:t>, Service </a:t>
            </a:r>
            <a:r>
              <a:rPr lang="pt-BR" b="1" dirty="0" err="1" smtClean="0">
                <a:solidFill>
                  <a:schemeClr val="tx1"/>
                </a:solidFill>
              </a:rPr>
              <a:t>Transfer</a:t>
            </a:r>
            <a:r>
              <a:rPr lang="pt-BR" b="1" dirty="0" smtClean="0">
                <a:solidFill>
                  <a:schemeClr val="tx1"/>
                </a:solidFill>
              </a:rPr>
              <a:t>, Service </a:t>
            </a:r>
            <a:r>
              <a:rPr lang="pt-BR" b="1" dirty="0" err="1" smtClean="0">
                <a:solidFill>
                  <a:schemeClr val="tx1"/>
                </a:solidFill>
              </a:rPr>
              <a:t>by</a:t>
            </a:r>
            <a:r>
              <a:rPr lang="pt-BR" b="1" dirty="0" smtClean="0">
                <a:solidFill>
                  <a:schemeClr val="tx1"/>
                </a:solidFill>
              </a:rPr>
              <a:t> Service.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4521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smtClean="0"/>
              <a:t>Erros conhecidos </a:t>
            </a:r>
            <a:r>
              <a:rPr lang="pt-BR" dirty="0"/>
              <a:t>e </a:t>
            </a:r>
            <a:r>
              <a:rPr lang="pt-BR" dirty="0" smtClean="0"/>
              <a:t>sua 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662" y="988827"/>
            <a:ext cx="8874638" cy="5001626"/>
          </a:xfrm>
        </p:spPr>
        <p:txBody>
          <a:bodyPr/>
          <a:lstStyle/>
          <a:p>
            <a:pPr algn="l"/>
            <a:r>
              <a:rPr lang="pt-BR" sz="2700" dirty="0" smtClean="0">
                <a:solidFill>
                  <a:srgbClr val="FF0000"/>
                </a:solidFill>
              </a:rPr>
              <a:t>Erro: </a:t>
            </a:r>
            <a:r>
              <a:rPr lang="pt-BR" sz="2400" dirty="0" err="1" smtClean="0">
                <a:solidFill>
                  <a:srgbClr val="FF0000"/>
                </a:solidFill>
              </a:rPr>
              <a:t>br.com.gvt.stubs.Component$JaxbAccessorF_accountExternalId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 err="1" smtClean="0">
                <a:solidFill>
                  <a:srgbClr val="FF0000"/>
                </a:solidFill>
              </a:rPr>
              <a:t>cannot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 err="1" smtClean="0">
                <a:solidFill>
                  <a:srgbClr val="FF0000"/>
                </a:solidFill>
              </a:rPr>
              <a:t>be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 err="1" smtClean="0">
                <a:solidFill>
                  <a:srgbClr val="FF0000"/>
                </a:solidFill>
              </a:rPr>
              <a:t>cast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 err="1" smtClean="0">
                <a:solidFill>
                  <a:srgbClr val="FF0000"/>
                </a:solidFill>
              </a:rPr>
              <a:t>to</a:t>
            </a:r>
            <a:r>
              <a:rPr lang="pt-BR" sz="2400" dirty="0" smtClean="0">
                <a:solidFill>
                  <a:srgbClr val="FF0000"/>
                </a:solidFill>
              </a:rPr>
              <a:t> com.sun.xml.bind.v2.runtime.reflect.Accessor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pt-BR" sz="2700" dirty="0" smtClean="0">
              <a:solidFill>
                <a:srgbClr val="FF0000"/>
              </a:solidFill>
            </a:endParaRPr>
          </a:p>
          <a:p>
            <a:pPr algn="l"/>
            <a:r>
              <a:rPr lang="pt-BR" sz="2700" dirty="0" smtClean="0"/>
              <a:t>→ Isso quer dizer que existe um conflito do JAXB, explicado no seguinte parágrafo: 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pt-BR" sz="2700" dirty="0" smtClean="0"/>
          </a:p>
          <a:p>
            <a:r>
              <a:rPr lang="pt-BR" sz="2700" dirty="0" smtClean="0"/>
              <a:t>“The </a:t>
            </a:r>
            <a:r>
              <a:rPr lang="pt-BR" sz="2700" dirty="0" err="1" smtClean="0"/>
              <a:t>crux</a:t>
            </a:r>
            <a:r>
              <a:rPr lang="pt-BR" sz="2700" dirty="0" smtClean="0"/>
              <a:t> </a:t>
            </a:r>
            <a:r>
              <a:rPr lang="pt-BR" sz="2700" dirty="0" err="1" smtClean="0"/>
              <a:t>of</a:t>
            </a:r>
            <a:r>
              <a:rPr lang="pt-BR" sz="2700" dirty="0" smtClean="0"/>
              <a:t> </a:t>
            </a:r>
            <a:r>
              <a:rPr lang="pt-BR" sz="2700" dirty="0" err="1" smtClean="0"/>
              <a:t>this</a:t>
            </a:r>
            <a:r>
              <a:rPr lang="pt-BR" sz="2700" dirty="0" smtClean="0"/>
              <a:t> </a:t>
            </a:r>
            <a:r>
              <a:rPr lang="pt-BR" sz="2700" dirty="0" err="1" smtClean="0"/>
              <a:t>issue</a:t>
            </a:r>
            <a:r>
              <a:rPr lang="pt-BR" sz="2700" dirty="0" smtClean="0"/>
              <a:t> </a:t>
            </a:r>
            <a:r>
              <a:rPr lang="pt-BR" sz="2700" dirty="0" err="1" smtClean="0"/>
              <a:t>is</a:t>
            </a:r>
            <a:r>
              <a:rPr lang="pt-BR" sz="2700" dirty="0" smtClean="0"/>
              <a:t> </a:t>
            </a:r>
            <a:r>
              <a:rPr lang="pt-BR" sz="2700" dirty="0" err="1" smtClean="0"/>
              <a:t>there</a:t>
            </a:r>
            <a:r>
              <a:rPr lang="pt-BR" sz="2700" dirty="0" smtClean="0"/>
              <a:t> </a:t>
            </a:r>
            <a:r>
              <a:rPr lang="pt-BR" sz="2700" dirty="0" err="1" smtClean="0"/>
              <a:t>is</a:t>
            </a:r>
            <a:r>
              <a:rPr lang="pt-BR" sz="2700" dirty="0" smtClean="0"/>
              <a:t> a </a:t>
            </a:r>
            <a:r>
              <a:rPr lang="pt-BR" sz="2700" dirty="0" err="1" smtClean="0"/>
              <a:t>change</a:t>
            </a:r>
            <a:r>
              <a:rPr lang="pt-BR" sz="2700" dirty="0" smtClean="0"/>
              <a:t> in </a:t>
            </a:r>
            <a:r>
              <a:rPr lang="pt-BR" sz="2700" dirty="0" err="1" smtClean="0"/>
              <a:t>the</a:t>
            </a:r>
            <a:r>
              <a:rPr lang="pt-BR" sz="2700" dirty="0" smtClean="0"/>
              <a:t> JAXB </a:t>
            </a:r>
            <a:r>
              <a:rPr lang="pt-BR" sz="2700" b="1" dirty="0" smtClean="0"/>
              <a:t>API</a:t>
            </a:r>
            <a:r>
              <a:rPr lang="pt-BR" sz="2700" dirty="0" smtClean="0"/>
              <a:t>, </a:t>
            </a:r>
            <a:r>
              <a:rPr lang="pt-BR" sz="2700" dirty="0" err="1" smtClean="0"/>
              <a:t>the</a:t>
            </a:r>
            <a:r>
              <a:rPr lang="pt-BR" sz="2700" dirty="0" smtClean="0"/>
              <a:t> </a:t>
            </a:r>
            <a:r>
              <a:rPr lang="pt-BR" sz="2700" dirty="0" err="1" smtClean="0"/>
              <a:t>runtime</a:t>
            </a:r>
            <a:r>
              <a:rPr lang="pt-BR" sz="2700" dirty="0" smtClean="0"/>
              <a:t> </a:t>
            </a:r>
            <a:r>
              <a:rPr lang="pt-BR" sz="2700" dirty="0" err="1" smtClean="0"/>
              <a:t>implementation</a:t>
            </a:r>
            <a:r>
              <a:rPr lang="pt-BR" sz="2700" dirty="0" smtClean="0"/>
              <a:t> </a:t>
            </a:r>
            <a:r>
              <a:rPr lang="pt-BR" sz="2700" dirty="0" err="1" smtClean="0"/>
              <a:t>you</a:t>
            </a:r>
            <a:r>
              <a:rPr lang="pt-BR" sz="2700" dirty="0" smtClean="0"/>
              <a:t> are </a:t>
            </a:r>
            <a:r>
              <a:rPr lang="pt-BR" sz="2700" dirty="0" err="1" smtClean="0"/>
              <a:t>attempting</a:t>
            </a:r>
            <a:r>
              <a:rPr lang="pt-BR" sz="2700" dirty="0" smtClean="0"/>
              <a:t> </a:t>
            </a:r>
            <a:r>
              <a:rPr lang="pt-BR" sz="2700" dirty="0" err="1" smtClean="0"/>
              <a:t>to</a:t>
            </a:r>
            <a:r>
              <a:rPr lang="pt-BR" sz="2700" dirty="0" smtClean="0"/>
              <a:t> use does </a:t>
            </a:r>
            <a:r>
              <a:rPr lang="pt-BR" sz="2700" dirty="0" err="1" smtClean="0"/>
              <a:t>not</a:t>
            </a:r>
            <a:r>
              <a:rPr lang="pt-BR" sz="2700" dirty="0" smtClean="0"/>
              <a:t> match </a:t>
            </a:r>
            <a:r>
              <a:rPr lang="pt-BR" sz="2700" dirty="0" err="1" smtClean="0"/>
              <a:t>the</a:t>
            </a:r>
            <a:r>
              <a:rPr lang="pt-BR" sz="2700" dirty="0" smtClean="0"/>
              <a:t> </a:t>
            </a:r>
            <a:r>
              <a:rPr lang="pt-BR" sz="2700" dirty="0" err="1" smtClean="0"/>
              <a:t>version</a:t>
            </a:r>
            <a:r>
              <a:rPr lang="pt-BR" sz="2700" dirty="0" smtClean="0"/>
              <a:t> </a:t>
            </a:r>
            <a:r>
              <a:rPr lang="pt-BR" sz="2700" dirty="0" err="1" smtClean="0"/>
              <a:t>of</a:t>
            </a:r>
            <a:r>
              <a:rPr lang="pt-BR" sz="2700" dirty="0" smtClean="0"/>
              <a:t> </a:t>
            </a:r>
            <a:r>
              <a:rPr lang="pt-BR" sz="2700" dirty="0" err="1" smtClean="0"/>
              <a:t>the</a:t>
            </a:r>
            <a:r>
              <a:rPr lang="pt-BR" sz="2700" dirty="0" smtClean="0"/>
              <a:t> JAXB API </a:t>
            </a:r>
            <a:r>
              <a:rPr lang="pt-BR" sz="2700" dirty="0" err="1" smtClean="0"/>
              <a:t>bundled</a:t>
            </a:r>
            <a:r>
              <a:rPr lang="pt-BR" sz="2700" dirty="0" smtClean="0"/>
              <a:t> </a:t>
            </a:r>
            <a:r>
              <a:rPr lang="pt-BR" sz="2700" dirty="0" err="1" smtClean="0"/>
              <a:t>with</a:t>
            </a:r>
            <a:r>
              <a:rPr lang="pt-BR" sz="2700" dirty="0" smtClean="0"/>
              <a:t> </a:t>
            </a:r>
            <a:r>
              <a:rPr lang="pt-BR" sz="2700" dirty="0" err="1" smtClean="0"/>
              <a:t>the</a:t>
            </a:r>
            <a:r>
              <a:rPr lang="pt-BR" sz="2700" dirty="0" smtClean="0"/>
              <a:t> JDK. In </a:t>
            </a:r>
            <a:r>
              <a:rPr lang="pt-BR" sz="2700" dirty="0" err="1" smtClean="0"/>
              <a:t>order</a:t>
            </a:r>
            <a:r>
              <a:rPr lang="pt-BR" sz="2700" dirty="0" smtClean="0"/>
              <a:t> </a:t>
            </a:r>
            <a:r>
              <a:rPr lang="pt-BR" sz="2700" dirty="0" err="1" smtClean="0"/>
              <a:t>to</a:t>
            </a:r>
            <a:r>
              <a:rPr lang="pt-BR" sz="2700" dirty="0" smtClean="0"/>
              <a:t> use a </a:t>
            </a:r>
            <a:r>
              <a:rPr lang="pt-BR" sz="2700" dirty="0" err="1" smtClean="0"/>
              <a:t>different</a:t>
            </a:r>
            <a:r>
              <a:rPr lang="pt-BR" sz="2700" dirty="0" smtClean="0"/>
              <a:t> </a:t>
            </a:r>
            <a:r>
              <a:rPr lang="pt-BR" sz="2700" dirty="0" err="1" smtClean="0"/>
              <a:t>version</a:t>
            </a:r>
            <a:r>
              <a:rPr lang="pt-BR" sz="2700" dirty="0" smtClean="0"/>
              <a:t>, </a:t>
            </a:r>
            <a:r>
              <a:rPr lang="pt-BR" sz="2700" dirty="0" err="1" smtClean="0"/>
              <a:t>you</a:t>
            </a:r>
            <a:r>
              <a:rPr lang="pt-BR" sz="2700" dirty="0" smtClean="0"/>
              <a:t> </a:t>
            </a:r>
            <a:r>
              <a:rPr lang="pt-BR" sz="2700" dirty="0" err="1" smtClean="0"/>
              <a:t>should</a:t>
            </a:r>
            <a:r>
              <a:rPr lang="pt-BR" sz="2700" dirty="0" smtClean="0"/>
              <a:t> </a:t>
            </a:r>
            <a:r>
              <a:rPr lang="pt-BR" sz="2700" dirty="0" err="1" smtClean="0"/>
              <a:t>copy</a:t>
            </a:r>
            <a:r>
              <a:rPr lang="pt-BR" sz="2700" dirty="0" smtClean="0"/>
              <a:t> </a:t>
            </a:r>
            <a:r>
              <a:rPr lang="pt-BR" sz="2700" dirty="0" err="1" smtClean="0"/>
              <a:t>coresponding</a:t>
            </a:r>
            <a:r>
              <a:rPr lang="pt-BR" sz="2700" dirty="0" smtClean="0"/>
              <a:t> </a:t>
            </a:r>
            <a:r>
              <a:rPr lang="pt-BR" sz="2700" dirty="0" err="1" smtClean="0"/>
              <a:t>versions</a:t>
            </a:r>
            <a:r>
              <a:rPr lang="pt-BR" sz="2700" dirty="0" smtClean="0"/>
              <a:t> </a:t>
            </a:r>
            <a:r>
              <a:rPr lang="pt-BR" sz="2700" dirty="0" err="1" smtClean="0"/>
              <a:t>of</a:t>
            </a:r>
            <a:r>
              <a:rPr lang="pt-BR" sz="2700" dirty="0" smtClean="0"/>
              <a:t> </a:t>
            </a:r>
            <a:r>
              <a:rPr lang="pt-BR" sz="2700" u="sng" dirty="0" smtClean="0">
                <a:hlinkClick r:id="rId2"/>
              </a:rPr>
              <a:t>jaxb-api.jar</a:t>
            </a:r>
            <a:r>
              <a:rPr lang="pt-BR" sz="2700" dirty="0" smtClean="0"/>
              <a:t> </a:t>
            </a:r>
            <a:r>
              <a:rPr lang="pt-BR" sz="2700" dirty="0" err="1" smtClean="0"/>
              <a:t>and</a:t>
            </a:r>
            <a:r>
              <a:rPr lang="pt-BR" sz="2700" dirty="0" smtClean="0"/>
              <a:t> </a:t>
            </a:r>
            <a:r>
              <a:rPr lang="pt-BR" sz="2700" u="sng" dirty="0" smtClean="0">
                <a:hlinkClick r:id="rId3"/>
              </a:rPr>
              <a:t>jaxws-api.jar</a:t>
            </a:r>
            <a:r>
              <a:rPr lang="pt-BR" sz="2700" dirty="0" smtClean="0"/>
              <a:t> </a:t>
            </a:r>
            <a:r>
              <a:rPr lang="pt-BR" sz="2700" dirty="0" err="1" smtClean="0"/>
              <a:t>into</a:t>
            </a:r>
            <a:r>
              <a:rPr lang="pt-BR" sz="2700" dirty="0" smtClean="0"/>
              <a:t> </a:t>
            </a:r>
            <a:r>
              <a:rPr lang="pt-BR" sz="2700" dirty="0" err="1" smtClean="0"/>
              <a:t>an</a:t>
            </a:r>
            <a:r>
              <a:rPr lang="pt-BR" sz="2700" dirty="0" smtClean="0"/>
              <a:t> </a:t>
            </a:r>
            <a:r>
              <a:rPr lang="pt-BR" sz="2700" dirty="0" err="1" smtClean="0"/>
              <a:t>endorsed</a:t>
            </a:r>
            <a:r>
              <a:rPr lang="pt-BR" sz="2700" dirty="0" smtClean="0"/>
              <a:t> </a:t>
            </a:r>
            <a:r>
              <a:rPr lang="pt-BR" sz="2700" dirty="0" err="1" smtClean="0"/>
              <a:t>lib</a:t>
            </a:r>
            <a:r>
              <a:rPr lang="pt-BR" sz="2700" dirty="0" smtClean="0"/>
              <a:t> (e.g. %JAVA_HOME%\</a:t>
            </a:r>
            <a:r>
              <a:rPr lang="pt-BR" sz="2700" dirty="0" err="1" smtClean="0"/>
              <a:t>lib</a:t>
            </a:r>
            <a:r>
              <a:rPr lang="pt-BR" sz="2700" dirty="0" smtClean="0"/>
              <a:t>\</a:t>
            </a:r>
            <a:r>
              <a:rPr lang="pt-BR" sz="2700" dirty="0" err="1" smtClean="0"/>
              <a:t>endorsed</a:t>
            </a:r>
            <a:r>
              <a:rPr lang="pt-BR" sz="2700" dirty="0" smtClean="0"/>
              <a:t>).”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EED17-83CB-43AA-B36B-BCE2D23C32E4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162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smtClean="0"/>
              <a:t>Benefícios</a:t>
            </a:r>
          </a:p>
        </p:txBody>
      </p:sp>
      <p:sp>
        <p:nvSpPr>
          <p:cNvPr id="40963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</a:pPr>
            <a:fld id="{91C098B0-7BF5-41BF-9541-DD9BD405445E}" type="slidenum">
              <a:rPr lang="pt-BR"/>
              <a:pPr fontAlgn="base">
                <a:spcBef>
                  <a:spcPct val="0"/>
                </a:spcBef>
              </a:pPr>
              <a:t>12</a:t>
            </a:fld>
            <a:endParaRPr lang="pt-BR"/>
          </a:p>
        </p:txBody>
      </p:sp>
      <p:sp>
        <p:nvSpPr>
          <p:cNvPr id="26" name="Espaço Reservado para Conteúdo 2"/>
          <p:cNvSpPr>
            <a:spLocks noGrp="1"/>
          </p:cNvSpPr>
          <p:nvPr>
            <p:ph idx="1"/>
          </p:nvPr>
        </p:nvSpPr>
        <p:spPr>
          <a:xfrm>
            <a:off x="193963" y="823357"/>
            <a:ext cx="8229600" cy="5244933"/>
          </a:xfrm>
        </p:spPr>
        <p:txBody>
          <a:bodyPr>
            <a:normAutofit fontScale="70000" lnSpcReduction="20000"/>
          </a:bodyPr>
          <a:lstStyle/>
          <a:p>
            <a:pPr marL="360000" indent="-342900">
              <a:buFont typeface="Arial" pitchFamily="34" charset="0"/>
              <a:buChar char="•"/>
            </a:pPr>
            <a:r>
              <a:rPr lang="pt-BR" sz="3200" dirty="0" smtClean="0"/>
              <a:t>Ganho na qualidade, pois possibilita realizar testes local simulando ambiente integrado.</a:t>
            </a:r>
          </a:p>
          <a:p>
            <a:pPr marL="360000" indent="-342900">
              <a:buFont typeface="Arial" pitchFamily="34" charset="0"/>
              <a:buChar char="•"/>
            </a:pPr>
            <a:endParaRPr lang="pt-BR" sz="3200" dirty="0" smtClean="0"/>
          </a:p>
          <a:p>
            <a:pPr marL="360000" indent="-342900">
              <a:buFont typeface="Arial" pitchFamily="34" charset="0"/>
              <a:buChar char="•"/>
            </a:pPr>
            <a:r>
              <a:rPr lang="pt-BR" sz="3200" dirty="0" smtClean="0"/>
              <a:t>Diminui o tempo de analise de um BUG (Produção/QA).</a:t>
            </a:r>
          </a:p>
          <a:p>
            <a:pPr marL="360000" indent="-342900">
              <a:buFont typeface="Arial" pitchFamily="34" charset="0"/>
              <a:buChar char="•"/>
            </a:pPr>
            <a:endParaRPr lang="pt-BR" sz="3200" dirty="0" smtClean="0"/>
          </a:p>
          <a:p>
            <a:pPr marL="360000" indent="-342900">
              <a:buFont typeface="Arial" pitchFamily="34" charset="0"/>
              <a:buChar char="•"/>
            </a:pPr>
            <a:r>
              <a:rPr lang="pt-BR" sz="3200" dirty="0" smtClean="0"/>
              <a:t>Possibilita o clone de um cliente (entre ambientes) sem a necessidade de abrir chamado para equipe </a:t>
            </a:r>
            <a:r>
              <a:rPr lang="pt-BR" sz="3200" dirty="0" err="1" smtClean="0"/>
              <a:t>Billing</a:t>
            </a:r>
            <a:r>
              <a:rPr lang="pt-BR" sz="3200" dirty="0" smtClean="0"/>
              <a:t> Suporte Produção e aguardar no mínimo 2 dias</a:t>
            </a:r>
          </a:p>
          <a:p>
            <a:pPr marL="360000" indent="-342900">
              <a:buFont typeface="Arial" pitchFamily="34" charset="0"/>
              <a:buChar char="•"/>
            </a:pPr>
            <a:endParaRPr lang="pt-BR" sz="3200" dirty="0" smtClean="0"/>
          </a:p>
          <a:p>
            <a:pPr marL="360000" indent="-342900">
              <a:buFont typeface="Arial" pitchFamily="34" charset="0"/>
              <a:buChar char="•"/>
            </a:pPr>
            <a:r>
              <a:rPr lang="pt-BR" sz="3200" dirty="0" smtClean="0"/>
              <a:t>Diminui tempo de geração de massa para teste local.</a:t>
            </a:r>
          </a:p>
          <a:p>
            <a:pPr marL="360000" indent="-342900">
              <a:buFont typeface="Arial" pitchFamily="34" charset="0"/>
              <a:buChar char="•"/>
            </a:pPr>
            <a:endParaRPr lang="pt-BR" sz="3200" dirty="0" smtClean="0"/>
          </a:p>
          <a:p>
            <a:pPr marL="360000" indent="-342900">
              <a:buFont typeface="Arial" pitchFamily="34" charset="0"/>
              <a:buChar char="•"/>
            </a:pPr>
            <a:r>
              <a:rPr lang="pt-BR" sz="3200" dirty="0" smtClean="0"/>
              <a:t>Economia de recursos humanos e físicos</a:t>
            </a:r>
            <a:r>
              <a:rPr lang="pt-BR" sz="3200" dirty="0" smtClean="0"/>
              <a:t>.</a:t>
            </a:r>
          </a:p>
          <a:p>
            <a:pPr marL="360000" indent="-342900">
              <a:buFont typeface="Arial" pitchFamily="34" charset="0"/>
              <a:buChar char="•"/>
            </a:pPr>
            <a:endParaRPr lang="pt-BR" sz="3200" dirty="0"/>
          </a:p>
          <a:p>
            <a:pPr marL="360000" indent="-342900">
              <a:buFont typeface="Arial" pitchFamily="34" charset="0"/>
              <a:buChar char="•"/>
            </a:pPr>
            <a:r>
              <a:rPr lang="pt-BR" sz="3200" dirty="0" smtClean="0"/>
              <a:t>Ganho de agilidade na identificação de problemas em produção, assim evitando problemas de ajustes de faturas e evitando desgaste da imagem da empresa.</a:t>
            </a:r>
          </a:p>
          <a:p>
            <a:pPr marL="360000" indent="-342900">
              <a:buFont typeface="Arial" pitchFamily="34" charset="0"/>
              <a:buChar char="•"/>
            </a:pPr>
            <a:endParaRPr lang="pt-BR" sz="3200" dirty="0"/>
          </a:p>
          <a:p>
            <a:pPr marL="360000" indent="-342900">
              <a:buFont typeface="Arial" pitchFamily="34" charset="0"/>
              <a:buChar char="•"/>
            </a:pPr>
            <a:r>
              <a:rPr lang="pt-BR" sz="3200" dirty="0" smtClean="0"/>
              <a:t>Previsão de Ganho de </a:t>
            </a:r>
            <a:r>
              <a:rPr lang="pt-BR" sz="3200" b="1" dirty="0" smtClean="0"/>
              <a:t>R$ 1.519.200,00 </a:t>
            </a:r>
            <a:r>
              <a:rPr lang="pt-BR" sz="3200" dirty="0" smtClean="0"/>
              <a:t>no ano de 2015.</a:t>
            </a:r>
            <a:endParaRPr lang="pt-BR" sz="3200" dirty="0" smtClean="0"/>
          </a:p>
          <a:p>
            <a:pPr marL="360000" indent="-342900">
              <a:buFont typeface="Arial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0978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smtClean="0"/>
              <a:t>Detalhe da previsão de ganho</a:t>
            </a:r>
            <a:endParaRPr lang="pt-BR" dirty="0" smtClean="0"/>
          </a:p>
        </p:txBody>
      </p:sp>
      <p:sp>
        <p:nvSpPr>
          <p:cNvPr id="40963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</a:pPr>
            <a:fld id="{91C098B0-7BF5-41BF-9541-DD9BD405445E}" type="slidenum">
              <a:rPr lang="pt-BR"/>
              <a:pPr fontAlgn="base">
                <a:spcBef>
                  <a:spcPct val="0"/>
                </a:spcBef>
              </a:pPr>
              <a:t>13</a:t>
            </a:fld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22" y="1046452"/>
            <a:ext cx="8650249" cy="3982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7209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Título 1"/>
          <p:cNvSpPr>
            <a:spLocks noGrp="1"/>
          </p:cNvSpPr>
          <p:nvPr>
            <p:ph type="ctrTitle" idx="4294967295"/>
          </p:nvPr>
        </p:nvSpPr>
        <p:spPr>
          <a:xfrm>
            <a:off x="4946650" y="5099050"/>
            <a:ext cx="4197350" cy="725711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pt-BR" sz="4800" dirty="0" smtClean="0">
                <a:solidFill>
                  <a:schemeClr val="bg1"/>
                </a:solidFill>
              </a:rPr>
              <a:t>Obrigado</a:t>
            </a:r>
          </a:p>
        </p:txBody>
      </p:sp>
      <p:pic>
        <p:nvPicPr>
          <p:cNvPr id="47108" name="Imagem 5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3" t="32784" r="37059" b="23608"/>
          <a:stretch>
            <a:fillRect/>
          </a:stretch>
        </p:blipFill>
        <p:spPr bwMode="auto">
          <a:xfrm>
            <a:off x="409575" y="1817688"/>
            <a:ext cx="4270375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ector reto 6"/>
          <p:cNvCxnSpPr/>
          <p:nvPr/>
        </p:nvCxnSpPr>
        <p:spPr>
          <a:xfrm rot="5400000">
            <a:off x="3417888" y="4794250"/>
            <a:ext cx="2889250" cy="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Índice</a:t>
            </a:r>
          </a:p>
        </p:txBody>
      </p:sp>
      <p:sp>
        <p:nvSpPr>
          <p:cNvPr id="38915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</a:pPr>
            <a:fld id="{D4C04196-B286-4C04-831D-1C59F50B60CA}" type="slidenum">
              <a:rPr lang="pt-BR"/>
              <a:pPr fontAlgn="base">
                <a:spcBef>
                  <a:spcPct val="0"/>
                </a:spcBef>
              </a:pPr>
              <a:t>2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825500" y="1149069"/>
            <a:ext cx="8185150" cy="469900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77800" y="1158593"/>
            <a:ext cx="512763" cy="454425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142875" y="1150656"/>
            <a:ext cx="579438" cy="566737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pt-BR" sz="3600" b="1" dirty="0">
                <a:solidFill>
                  <a:schemeClr val="bg2"/>
                </a:solidFill>
                <a:latin typeface="+mn-lt"/>
              </a:rPr>
              <a:t>1</a:t>
            </a:r>
          </a:p>
        </p:txBody>
      </p:sp>
      <p:sp>
        <p:nvSpPr>
          <p:cNvPr id="55" name="Espaço Reservado para Conteúdo 2"/>
          <p:cNvSpPr txBox="1">
            <a:spLocks/>
          </p:cNvSpPr>
          <p:nvPr/>
        </p:nvSpPr>
        <p:spPr>
          <a:xfrm>
            <a:off x="876300" y="1210981"/>
            <a:ext cx="5838825" cy="407987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pt-BR" sz="2400" dirty="0" smtClean="0">
                <a:latin typeface="+mn-lt"/>
              </a:rPr>
              <a:t>Objetivos</a:t>
            </a:r>
            <a:endParaRPr lang="pt-BR" sz="2400" dirty="0">
              <a:latin typeface="+mn-lt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825500" y="1966631"/>
            <a:ext cx="8185150" cy="469900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177800" y="1989081"/>
            <a:ext cx="512763" cy="454425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Espaço Reservado para Conteúdo 2"/>
          <p:cNvSpPr txBox="1">
            <a:spLocks/>
          </p:cNvSpPr>
          <p:nvPr/>
        </p:nvSpPr>
        <p:spPr>
          <a:xfrm>
            <a:off x="142875" y="1982731"/>
            <a:ext cx="579438" cy="566738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pt-BR" sz="3600" b="1" dirty="0">
                <a:solidFill>
                  <a:schemeClr val="bg2"/>
                </a:solidFill>
                <a:latin typeface="+mn-lt"/>
              </a:rPr>
              <a:t>2</a:t>
            </a:r>
          </a:p>
        </p:txBody>
      </p:sp>
      <p:sp>
        <p:nvSpPr>
          <p:cNvPr id="35" name="Espaço Reservado para Conteúdo 2"/>
          <p:cNvSpPr txBox="1">
            <a:spLocks/>
          </p:cNvSpPr>
          <p:nvPr/>
        </p:nvSpPr>
        <p:spPr>
          <a:xfrm>
            <a:off x="876300" y="2041469"/>
            <a:ext cx="5838825" cy="409575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pt-BR" sz="2400" dirty="0">
                <a:latin typeface="+mn-lt"/>
              </a:rPr>
              <a:t>Tecnologia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825500" y="2797119"/>
            <a:ext cx="8185150" cy="469900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8" name="Elipse 37"/>
          <p:cNvSpPr/>
          <p:nvPr/>
        </p:nvSpPr>
        <p:spPr>
          <a:xfrm>
            <a:off x="177800" y="2806643"/>
            <a:ext cx="512763" cy="454424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9" name="Espaço Reservado para Conteúdo 2"/>
          <p:cNvSpPr txBox="1">
            <a:spLocks/>
          </p:cNvSpPr>
          <p:nvPr/>
        </p:nvSpPr>
        <p:spPr>
          <a:xfrm>
            <a:off x="142875" y="2798705"/>
            <a:ext cx="579438" cy="566738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pt-BR" sz="3600" b="1" dirty="0">
                <a:solidFill>
                  <a:schemeClr val="bg2"/>
                </a:solidFill>
                <a:latin typeface="+mn-lt"/>
              </a:rPr>
              <a:t>3</a:t>
            </a:r>
          </a:p>
        </p:txBody>
      </p:sp>
      <p:sp>
        <p:nvSpPr>
          <p:cNvPr id="40" name="Espaço Reservado para Conteúdo 2"/>
          <p:cNvSpPr txBox="1">
            <a:spLocks/>
          </p:cNvSpPr>
          <p:nvPr/>
        </p:nvSpPr>
        <p:spPr>
          <a:xfrm>
            <a:off x="876300" y="2857443"/>
            <a:ext cx="5838825" cy="409575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pt-BR" sz="2400" dirty="0" err="1" smtClean="0">
                <a:latin typeface="+mn-lt"/>
              </a:rPr>
              <a:t>Billing</a:t>
            </a:r>
            <a:r>
              <a:rPr lang="pt-BR" sz="2400" dirty="0" smtClean="0">
                <a:latin typeface="+mn-lt"/>
              </a:rPr>
              <a:t> Test</a:t>
            </a:r>
            <a:endParaRPr lang="pt-BR" sz="2400" dirty="0">
              <a:latin typeface="+mn-lt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825500" y="3614680"/>
            <a:ext cx="8185150" cy="469900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3" name="Elipse 42"/>
          <p:cNvSpPr/>
          <p:nvPr/>
        </p:nvSpPr>
        <p:spPr>
          <a:xfrm>
            <a:off x="177800" y="3622617"/>
            <a:ext cx="512763" cy="454424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4" name="Espaço Reservado para Conteúdo 2"/>
          <p:cNvSpPr txBox="1">
            <a:spLocks/>
          </p:cNvSpPr>
          <p:nvPr/>
        </p:nvSpPr>
        <p:spPr>
          <a:xfrm>
            <a:off x="142875" y="3614679"/>
            <a:ext cx="579438" cy="568325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pt-BR" sz="3600" b="1" dirty="0">
                <a:solidFill>
                  <a:schemeClr val="bg2"/>
                </a:solidFill>
                <a:latin typeface="+mn-lt"/>
              </a:rPr>
              <a:t>4</a:t>
            </a:r>
          </a:p>
        </p:txBody>
      </p:sp>
      <p:sp>
        <p:nvSpPr>
          <p:cNvPr id="45" name="Espaço Reservado para Conteúdo 2"/>
          <p:cNvSpPr txBox="1">
            <a:spLocks/>
          </p:cNvSpPr>
          <p:nvPr/>
        </p:nvSpPr>
        <p:spPr>
          <a:xfrm>
            <a:off x="876300" y="3675004"/>
            <a:ext cx="5838825" cy="407988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pt-BR" sz="2400" dirty="0" err="1">
                <a:latin typeface="+mn-lt"/>
              </a:rPr>
              <a:t>Billing</a:t>
            </a:r>
            <a:r>
              <a:rPr lang="pt-BR" sz="2400" dirty="0" smtClean="0"/>
              <a:t> </a:t>
            </a:r>
            <a:r>
              <a:rPr lang="pt-BR" sz="2400" dirty="0">
                <a:latin typeface="+mn-lt"/>
              </a:rPr>
              <a:t>Test</a:t>
            </a:r>
            <a:r>
              <a:rPr lang="pt-BR" sz="2400" dirty="0"/>
              <a:t> </a:t>
            </a:r>
            <a:r>
              <a:rPr lang="pt-BR" sz="2400" dirty="0" err="1">
                <a:latin typeface="+mn-lt"/>
              </a:rPr>
              <a:t>Integrator</a:t>
            </a:r>
            <a:endParaRPr lang="pt-BR" sz="2400" dirty="0">
              <a:latin typeface="+mn-lt"/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825500" y="4430654"/>
            <a:ext cx="8185150" cy="469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8" name="Elipse 47"/>
          <p:cNvSpPr/>
          <p:nvPr/>
        </p:nvSpPr>
        <p:spPr>
          <a:xfrm>
            <a:off x="177800" y="4440178"/>
            <a:ext cx="512763" cy="453017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9" name="Espaço Reservado para Conteúdo 2"/>
          <p:cNvSpPr txBox="1">
            <a:spLocks/>
          </p:cNvSpPr>
          <p:nvPr/>
        </p:nvSpPr>
        <p:spPr>
          <a:xfrm>
            <a:off x="142875" y="4432241"/>
            <a:ext cx="579438" cy="566737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pt-BR" sz="3600" b="1" dirty="0">
                <a:solidFill>
                  <a:schemeClr val="bg2"/>
                </a:solidFill>
                <a:latin typeface="+mn-lt"/>
              </a:rPr>
              <a:t>5</a:t>
            </a:r>
          </a:p>
        </p:txBody>
      </p:sp>
      <p:sp>
        <p:nvSpPr>
          <p:cNvPr id="50" name="Espaço Reservado para Conteúdo 2"/>
          <p:cNvSpPr txBox="1">
            <a:spLocks/>
          </p:cNvSpPr>
          <p:nvPr/>
        </p:nvSpPr>
        <p:spPr>
          <a:xfrm>
            <a:off x="876300" y="4490978"/>
            <a:ext cx="5838825" cy="409575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pt-BR" sz="2400" dirty="0" smtClean="0">
                <a:latin typeface="+mn-lt"/>
              </a:rPr>
              <a:t>Interface</a:t>
            </a:r>
            <a:endParaRPr lang="pt-BR" sz="2400" dirty="0">
              <a:latin typeface="+mn-lt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825500" y="5251615"/>
            <a:ext cx="8185150" cy="469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177800" y="5261139"/>
            <a:ext cx="512763" cy="453017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Espaço Reservado para Conteúdo 2"/>
          <p:cNvSpPr txBox="1">
            <a:spLocks/>
          </p:cNvSpPr>
          <p:nvPr/>
        </p:nvSpPr>
        <p:spPr>
          <a:xfrm>
            <a:off x="142875" y="5253202"/>
            <a:ext cx="579438" cy="566737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pt-BR" sz="3600" b="1" dirty="0" smtClean="0">
                <a:solidFill>
                  <a:schemeClr val="bg2"/>
                </a:solidFill>
                <a:latin typeface="+mn-lt"/>
              </a:rPr>
              <a:t>6</a:t>
            </a:r>
            <a:endParaRPr lang="pt-BR" sz="36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876300" y="5311939"/>
            <a:ext cx="5838825" cy="409575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>
                <a:schemeClr val="accent5"/>
              </a:buClr>
              <a:buFont typeface="Arial" pitchFamily="34" charset="0"/>
              <a:buNone/>
              <a:defRPr/>
            </a:pPr>
            <a:r>
              <a:rPr lang="pt-BR" sz="2400" dirty="0" smtClean="0">
                <a:latin typeface="+mn-lt"/>
              </a:rPr>
              <a:t>Erros e soluções de problemas</a:t>
            </a:r>
            <a:endParaRPr lang="pt-BR" sz="2400" dirty="0"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smtClean="0"/>
              <a:t>Objetivos</a:t>
            </a:r>
          </a:p>
        </p:txBody>
      </p:sp>
      <p:sp>
        <p:nvSpPr>
          <p:cNvPr id="40963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</a:pPr>
            <a:fld id="{91C098B0-7BF5-41BF-9541-DD9BD405445E}" type="slidenum">
              <a:rPr lang="pt-BR"/>
              <a:pPr fontAlgn="base">
                <a:spcBef>
                  <a:spcPct val="0"/>
                </a:spcBef>
              </a:pPr>
              <a:t>3</a:t>
            </a:fld>
            <a:endParaRPr lang="pt-BR"/>
          </a:p>
        </p:txBody>
      </p:sp>
      <p:sp>
        <p:nvSpPr>
          <p:cNvPr id="2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9830"/>
            <a:ext cx="8229600" cy="4776334"/>
          </a:xfrm>
        </p:spPr>
        <p:txBody>
          <a:bodyPr>
            <a:normAutofit fontScale="70000" lnSpcReduction="20000"/>
          </a:bodyPr>
          <a:lstStyle/>
          <a:p>
            <a:pPr marL="360000" indent="-342900">
              <a:buFont typeface="Arial" pitchFamily="34" charset="0"/>
              <a:buChar char="•"/>
            </a:pPr>
            <a:r>
              <a:rPr lang="pt-BR" sz="3200" dirty="0" smtClean="0"/>
              <a:t>Produzir uma ferramenta que permita integrar os </a:t>
            </a:r>
            <a:r>
              <a:rPr lang="pt-BR" sz="3200" dirty="0"/>
              <a:t>testes </a:t>
            </a:r>
            <a:r>
              <a:rPr lang="pt-BR" sz="3200" dirty="0" smtClean="0"/>
              <a:t>de vendas do Siebel x </a:t>
            </a:r>
            <a:r>
              <a:rPr lang="pt-BR" sz="3200" dirty="0" err="1" smtClean="0"/>
              <a:t>Kenan</a:t>
            </a:r>
            <a:endParaRPr lang="pt-BR" sz="3200" dirty="0" smtClean="0"/>
          </a:p>
          <a:p>
            <a:pPr marL="360000" indent="-342900">
              <a:buFont typeface="Arial" pitchFamily="34" charset="0"/>
              <a:buChar char="•"/>
            </a:pPr>
            <a:endParaRPr lang="pt-BR" sz="3200" dirty="0" smtClean="0"/>
          </a:p>
          <a:p>
            <a:pPr marL="360000" indent="-342900">
              <a:buFont typeface="Arial" pitchFamily="34" charset="0"/>
              <a:buChar char="•"/>
            </a:pPr>
            <a:r>
              <a:rPr lang="pt-BR" sz="3200" dirty="0" smtClean="0"/>
              <a:t>Possibilitar analise de </a:t>
            </a:r>
            <a:r>
              <a:rPr lang="pt-BR" sz="3200" dirty="0" err="1" smtClean="0"/>
              <a:t>BUGs</a:t>
            </a:r>
            <a:r>
              <a:rPr lang="pt-BR" sz="3200" dirty="0" smtClean="0"/>
              <a:t> (QA/PROD) reproduzindo o cenário em outro ambiente</a:t>
            </a:r>
          </a:p>
          <a:p>
            <a:pPr marL="360000" indent="-342900">
              <a:buFont typeface="Arial" pitchFamily="34" charset="0"/>
              <a:buChar char="•"/>
            </a:pPr>
            <a:endParaRPr lang="pt-BR" sz="3200" dirty="0" smtClean="0"/>
          </a:p>
          <a:p>
            <a:pPr marL="360000" indent="-342900">
              <a:buFont typeface="Arial" pitchFamily="34" charset="0"/>
              <a:buChar char="•"/>
            </a:pPr>
            <a:r>
              <a:rPr lang="pt-BR" sz="3200" dirty="0" smtClean="0"/>
              <a:t>Possibilitar a simulação de venda/edição de oferta</a:t>
            </a:r>
          </a:p>
          <a:p>
            <a:pPr marL="360000" indent="-342900">
              <a:buFont typeface="Arial" pitchFamily="34" charset="0"/>
              <a:buChar char="•"/>
            </a:pPr>
            <a:endParaRPr lang="pt-BR" sz="3200" dirty="0" smtClean="0"/>
          </a:p>
          <a:p>
            <a:pPr marL="360000" indent="-342900">
              <a:buFont typeface="Arial" pitchFamily="34" charset="0"/>
              <a:buChar char="•"/>
            </a:pPr>
            <a:r>
              <a:rPr lang="pt-BR" sz="3200" dirty="0" smtClean="0"/>
              <a:t>Simplificação do processo de testes integrados</a:t>
            </a:r>
          </a:p>
          <a:p>
            <a:pPr marL="360000" indent="-342900">
              <a:buFont typeface="Arial" pitchFamily="34" charset="0"/>
              <a:buChar char="•"/>
            </a:pPr>
            <a:endParaRPr lang="pt-BR" sz="3200" dirty="0" smtClean="0"/>
          </a:p>
          <a:p>
            <a:pPr marL="360000" indent="-342900">
              <a:buFont typeface="Arial" pitchFamily="34" charset="0"/>
              <a:buChar char="•"/>
            </a:pPr>
            <a:r>
              <a:rPr lang="pt-BR" sz="3200" dirty="0" smtClean="0"/>
              <a:t>Possibilidade de fazer testes em vários ambientes, </a:t>
            </a:r>
            <a:r>
              <a:rPr lang="pt-BR" sz="3200" dirty="0"/>
              <a:t>de forma </a:t>
            </a:r>
            <a:r>
              <a:rPr lang="pt-BR" sz="3200" dirty="0" smtClean="0"/>
              <a:t>independente (DEV, QA </a:t>
            </a:r>
            <a:r>
              <a:rPr lang="pt-BR" sz="3200" dirty="0"/>
              <a:t>e </a:t>
            </a:r>
            <a:r>
              <a:rPr lang="pt-BR" sz="3200" dirty="0" smtClean="0"/>
              <a:t>PROD) e sem alterações complicadas</a:t>
            </a:r>
            <a:endParaRPr lang="pt-BR" sz="3200" dirty="0"/>
          </a:p>
          <a:p>
            <a:pPr marL="360000" indent="-342900">
              <a:buFont typeface="Arial" pitchFamily="34" charset="0"/>
              <a:buChar char="•"/>
            </a:pPr>
            <a:endParaRPr lang="pt-BR" sz="3200" dirty="0" smtClean="0"/>
          </a:p>
          <a:p>
            <a:pPr marL="360000" indent="-342900">
              <a:buFont typeface="Arial" pitchFamily="34" charset="0"/>
              <a:buChar char="•"/>
            </a:pPr>
            <a:r>
              <a:rPr lang="pt-BR" sz="3200" dirty="0" smtClean="0"/>
              <a:t>Eliminar a necessidade de configuração de ambiente local para teste integrado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smtClean="0"/>
              <a:t>Tecnologia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662" y="990599"/>
            <a:ext cx="8807509" cy="5225144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pt-BR" sz="3600" dirty="0" smtClean="0"/>
              <a:t>Java 7</a:t>
            </a:r>
          </a:p>
          <a:p>
            <a:pPr marL="704850" lvl="2" indent="-342900">
              <a:buFont typeface="Arial" pitchFamily="34" charset="0"/>
              <a:buChar char="•"/>
            </a:pPr>
            <a:r>
              <a:rPr lang="pt-BR" sz="3200" dirty="0" smtClean="0"/>
              <a:t>Java Swing</a:t>
            </a:r>
          </a:p>
          <a:p>
            <a:pPr marL="704850" lvl="2" indent="-342900">
              <a:buFont typeface="Arial" pitchFamily="34" charset="0"/>
              <a:buChar char="•"/>
            </a:pPr>
            <a:r>
              <a:rPr lang="pt-BR" sz="3200" dirty="0" smtClean="0"/>
              <a:t>JAXB (</a:t>
            </a:r>
            <a:r>
              <a:rPr lang="pt-BR" sz="3200" dirty="0" err="1" smtClean="0"/>
              <a:t>glassfish</a:t>
            </a:r>
            <a:r>
              <a:rPr lang="pt-BR" sz="3200" dirty="0" smtClean="0"/>
              <a:t>) </a:t>
            </a:r>
            <a:r>
              <a:rPr lang="pt-BR" sz="2000" dirty="0" smtClean="0"/>
              <a:t>[</a:t>
            </a:r>
            <a:r>
              <a:rPr lang="en-US" sz="2000" dirty="0"/>
              <a:t>Java Architecture for XML Binding</a:t>
            </a:r>
            <a:r>
              <a:rPr lang="pt-BR" sz="2000" dirty="0" smtClean="0"/>
              <a:t>]</a:t>
            </a:r>
          </a:p>
          <a:p>
            <a:pPr marL="704850" lvl="2" indent="-342900">
              <a:buFont typeface="Arial" pitchFamily="34" charset="0"/>
              <a:buChar char="•"/>
            </a:pPr>
            <a:r>
              <a:rPr lang="pt-BR" sz="3200" dirty="0" smtClean="0"/>
              <a:t>JAXWS (</a:t>
            </a:r>
            <a:r>
              <a:rPr lang="pt-BR" sz="3200" dirty="0" err="1" smtClean="0"/>
              <a:t>glassfish</a:t>
            </a:r>
            <a:r>
              <a:rPr lang="pt-BR" sz="3200" dirty="0" smtClean="0"/>
              <a:t>)</a:t>
            </a:r>
            <a:r>
              <a:rPr lang="pt-BR" sz="2000" dirty="0"/>
              <a:t> [Java API for XML Web Services]</a:t>
            </a:r>
          </a:p>
          <a:p>
            <a:pPr marL="704850" lvl="2" indent="-342900">
              <a:buFont typeface="Arial" pitchFamily="34" charset="0"/>
              <a:buChar char="•"/>
            </a:pPr>
            <a:r>
              <a:rPr lang="pt-BR" sz="3200" dirty="0" smtClean="0"/>
              <a:t>Log4j</a:t>
            </a:r>
          </a:p>
          <a:p>
            <a:pPr marL="704850" lvl="2" indent="-342900">
              <a:buFont typeface="Arial" pitchFamily="34" charset="0"/>
              <a:buChar char="•"/>
            </a:pPr>
            <a:r>
              <a:rPr lang="pt-BR" sz="3200" dirty="0" smtClean="0"/>
              <a:t>SAAJ </a:t>
            </a:r>
            <a:r>
              <a:rPr lang="pt-BR" sz="2000" dirty="0"/>
              <a:t>[</a:t>
            </a:r>
            <a:r>
              <a:rPr lang="en-US" sz="2000" dirty="0"/>
              <a:t>SOAP with Attachments API for Java</a:t>
            </a:r>
            <a:r>
              <a:rPr lang="pt-BR" sz="2000" dirty="0"/>
              <a:t>]</a:t>
            </a:r>
          </a:p>
          <a:p>
            <a:pPr marL="704850" lvl="2" indent="-342900">
              <a:buFont typeface="Arial" pitchFamily="34" charset="0"/>
              <a:buChar char="•"/>
            </a:pPr>
            <a:r>
              <a:rPr lang="pt-BR" sz="3200" dirty="0" err="1" smtClean="0"/>
              <a:t>Xerces</a:t>
            </a:r>
            <a:r>
              <a:rPr lang="pt-BR" sz="3200" dirty="0" smtClean="0"/>
              <a:t> </a:t>
            </a:r>
            <a:r>
              <a:rPr lang="pt-BR" sz="2000" dirty="0"/>
              <a:t>[</a:t>
            </a:r>
            <a:r>
              <a:rPr lang="en-US" sz="2000" dirty="0"/>
              <a:t>parsing, validating, serializing and </a:t>
            </a:r>
            <a:r>
              <a:rPr lang="en-US" sz="2000" dirty="0" smtClean="0"/>
              <a:t>manipulating XML</a:t>
            </a:r>
            <a:r>
              <a:rPr lang="pt-BR" sz="2000" dirty="0" smtClean="0"/>
              <a:t>]</a:t>
            </a:r>
          </a:p>
          <a:p>
            <a:pPr marL="704850" lvl="2" indent="-342900">
              <a:buFont typeface="Arial" pitchFamily="34" charset="0"/>
              <a:buChar char="•"/>
            </a:pPr>
            <a:endParaRPr lang="pt-BR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pt-BR" sz="3600" dirty="0" smtClean="0"/>
              <a:t>Eclipse (Juno e Kepler)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3600" dirty="0" err="1" smtClean="0"/>
              <a:t>WindowBuilder</a:t>
            </a:r>
            <a:r>
              <a:rPr lang="pt-BR" sz="3600" dirty="0" smtClean="0"/>
              <a:t> para Eclipse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EED17-83CB-43AA-B36B-BCE2D23C32E4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700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err="1" smtClean="0"/>
              <a:t>Billing</a:t>
            </a:r>
            <a:r>
              <a:rPr lang="pt-BR" dirty="0" smtClean="0"/>
              <a:t> Test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EED17-83CB-43AA-B36B-BCE2D23C32E4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pic>
        <p:nvPicPr>
          <p:cNvPr id="5" name="Picture 2" descr="C:\Junior\GVT\tarefas\4-20130620-PD440327.Interface de testes billing\apresentação\Billing T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82" y="820511"/>
            <a:ext cx="8812832" cy="530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1755642" y="5393373"/>
            <a:ext cx="4971729" cy="844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dirty="0" smtClean="0"/>
              <a:t>Tempo execução: 10 a 15 minutos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pt-BR" sz="2400" dirty="0" smtClean="0"/>
              <a:t>*Por uma pessoa experiente</a:t>
            </a:r>
          </a:p>
        </p:txBody>
      </p:sp>
      <p:sp>
        <p:nvSpPr>
          <p:cNvPr id="10" name="Pentágono 9"/>
          <p:cNvSpPr/>
          <p:nvPr/>
        </p:nvSpPr>
        <p:spPr>
          <a:xfrm>
            <a:off x="638337" y="4773387"/>
            <a:ext cx="1451722" cy="299356"/>
          </a:xfrm>
          <a:prstGeom prst="homePlate">
            <a:avLst/>
          </a:prstGeom>
          <a:solidFill>
            <a:schemeClr val="tx2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pt-BR" sz="2000" dirty="0" err="1" smtClean="0">
                <a:solidFill>
                  <a:schemeClr val="tx1"/>
                </a:solidFill>
              </a:rPr>
              <a:t>Order</a:t>
            </a:r>
            <a:r>
              <a:rPr lang="pt-BR" sz="2000" dirty="0" smtClean="0">
                <a:solidFill>
                  <a:schemeClr val="tx1"/>
                </a:solidFill>
              </a:rPr>
              <a:t> Id</a:t>
            </a:r>
          </a:p>
        </p:txBody>
      </p:sp>
    </p:spTree>
    <p:extLst>
      <p:ext uri="{BB962C8B-B14F-4D97-AF65-F5344CB8AC3E}">
        <p14:creationId xmlns:p14="http://schemas.microsoft.com/office/powerpoint/2010/main" val="29193188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 descr="C:\Junior\GVT\tarefas\4-20130620-PD440327.Interface de testes billing\apresentação\BillingTestIntegra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86" y="818153"/>
            <a:ext cx="8429092" cy="471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err="1" smtClean="0"/>
              <a:t>BillingTestIntegrator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EED17-83CB-43AA-B36B-BCE2D23C32E4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5464629" y="5539555"/>
            <a:ext cx="3302159" cy="850358"/>
          </a:xfrm>
        </p:spPr>
        <p:txBody>
          <a:bodyPr>
            <a:normAutofit fontScale="85000" lnSpcReduction="10000"/>
          </a:bodyPr>
          <a:lstStyle/>
          <a:p>
            <a:pPr marL="0" indent="0" algn="r">
              <a:buNone/>
            </a:pPr>
            <a:r>
              <a:rPr lang="pt-BR" sz="2700" dirty="0" smtClean="0"/>
              <a:t>Tempo execução: 30 </a:t>
            </a:r>
            <a:r>
              <a:rPr lang="pt-BR" sz="2700" dirty="0" err="1" smtClean="0"/>
              <a:t>seg</a:t>
            </a:r>
            <a:endParaRPr lang="pt-BR" sz="2700" dirty="0" smtClean="0"/>
          </a:p>
          <a:p>
            <a:pPr marL="0" indent="0" algn="r">
              <a:buNone/>
            </a:pPr>
            <a:r>
              <a:rPr lang="pt-BR" sz="2200" dirty="0" smtClean="0"/>
              <a:t>*Por qualquer um</a:t>
            </a:r>
            <a:endParaRPr lang="pt-BR" sz="2200" dirty="0"/>
          </a:p>
        </p:txBody>
      </p:sp>
      <p:sp>
        <p:nvSpPr>
          <p:cNvPr id="8" name="Pentágono 7"/>
          <p:cNvSpPr/>
          <p:nvPr/>
        </p:nvSpPr>
        <p:spPr>
          <a:xfrm>
            <a:off x="1051994" y="2196194"/>
            <a:ext cx="1451722" cy="299356"/>
          </a:xfrm>
          <a:prstGeom prst="homePlate">
            <a:avLst/>
          </a:prstGeom>
          <a:solidFill>
            <a:schemeClr val="tx2"/>
          </a:solidFill>
          <a:ln w="12700">
            <a:noFill/>
          </a:ln>
          <a:effectLst>
            <a:innerShdw dist="50800" dir="13500000">
              <a:prstClr val="black">
                <a:alpha val="1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pt-BR" sz="2000" dirty="0" err="1" smtClean="0">
                <a:solidFill>
                  <a:schemeClr val="tx1"/>
                </a:solidFill>
              </a:rPr>
              <a:t>Order</a:t>
            </a:r>
            <a:r>
              <a:rPr lang="pt-BR" sz="2000" dirty="0" smtClean="0">
                <a:solidFill>
                  <a:schemeClr val="tx1"/>
                </a:solidFill>
              </a:rPr>
              <a:t> Id</a:t>
            </a:r>
          </a:p>
        </p:txBody>
      </p:sp>
    </p:spTree>
    <p:extLst>
      <p:ext uri="{BB962C8B-B14F-4D97-AF65-F5344CB8AC3E}">
        <p14:creationId xmlns:p14="http://schemas.microsoft.com/office/powerpoint/2010/main" val="4001312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smtClean="0"/>
              <a:t>Interface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EED17-83CB-43AA-B36B-BCE2D23C32E4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28" y="1108362"/>
            <a:ext cx="8683695" cy="462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o explicativo retangular 2"/>
          <p:cNvSpPr/>
          <p:nvPr/>
        </p:nvSpPr>
        <p:spPr>
          <a:xfrm>
            <a:off x="1260763" y="803560"/>
            <a:ext cx="3920837" cy="471056"/>
          </a:xfrm>
          <a:prstGeom prst="wedgeRectCallout">
            <a:avLst>
              <a:gd name="adj1" fmla="val -57935"/>
              <a:gd name="adj2" fmla="val 124264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pt-BR" b="1" dirty="0" smtClean="0">
                <a:solidFill>
                  <a:schemeClr val="tx1"/>
                </a:solidFill>
              </a:rPr>
              <a:t>Campo para informar a ordem.</a:t>
            </a:r>
          </a:p>
        </p:txBody>
      </p:sp>
      <p:sp>
        <p:nvSpPr>
          <p:cNvPr id="7" name="Texto explicativo retangular 6"/>
          <p:cNvSpPr/>
          <p:nvPr/>
        </p:nvSpPr>
        <p:spPr>
          <a:xfrm>
            <a:off x="360224" y="2244432"/>
            <a:ext cx="2313708" cy="1413168"/>
          </a:xfrm>
          <a:prstGeom prst="wedgeRectCallout">
            <a:avLst>
              <a:gd name="adj1" fmla="val 20995"/>
              <a:gd name="adj2" fmla="val 82107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pt-BR" b="1" dirty="0" err="1" smtClean="0">
                <a:solidFill>
                  <a:schemeClr val="tx1"/>
                </a:solidFill>
              </a:rPr>
              <a:t>Area</a:t>
            </a:r>
            <a:r>
              <a:rPr lang="pt-BR" b="1" dirty="0" smtClean="0">
                <a:solidFill>
                  <a:schemeClr val="tx1"/>
                </a:solidFill>
              </a:rPr>
              <a:t> do </a:t>
            </a:r>
            <a:r>
              <a:rPr lang="pt-BR" b="1" dirty="0" err="1" smtClean="0">
                <a:solidFill>
                  <a:schemeClr val="tx1"/>
                </a:solidFill>
              </a:rPr>
              <a:t>Gathering</a:t>
            </a:r>
            <a:r>
              <a:rPr lang="pt-BR" b="1" dirty="0" smtClean="0">
                <a:solidFill>
                  <a:schemeClr val="tx1"/>
                </a:solidFill>
              </a:rPr>
              <a:t> do Siebel8 com o </a:t>
            </a:r>
            <a:r>
              <a:rPr lang="pt-BR" b="1" dirty="0" err="1" smtClean="0">
                <a:solidFill>
                  <a:schemeClr val="tx1"/>
                </a:solidFill>
              </a:rPr>
              <a:t>request</a:t>
            </a:r>
            <a:r>
              <a:rPr lang="pt-BR" b="1" dirty="0" smtClean="0">
                <a:solidFill>
                  <a:schemeClr val="tx1"/>
                </a:solidFill>
              </a:rPr>
              <a:t>, response, </a:t>
            </a:r>
            <a:r>
              <a:rPr lang="pt-BR" b="1" dirty="0" err="1" smtClean="0">
                <a:solidFill>
                  <a:schemeClr val="tx1"/>
                </a:solidFill>
              </a:rPr>
              <a:t>info</a:t>
            </a:r>
            <a:r>
              <a:rPr lang="pt-BR" b="1" dirty="0" smtClean="0">
                <a:solidFill>
                  <a:schemeClr val="tx1"/>
                </a:solidFill>
              </a:rPr>
              <a:t> (response formatado)</a:t>
            </a:r>
          </a:p>
        </p:txBody>
      </p:sp>
      <p:sp>
        <p:nvSpPr>
          <p:cNvPr id="8" name="Texto explicativo retangular 7"/>
          <p:cNvSpPr/>
          <p:nvPr/>
        </p:nvSpPr>
        <p:spPr>
          <a:xfrm>
            <a:off x="1288471" y="6151416"/>
            <a:ext cx="3920837" cy="471056"/>
          </a:xfrm>
          <a:prstGeom prst="wedgeRectCallout">
            <a:avLst>
              <a:gd name="adj1" fmla="val -60409"/>
              <a:gd name="adj2" fmla="val -146323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pt-BR" b="1" dirty="0" smtClean="0">
                <a:solidFill>
                  <a:schemeClr val="tx1"/>
                </a:solidFill>
              </a:rPr>
              <a:t>Combo com as opções de ambientes(DEV, QA, PROD)</a:t>
            </a:r>
          </a:p>
        </p:txBody>
      </p:sp>
      <p:sp>
        <p:nvSpPr>
          <p:cNvPr id="9" name="Texto explicativo retangular 8"/>
          <p:cNvSpPr/>
          <p:nvPr/>
        </p:nvSpPr>
        <p:spPr>
          <a:xfrm>
            <a:off x="3221181" y="2396832"/>
            <a:ext cx="2313708" cy="1413168"/>
          </a:xfrm>
          <a:prstGeom prst="wedgeRectCallout">
            <a:avLst>
              <a:gd name="adj1" fmla="val 20396"/>
              <a:gd name="adj2" fmla="val 76224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pt-BR" b="1" dirty="0" err="1" smtClean="0">
                <a:solidFill>
                  <a:schemeClr val="tx1"/>
                </a:solidFill>
              </a:rPr>
              <a:t>Area</a:t>
            </a:r>
            <a:r>
              <a:rPr lang="pt-BR" b="1" dirty="0" smtClean="0">
                <a:solidFill>
                  <a:schemeClr val="tx1"/>
                </a:solidFill>
              </a:rPr>
              <a:t> do </a:t>
            </a:r>
            <a:r>
              <a:rPr lang="pt-BR" b="1" dirty="0" err="1" smtClean="0">
                <a:solidFill>
                  <a:schemeClr val="tx1"/>
                </a:solidFill>
              </a:rPr>
              <a:t>Transformer</a:t>
            </a:r>
            <a:r>
              <a:rPr lang="pt-BR" b="1" dirty="0" smtClean="0">
                <a:solidFill>
                  <a:schemeClr val="tx1"/>
                </a:solidFill>
              </a:rPr>
              <a:t> com o </a:t>
            </a:r>
            <a:r>
              <a:rPr lang="pt-BR" b="1" dirty="0" err="1" smtClean="0">
                <a:solidFill>
                  <a:schemeClr val="tx1"/>
                </a:solidFill>
              </a:rPr>
              <a:t>request</a:t>
            </a:r>
            <a:r>
              <a:rPr lang="pt-BR" b="1" dirty="0" smtClean="0">
                <a:solidFill>
                  <a:schemeClr val="tx1"/>
                </a:solidFill>
              </a:rPr>
              <a:t>, response após a transformação, </a:t>
            </a:r>
            <a:r>
              <a:rPr lang="pt-BR" b="1" dirty="0" err="1" smtClean="0">
                <a:solidFill>
                  <a:schemeClr val="tx1"/>
                </a:solidFill>
              </a:rPr>
              <a:t>info</a:t>
            </a:r>
            <a:r>
              <a:rPr lang="pt-BR" b="1" dirty="0" smtClean="0">
                <a:solidFill>
                  <a:schemeClr val="tx1"/>
                </a:solidFill>
              </a:rPr>
              <a:t> (response formatado da transformação)</a:t>
            </a:r>
          </a:p>
        </p:txBody>
      </p:sp>
      <p:sp>
        <p:nvSpPr>
          <p:cNvPr id="10" name="Texto explicativo retangular 9"/>
          <p:cNvSpPr/>
          <p:nvPr/>
        </p:nvSpPr>
        <p:spPr>
          <a:xfrm>
            <a:off x="6241472" y="2396832"/>
            <a:ext cx="2313708" cy="1717968"/>
          </a:xfrm>
          <a:prstGeom prst="wedgeRectCallout">
            <a:avLst>
              <a:gd name="adj1" fmla="val 21594"/>
              <a:gd name="adj2" fmla="val 69931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pt-BR" b="1" dirty="0" err="1" smtClean="0">
                <a:solidFill>
                  <a:schemeClr val="tx1"/>
                </a:solidFill>
              </a:rPr>
              <a:t>Area</a:t>
            </a:r>
            <a:r>
              <a:rPr lang="pt-BR" b="1" dirty="0" smtClean="0">
                <a:solidFill>
                  <a:schemeClr val="tx1"/>
                </a:solidFill>
              </a:rPr>
              <a:t> do </a:t>
            </a:r>
            <a:r>
              <a:rPr lang="pt-BR" b="1" dirty="0" err="1" smtClean="0">
                <a:solidFill>
                  <a:schemeClr val="tx1"/>
                </a:solidFill>
              </a:rPr>
              <a:t>Kenan</a:t>
            </a:r>
            <a:r>
              <a:rPr lang="pt-BR" b="1" dirty="0" smtClean="0">
                <a:solidFill>
                  <a:schemeClr val="tx1"/>
                </a:solidFill>
              </a:rPr>
              <a:t> com o </a:t>
            </a:r>
            <a:r>
              <a:rPr lang="pt-BR" b="1" dirty="0" err="1" smtClean="0">
                <a:solidFill>
                  <a:schemeClr val="tx1"/>
                </a:solidFill>
              </a:rPr>
              <a:t>request</a:t>
            </a:r>
            <a:r>
              <a:rPr lang="pt-BR" b="1" dirty="0" smtClean="0">
                <a:solidFill>
                  <a:schemeClr val="tx1"/>
                </a:solidFill>
              </a:rPr>
              <a:t>, response após ordem ser enviada ao </a:t>
            </a:r>
            <a:r>
              <a:rPr lang="pt-BR" b="1" dirty="0" err="1" smtClean="0">
                <a:solidFill>
                  <a:schemeClr val="tx1"/>
                </a:solidFill>
              </a:rPr>
              <a:t>Kenan</a:t>
            </a:r>
            <a:r>
              <a:rPr lang="pt-BR" b="1" dirty="0" smtClean="0">
                <a:solidFill>
                  <a:schemeClr val="tx1"/>
                </a:solidFill>
              </a:rPr>
              <a:t>, </a:t>
            </a:r>
            <a:r>
              <a:rPr lang="pt-BR" b="1" dirty="0" err="1" smtClean="0">
                <a:solidFill>
                  <a:schemeClr val="tx1"/>
                </a:solidFill>
              </a:rPr>
              <a:t>info</a:t>
            </a:r>
            <a:r>
              <a:rPr lang="pt-BR" b="1" dirty="0" smtClean="0">
                <a:solidFill>
                  <a:schemeClr val="tx1"/>
                </a:solidFill>
              </a:rPr>
              <a:t> (response formatado da transformação)</a:t>
            </a:r>
          </a:p>
        </p:txBody>
      </p:sp>
    </p:spTree>
    <p:extLst>
      <p:ext uri="{BB962C8B-B14F-4D97-AF65-F5344CB8AC3E}">
        <p14:creationId xmlns:p14="http://schemas.microsoft.com/office/powerpoint/2010/main" val="21177999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smtClean="0"/>
              <a:t>Interface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EED17-83CB-43AA-B36B-BCE2D23C32E4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6" y="1108364"/>
            <a:ext cx="8617525" cy="459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o explicativo retangular 5"/>
          <p:cNvSpPr/>
          <p:nvPr/>
        </p:nvSpPr>
        <p:spPr>
          <a:xfrm>
            <a:off x="5631872" y="1440861"/>
            <a:ext cx="2313708" cy="1413168"/>
          </a:xfrm>
          <a:prstGeom prst="wedgeRectCallout">
            <a:avLst>
              <a:gd name="adj1" fmla="val -90382"/>
              <a:gd name="adj2" fmla="val -4167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pt-BR" b="1" dirty="0" err="1" smtClean="0">
                <a:solidFill>
                  <a:schemeClr val="tx1"/>
                </a:solidFill>
              </a:rPr>
              <a:t>Endpoints</a:t>
            </a:r>
            <a:r>
              <a:rPr lang="pt-BR" b="1" dirty="0" smtClean="0">
                <a:solidFill>
                  <a:schemeClr val="tx1"/>
                </a:solidFill>
              </a:rPr>
              <a:t> dos WebService do </a:t>
            </a:r>
            <a:r>
              <a:rPr lang="pt-BR" b="1" dirty="0" err="1" smtClean="0">
                <a:solidFill>
                  <a:schemeClr val="tx1"/>
                </a:solidFill>
              </a:rPr>
              <a:t>Gathering</a:t>
            </a:r>
            <a:r>
              <a:rPr lang="pt-BR" b="1" dirty="0" smtClean="0">
                <a:solidFill>
                  <a:schemeClr val="tx1"/>
                </a:solidFill>
              </a:rPr>
              <a:t> do Siebel, Transforme e </a:t>
            </a:r>
            <a:r>
              <a:rPr lang="pt-BR" b="1" dirty="0" err="1" smtClean="0">
                <a:solidFill>
                  <a:schemeClr val="tx1"/>
                </a:solidFill>
              </a:rPr>
              <a:t>Kenan</a:t>
            </a:r>
            <a:r>
              <a:rPr lang="pt-BR" b="1" dirty="0" smtClean="0">
                <a:solidFill>
                  <a:schemeClr val="tx1"/>
                </a:solidFill>
              </a:rPr>
              <a:t> para o ambiente DEV</a:t>
            </a:r>
          </a:p>
        </p:txBody>
      </p:sp>
      <p:sp>
        <p:nvSpPr>
          <p:cNvPr id="7" name="Texto explicativo retangular 6"/>
          <p:cNvSpPr/>
          <p:nvPr/>
        </p:nvSpPr>
        <p:spPr>
          <a:xfrm>
            <a:off x="5631872" y="2951011"/>
            <a:ext cx="2313708" cy="1413168"/>
          </a:xfrm>
          <a:prstGeom prst="wedgeRectCallout">
            <a:avLst>
              <a:gd name="adj1" fmla="val -87388"/>
              <a:gd name="adj2" fmla="val -20834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pt-BR" b="1" dirty="0" err="1" smtClean="0">
                <a:solidFill>
                  <a:schemeClr val="tx1"/>
                </a:solidFill>
              </a:rPr>
              <a:t>Endpoints</a:t>
            </a:r>
            <a:r>
              <a:rPr lang="pt-BR" b="1" dirty="0" smtClean="0">
                <a:solidFill>
                  <a:schemeClr val="tx1"/>
                </a:solidFill>
              </a:rPr>
              <a:t> dos WebService do </a:t>
            </a:r>
            <a:r>
              <a:rPr lang="pt-BR" b="1" dirty="0" err="1" smtClean="0">
                <a:solidFill>
                  <a:schemeClr val="tx1"/>
                </a:solidFill>
              </a:rPr>
              <a:t>Gathering</a:t>
            </a:r>
            <a:r>
              <a:rPr lang="pt-BR" b="1" dirty="0" smtClean="0">
                <a:solidFill>
                  <a:schemeClr val="tx1"/>
                </a:solidFill>
              </a:rPr>
              <a:t> do Siebel, Transforme e </a:t>
            </a:r>
            <a:r>
              <a:rPr lang="pt-BR" b="1" dirty="0" err="1" smtClean="0">
                <a:solidFill>
                  <a:schemeClr val="tx1"/>
                </a:solidFill>
              </a:rPr>
              <a:t>Kenan</a:t>
            </a:r>
            <a:r>
              <a:rPr lang="pt-BR" b="1" dirty="0" smtClean="0">
                <a:solidFill>
                  <a:schemeClr val="tx1"/>
                </a:solidFill>
              </a:rPr>
              <a:t> para o ambiente QA</a:t>
            </a:r>
          </a:p>
        </p:txBody>
      </p:sp>
      <p:sp>
        <p:nvSpPr>
          <p:cNvPr id="8" name="Texto explicativo retangular 7"/>
          <p:cNvSpPr/>
          <p:nvPr/>
        </p:nvSpPr>
        <p:spPr>
          <a:xfrm>
            <a:off x="5631872" y="4516579"/>
            <a:ext cx="2313708" cy="1413168"/>
          </a:xfrm>
          <a:prstGeom prst="wedgeRectCallout">
            <a:avLst>
              <a:gd name="adj1" fmla="val -87388"/>
              <a:gd name="adj2" fmla="val -20834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pt-BR" b="1" dirty="0" err="1" smtClean="0">
                <a:solidFill>
                  <a:schemeClr val="tx1"/>
                </a:solidFill>
              </a:rPr>
              <a:t>Endpoints</a:t>
            </a:r>
            <a:r>
              <a:rPr lang="pt-BR" b="1" dirty="0" smtClean="0">
                <a:solidFill>
                  <a:schemeClr val="tx1"/>
                </a:solidFill>
              </a:rPr>
              <a:t> dos WebService do </a:t>
            </a:r>
            <a:r>
              <a:rPr lang="pt-BR" b="1" dirty="0" err="1" smtClean="0">
                <a:solidFill>
                  <a:schemeClr val="tx1"/>
                </a:solidFill>
              </a:rPr>
              <a:t>Gathering</a:t>
            </a:r>
            <a:r>
              <a:rPr lang="pt-BR" b="1" dirty="0" smtClean="0">
                <a:solidFill>
                  <a:schemeClr val="tx1"/>
                </a:solidFill>
              </a:rPr>
              <a:t> do Siebel, Transforme e </a:t>
            </a:r>
            <a:r>
              <a:rPr lang="pt-BR" b="1" dirty="0" err="1" smtClean="0">
                <a:solidFill>
                  <a:schemeClr val="tx1"/>
                </a:solidFill>
              </a:rPr>
              <a:t>Kenan</a:t>
            </a:r>
            <a:r>
              <a:rPr lang="pt-BR" b="1" dirty="0" smtClean="0">
                <a:solidFill>
                  <a:schemeClr val="tx1"/>
                </a:solidFill>
              </a:rPr>
              <a:t> para o ambiente PROD</a:t>
            </a:r>
          </a:p>
        </p:txBody>
      </p:sp>
    </p:spTree>
    <p:extLst>
      <p:ext uri="{BB962C8B-B14F-4D97-AF65-F5344CB8AC3E}">
        <p14:creationId xmlns:p14="http://schemas.microsoft.com/office/powerpoint/2010/main" val="30705946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" y="227013"/>
            <a:ext cx="8829675" cy="461793"/>
          </a:xfrm>
        </p:spPr>
        <p:txBody>
          <a:bodyPr/>
          <a:lstStyle/>
          <a:p>
            <a:r>
              <a:rPr lang="pt-BR" dirty="0" smtClean="0"/>
              <a:t>Interface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EED17-83CB-43AA-B36B-BCE2D23C32E4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5" y="1233055"/>
            <a:ext cx="8715882" cy="4644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o explicativo retangular 5"/>
          <p:cNvSpPr/>
          <p:nvPr/>
        </p:nvSpPr>
        <p:spPr>
          <a:xfrm>
            <a:off x="5631872" y="1440861"/>
            <a:ext cx="2313708" cy="1413168"/>
          </a:xfrm>
          <a:prstGeom prst="wedgeRectCallout">
            <a:avLst>
              <a:gd name="adj1" fmla="val -90382"/>
              <a:gd name="adj2" fmla="val -4167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pt-BR" b="1" dirty="0" smtClean="0">
                <a:solidFill>
                  <a:schemeClr val="tx1"/>
                </a:solidFill>
              </a:rPr>
              <a:t>Endereço do banco de dados do ambiente DEV, utilizado para liberar uma conta em </a:t>
            </a:r>
            <a:r>
              <a:rPr lang="pt-BR" b="1" dirty="0" err="1" smtClean="0">
                <a:solidFill>
                  <a:schemeClr val="tx1"/>
                </a:solidFill>
              </a:rPr>
              <a:t>lock</a:t>
            </a:r>
            <a:r>
              <a:rPr lang="pt-B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Texto explicativo retangular 6"/>
          <p:cNvSpPr/>
          <p:nvPr/>
        </p:nvSpPr>
        <p:spPr>
          <a:xfrm>
            <a:off x="5631872" y="2951011"/>
            <a:ext cx="2313708" cy="1413168"/>
          </a:xfrm>
          <a:prstGeom prst="wedgeRectCallout">
            <a:avLst>
              <a:gd name="adj1" fmla="val -87388"/>
              <a:gd name="adj2" fmla="val -20834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pt-BR" b="1" dirty="0">
                <a:solidFill>
                  <a:schemeClr val="tx1"/>
                </a:solidFill>
              </a:rPr>
              <a:t>Endereço do banco de dados do ambiente </a:t>
            </a:r>
            <a:r>
              <a:rPr lang="pt-BR" b="1" dirty="0" smtClean="0">
                <a:solidFill>
                  <a:schemeClr val="tx1"/>
                </a:solidFill>
              </a:rPr>
              <a:t>QA, </a:t>
            </a:r>
            <a:r>
              <a:rPr lang="pt-BR" b="1" dirty="0">
                <a:solidFill>
                  <a:schemeClr val="tx1"/>
                </a:solidFill>
              </a:rPr>
              <a:t>utilizado para liberar uma conta em </a:t>
            </a:r>
            <a:r>
              <a:rPr lang="pt-BR" b="1" dirty="0" err="1">
                <a:solidFill>
                  <a:schemeClr val="tx1"/>
                </a:solidFill>
              </a:rPr>
              <a:t>lock</a:t>
            </a:r>
            <a:r>
              <a:rPr lang="pt-BR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Texto explicativo retangular 7"/>
          <p:cNvSpPr/>
          <p:nvPr/>
        </p:nvSpPr>
        <p:spPr>
          <a:xfrm>
            <a:off x="5631872" y="4516579"/>
            <a:ext cx="2313708" cy="1413168"/>
          </a:xfrm>
          <a:prstGeom prst="wedgeRectCallout">
            <a:avLst>
              <a:gd name="adj1" fmla="val -87388"/>
              <a:gd name="adj2" fmla="val -20834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pt-BR" b="1" dirty="0">
                <a:solidFill>
                  <a:schemeClr val="tx1"/>
                </a:solidFill>
              </a:rPr>
              <a:t>Endereço do banco de dados do ambiente </a:t>
            </a:r>
            <a:r>
              <a:rPr lang="pt-BR" b="1" dirty="0" smtClean="0">
                <a:solidFill>
                  <a:schemeClr val="tx1"/>
                </a:solidFill>
              </a:rPr>
              <a:t>PROD, </a:t>
            </a:r>
            <a:r>
              <a:rPr lang="pt-BR" b="1" dirty="0">
                <a:solidFill>
                  <a:schemeClr val="tx1"/>
                </a:solidFill>
              </a:rPr>
              <a:t>utilizado para liberar uma conta em </a:t>
            </a:r>
            <a:r>
              <a:rPr lang="pt-BR" b="1" dirty="0" err="1">
                <a:solidFill>
                  <a:schemeClr val="tx1"/>
                </a:solidFill>
              </a:rPr>
              <a:t>lock</a:t>
            </a:r>
            <a:r>
              <a:rPr lang="pt-BR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73470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1_GVT_Tema">
  <a:themeElements>
    <a:clrScheme name="GVT_Tema">
      <a:dk1>
        <a:srgbClr val="073C5E"/>
      </a:dk1>
      <a:lt1>
        <a:sysClr val="window" lastClr="FFFFFF"/>
      </a:lt1>
      <a:dk2>
        <a:srgbClr val="BCC6D0"/>
      </a:dk2>
      <a:lt2>
        <a:srgbClr val="F5F5F5"/>
      </a:lt2>
      <a:accent1>
        <a:srgbClr val="F56E23"/>
      </a:accent1>
      <a:accent2>
        <a:srgbClr val="A43400"/>
      </a:accent2>
      <a:accent3>
        <a:srgbClr val="F83434"/>
      </a:accent3>
      <a:accent4>
        <a:srgbClr val="FA6666"/>
      </a:accent4>
      <a:accent5>
        <a:srgbClr val="F0B43C"/>
      </a:accent5>
      <a:accent6>
        <a:srgbClr val="F5910F"/>
      </a:accent6>
      <a:hlink>
        <a:srgbClr val="00558C"/>
      </a:hlink>
      <a:folHlink>
        <a:srgbClr val="2479AF"/>
      </a:folHlink>
    </a:clrScheme>
    <a:fontScheme name="Fontes GV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2700">
          <a:noFill/>
        </a:ln>
        <a:effectLst>
          <a:innerShdw dist="50800" dir="13500000">
            <a:prstClr val="black">
              <a:alpha val="10000"/>
            </a:prstClr>
          </a:innerShdw>
        </a:effectLst>
      </a:spPr>
      <a:bodyPr rtlCol="0" anchor="ctr"/>
      <a:lstStyle>
        <a:defPPr>
          <a:lnSpc>
            <a:spcPct val="85000"/>
          </a:lnSpc>
          <a:defRPr b="1" dirty="0" err="1" smtClean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  <a:effectLst>
          <a:innerShdw dist="50800" dir="13500000">
            <a:prstClr val="black">
              <a:alpha val="10000"/>
            </a:prstClr>
          </a:innerShdw>
        </a:effectLst>
      </a:spPr>
      <a:bodyPr vert="horz" wrap="square" lIns="108000" tIns="45720" rIns="108000" bIns="45720" rtlCol="0" anchor="ctr" anchorCtr="0">
        <a:noAutofit/>
      </a:bodyPr>
      <a:lstStyle>
        <a:defPPr marL="180975" indent="-180975">
          <a:lnSpc>
            <a:spcPct val="85000"/>
          </a:lnSpc>
          <a:buClr>
            <a:schemeClr val="accent5"/>
          </a:buClr>
          <a:buFont typeface="Arial" pitchFamily="34" charset="0"/>
          <a:buChar char="■"/>
          <a:defRPr sz="1000" dirty="0" err="1" smtClean="0"/>
        </a:defPPr>
      </a:lstStyle>
    </a:txDef>
  </a:objectDefaults>
  <a:extraClrSchemeLst/>
  <a:custClrLst>
    <a:custClr name="Custom Color 1">
      <a:srgbClr val="00558C"/>
    </a:custClr>
    <a:custClr name="Custom Color 2">
      <a:srgbClr val="2479AF"/>
    </a:custClr>
    <a:custClr name="Custom Color 3">
      <a:srgbClr val="D2B48C"/>
    </a:custClr>
  </a:custClr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do Office</Template>
  <TotalTime>1806</TotalTime>
  <Words>585</Words>
  <Application>Microsoft Office PowerPoint</Application>
  <PresentationFormat>Apresentação na tela (4:3)</PresentationFormat>
  <Paragraphs>105</Paragraphs>
  <Slides>14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1_GVT_Tema</vt:lpstr>
      <vt:lpstr>BillingTestIntegrator</vt:lpstr>
      <vt:lpstr>Índice</vt:lpstr>
      <vt:lpstr>Objetivos</vt:lpstr>
      <vt:lpstr>Tecnologia</vt:lpstr>
      <vt:lpstr>Billing Test</vt:lpstr>
      <vt:lpstr>BillingTestIntegrator</vt:lpstr>
      <vt:lpstr>Interface</vt:lpstr>
      <vt:lpstr>Interface</vt:lpstr>
      <vt:lpstr>Interface</vt:lpstr>
      <vt:lpstr>Interface</vt:lpstr>
      <vt:lpstr>Erros conhecidos e sua solução</vt:lpstr>
      <vt:lpstr>Benefícios</vt:lpstr>
      <vt:lpstr>Detalhe da previsão de ganho</vt:lpstr>
      <vt:lpstr>Obrigado</vt:lpstr>
    </vt:vector>
  </TitlesOfParts>
  <Company>Soap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bdias</dc:creator>
  <cp:lastModifiedBy>Fabio Bertini</cp:lastModifiedBy>
  <cp:revision>59</cp:revision>
  <dcterms:created xsi:type="dcterms:W3CDTF">2011-04-29T16:57:57Z</dcterms:created>
  <dcterms:modified xsi:type="dcterms:W3CDTF">2014-10-24T17:24:29Z</dcterms:modified>
</cp:coreProperties>
</file>