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7"/>
  </p:notesMasterIdLst>
  <p:handoutMasterIdLst>
    <p:handoutMasterId r:id="rId38"/>
  </p:handoutMasterIdLst>
  <p:sldIdLst>
    <p:sldId id="283" r:id="rId6"/>
    <p:sldId id="466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03" r:id="rId31"/>
    <p:sldId id="504" r:id="rId32"/>
    <p:sldId id="506" r:id="rId33"/>
    <p:sldId id="507" r:id="rId34"/>
    <p:sldId id="508" r:id="rId35"/>
    <p:sldId id="532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00" d="100"/>
          <a:sy n="100" d="100"/>
        </p:scale>
        <p:origin x="-1866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14 February 2013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13 </a:t>
            </a:r>
            <a:r>
              <a:rPr lang="en-US" sz="3200" dirty="0" smtClean="0"/>
              <a:t>– Clock and Synchronization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Multiple Clocks?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Inherent multiple clock sources (e.g., external communication link)</a:t>
            </a:r>
          </a:p>
          <a:p>
            <a:r>
              <a:rPr lang="en-US" sz="2000" dirty="0" smtClean="0">
                <a:cs typeface="Courier New" pitchFamily="49" charset="0"/>
              </a:rPr>
              <a:t>Circuit size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Clock skew increases with the number of FFs in a system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Current technology can support up to 10,000 FFs</a:t>
            </a:r>
          </a:p>
          <a:p>
            <a:r>
              <a:rPr lang="en-US" sz="2000" dirty="0" smtClean="0">
                <a:cs typeface="Courier New" pitchFamily="49" charset="0"/>
              </a:rPr>
              <a:t>Design complexity</a:t>
            </a:r>
            <a:r>
              <a:rPr lang="en-US" sz="2000" dirty="0"/>
              <a:t> </a:t>
            </a:r>
            <a:r>
              <a:rPr lang="en-US" sz="2000" dirty="0" smtClean="0"/>
              <a:t>– e.g., a system w/16-bit 20MHz processor, 1-bit 100MHz serial interface, 1 MHz I/O controller</a:t>
            </a:r>
          </a:p>
          <a:p>
            <a:r>
              <a:rPr lang="en-US" sz="2000" dirty="0" smtClean="0">
                <a:cs typeface="Courier New" pitchFamily="49" charset="0"/>
              </a:rPr>
              <a:t>Power consideration – dynamic power is proportional to switching frequency</a:t>
            </a:r>
          </a:p>
        </p:txBody>
      </p:sp>
    </p:spTree>
    <p:extLst>
      <p:ext uri="{BB962C8B-B14F-4D97-AF65-F5344CB8AC3E}">
        <p14:creationId xmlns:p14="http://schemas.microsoft.com/office/powerpoint/2010/main" val="17218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Derived vs. Independent Clocks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Independent clocks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– relationship between the clocks is unknown</a:t>
            </a:r>
          </a:p>
          <a:p>
            <a:r>
              <a:rPr lang="en-US" sz="2000" dirty="0" smtClean="0">
                <a:cs typeface="Courier New" pitchFamily="49" charset="0"/>
              </a:rPr>
              <a:t>Derived clocks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 clock is derived from another clock (e.g., different clock rate or phase)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Relationship is known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Logic for the derived clock should be separated from regular logic and manually synthesized (e.g., special delay line or PLL)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 system with derived clock can still be treated and analyzed as a synchronous system</a:t>
            </a:r>
          </a:p>
          <a:p>
            <a:r>
              <a:rPr lang="en-US" sz="2000" dirty="0" smtClean="0">
                <a:cs typeface="Courier New" pitchFamily="49" charset="0"/>
              </a:rPr>
              <a:t>Globally Asynchronous Locally Synchronous System (GALS)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Partition a system into multiple clock domains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Design and verify subsystem in same clock domain as a synchronous system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Design special interface between clock domains</a:t>
            </a:r>
          </a:p>
        </p:txBody>
      </p:sp>
    </p:spTree>
    <p:extLst>
      <p:ext uri="{BB962C8B-B14F-4D97-AF65-F5344CB8AC3E}">
        <p14:creationId xmlns:p14="http://schemas.microsoft.com/office/powerpoint/2010/main" val="2178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Metastability </a:t>
            </a:r>
            <a:r>
              <a:rPr lang="en-US" dirty="0"/>
              <a:t>and Synchronization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 of a Synchronous System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To satisfy setup time constraint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Signal from the state register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Controlled by the clock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Adjust clock period to </a:t>
            </a:r>
            <a:r>
              <a:rPr lang="en-US" sz="1600" i="1" dirty="0" smtClean="0">
                <a:cs typeface="Courier New" pitchFamily="49" charset="0"/>
              </a:rPr>
              <a:t>avoid</a:t>
            </a:r>
            <a:r>
              <a:rPr lang="en-US" sz="1600" dirty="0" smtClean="0">
                <a:cs typeface="Courier New" pitchFamily="49" charset="0"/>
              </a:rPr>
              <a:t> setup time violation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Signal from external input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Same if the external input comes from another synchronous subsystem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Otherwise, have to </a:t>
            </a:r>
            <a:r>
              <a:rPr lang="en-US" sz="1600" i="1" dirty="0" smtClean="0">
                <a:cs typeface="Courier New" pitchFamily="49" charset="0"/>
              </a:rPr>
              <a:t>deal with the occurrence</a:t>
            </a:r>
            <a:r>
              <a:rPr lang="en-US" sz="1600" dirty="0" smtClean="0">
                <a:cs typeface="Courier New" pitchFamily="49" charset="0"/>
              </a:rPr>
              <a:t> of setup time violation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1173"/>
            <a:ext cx="6858001" cy="237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8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Metastability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1" y="1536700"/>
                <a:ext cx="4343400" cy="4850368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What happens after timing violation?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Output of FF become 1 (sampled old input value)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Output becomes 0 (sampled new input value)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FF enters metastable state, the output exhibits an “in-between” value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FF eventually “resolves” to one of the stable states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The resolution time is a random variable with distribution function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cs typeface="Courier New" pitchFamily="49" charset="0"/>
                      </a:rPr>
                      <m:t>𝝉</m:t>
                    </m:r>
                  </m:oMath>
                </a14:m>
                <a:r>
                  <a:rPr lang="en-US" sz="1600" dirty="0" smtClean="0">
                    <a:cs typeface="Courier New" pitchFamily="49" charset="0"/>
                  </a:rPr>
                  <a:t> is a decay constant)</a:t>
                </a:r>
              </a:p>
              <a:p>
                <a:pPr lvl="2"/>
                <a:r>
                  <a:rPr lang="en-US" sz="1600" dirty="0" smtClean="0">
                    <a:cs typeface="Courier New" pitchFamily="49" charset="0"/>
                  </a:rPr>
                  <a:t>The probability that metastability persists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600" dirty="0" smtClean="0">
                    <a:cs typeface="Courier New" pitchFamily="49" charset="0"/>
                  </a:rPr>
                  <a:t> is MTBF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1" y="1536700"/>
                <a:ext cx="4343400" cy="4850368"/>
              </a:xfrm>
              <a:blipFill rotWithShape="1">
                <a:blip r:embed="rId2"/>
                <a:stretch>
                  <a:fillRect l="-562" t="-503" r="-2247" b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65" y="1565275"/>
            <a:ext cx="3870245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5832" y="4876799"/>
                <a:ext cx="2369110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32" y="4876799"/>
                <a:ext cx="2369110" cy="7285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V="1">
            <a:off x="4572000" y="5410200"/>
            <a:ext cx="1153832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Mean Time Between synchronization Failures (MTBF)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381999" cy="2197100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Synchronization Failure – a FF cannot resolve the metastable condition within the given time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MTBF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Mean Time Between synchronization Failures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Basic criterion for metastability analysis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Frequently expressed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800" dirty="0" smtClean="0">
                    <a:cs typeface="Courier New" pitchFamily="49" charset="0"/>
                  </a:rPr>
                  <a:t> (resolution time provided)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381999" cy="2197100"/>
              </a:xfrm>
              <a:blipFill rotWithShape="1">
                <a:blip r:embed="rId2"/>
                <a:stretch>
                  <a:fillRect l="-291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28478"/>
                  </p:ext>
                </p:extLst>
              </p:nvPr>
            </p:nvGraphicFramePr>
            <p:xfrm>
              <a:off x="228600" y="3657600"/>
              <a:ext cx="4381501" cy="2199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1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𝑚𝑒𝑡𝑎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Average rate at which an FF enters the metastable state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Probability that a FF cannot resolve the metastable condition within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Susceptible time window (constant parameter associated</a:t>
                          </a:r>
                          <a:r>
                            <a:rPr lang="en-US" sz="1200" baseline="0" dirty="0" smtClean="0"/>
                            <a:t>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Rate of change of the input data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Decay time constant (constant parameter associated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28478"/>
                  </p:ext>
                </p:extLst>
              </p:nvPr>
            </p:nvGraphicFramePr>
            <p:xfrm>
              <a:off x="228600" y="3657600"/>
              <a:ext cx="4381501" cy="2199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1"/>
                    <a:gridCol w="3505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1333" r="-399306" b="-3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Average rate at which an FF enters the metastable state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101333" r="-39930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61" t="-101333" r="-174" b="-29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201333" r="-399306" b="-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Susceptible time window (constant parameter associated</a:t>
                          </a:r>
                          <a:r>
                            <a:rPr lang="en-US" sz="1200" baseline="0" dirty="0" smtClean="0"/>
                            <a:t>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370492" r="-399306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Rate of change of the input data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94" t="-382667" r="-39930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Decay time constant (constant parameter associated with the FF)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1400" y="4267200"/>
                <a:ext cx="5404300" cy="211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𝑚𝑒𝑡𝑎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𝑚𝑒𝑡𝑎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𝑐𝑙𝑘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𝑨𝑭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𝝉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𝝎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𝒄𝒍𝒌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5404300" cy="2118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6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MTBF Example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3724" y="1719500"/>
                <a:ext cx="17551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4" y="1719500"/>
                <a:ext cx="1755160" cy="1200329"/>
              </a:xfrm>
              <a:prstGeom prst="rect">
                <a:avLst/>
              </a:prstGeom>
              <a:blipFill rotWithShape="1">
                <a:blip r:embed="rId2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4608" y="3276600"/>
                <a:ext cx="279339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</a:rPr>
                                    <m:t>𝝉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𝒄𝒍𝒌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8" y="3276600"/>
                <a:ext cx="2793392" cy="829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81909"/>
            <a:ext cx="4736036" cy="484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MTBF Observations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458201" cy="4787900"/>
              </a:xfrm>
            </p:spPr>
            <p:txBody>
              <a:bodyPr/>
              <a:lstStyle/>
              <a:p>
                <a:r>
                  <a:rPr lang="en-US" sz="2000" dirty="0" smtClean="0">
                    <a:cs typeface="Courier New" pitchFamily="49" charset="0"/>
                  </a:rPr>
                  <a:t>MTBF is a statistical average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Courier New" pitchFamily="49" charset="0"/>
                  </a:rPr>
                  <a:t> can be adjusted in a practical design</a:t>
                </a:r>
              </a:p>
              <a:p>
                <a:r>
                  <a:rPr lang="en-US" sz="2000" dirty="0" smtClean="0">
                    <a:cs typeface="Courier New" pitchFamily="49" charset="0"/>
                  </a:rPr>
                  <a:t>MTBF is extremely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cs typeface="Courier New" pitchFamily="49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sz="2000" dirty="0" smtClean="0">
                  <a:cs typeface="Courier New" pitchFamily="49" charset="0"/>
                </a:endParaRP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Good – synchronization failure can easily be avoided by providing additional resolution time</a:t>
                </a:r>
              </a:p>
              <a:p>
                <a:pPr lvl="1"/>
                <a:r>
                  <a:rPr lang="en-US" sz="1800" dirty="0" smtClean="0">
                    <a:cs typeface="Courier New" pitchFamily="49" charset="0"/>
                  </a:rPr>
                  <a:t>Bad – minor modification can introduce synchronization failure</a:t>
                </a:r>
              </a:p>
            </p:txBody>
          </p:sp>
        </mc:Choice>
        <mc:Fallback xmlns="">
          <p:sp>
            <p:nvSpPr>
              <p:cNvPr id="5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458201" cy="4787900"/>
              </a:xfrm>
              <a:blipFill rotWithShape="1">
                <a:blip r:embed="rId2"/>
                <a:stretch>
                  <a:fillRect l="-288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1173"/>
            <a:ext cx="6858001" cy="237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3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1" y="1536700"/>
            <a:ext cx="4191000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Synchronize an asynchronous input with system clock</a:t>
            </a:r>
          </a:p>
          <a:p>
            <a:r>
              <a:rPr lang="en-US" sz="2000" dirty="0" smtClean="0">
                <a:cs typeface="Courier New" pitchFamily="49" charset="0"/>
              </a:rPr>
              <a:t>No physical circuit can prevent metastability</a:t>
            </a:r>
          </a:p>
          <a:p>
            <a:r>
              <a:rPr lang="en-US" sz="2000" dirty="0" smtClean="0">
                <a:cs typeface="Courier New" pitchFamily="49" charset="0"/>
              </a:rPr>
              <a:t>Synchronizer just provides enough time for the metastable condition to be “resolved”</a:t>
            </a:r>
          </a:p>
          <a:p>
            <a:r>
              <a:rPr lang="en-US" sz="2000" dirty="0" smtClean="0">
                <a:cs typeface="Courier New" pitchFamily="49" charset="0"/>
              </a:rPr>
              <a:t>Example:</a:t>
            </a:r>
          </a:p>
          <a:p>
            <a:endParaRPr lang="en-US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57324"/>
            <a:ext cx="4197350" cy="49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6482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482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Clock Distribution Network and </a:t>
            </a:r>
            <a:r>
              <a:rPr lang="en-US" sz="2800" dirty="0" smtClean="0"/>
              <a:t>Skew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Multiple Clock System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Metastability and Synchronization Failure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Synchronizer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No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7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8600" y="1919429"/>
                <a:ext cx="25256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0 </m:t>
                      </m:r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𝒎𝒔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9429"/>
                <a:ext cx="252562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One-FF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25617" r="-3427" b="49200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3206326" cy="1775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𝑐𝑜𝑚𝑏𝑖𝑛𝑎𝑡𝑖𝑜𝑛𝑎𝑙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  <m:r>
                        <a:rPr lang="en-US" b="0" i="1" smtClean="0">
                          <a:latin typeface="Cambria Math"/>
                        </a:rPr>
                        <m:t>;12.5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3206326" cy="17757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1919429"/>
                <a:ext cx="5621924" cy="106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𝑐𝑜𝑚𝑏𝑖𝑛𝑎𝑡𝑖𝑜𝑛𝑎𝑙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=16.5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  <m:r>
                        <a:rPr lang="en-US" sz="2000" b="0" i="1" smtClean="0">
                          <a:latin typeface="Cambria Math"/>
                        </a:rPr>
                        <m:t>; 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𝟐𝟕𝟐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  <m:r>
                        <a:rPr lang="en-US" sz="2000" b="1" i="1" smtClean="0">
                          <a:latin typeface="Cambria Math"/>
                        </a:rPr>
                        <m:t>;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𝟖𝟖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919429"/>
                <a:ext cx="5621924" cy="1061444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019115" y="328826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Not a reliable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18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Two-FF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t="50794" r="-3173" b="24023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1919429"/>
                <a:ext cx="3320011" cy="1039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=17.5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𝟑𝟎𝟎𝟎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19429"/>
                <a:ext cx="3320011" cy="1039323"/>
              </a:xfrm>
              <a:prstGeom prst="rect">
                <a:avLst/>
              </a:prstGeom>
              <a:blipFill rotWithShape="1"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19056" y="328826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Most commonly used synchronizer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Circuit</a:t>
            </a:r>
            <a:br>
              <a:rPr lang="en-US" sz="3200" dirty="0" smtClean="0"/>
            </a:br>
            <a:r>
              <a:rPr lang="en-US" sz="2400" dirty="0" smtClean="0"/>
              <a:t>Three-FF Synchronizer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t="74817" r="-2284"/>
          <a:stretch/>
        </p:blipFill>
        <p:spPr bwMode="auto">
          <a:xfrm>
            <a:off x="819827" y="4076700"/>
            <a:ext cx="750434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50 </m:t>
                      </m:r>
                      <m:r>
                        <a:rPr lang="en-US" b="0" i="1" smtClean="0">
                          <a:latin typeface="Cambria Math"/>
                        </a:rPr>
                        <m:t>𝑀𝐻𝑧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2.5 </m:t>
                      </m:r>
                      <m:r>
                        <a:rPr lang="en-US" b="0" i="1" smtClean="0">
                          <a:latin typeface="Cambria Math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1953292" cy="1498744"/>
              </a:xfrm>
              <a:prstGeom prst="rect">
                <a:avLst/>
              </a:prstGeom>
              <a:blipFill rotWithShape="1"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1400" y="1919429"/>
                <a:ext cx="3674276" cy="1039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=30 </m:t>
                      </m:r>
                      <m:r>
                        <a:rPr lang="en-US" sz="2000" b="0" i="1" smtClean="0">
                          <a:latin typeface="Cambria Math"/>
                        </a:rPr>
                        <m:t>𝑛𝑠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𝑴𝑻𝑩𝑭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𝟏𝟔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𝟔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𝒃𝒊𝒍𝒍𝒊𝒐𝒏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19429"/>
                <a:ext cx="3674276" cy="1039323"/>
              </a:xfrm>
              <a:prstGeom prst="rect">
                <a:avLst/>
              </a:prstGeom>
              <a:blipFill rotWithShape="1"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31115" y="328826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cs typeface="Courier New" pitchFamily="49" charset="0"/>
              </a:rPr>
              <a:t>Hardly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13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is Synchronization a “Tricky” Issue?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Metastability is basically an “analog” phenomena</a:t>
            </a:r>
          </a:p>
          <a:p>
            <a:r>
              <a:rPr lang="en-US" sz="2000" dirty="0" smtClean="0">
                <a:cs typeface="Courier New" pitchFamily="49" charset="0"/>
              </a:rPr>
              <a:t>Metastability behavior is described by a random variable</a:t>
            </a:r>
          </a:p>
          <a:p>
            <a:r>
              <a:rPr lang="en-US" sz="2000" dirty="0" smtClean="0">
                <a:cs typeface="Courier New" pitchFamily="49" charset="0"/>
              </a:rPr>
              <a:t>Metastability cannot be easily modeled or simulated in gate level (only ‘X’)</a:t>
            </a:r>
          </a:p>
          <a:p>
            <a:r>
              <a:rPr lang="en-US" sz="2000" dirty="0" smtClean="0">
                <a:cs typeface="Courier New" pitchFamily="49" charset="0"/>
              </a:rPr>
              <a:t>Metastability cannot be easily observed or measured in a physical circuit (e.g., MTBF = 3 months)</a:t>
            </a:r>
          </a:p>
          <a:p>
            <a:r>
              <a:rPr lang="en-US" sz="2000" dirty="0" smtClean="0">
                <a:cs typeface="Courier New" pitchFamily="49" charset="0"/>
              </a:rPr>
              <a:t>MTBF is very sensitive to circuit revision (combinational and routing delays)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8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Methods</a:t>
            </a:r>
            <a:br>
              <a:rPr lang="en-US" sz="3200" dirty="0" smtClean="0"/>
            </a:br>
            <a:r>
              <a:rPr lang="en-US" sz="2400" dirty="0" smtClean="0"/>
              <a:t>Sharing Data Across Clock Domains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FIFO</a:t>
            </a:r>
            <a:r>
              <a:rPr lang="en-US" sz="2000" dirty="0" smtClean="0">
                <a:cs typeface="Courier New" pitchFamily="49" charset="0"/>
              </a:rPr>
              <a:t> – synchronization is needed for empty and full status signals</a:t>
            </a:r>
          </a:p>
          <a:p>
            <a:r>
              <a:rPr lang="en-US" sz="2000" i="1" dirty="0" smtClean="0">
                <a:cs typeface="Courier New" pitchFamily="49" charset="0"/>
              </a:rPr>
              <a:t>Shared Memory</a:t>
            </a:r>
            <a:r>
              <a:rPr lang="en-US" sz="2000" dirty="0" smtClean="0">
                <a:cs typeface="Courier New" pitchFamily="49" charset="0"/>
              </a:rPr>
              <a:t> – synchronization needed for arbitration circuit</a:t>
            </a:r>
          </a:p>
          <a:p>
            <a:r>
              <a:rPr lang="en-US" sz="2000" i="1" dirty="0" smtClean="0">
                <a:cs typeface="Courier New" pitchFamily="49" charset="0"/>
              </a:rPr>
              <a:t>Dual-Port Memory</a:t>
            </a:r>
            <a:r>
              <a:rPr lang="en-US" sz="2000" dirty="0" smtClean="0">
                <a:cs typeface="Courier New" pitchFamily="49" charset="0"/>
              </a:rPr>
              <a:t> – meta-stable condition may occur in the internal arbitration circuit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4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9.5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Asynchronous reset, if used, should be only for system initialization.  It should not be used to clear the registers during regular system operation.</a:t>
            </a:r>
          </a:p>
          <a:p>
            <a:r>
              <a:rPr lang="en-US" sz="2000" dirty="0" smtClean="0">
                <a:cs typeface="Courier New" pitchFamily="49" charset="0"/>
              </a:rPr>
              <a:t>Do not manipulate or gate the clock signal.  Most desired operations can be achieved by using a register with an enable signal.</a:t>
            </a:r>
          </a:p>
          <a:p>
            <a:r>
              <a:rPr lang="en-US" sz="2000" dirty="0" smtClean="0">
                <a:cs typeface="Courier New" pitchFamily="49" charset="0"/>
              </a:rPr>
              <a:t>LFSR is an effective way to construct a counter.  It can be used when the counting patterns are not important.</a:t>
            </a:r>
          </a:p>
          <a:p>
            <a:r>
              <a:rPr lang="en-US" sz="2000" dirty="0" smtClean="0">
                <a:cs typeface="Courier New" pitchFamily="49" charset="0"/>
              </a:rPr>
              <a:t>Throughput and delay are two performance criteria.  Adding a pipeline to a combinational circuit can increase the throughput but not reduce the delay.</a:t>
            </a:r>
          </a:p>
          <a:p>
            <a:r>
              <a:rPr lang="en-US" sz="2000" dirty="0" smtClean="0">
                <a:cs typeface="Courier New" pitchFamily="49" charset="0"/>
              </a:rPr>
              <a:t>The main task of adding a pipeline to a </a:t>
            </a:r>
            <a:r>
              <a:rPr lang="en-US" sz="2000" dirty="0" err="1" smtClean="0">
                <a:cs typeface="Courier New" pitchFamily="49" charset="0"/>
              </a:rPr>
              <a:t>combinatioral</a:t>
            </a:r>
            <a:r>
              <a:rPr lang="en-US" sz="2000" dirty="0" smtClean="0">
                <a:cs typeface="Courier New" pitchFamily="49" charset="0"/>
              </a:rPr>
              <a:t> circuit is to divide the circuit into balanced stages.  Software with retiming capability can aid in this task.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Use of a Clock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Do Not manipulate the clock signal in regular RTL design and synthesis.</a:t>
            </a:r>
          </a:p>
          <a:p>
            <a:r>
              <a:rPr lang="en-US" sz="2000" dirty="0" smtClean="0">
                <a:cs typeface="Courier New" pitchFamily="49" charset="0"/>
              </a:rPr>
              <a:t>Minimize the number of clock signals in a system.</a:t>
            </a:r>
          </a:p>
          <a:p>
            <a:r>
              <a:rPr lang="en-US" sz="2000" dirty="0" smtClean="0">
                <a:cs typeface="Courier New" pitchFamily="49" charset="0"/>
              </a:rPr>
              <a:t>Minimize the number of clock domains (i.e., the number of independent clock signals).  Use a derived clock signal when possible.</a:t>
            </a:r>
          </a:p>
          <a:p>
            <a:r>
              <a:rPr lang="en-US" sz="2000" dirty="0" smtClean="0">
                <a:cs typeface="Courier New" pitchFamily="49" charset="0"/>
              </a:rPr>
              <a:t>If a derived clock signal is needed, manually derive and instantiate the circuit and separate it from the regular synthesis.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83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Synchronizer Guidelines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Synchronize a signal in a single place.</a:t>
            </a:r>
          </a:p>
          <a:p>
            <a:r>
              <a:rPr lang="en-US" sz="2000" dirty="0" smtClean="0">
                <a:cs typeface="Courier New" pitchFamily="49" charset="0"/>
              </a:rPr>
              <a:t>Avoid synchronizing related signals.</a:t>
            </a:r>
          </a:p>
          <a:p>
            <a:r>
              <a:rPr lang="en-US" sz="2000" dirty="0" smtClean="0">
                <a:cs typeface="Courier New" pitchFamily="49" charset="0"/>
              </a:rPr>
              <a:t>Use a glitch-free signal for synchronization.</a:t>
            </a:r>
          </a:p>
          <a:p>
            <a:r>
              <a:rPr lang="en-US" sz="2000" dirty="0" smtClean="0">
                <a:cs typeface="Courier New" pitchFamily="49" charset="0"/>
              </a:rPr>
              <a:t>Reanalyze and examine the synchronizer and MTBF when the device is changed or the clock rate is revised.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8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Clock Distribution Network and Skew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7800" y="76200"/>
            <a:ext cx="7245350" cy="1143000"/>
          </a:xfrm>
        </p:spPr>
        <p:txBody>
          <a:bodyPr/>
          <a:lstStyle/>
          <a:p>
            <a:r>
              <a:rPr lang="en-US" sz="3200" dirty="0" smtClean="0"/>
              <a:t>Synthesis Guidelines</a:t>
            </a:r>
            <a:br>
              <a:rPr lang="en-US" sz="3200" dirty="0" smtClean="0"/>
            </a:br>
            <a:r>
              <a:rPr lang="en-US" sz="2400" dirty="0" smtClean="0"/>
              <a:t>Section 16.11 – Interface Between Clock Domains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Clearly identify the boundary of the clock domain and the signals that cross the domain.</a:t>
            </a:r>
          </a:p>
          <a:p>
            <a:r>
              <a:rPr lang="en-US" sz="2000" dirty="0" smtClean="0">
                <a:cs typeface="Courier New" pitchFamily="49" charset="0"/>
              </a:rPr>
              <a:t>Separate the synchronization circuits and asynchronous interface from the synchronous subsystems, and instantiate them as individual modules.</a:t>
            </a:r>
          </a:p>
          <a:p>
            <a:r>
              <a:rPr lang="en-US" sz="2000" dirty="0" smtClean="0">
                <a:cs typeface="Courier New" pitchFamily="49" charset="0"/>
              </a:rPr>
              <a:t>Use a reliable synchronizer design to provide sufficient metastability resolution time.</a:t>
            </a:r>
          </a:p>
          <a:p>
            <a:r>
              <a:rPr lang="en-US" sz="2000" dirty="0" smtClean="0">
                <a:cs typeface="Courier New" pitchFamily="49" charset="0"/>
              </a:rPr>
              <a:t>Analyze the data transfer protocol over a wide range of scenarios, including faster and slower clock frequencies and different data rates.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3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Clock Distribution Network and </a:t>
            </a:r>
            <a:r>
              <a:rPr lang="en-US" sz="2800" dirty="0" smtClean="0"/>
              <a:t>Skew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Multiple Clock System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Metastability and Synchronization Failure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Synchronizer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 Guidelines</a:t>
            </a: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2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Clock Distribution </a:t>
            </a:r>
            <a:r>
              <a:rPr lang="en-US" sz="3200" dirty="0" smtClean="0"/>
              <a:t>Network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1" y="1536700"/>
            <a:ext cx="4267200" cy="4797426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Ideal clock</a:t>
            </a:r>
            <a:r>
              <a:rPr lang="en-US" sz="2000" dirty="0" smtClean="0">
                <a:cs typeface="Courier New" pitchFamily="49" charset="0"/>
              </a:rPr>
              <a:t> – clock’s rising edges arrive at FFs at the same time</a:t>
            </a:r>
          </a:p>
          <a:p>
            <a:r>
              <a:rPr lang="en-US" sz="2000" dirty="0" smtClean="0">
                <a:cs typeface="Courier New" pitchFamily="49" charset="0"/>
              </a:rPr>
              <a:t>Real implementation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Driving capability of each cell is limited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Need a network of buffers to drive all FFs b/c of fan out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In ASIC: done by clock synthesis (a step in physical synthesis)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In FPGA: pre-fabricated clock distribution network</a:t>
            </a:r>
            <a:endParaRPr lang="en-US" sz="18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35" y="1990725"/>
            <a:ext cx="2062565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97591"/>
            <a:ext cx="1945047" cy="2379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4876800"/>
            <a:ext cx="194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Ideal H-Routing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43035" y="5789057"/>
            <a:ext cx="20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Block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2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Clock Skew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381999" cy="901700"/>
          </a:xfrm>
        </p:spPr>
        <p:txBody>
          <a:bodyPr/>
          <a:lstStyle/>
          <a:p>
            <a:r>
              <a:rPr lang="en-US" sz="2000" i="1" dirty="0" smtClean="0">
                <a:cs typeface="Courier New" pitchFamily="49" charset="0"/>
              </a:rPr>
              <a:t>Skew</a:t>
            </a:r>
            <a:r>
              <a:rPr lang="en-US" sz="2000" dirty="0" smtClean="0">
                <a:cs typeface="Courier New" pitchFamily="49" charset="0"/>
              </a:rPr>
              <a:t> – time difference between two arriving clock edges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48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6108700"/>
            <a:ext cx="8381999" cy="444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cs typeface="Courier New" pitchFamily="49" charset="0"/>
              </a:rPr>
              <a:t>Clock skew actually helps increasing clock rate in this </a:t>
            </a:r>
            <a:r>
              <a:rPr lang="en-US" sz="1800" i="1" dirty="0" smtClean="0">
                <a:cs typeface="Courier New" pitchFamily="49" charset="0"/>
              </a:rPr>
              <a:t>particular</a:t>
            </a:r>
            <a:r>
              <a:rPr lang="en-US" sz="1800" dirty="0" smtClean="0">
                <a:cs typeface="Courier New" pitchFamily="49" charset="0"/>
              </a:rPr>
              <a:t> case</a:t>
            </a:r>
            <a:endParaRPr lang="en-US" sz="2000" dirty="0" smtClean="0">
              <a:cs typeface="Courier New" pitchFamily="49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019800" cy="446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7039" y="5791200"/>
                <a:ext cx="462992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𝒎𝒊𝒏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9" y="5791200"/>
                <a:ext cx="4629922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81000" y="1536700"/>
            <a:ext cx="8381999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cs typeface="Courier New" pitchFamily="49" charset="0"/>
              </a:rPr>
              <a:t>If the clock signal travels from the opposite direction:</a:t>
            </a:r>
          </a:p>
          <a:p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Now the clock skew </a:t>
            </a:r>
            <a:r>
              <a:rPr lang="en-US" sz="1800" i="1" dirty="0" smtClean="0">
                <a:cs typeface="Courier New" pitchFamily="49" charset="0"/>
              </a:rPr>
              <a:t>decreases</a:t>
            </a:r>
            <a:r>
              <a:rPr lang="en-US" sz="1800" dirty="0" smtClean="0">
                <a:cs typeface="Courier New" pitchFamily="49" charset="0"/>
              </a:rPr>
              <a:t> the maximum clock rate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Normally we have to consider the worst case since: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No control on clock routing during synthesis</a:t>
            </a:r>
          </a:p>
          <a:p>
            <a:pPr lvl="2"/>
            <a:r>
              <a:rPr lang="en-US" sz="1600" dirty="0" smtClean="0">
                <a:cs typeface="Courier New" pitchFamily="49" charset="0"/>
              </a:rPr>
              <a:t>Multiple feedback paths</a:t>
            </a:r>
            <a:endParaRPr lang="en-US" sz="1600" dirty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Hold time constraint</a:t>
            </a:r>
          </a:p>
          <a:p>
            <a:pPr lvl="1"/>
            <a:endParaRPr lang="en-US" sz="1800" dirty="0" smtClean="0">
              <a:cs typeface="Courier New" pitchFamily="49" charset="0"/>
            </a:endParaRPr>
          </a:p>
          <a:p>
            <a:pPr lvl="1"/>
            <a:r>
              <a:rPr lang="en-US" sz="1800" dirty="0" smtClean="0">
                <a:cs typeface="Courier New" pitchFamily="49" charset="0"/>
              </a:rPr>
              <a:t>Skew may reduce hold time margin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Hold time violation cannot be corrected in RTL design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Timing Analysis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889994"/>
                <a:ext cx="4629922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𝒎𝒊𝒏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𝒏𝒆𝒙𝒕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𝒎𝒂𝒙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𝒔𝒆𝒕𝒖𝒑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89994"/>
                <a:ext cx="4629922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600" y="3841430"/>
                <a:ext cx="2263568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𝒉𝒐𝒍𝒅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𝒄𝒒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𝒔𝒌𝒆𝒘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41430"/>
                <a:ext cx="2263568" cy="394339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81000" y="1536700"/>
            <a:ext cx="8381999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cs typeface="Courier New" pitchFamily="49" charset="0"/>
              </a:rPr>
              <a:t>Clock skew normally has negative impact on a synchronous sequential circuit</a:t>
            </a:r>
          </a:p>
          <a:p>
            <a:r>
              <a:rPr lang="en-US" sz="2000" dirty="0" smtClean="0">
                <a:cs typeface="Courier New" pitchFamily="49" charset="0"/>
              </a:rPr>
              <a:t>Effect on setup time constraint – required to increase clock period (i.e., reduce clock frequency)</a:t>
            </a:r>
          </a:p>
          <a:p>
            <a:r>
              <a:rPr lang="en-US" sz="2000" dirty="0" smtClean="0">
                <a:cs typeface="Courier New" pitchFamily="49" charset="0"/>
              </a:rPr>
              <a:t>Effect on hold time constraint – may introduce hold-time violation which can</a:t>
            </a:r>
            <a:r>
              <a:rPr lang="en-US" sz="1800" dirty="0" smtClean="0">
                <a:cs typeface="Courier New" pitchFamily="49" charset="0"/>
              </a:rPr>
              <a:t> only be fixed during physical synthesis: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re-route clock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re-place register and combinational logic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add artificial delay logic</a:t>
            </a:r>
          </a:p>
          <a:p>
            <a:r>
              <a:rPr lang="en-US" sz="2000" dirty="0" smtClean="0">
                <a:cs typeface="Courier New" pitchFamily="49" charset="0"/>
              </a:rPr>
              <a:t>Skew within 10% of clock period is usually tolerable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Clock Skew 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Multiple-Clock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1513</Words>
  <Application>Microsoft Office PowerPoint</Application>
  <PresentationFormat>On-screen Show (4:3)</PresentationFormat>
  <Paragraphs>241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Blank Presentation</vt:lpstr>
      <vt:lpstr>ECE 484 - Advanced Digital Systems Design Lecture 13 – Clock and Synchronization</vt:lpstr>
      <vt:lpstr>Lesson Outline</vt:lpstr>
      <vt:lpstr>Clock Distribution Network and Skew</vt:lpstr>
      <vt:lpstr>Clock Distribution Network</vt:lpstr>
      <vt:lpstr>Clock Skew</vt:lpstr>
      <vt:lpstr>Timing Analysis</vt:lpstr>
      <vt:lpstr>Timing Analysis</vt:lpstr>
      <vt:lpstr>Clock Skew Summary</vt:lpstr>
      <vt:lpstr>Multiple-Clock System</vt:lpstr>
      <vt:lpstr>Why Multiple Clocks?</vt:lpstr>
      <vt:lpstr>Derived vs. Independent Clocks</vt:lpstr>
      <vt:lpstr>Metastability and Synchronization Failure</vt:lpstr>
      <vt:lpstr>Timing Analysis of a Synchronous System</vt:lpstr>
      <vt:lpstr>Metastability</vt:lpstr>
      <vt:lpstr>Mean Time Between synchronization Failures (MTBF)</vt:lpstr>
      <vt:lpstr>MTBF Example</vt:lpstr>
      <vt:lpstr>MTBF Observations</vt:lpstr>
      <vt:lpstr>Synchronizer</vt:lpstr>
      <vt:lpstr>Synchronization Circuit</vt:lpstr>
      <vt:lpstr>Synchronization Circuit No Synchronizer</vt:lpstr>
      <vt:lpstr>Synchronization Circuit One-FF Synchronizer</vt:lpstr>
      <vt:lpstr>Synchronization Circuit Two-FF Synchronizer</vt:lpstr>
      <vt:lpstr>Synchronization Circuit Three-FF Synchronizer</vt:lpstr>
      <vt:lpstr>Why is Synchronization a “Tricky” Issue?</vt:lpstr>
      <vt:lpstr>Synchronization Methods Sharing Data Across Clock Domains</vt:lpstr>
      <vt:lpstr>Synthesis Guidelines</vt:lpstr>
      <vt:lpstr>Synthesis Guidelines Section 9.5</vt:lpstr>
      <vt:lpstr>Synthesis Guidelines Section 16.11 – Use of a Clock</vt:lpstr>
      <vt:lpstr>Synthesis Guidelines Section 16.11 – Synchronizer Guidelines</vt:lpstr>
      <vt:lpstr>Synthesis Guidelines Section 16.11 – Interface Between Clock Domains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1503</cp:revision>
  <cp:lastPrinted>2011-08-04T19:34:27Z</cp:lastPrinted>
  <dcterms:created xsi:type="dcterms:W3CDTF">2007-08-09T13:45:40Z</dcterms:created>
  <dcterms:modified xsi:type="dcterms:W3CDTF">2013-02-14T20:55:11Z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