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2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8E1F21-DEFF-427E-B8A1-42E8063637CE}">
  <a:tblStyle styleId="{178E1F21-DEFF-427E-B8A1-42E8063637C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32107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27614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405711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14373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92987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ca" dirty="0"/>
          </a:p>
        </p:txBody>
      </p:sp>
    </p:spTree>
    <p:extLst>
      <p:ext uri="{BB962C8B-B14F-4D97-AF65-F5344CB8AC3E}">
        <p14:creationId xmlns:p14="http://schemas.microsoft.com/office/powerpoint/2010/main" val="106840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‹Nº›</a:t>
            </a:fld>
            <a:endParaRPr lang="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dk2"/>
                </a:solidFill>
              </a:rPr>
              <a:t>‹Nº›</a:t>
            </a:fld>
            <a:endParaRPr lang="ca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‹Nº›</a:t>
            </a:fld>
            <a:endParaRPr lang="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‹Nº›</a:t>
            </a:fld>
            <a:endParaRPr lang="ca"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t="28211" b="27444"/>
          <a:stretch/>
        </p:blipFill>
        <p:spPr>
          <a:xfrm>
            <a:off x="7702867" y="49399"/>
            <a:ext cx="137058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dk2"/>
                </a:solidFill>
              </a:rPr>
              <a:t>‹Nº›</a:t>
            </a:fld>
            <a:endParaRPr lang="ca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dk2"/>
                </a:solidFill>
              </a:rPr>
              <a:t>‹Nº›</a:t>
            </a:fld>
            <a:endParaRPr lang="ca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dk2"/>
                </a:solidFill>
              </a:rPr>
              <a:t>‹Nº›</a:t>
            </a:fld>
            <a:endParaRPr lang="ca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3" name="Shape 5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‹Nº›</a:t>
            </a:fld>
            <a:endParaRPr lang="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dk2"/>
                </a:solidFill>
              </a:rPr>
              <a:t>‹Nº›</a:t>
            </a:fld>
            <a:endParaRPr lang="ca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2" name="Shape 7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‹Nº›</a:t>
            </a:fld>
            <a:endParaRPr lang="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ca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98100" y="1255427"/>
            <a:ext cx="8222100" cy="149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IHLT Project:</a:t>
            </a:r>
            <a:br>
              <a:rPr lang="en-US" dirty="0"/>
            </a:br>
            <a:r>
              <a:rPr lang="en-US" dirty="0"/>
              <a:t>Paraphrase Detection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76488" y="45990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dirty="0"/>
              <a:t>Josep Famadas Alsamora &amp; </a:t>
            </a:r>
            <a:r>
              <a:rPr lang="es-ES" dirty="0"/>
              <a:t>Jordi </a:t>
            </a:r>
            <a:r>
              <a:rPr lang="es-ES" dirty="0" err="1"/>
              <a:t>Riu</a:t>
            </a:r>
            <a:r>
              <a:rPr lang="es-ES" dirty="0"/>
              <a:t> Vicente</a:t>
            </a:r>
            <a:endParaRPr lang="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Metrics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360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Phrasal overlap measure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IDF overlap measure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TF-IDF cosine similarity</a:t>
            </a:r>
            <a:endParaRPr lang="ca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2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marR="0" lvl="0" indent="-2286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Char char="➤"/>
                </a:pPr>
                <a:r>
                  <a:rPr lang="en-US" dirty="0"/>
                  <a:t>Phrasal overlap measure</a:t>
                </a:r>
              </a:p>
              <a:p>
                <a:pPr marL="457200" marR="0" lvl="0" indent="-2286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Char char="➤"/>
                </a:pPr>
                <a:endParaRPr lang="en-US" dirty="0"/>
              </a:p>
              <a:p>
                <a:pPr marL="228600"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</a:rPr>
                        <m:t>𝑠𝑖𝑚𝑖𝑙𝑎𝑟𝑖𝑡𝑦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solidFill>
                                <a:srgbClr val="000000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</a:rPr>
                                    <m:t>𝑜𝑣𝑒𝑟𝑙𝑎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𝑝h𝑟𝑎𝑠𝑒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</a:rPr>
                                    <m:t>𝑙𝑒𝑛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3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49A734-E1BB-44CC-BD3A-D2A9DE849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696" y="1719867"/>
            <a:ext cx="3822607" cy="1004283"/>
          </a:xfrm>
          <a:prstGeom prst="rect">
            <a:avLst/>
          </a:prstGeom>
        </p:spPr>
      </p:pic>
      <p:pic>
        <p:nvPicPr>
          <p:cNvPr id="2050" name="Picture 2" descr="Resultat d'imatges de hyperbolic tangent">
            <a:extLst>
              <a:ext uri="{FF2B5EF4-FFF2-40B4-BE49-F238E27FC236}">
                <a16:creationId xmlns:a16="http://schemas.microsoft.com/office/drawing/2014/main" id="{35A32AD9-A73E-4AEC-801C-1C475CB2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95" y="2633146"/>
            <a:ext cx="1201731" cy="100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marR="0" lvl="0" indent="-2286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Char char="➤"/>
                </a:pPr>
                <a:r>
                  <a:rPr lang="en-US" dirty="0"/>
                  <a:t>IDF overlap measure</a:t>
                </a:r>
              </a:p>
              <a:p>
                <a:pPr marL="228600"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𝐼𝐷𝐹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𝑊𝑜𝑟𝑑</m:t>
                      </m:r>
                      <m:r>
                        <a:rPr lang="en-US" i="1"/>
                        <m:t>)=1+</m:t>
                      </m:r>
                      <m:func>
                        <m:funcPr>
                          <m:ctrlPr>
                            <a:rPr lang="es-E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𝑡𝑜𝑡𝑎𝑙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𝑎𝑚𝑜𝑢𝑛𝑡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𝑜𝑓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𝑠𝑒𝑛𝑡𝑒𝑛𝑐𝑒𝑠</m:t>
                                  </m:r>
                                </m:num>
                                <m:den>
                                  <m:r>
                                    <a:rPr lang="en-US" i="1"/>
                                    <m:t>𝑎𝑚𝑜𝑢𝑛𝑡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𝑜𝑓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𝑠𝑒𝑛𝑡𝑒𝑛𝑐𝑒𝑠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𝑤h𝑒𝑟𝑒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𝑊𝑜𝑟𝑑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𝑎𝑝𝑝𝑒𝑎𝑟𝑠</m:t>
                                  </m:r>
                                  <m:r>
                                    <a:rPr lang="en-US" i="1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28600"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𝑜𝑣𝑒𝑟𝑙𝑎</m:t>
                      </m:r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𝑠𝑖𝑚𝑝𝑙𝑒</m:t>
                          </m:r>
                        </m:sub>
                      </m:sSub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1,</m:t>
                          </m:r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2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n-US" i="1"/>
                            <m:t>|</m:t>
                          </m:r>
                          <m:r>
                            <a:rPr lang="en-US" i="1"/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/>
                            <m:t>∩</m:t>
                          </m:r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2|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/>
                            <m:t>max</m:t>
                          </m:r>
                          <m:r>
                            <a:rPr lang="en-US" i="1"/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  <m:r>
                                <a:rPr lang="en-US" i="1"/>
                                <m:t>1</m:t>
                              </m:r>
                            </m:e>
                          </m:d>
                          <m:r>
                            <a:rPr lang="en-US" i="1"/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  <m:r>
                                <a:rPr lang="en-US" i="1"/>
                                <m:t>2</m:t>
                              </m:r>
                            </m:e>
                          </m:d>
                          <m:r>
                            <a:rPr lang="en-US" i="1"/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4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marR="0" lvl="0" indent="-2286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Char char="➤"/>
                </a:pPr>
                <a:r>
                  <a:rPr lang="en-US" dirty="0"/>
                  <a:t>TF-IDF cosine similarity</a:t>
                </a:r>
              </a:p>
              <a:p>
                <a:pPr marL="228600"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𝑎𝑝𝑝𝑒𝑎𝑟𝑒𝑛𝑐𝑒𝑠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𝑊𝑜𝑟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𝑊𝑜𝑟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/>
              </a:p>
              <a:p>
                <a:pPr marL="228600"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𝑐𝑜𝑠𝑖𝑛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𝑇𝐹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𝐼𝐷𝐹</m:t>
                                      </m:r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𝑇𝐹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𝐼𝐷𝐹</m:t>
                                      </m:r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6000"/>
                <a:ext cx="8520600" cy="333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5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Dimensions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360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Words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Lemmas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endParaRPr lang="en-US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Triples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6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1EAB69B0-DB7D-4CA2-B53C-D5854C3579A9}"/>
              </a:ext>
            </a:extLst>
          </p:cNvPr>
          <p:cNvSpPr/>
          <p:nvPr/>
        </p:nvSpPr>
        <p:spPr>
          <a:xfrm>
            <a:off x="1990164" y="1380932"/>
            <a:ext cx="336176" cy="961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6442F0-2EA0-488E-85AA-621B507DAEE1}"/>
              </a:ext>
            </a:extLst>
          </p:cNvPr>
          <p:cNvSpPr txBox="1"/>
          <p:nvPr/>
        </p:nvSpPr>
        <p:spPr>
          <a:xfrm>
            <a:off x="2531409" y="1707775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Lexical – Part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279206-3F25-4221-A420-3678AF90C5DE}"/>
              </a:ext>
            </a:extLst>
          </p:cNvPr>
          <p:cNvSpPr txBox="1"/>
          <p:nvPr/>
        </p:nvSpPr>
        <p:spPr>
          <a:xfrm>
            <a:off x="2447365" y="3256759"/>
            <a:ext cx="174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Syntactic – Part 2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10F22671-0306-4483-9DA5-A28049694132}"/>
              </a:ext>
            </a:extLst>
          </p:cNvPr>
          <p:cNvSpPr/>
          <p:nvPr/>
        </p:nvSpPr>
        <p:spPr>
          <a:xfrm>
            <a:off x="1990164" y="2929916"/>
            <a:ext cx="336176" cy="961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44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74E033-11B8-44DE-95FE-0AA7A2F2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3" t="7086" r="677" b="30582"/>
          <a:stretch/>
        </p:blipFill>
        <p:spPr>
          <a:xfrm>
            <a:off x="6433210" y="874058"/>
            <a:ext cx="1687605" cy="1614769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Results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7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9371" y="246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85A336-66A0-4BA4-A0BC-B2FF0F686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00"/>
          <a:stretch/>
        </p:blipFill>
        <p:spPr>
          <a:xfrm>
            <a:off x="800968" y="880782"/>
            <a:ext cx="2526711" cy="19878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DDC4FB3-6260-4B62-B007-18051A84C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00"/>
          <a:stretch/>
        </p:blipFill>
        <p:spPr>
          <a:xfrm>
            <a:off x="3490380" y="874058"/>
            <a:ext cx="2526711" cy="19878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91B76AD-937A-4E90-8315-A8331B7B3C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488"/>
          <a:stretch/>
        </p:blipFill>
        <p:spPr>
          <a:xfrm>
            <a:off x="800968" y="2868611"/>
            <a:ext cx="2526711" cy="199048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32E449-9886-4611-BCCB-B09381FD3A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306"/>
          <a:stretch/>
        </p:blipFill>
        <p:spPr>
          <a:xfrm>
            <a:off x="3490380" y="2924736"/>
            <a:ext cx="2526711" cy="19639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B1F3EE6-00D8-4A05-BFC2-BE5F23838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588" y="2488827"/>
            <a:ext cx="2082346" cy="14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Conclusions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360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 The best result is obtained when combining all metrics.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 Generally speaking, the metrics perform better when using lemmas instead of words. This point is accentuated in Jaccard coefficient.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r>
              <a:rPr lang="en-US" dirty="0"/>
              <a:t> The best metric in our case is the recall, which means that, nearly all paraphrases are detected.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➤"/>
            </a:pP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8</a:t>
            </a:fld>
            <a:endParaRPr lang="ca"/>
          </a:p>
        </p:txBody>
      </p:sp>
      <p:sp>
        <p:nvSpPr>
          <p:cNvPr id="2" name="AutoShape 2" descr="Resultat d'imatges de fib upc">
            <a:extLst>
              <a:ext uri="{FF2B5EF4-FFF2-40B4-BE49-F238E27FC236}">
                <a16:creationId xmlns:a16="http://schemas.microsoft.com/office/drawing/2014/main" id="{5D3ACE04-889C-4FAB-87F2-5CF4FCEDC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D0A16-2A47-467D-8037-E2EF5C13A60E}"/>
              </a:ext>
            </a:extLst>
          </p:cNvPr>
          <p:cNvSpPr txBox="1"/>
          <p:nvPr/>
        </p:nvSpPr>
        <p:spPr>
          <a:xfrm>
            <a:off x="7469841" y="87406"/>
            <a:ext cx="1674159" cy="60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32" name="Picture 8" descr="Resultat d'imatges de fib upc">
            <a:extLst>
              <a:ext uri="{FF2B5EF4-FFF2-40B4-BE49-F238E27FC236}">
                <a16:creationId xmlns:a16="http://schemas.microsoft.com/office/drawing/2014/main" id="{6FAA3448-BF0C-4B07-AFAF-3EEB2B40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13448"/>
            <a:ext cx="2642347" cy="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999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143</Words>
  <Application>Microsoft Office PowerPoint</Application>
  <PresentationFormat>Presentación en pantalla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Cambria Math</vt:lpstr>
      <vt:lpstr>Arial</vt:lpstr>
      <vt:lpstr>Roboto</vt:lpstr>
      <vt:lpstr>geometric</vt:lpstr>
      <vt:lpstr>IHLT Project: Paraphrase Detection</vt:lpstr>
      <vt:lpstr>Metrics</vt:lpstr>
      <vt:lpstr>Metrics</vt:lpstr>
      <vt:lpstr>Metrics</vt:lpstr>
      <vt:lpstr>Metrics</vt:lpstr>
      <vt:lpstr>Dimensions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Gestures Recognition using 3D-CNN</dc:title>
  <dc:creator>Josep Famadas</dc:creator>
  <cp:lastModifiedBy>Josep Famadas</cp:lastModifiedBy>
  <cp:revision>14</cp:revision>
  <dcterms:modified xsi:type="dcterms:W3CDTF">2017-12-11T17:46:30Z</dcterms:modified>
</cp:coreProperties>
</file>