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59" r:id="rId6"/>
    <p:sldId id="264" r:id="rId7"/>
    <p:sldId id="260" r:id="rId8"/>
    <p:sldId id="263" r:id="rId9"/>
    <p:sldId id="261" r:id="rId10"/>
    <p:sldId id="262" r:id="rId11"/>
    <p:sldId id="267" r:id="rId12"/>
    <p:sldId id="266" r:id="rId13"/>
    <p:sldId id="269" r:id="rId14"/>
    <p:sldId id="270" r:id="rId15"/>
    <p:sldId id="268" r:id="rId16"/>
  </p:sldIdLst>
  <p:sldSz cx="9144000" cy="6858000" type="screen4x3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8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9088E-1DF9-4FA8-8636-4D8BDE289306}" type="datetimeFigureOut">
              <a:rPr lang="es-ES_tradnl" smtClean="0"/>
              <a:pPr/>
              <a:t>25/10/2010</a:t>
            </a:fld>
            <a:endParaRPr lang="es-ES_tradnl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B2BE-EB8C-4708-9149-0A4BC6FC56DD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9088E-1DF9-4FA8-8636-4D8BDE289306}" type="datetimeFigureOut">
              <a:rPr lang="es-ES_tradnl" smtClean="0"/>
              <a:pPr/>
              <a:t>25/10/2010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B2BE-EB8C-4708-9149-0A4BC6FC56DD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9088E-1DF9-4FA8-8636-4D8BDE289306}" type="datetimeFigureOut">
              <a:rPr lang="es-ES_tradnl" smtClean="0"/>
              <a:pPr/>
              <a:t>25/10/2010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B2BE-EB8C-4708-9149-0A4BC6FC56DD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9088E-1DF9-4FA8-8636-4D8BDE289306}" type="datetimeFigureOut">
              <a:rPr lang="es-ES_tradnl" smtClean="0"/>
              <a:pPr/>
              <a:t>25/10/2010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B2BE-EB8C-4708-9149-0A4BC6FC56DD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9088E-1DF9-4FA8-8636-4D8BDE289306}" type="datetimeFigureOut">
              <a:rPr lang="es-ES_tradnl" smtClean="0"/>
              <a:pPr/>
              <a:t>25/10/2010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B2BE-EB8C-4708-9149-0A4BC6FC56DD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9088E-1DF9-4FA8-8636-4D8BDE289306}" type="datetimeFigureOut">
              <a:rPr lang="es-ES_tradnl" smtClean="0"/>
              <a:pPr/>
              <a:t>25/10/2010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B2BE-EB8C-4708-9149-0A4BC6FC56DD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9088E-1DF9-4FA8-8636-4D8BDE289306}" type="datetimeFigureOut">
              <a:rPr lang="es-ES_tradnl" smtClean="0"/>
              <a:pPr/>
              <a:t>25/10/2010</a:t>
            </a:fld>
            <a:endParaRPr lang="es-ES_tradn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B2BE-EB8C-4708-9149-0A4BC6FC56DD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9088E-1DF9-4FA8-8636-4D8BDE289306}" type="datetimeFigureOut">
              <a:rPr lang="es-ES_tradnl" smtClean="0"/>
              <a:pPr/>
              <a:t>25/10/2010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B2BE-EB8C-4708-9149-0A4BC6FC56DD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9088E-1DF9-4FA8-8636-4D8BDE289306}" type="datetimeFigureOut">
              <a:rPr lang="es-ES_tradnl" smtClean="0"/>
              <a:pPr/>
              <a:t>25/10/2010</a:t>
            </a:fld>
            <a:endParaRPr lang="es-ES_tradn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B2BE-EB8C-4708-9149-0A4BC6FC56DD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9088E-1DF9-4FA8-8636-4D8BDE289306}" type="datetimeFigureOut">
              <a:rPr lang="es-ES_tradnl" smtClean="0"/>
              <a:pPr/>
              <a:t>25/10/2010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B2BE-EB8C-4708-9149-0A4BC6FC56DD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9088E-1DF9-4FA8-8636-4D8BDE289306}" type="datetimeFigureOut">
              <a:rPr lang="es-ES_tradnl" smtClean="0"/>
              <a:pPr/>
              <a:t>25/10/2010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579B2BE-EB8C-4708-9149-0A4BC6FC56DD}" type="slidenum">
              <a:rPr lang="es-ES_tradnl" smtClean="0"/>
              <a:pPr/>
              <a:t>‹Nº›</a:t>
            </a:fld>
            <a:endParaRPr lang="es-ES_tradn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F29088E-1DF9-4FA8-8636-4D8BDE289306}" type="datetimeFigureOut">
              <a:rPr lang="es-ES_tradnl" smtClean="0"/>
              <a:pPr/>
              <a:t>25/10/2010</a:t>
            </a:fld>
            <a:endParaRPr lang="es-ES_tradnl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579B2BE-EB8C-4708-9149-0A4BC6FC56DD}" type="slidenum">
              <a:rPr lang="es-ES_tradnl" smtClean="0"/>
              <a:pPr/>
              <a:t>‹Nº›</a:t>
            </a:fld>
            <a:endParaRPr lang="es-ES_tradnl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00034" y="1928802"/>
            <a:ext cx="7851648" cy="1643074"/>
          </a:xfrm>
        </p:spPr>
        <p:txBody>
          <a:bodyPr>
            <a:normAutofit/>
          </a:bodyPr>
          <a:lstStyle/>
          <a:p>
            <a:r>
              <a:rPr lang="es-MX" sz="4400" dirty="0" smtClean="0"/>
              <a:t>Aplicación de comercio móvil </a:t>
            </a:r>
            <a:r>
              <a:rPr lang="es-MX" sz="4400" dirty="0" err="1" smtClean="0"/>
              <a:t>Android</a:t>
            </a:r>
            <a:r>
              <a:rPr lang="es-MX" sz="4400" dirty="0" smtClean="0"/>
              <a:t> basada en SOA</a:t>
            </a:r>
            <a:endParaRPr lang="es-ES_tradnl" sz="4400" dirty="0"/>
          </a:p>
        </p:txBody>
      </p:sp>
      <p:pic>
        <p:nvPicPr>
          <p:cNvPr id="4" name="3 Imagen" descr="banner%20citii%2020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44001" cy="2133600"/>
          </a:xfrm>
          <a:prstGeom prst="rect">
            <a:avLst/>
          </a:prstGeom>
        </p:spPr>
      </p:pic>
      <p:pic>
        <p:nvPicPr>
          <p:cNvPr id="5" name="4 Imagen" descr="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058" y="3714752"/>
            <a:ext cx="1025777" cy="1000132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571472" y="4929198"/>
            <a:ext cx="8072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dirty="0" smtClean="0"/>
              <a:t>Jorge Fernando </a:t>
            </a:r>
            <a:r>
              <a:rPr lang="es-PE" sz="2400" dirty="0" err="1" smtClean="0"/>
              <a:t>Ambros</a:t>
            </a:r>
            <a:r>
              <a:rPr lang="es-PE" sz="2400" dirty="0" smtClean="0"/>
              <a:t>, Giner </a:t>
            </a:r>
            <a:r>
              <a:rPr lang="es-PE" sz="2400" dirty="0" err="1" smtClean="0"/>
              <a:t>Alor</a:t>
            </a:r>
            <a:r>
              <a:rPr lang="es-PE" sz="2400" dirty="0" smtClean="0"/>
              <a:t> , Ulises Juárez, Ana María Chávez</a:t>
            </a:r>
            <a:endParaRPr lang="es-PE" sz="2400" dirty="0"/>
          </a:p>
        </p:txBody>
      </p:sp>
      <p:sp>
        <p:nvSpPr>
          <p:cNvPr id="7" name="6 CuadroTexto"/>
          <p:cNvSpPr txBox="1"/>
          <p:nvPr/>
        </p:nvSpPr>
        <p:spPr>
          <a:xfrm>
            <a:off x="357158" y="5929330"/>
            <a:ext cx="828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Departamento de Posgrado e Investigación, Instituto Tecnológico de Orizaba, Veracruz</a:t>
            </a:r>
            <a:endParaRPr lang="es-P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/>
          </a:bodyPr>
          <a:lstStyle/>
          <a:p>
            <a:pPr algn="ctr"/>
            <a:r>
              <a:rPr lang="es-PE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Aplicación </a:t>
            </a:r>
            <a:r>
              <a:rPr lang="es-PE" sz="40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Android</a:t>
            </a:r>
            <a:endParaRPr lang="es-PE" sz="40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4" name="3 Imagen" descr="cat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857364"/>
            <a:ext cx="2428892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69 Imagen" descr="productosCatego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3286116" y="1857364"/>
            <a:ext cx="2500330" cy="3786214"/>
          </a:xfrm>
          <a:prstGeom prst="rect">
            <a:avLst/>
          </a:prstGeom>
        </p:spPr>
      </p:pic>
      <p:pic>
        <p:nvPicPr>
          <p:cNvPr id="6" name="71 Imagen" descr="cesta.jpg"/>
          <p:cNvPicPr/>
          <p:nvPr/>
        </p:nvPicPr>
        <p:blipFill>
          <a:blip r:embed="rId4"/>
          <a:stretch>
            <a:fillRect/>
          </a:stretch>
        </p:blipFill>
        <p:spPr>
          <a:xfrm>
            <a:off x="6072198" y="1857364"/>
            <a:ext cx="2357454" cy="37862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/>
          </a:bodyPr>
          <a:lstStyle/>
          <a:p>
            <a:pPr algn="ctr"/>
            <a:r>
              <a:rPr lang="es-PE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Trabajo a futuro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E" dirty="0" smtClean="0"/>
              <a:t>Analizar si es posible adaptar la aplicación de comercio móvil a otro modelo de comercio electrónico .</a:t>
            </a:r>
            <a:endParaRPr lang="es-P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/>
          </a:bodyPr>
          <a:lstStyle/>
          <a:p>
            <a:pPr algn="ctr"/>
            <a:r>
              <a:rPr lang="es-PE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Conclusiones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sz="2400" dirty="0" smtClean="0">
                <a:solidFill>
                  <a:srgbClr val="000000"/>
                </a:solidFill>
              </a:rPr>
              <a:t>El desarrollar una Arquitectura Orientada a Servicios ofrece una nueva forma de comunicación para las aplicaciones </a:t>
            </a:r>
            <a:r>
              <a:rPr lang="es-MX" sz="2400" dirty="0" err="1" smtClean="0">
                <a:solidFill>
                  <a:srgbClr val="000000"/>
                </a:solidFill>
              </a:rPr>
              <a:t>Android</a:t>
            </a:r>
            <a:r>
              <a:rPr lang="es-MX" sz="2400" dirty="0" smtClean="0">
                <a:solidFill>
                  <a:srgbClr val="000000"/>
                </a:solidFill>
              </a:rPr>
              <a:t> mediante servicios Web utilizando SOAP. </a:t>
            </a:r>
          </a:p>
          <a:p>
            <a:pPr algn="just"/>
            <a:r>
              <a:rPr lang="es-MX" sz="2400" dirty="0" smtClean="0">
                <a:solidFill>
                  <a:srgbClr val="000000"/>
                </a:solidFill>
              </a:rPr>
              <a:t>Toda la implementación se realiza solamente con bibliotecas de funciones de código abierto.</a:t>
            </a:r>
          </a:p>
          <a:p>
            <a:pPr algn="just"/>
            <a:r>
              <a:rPr lang="es-MX" sz="2400" dirty="0" smtClean="0">
                <a:solidFill>
                  <a:srgbClr val="000000"/>
                </a:solidFill>
              </a:rPr>
              <a:t>La aplicación de comercio móvil desarrollada provee una funcionalidad similar  a la que tiene una aplicación de comercio electrónico.</a:t>
            </a:r>
            <a:endParaRPr lang="es-PE" sz="2400" dirty="0" smtClean="0">
              <a:solidFill>
                <a:srgbClr val="000000"/>
              </a:solidFill>
            </a:endParaRPr>
          </a:p>
          <a:p>
            <a:endParaRPr lang="es-P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96086"/>
          </a:xfrm>
        </p:spPr>
        <p:txBody>
          <a:bodyPr>
            <a:normAutofit/>
          </a:bodyPr>
          <a:lstStyle/>
          <a:p>
            <a:pPr algn="ctr"/>
            <a:r>
              <a:rPr lang="es-PE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Agradecimientos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571472" y="2143116"/>
            <a:ext cx="78581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400" dirty="0" smtClean="0">
                <a:solidFill>
                  <a:srgbClr val="000000"/>
                </a:solidFill>
              </a:rPr>
              <a:t>Este proyecto es apoyado por  la Dirección General de Educación  Superior Tecnológica (DGEST) . Además, éste trabajo está patrocinado por el Consejo Nacional de Ciencia y Tecnología (CONACYT) y por la Secretaría de Educación Pública (SEP) a través de PROMEP.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/>
          </a:bodyPr>
          <a:lstStyle/>
          <a:p>
            <a:pPr algn="ctr"/>
            <a:r>
              <a:rPr lang="es-PE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Referencias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[1] </a:t>
            </a:r>
            <a:r>
              <a:rPr lang="en-US" dirty="0" err="1" smtClean="0"/>
              <a:t>Erl</a:t>
            </a:r>
            <a:r>
              <a:rPr lang="en-US" dirty="0" smtClean="0"/>
              <a:t> T. Service-Oriented Architecture: Concepts, Technology, and Design. Pearson Education. 2005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[2] </a:t>
            </a:r>
            <a:r>
              <a:rPr lang="en-US" dirty="0" err="1" smtClean="0"/>
              <a:t>Blommnestein</a:t>
            </a:r>
            <a:r>
              <a:rPr lang="en-US" dirty="0" smtClean="0"/>
              <a:t> F. “Procedures for electronic purchasing”. Project Group. 2000</a:t>
            </a:r>
            <a:endParaRPr lang="es-PE" dirty="0" smtClean="0"/>
          </a:p>
          <a:p>
            <a:endParaRPr lang="es-PE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428860" y="2071678"/>
            <a:ext cx="41256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¿Preguntas?</a:t>
            </a:r>
            <a:endParaRPr lang="es-E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2786050" y="3143248"/>
            <a:ext cx="34730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2800" dirty="0" smtClean="0"/>
              <a:t>Contacto:</a:t>
            </a:r>
          </a:p>
          <a:p>
            <a:pPr algn="ctr"/>
            <a:r>
              <a:rPr lang="es-PE" sz="2800" dirty="0" smtClean="0"/>
              <a:t>jfambros@gmail.com</a:t>
            </a:r>
            <a:endParaRPr lang="es-PE" sz="28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4143380"/>
            <a:ext cx="3429024" cy="2448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428596" y="928670"/>
            <a:ext cx="8229600" cy="724648"/>
          </a:xfrm>
        </p:spPr>
        <p:txBody>
          <a:bodyPr>
            <a:normAutofit/>
          </a:bodyPr>
          <a:lstStyle/>
          <a:p>
            <a:pPr algn="ctr"/>
            <a:r>
              <a:rPr lang="es-PE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Muchas gracias por su atención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/>
          </a:bodyPr>
          <a:lstStyle/>
          <a:p>
            <a:pPr algn="ctr"/>
            <a:r>
              <a:rPr lang="es-PE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Contenido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Introducción al comercio móvil.</a:t>
            </a:r>
          </a:p>
          <a:p>
            <a:r>
              <a:rPr lang="es-PE" dirty="0" smtClean="0"/>
              <a:t>Introducción a la plataforma </a:t>
            </a:r>
            <a:r>
              <a:rPr lang="es-PE" dirty="0" err="1" smtClean="0"/>
              <a:t>Android</a:t>
            </a:r>
            <a:r>
              <a:rPr lang="es-PE" dirty="0" smtClean="0"/>
              <a:t>.</a:t>
            </a:r>
          </a:p>
          <a:p>
            <a:r>
              <a:rPr lang="es-PE" dirty="0" smtClean="0"/>
              <a:t>Arquitectura Orientada a Servicios (SOA).</a:t>
            </a:r>
          </a:p>
          <a:p>
            <a:r>
              <a:rPr lang="es-PE" dirty="0" smtClean="0"/>
              <a:t>SOA con </a:t>
            </a:r>
            <a:r>
              <a:rPr lang="es-PE" dirty="0" err="1" smtClean="0"/>
              <a:t>Android</a:t>
            </a:r>
            <a:r>
              <a:rPr lang="es-PE" dirty="0" smtClean="0"/>
              <a:t>.</a:t>
            </a:r>
          </a:p>
          <a:p>
            <a:r>
              <a:rPr lang="es-PE" dirty="0" smtClean="0"/>
              <a:t>Arquitectura lógica.</a:t>
            </a:r>
          </a:p>
          <a:p>
            <a:r>
              <a:rPr lang="es-PE" dirty="0" smtClean="0"/>
              <a:t>Arquitectura física.</a:t>
            </a:r>
          </a:p>
          <a:p>
            <a:r>
              <a:rPr lang="es-PE" dirty="0" smtClean="0"/>
              <a:t>Proceso de compra electrónica.</a:t>
            </a:r>
          </a:p>
          <a:p>
            <a:r>
              <a:rPr lang="es-PE" dirty="0" smtClean="0"/>
              <a:t>Aplicación </a:t>
            </a:r>
            <a:r>
              <a:rPr lang="es-PE" dirty="0" err="1" smtClean="0"/>
              <a:t>Android</a:t>
            </a:r>
            <a:r>
              <a:rPr lang="es-PE" dirty="0" smtClean="0"/>
              <a:t>.</a:t>
            </a:r>
          </a:p>
          <a:p>
            <a:endParaRPr lang="es-PE" dirty="0" smtClean="0"/>
          </a:p>
          <a:p>
            <a:endParaRPr lang="es-PE" dirty="0" smtClean="0"/>
          </a:p>
          <a:p>
            <a:endParaRPr lang="es-P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96086"/>
          </a:xfrm>
        </p:spPr>
        <p:txBody>
          <a:bodyPr>
            <a:normAutofit/>
          </a:bodyPr>
          <a:lstStyle/>
          <a:p>
            <a:pPr algn="ctr"/>
            <a:r>
              <a:rPr lang="es-MX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Introducción al comercio móvil</a:t>
            </a:r>
            <a:endParaRPr lang="es-ES_tradnl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2400" dirty="0" smtClean="0">
                <a:solidFill>
                  <a:srgbClr val="000000"/>
                </a:solidFill>
              </a:rPr>
              <a:t>Es una rama del comercio electrónico.</a:t>
            </a:r>
          </a:p>
          <a:p>
            <a:pPr algn="just"/>
            <a:r>
              <a:rPr lang="es-MX" sz="2400" dirty="0" smtClean="0">
                <a:solidFill>
                  <a:srgbClr val="000000"/>
                </a:solidFill>
              </a:rPr>
              <a:t>Es realizar transacciones electrónicas de negocios tales como servicios financieros o compra/venta de productos y/o servicios, pero con la gran propiedad que se hace desde un dispositivo inalámbrico.</a:t>
            </a:r>
          </a:p>
          <a:p>
            <a:pPr algn="just"/>
            <a:endParaRPr lang="es-ES_tradnl" sz="2400" dirty="0"/>
          </a:p>
        </p:txBody>
      </p:sp>
      <p:pic>
        <p:nvPicPr>
          <p:cNvPr id="4" name="5 Imagen" descr="img_comercio_electronico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84" y="4286256"/>
            <a:ext cx="292417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/>
          </a:bodyPr>
          <a:lstStyle/>
          <a:p>
            <a:pPr algn="ctr"/>
            <a:r>
              <a:rPr lang="es-MX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Introducción a la plataforma </a:t>
            </a:r>
            <a:r>
              <a:rPr lang="es-MX" sz="40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Android</a:t>
            </a:r>
            <a:endParaRPr lang="es-ES_tradnl" sz="40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681550"/>
          </a:xfrm>
        </p:spPr>
        <p:txBody>
          <a:bodyPr>
            <a:normAutofit/>
          </a:bodyPr>
          <a:lstStyle/>
          <a:p>
            <a:pPr algn="just"/>
            <a:r>
              <a:rPr lang="es-MX" sz="2400" dirty="0" smtClean="0">
                <a:solidFill>
                  <a:srgbClr val="000000"/>
                </a:solidFill>
              </a:rPr>
              <a:t>Plataforma Open </a:t>
            </a:r>
            <a:r>
              <a:rPr lang="es-MX" sz="2400" dirty="0" err="1" smtClean="0">
                <a:solidFill>
                  <a:srgbClr val="000000"/>
                </a:solidFill>
              </a:rPr>
              <a:t>Source</a:t>
            </a:r>
            <a:r>
              <a:rPr lang="es-MX" sz="2400" dirty="0" smtClean="0">
                <a:solidFill>
                  <a:srgbClr val="000000"/>
                </a:solidFill>
              </a:rPr>
              <a:t> de software para dispositivos móviles, es</a:t>
            </a:r>
            <a:r>
              <a:rPr lang="en-US" sz="2400" dirty="0" smtClean="0">
                <a:solidFill>
                  <a:srgbClr val="000000"/>
                </a:solidFill>
              </a:rPr>
              <a:t> el </a:t>
            </a:r>
            <a:r>
              <a:rPr lang="en-US" sz="2400" dirty="0" err="1" smtClean="0">
                <a:solidFill>
                  <a:srgbClr val="000000"/>
                </a:solidFill>
              </a:rPr>
              <a:t>producto</a:t>
            </a:r>
            <a:r>
              <a:rPr lang="en-US" sz="2400" dirty="0" smtClean="0">
                <a:solidFill>
                  <a:srgbClr val="000000"/>
                </a:solidFill>
              </a:rPr>
              <a:t> de Google en </a:t>
            </a:r>
            <a:r>
              <a:rPr lang="en-US" sz="2400" dirty="0" err="1" smtClean="0">
                <a:solidFill>
                  <a:srgbClr val="000000"/>
                </a:solidFill>
              </a:rPr>
              <a:t>conjunto</a:t>
            </a:r>
            <a:r>
              <a:rPr lang="en-US" sz="2400" dirty="0" smtClean="0">
                <a:solidFill>
                  <a:srgbClr val="000000"/>
                </a:solidFill>
              </a:rPr>
              <a:t> con la Open Handset Alliance.</a:t>
            </a:r>
          </a:p>
          <a:p>
            <a:pPr algn="just"/>
            <a:r>
              <a:rPr lang="en-US" sz="2400" dirty="0" err="1" smtClean="0">
                <a:solidFill>
                  <a:srgbClr val="000000"/>
                </a:solidFill>
              </a:rPr>
              <a:t>Basado</a:t>
            </a:r>
            <a:r>
              <a:rPr lang="en-US" sz="2400" dirty="0" smtClean="0">
                <a:solidFill>
                  <a:srgbClr val="000000"/>
                </a:solidFill>
              </a:rPr>
              <a:t> en el kernel de Linux.</a:t>
            </a:r>
          </a:p>
          <a:p>
            <a:pPr algn="just"/>
            <a:r>
              <a:rPr lang="en-US" sz="2400" dirty="0" smtClean="0">
                <a:solidFill>
                  <a:srgbClr val="000000"/>
                </a:solidFill>
              </a:rPr>
              <a:t>Las </a:t>
            </a:r>
            <a:r>
              <a:rPr lang="en-US" sz="2400" dirty="0" err="1" smtClean="0">
                <a:solidFill>
                  <a:srgbClr val="000000"/>
                </a:solidFill>
              </a:rPr>
              <a:t>aplicaciones</a:t>
            </a:r>
            <a:r>
              <a:rPr lang="en-US" sz="2400" dirty="0" smtClean="0">
                <a:solidFill>
                  <a:srgbClr val="000000"/>
                </a:solidFill>
              </a:rPr>
              <a:t> se </a:t>
            </a:r>
            <a:r>
              <a:rPr lang="en-US" sz="2400" dirty="0" err="1" smtClean="0">
                <a:solidFill>
                  <a:srgbClr val="000000"/>
                </a:solidFill>
              </a:rPr>
              <a:t>programan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utilizando</a:t>
            </a:r>
            <a:r>
              <a:rPr lang="en-US" sz="2400" dirty="0" smtClean="0">
                <a:solidFill>
                  <a:srgbClr val="000000"/>
                </a:solidFill>
              </a:rPr>
              <a:t> Java.</a:t>
            </a:r>
          </a:p>
          <a:p>
            <a:pPr algn="just"/>
            <a:r>
              <a:rPr lang="es-ES_tradnl" sz="2400" dirty="0" smtClean="0"/>
              <a:t>Máquina virtual </a:t>
            </a:r>
            <a:r>
              <a:rPr lang="es-ES_tradnl" sz="2400" dirty="0" err="1" smtClean="0"/>
              <a:t>Dalvik</a:t>
            </a:r>
            <a:r>
              <a:rPr lang="es-ES_tradnl" sz="2400" dirty="0" smtClean="0"/>
              <a:t>: optimizada para dispositivos móviles (No es la VM de </a:t>
            </a:r>
            <a:r>
              <a:rPr lang="es-ES_tradnl" sz="2400" dirty="0" err="1" smtClean="0"/>
              <a:t>Sun</a:t>
            </a:r>
            <a:r>
              <a:rPr lang="es-ES_tradnl" sz="2400" dirty="0" smtClean="0"/>
              <a:t>).</a:t>
            </a:r>
            <a:endParaRPr lang="es-ES_tradnl" sz="24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4643446"/>
            <a:ext cx="2800800" cy="2000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96086"/>
          </a:xfrm>
        </p:spPr>
        <p:txBody>
          <a:bodyPr>
            <a:normAutofit fontScale="90000"/>
          </a:bodyPr>
          <a:lstStyle/>
          <a:p>
            <a:pPr algn="ctr"/>
            <a:r>
              <a:rPr lang="es-MX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Arquitectura Orientada a Servicios (SOA)</a:t>
            </a:r>
            <a:endParaRPr lang="es-ES_tradnl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714488"/>
            <a:ext cx="8229600" cy="3422346"/>
          </a:xfrm>
        </p:spPr>
        <p:txBody>
          <a:bodyPr>
            <a:normAutofit/>
          </a:bodyPr>
          <a:lstStyle/>
          <a:p>
            <a:pPr algn="just"/>
            <a:r>
              <a:rPr lang="es-PE" sz="2400" dirty="0" smtClean="0"/>
              <a:t>Permite que las aplicaciones de negocio se fragmenten en elementos individuales[1].</a:t>
            </a:r>
          </a:p>
          <a:p>
            <a:pPr algn="just"/>
            <a:r>
              <a:rPr lang="es-PE" sz="2400" dirty="0" smtClean="0"/>
              <a:t>Utilizan estándares de la industria como XML, WSDL (Web </a:t>
            </a:r>
            <a:r>
              <a:rPr lang="es-PE" sz="2400" dirty="0" err="1" smtClean="0"/>
              <a:t>Services</a:t>
            </a:r>
            <a:r>
              <a:rPr lang="es-PE" sz="2400" dirty="0" smtClean="0"/>
              <a:t> </a:t>
            </a:r>
            <a:r>
              <a:rPr lang="es-PE" sz="2400" dirty="0" err="1" smtClean="0"/>
              <a:t>Description</a:t>
            </a:r>
            <a:r>
              <a:rPr lang="es-PE" sz="2400" dirty="0" smtClean="0"/>
              <a:t> </a:t>
            </a:r>
            <a:r>
              <a:rPr lang="es-PE" sz="2400" dirty="0" err="1" smtClean="0"/>
              <a:t>Languaje</a:t>
            </a:r>
            <a:r>
              <a:rPr lang="es-PE" sz="2400" dirty="0" smtClean="0"/>
              <a:t>) y SOAP.</a:t>
            </a:r>
            <a:endParaRPr lang="es-MX" sz="2400" dirty="0" smtClean="0"/>
          </a:p>
          <a:p>
            <a:pPr algn="just"/>
            <a:r>
              <a:rPr lang="es-PE" sz="2400" dirty="0" smtClean="0"/>
              <a:t>Los protocolos de comunicación utilizados por los servicios Web son independientes del sistema operativo, plataforma y lenguaje de programación.</a:t>
            </a:r>
          </a:p>
          <a:p>
            <a:pPr algn="just"/>
            <a:r>
              <a:rPr lang="es-MX" sz="2400" dirty="0" smtClean="0"/>
              <a:t>Existe una alta reutilización.</a:t>
            </a:r>
          </a:p>
        </p:txBody>
      </p:sp>
      <p:pic>
        <p:nvPicPr>
          <p:cNvPr id="5" name="0 Imagen" descr="servicio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6000760" y="4357670"/>
            <a:ext cx="2928958" cy="2500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/>
          </a:bodyPr>
          <a:lstStyle/>
          <a:p>
            <a:pPr algn="ctr"/>
            <a:r>
              <a:rPr lang="es-PE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SOA con </a:t>
            </a:r>
            <a:r>
              <a:rPr lang="es-PE" sz="40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Android</a:t>
            </a:r>
            <a:endParaRPr lang="es-PE" sz="40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sz="2400" dirty="0" smtClean="0"/>
              <a:t>Los dispositivos móviles con el sistema operativo </a:t>
            </a:r>
            <a:r>
              <a:rPr lang="es-MX" sz="2400" dirty="0" err="1" smtClean="0"/>
              <a:t>Android</a:t>
            </a:r>
            <a:r>
              <a:rPr lang="es-MX" sz="2400" dirty="0" smtClean="0"/>
              <a:t> no soportan directamente el tratamiento de SOAP.</a:t>
            </a:r>
          </a:p>
          <a:p>
            <a:pPr algn="just"/>
            <a:r>
              <a:rPr lang="es-MX" sz="2400" dirty="0" smtClean="0"/>
              <a:t>Para habilitar el uso de servicios Web </a:t>
            </a:r>
            <a:r>
              <a:rPr lang="es-ES" sz="2400" dirty="0" smtClean="0"/>
              <a:t>se requiere que la biblioteca de funciones  </a:t>
            </a:r>
            <a:r>
              <a:rPr lang="es-ES" sz="2400" dirty="0" err="1" smtClean="0"/>
              <a:t>kSOAP</a:t>
            </a:r>
            <a:r>
              <a:rPr lang="es-ES" sz="2400" dirty="0" smtClean="0"/>
              <a:t> sea parte de la aplicación.</a:t>
            </a:r>
            <a:endParaRPr lang="es-ES_tradnl" sz="2400" dirty="0" smtClean="0"/>
          </a:p>
          <a:p>
            <a:endParaRPr lang="es-PE" dirty="0"/>
          </a:p>
        </p:txBody>
      </p:sp>
      <p:pic>
        <p:nvPicPr>
          <p:cNvPr id="1026" name="Picture 2" descr="androidKsoa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4000504"/>
            <a:ext cx="1714512" cy="234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96086"/>
          </a:xfrm>
        </p:spPr>
        <p:txBody>
          <a:bodyPr>
            <a:normAutofit/>
          </a:bodyPr>
          <a:lstStyle/>
          <a:p>
            <a:pPr algn="ctr"/>
            <a:r>
              <a:rPr lang="es-MX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Arquitectura lógica</a:t>
            </a:r>
            <a:endParaRPr lang="es-ES_tradnl" sz="40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4" name="70 Imagen" descr="CapasVert10pts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472" y="2000240"/>
            <a:ext cx="8001056" cy="2786082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28596" y="5214950"/>
            <a:ext cx="8438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 smtClean="0"/>
              <a:t>Arquitectura desarrollada para la aplicación de comercio móvil</a:t>
            </a:r>
            <a:endParaRPr lang="es-PE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/>
          </a:bodyPr>
          <a:lstStyle/>
          <a:p>
            <a:pPr algn="ctr"/>
            <a:r>
              <a:rPr lang="es-PE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Arquitectura física</a:t>
            </a:r>
          </a:p>
        </p:txBody>
      </p:sp>
      <p:pic>
        <p:nvPicPr>
          <p:cNvPr id="4" name="85 Imagen" descr="arquitecturaFisica2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071538" y="1571612"/>
            <a:ext cx="7500990" cy="48577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/>
          </a:bodyPr>
          <a:lstStyle/>
          <a:p>
            <a:pPr algn="ctr"/>
            <a:r>
              <a:rPr lang="es-PE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Proceso de compra electrónica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279206"/>
          </a:xfrm>
        </p:spPr>
        <p:txBody>
          <a:bodyPr/>
          <a:lstStyle/>
          <a:p>
            <a:pPr algn="just"/>
            <a:r>
              <a:rPr lang="es-ES" dirty="0" smtClean="0"/>
              <a:t>Proceso de compra electrónica propuesta por </a:t>
            </a:r>
            <a:r>
              <a:rPr lang="es-ES" dirty="0" err="1" smtClean="0"/>
              <a:t>Blommenstein</a:t>
            </a:r>
            <a:r>
              <a:rPr lang="es-ES" dirty="0" smtClean="0"/>
              <a:t>[2].</a:t>
            </a:r>
            <a:endParaRPr lang="es-PE" dirty="0" smtClean="0"/>
          </a:p>
        </p:txBody>
      </p:sp>
      <p:pic>
        <p:nvPicPr>
          <p:cNvPr id="4" name="24 Imagen" descr="procesoCompraGral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5853" y="3214686"/>
            <a:ext cx="6786610" cy="10001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233</TotalTime>
  <Words>472</Words>
  <Application>Microsoft Office PowerPoint</Application>
  <PresentationFormat>Presentación en pantalla (4:3)</PresentationFormat>
  <Paragraphs>51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Flujo</vt:lpstr>
      <vt:lpstr>Aplicación de comercio móvil Android basada en SOA</vt:lpstr>
      <vt:lpstr>Contenido</vt:lpstr>
      <vt:lpstr>Introducción al comercio móvil</vt:lpstr>
      <vt:lpstr>Introducción a la plataforma Android</vt:lpstr>
      <vt:lpstr>Arquitectura Orientada a Servicios (SOA)</vt:lpstr>
      <vt:lpstr>SOA con Android</vt:lpstr>
      <vt:lpstr>Arquitectura lógica</vt:lpstr>
      <vt:lpstr>Arquitectura física</vt:lpstr>
      <vt:lpstr>Proceso de compra electrónica</vt:lpstr>
      <vt:lpstr>Aplicación Android</vt:lpstr>
      <vt:lpstr>Trabajo a futuro</vt:lpstr>
      <vt:lpstr>Conclusiones</vt:lpstr>
      <vt:lpstr>Agradecimientos</vt:lpstr>
      <vt:lpstr>Referencias</vt:lpstr>
      <vt:lpstr>Muchas gracias por su atención</vt:lpstr>
    </vt:vector>
  </TitlesOfParts>
  <Company>Windows uE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Aplicación de comercio móvil Android basada en SOA</dc:title>
  <dc:creator>WinuE</dc:creator>
  <cp:lastModifiedBy>WINLEONIC</cp:lastModifiedBy>
  <cp:revision>49</cp:revision>
  <dcterms:created xsi:type="dcterms:W3CDTF">2010-10-10T11:08:01Z</dcterms:created>
  <dcterms:modified xsi:type="dcterms:W3CDTF">2010-10-25T06:10:27Z</dcterms:modified>
</cp:coreProperties>
</file>