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8" r:id="rId3"/>
    <p:sldId id="260" r:id="rId4"/>
    <p:sldId id="257" r:id="rId5"/>
    <p:sldId id="261" r:id="rId6"/>
    <p:sldId id="262" r:id="rId7"/>
    <p:sldId id="259" r:id="rId8"/>
    <p:sldId id="263" r:id="rId9"/>
    <p:sldId id="264" r:id="rId10"/>
    <p:sldId id="266" r:id="rId11"/>
    <p:sldId id="265" r:id="rId12"/>
    <p:sldId id="267" r:id="rId13"/>
    <p:sldId id="270" r:id="rId14"/>
    <p:sldId id="271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58889" autoAdjust="0"/>
  </p:normalViewPr>
  <p:slideViewPr>
    <p:cSldViewPr snapToGrid="0">
      <p:cViewPr varScale="1">
        <p:scale>
          <a:sx n="49" d="100"/>
          <a:sy n="49" d="100"/>
        </p:scale>
        <p:origin x="10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040947-EDA1-4685-BEEE-DAB199198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CD805-3E50-4E4C-A9CF-55C8C47A307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4C2CA-E7F7-4394-A9CB-9BC6494E4A3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79524C6-53C2-4896-BD1E-2E29BC5CA6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E3054D3-8544-4466-9BC4-53BFC7AD0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59A1-666F-479D-BD8D-6FDDD47BB8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DF1F1-5DF2-4D69-A2CE-B5BF4FAEC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B45D0-C0F2-48E5-ADE0-F93653F639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B45D0-C0F2-48E5-ADE0-F93653F639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5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4 features: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Serum_sodium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Serum_creatinine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Ejection_fraction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B45D0-C0F2-48E5-ADE0-F93653F639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39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isn’t a clinical feature</a:t>
            </a:r>
          </a:p>
          <a:p>
            <a:r>
              <a:rPr lang="en-US" dirty="0"/>
              <a:t>For new patients, doctors only have clinical features to base off of</a:t>
            </a:r>
          </a:p>
          <a:p>
            <a:r>
              <a:rPr lang="en-US" dirty="0"/>
              <a:t>And of the 3 that’s left, </a:t>
            </a:r>
            <a:r>
              <a:rPr lang="en-US" dirty="0" err="1"/>
              <a:t>serum_sodium</a:t>
            </a:r>
            <a:r>
              <a:rPr lang="en-US" dirty="0"/>
              <a:t> is definitely not as important</a:t>
            </a:r>
          </a:p>
          <a:p>
            <a:r>
              <a:rPr lang="en-US" dirty="0"/>
              <a:t>So without time, the accuracy of the model decreases significantly, but in a clinical setting, it makes sense that taking into account only serum creatinine and ejection fraction might be enough to predict a patient’s survival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Ranking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Biostatistics tests (Man-Whitney, Pearson correlation coefficient and chi squared test) to identify serum creatinine and ejection fraction as top two most important features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 feature ranking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Survival machine learning prediction on serum creatinine and ejection fraction alone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executions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70-30 but different balance ratios for each execution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 and gradient boosting – 58.5%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SVM radial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B45D0-C0F2-48E5-ADE0-F93653F639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7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Ranking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Biostatistics tests (Man-Whitney, Pearson correlation coefficient and chi squared test) to identify serum creatinine and ejection fraction as top two most important features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forest feature ranking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B45D0-C0F2-48E5-ADE0-F93653F639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Modeling survival for heart failure (and CVDs in general) is still a problem nowadays, both in terms of achieving high prediction accuracy and identifying the driving factors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modest accuracy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becoming a new supporting tool for physicians when predicting if a heart failure patient will survive or not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serum creatinine and ejection fraction as the two most relevant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B45D0-C0F2-48E5-ADE0-F93653F639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Age: 40-95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Sex – 105 women (0), 194 men (1)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Pretty evenly distributed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Creatinine_phosphokinase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CPK flows into the blood when muscle tissue gets damaged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levels indicate possible heart failure or injury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patients have lower levels of CPK, so proportionally, more deaths with more common CPK levels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 not be an important indictor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Serum_creatinine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waste product generated by creatine when a muscle breaks down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renal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dysfuction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high</a:t>
            </a:r>
          </a:p>
          <a:p>
            <a:pPr lvl="2"/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 of more normally distributed deaths compared to survivors</a:t>
            </a:r>
          </a:p>
          <a:p>
            <a:pPr lvl="2"/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skewed to the left for the patients who died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- follow-up period in days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Interesting because maybe doctors already identified these patients as higher risk so their follow up period duration was shorter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didn’t indicate what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followups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were for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Ejection_fraction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% of blood pumped out by the left ventricle with each contraction. Normal is 50-70%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makes sense that patients with lower EF died than survived</a:t>
            </a:r>
          </a:p>
          <a:p>
            <a:pPr lvl="1"/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Platelets - Number of platelets in blood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normal distribution so might not be as important a factor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Serum_sodium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level of sodium in blood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/L); low levels could be caused by heart failure. Normal is 135-145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miliequivalents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/liter)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Mineral needed for correct functioning of muscles and nerves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Survivors – skewed left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B45D0-C0F2-48E5-ADE0-F93653F639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4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Anaemia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deficiency of red blood cells—reduced oxygen flow to organs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High_blood_pressure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Diabetes 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Smoking 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DEATH_EVENT – target variable that states if a patient died or survived before the end of the follow-up period (130 on average)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For each feature, for each category or having vs not having, it seems that the ratio of the patients who died is 1:3 or about 30%--interesting ratio</a:t>
            </a:r>
          </a:p>
          <a:p>
            <a:r>
              <a:rPr lang="en-US" dirty="0"/>
              <a:t>Could be an indicator that they’re not as important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B45D0-C0F2-48E5-ADE0-F93653F639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09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Correlation heatmap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serum_sodium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-0.20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age                  0.25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ejection_fraction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-0.27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serum_creatinine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0.29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time                -0.53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Importance using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ExtraTreesClassifier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Serum_sodium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Serum_creatinine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Ejection_fraction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B45D0-C0F2-48E5-ADE0-F93653F639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75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Serum_sodium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Serum_creatinine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Ejection_fraction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B45D0-C0F2-48E5-ADE0-F93653F639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1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-time is important because doctors probably schedule earlier </a:t>
            </a:r>
            <a:r>
              <a:rPr lang="en-US" dirty="0" err="1"/>
              <a:t>followups</a:t>
            </a:r>
            <a:r>
              <a:rPr lang="en-US" dirty="0"/>
              <a:t> for patients with more severe situations</a:t>
            </a:r>
          </a:p>
          <a:p>
            <a:r>
              <a:rPr lang="en-US" dirty="0"/>
              <a:t>-however, the dataset didn’t indicate what the </a:t>
            </a:r>
            <a:r>
              <a:rPr lang="en-US" dirty="0" err="1"/>
              <a:t>followups</a:t>
            </a:r>
            <a:r>
              <a:rPr lang="en-US" dirty="0"/>
              <a:t> were for (i.e. regular checkup,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B45D0-C0F2-48E5-ADE0-F93653F639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6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-at this point, 4 features: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Serum_sodium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Serum_creatinine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Ejection_fraction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B45D0-C0F2-48E5-ADE0-F93653F639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B45D0-C0F2-48E5-ADE0-F93653F639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1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759F-7463-4DEE-9834-2575D8467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9839B-548B-4E87-B122-2AFBAA23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DF64D-044F-4038-90A3-6E0F78C8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10D9-C597-4E4F-815A-F080A178968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EE2F-FFFD-439C-A690-8EEB29B9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1FC16-D1AF-451B-AD82-2E1D328F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2E33-B3E4-485D-A7D8-4C1BB0F0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F541-1DD8-4EEA-88AF-F04261C2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007C8-F4C9-4AF4-8AC6-04914C031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0A1EB-9952-4152-83BC-6D079932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10D9-C597-4E4F-815A-F080A178968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C6A4-6B9F-48D1-930C-C60D21D8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D70B-BCCC-45D1-9661-C490F501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2E33-B3E4-485D-A7D8-4C1BB0F0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2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71BA3-3E42-4EC0-92EA-3AC9AB69C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D6971-3AD4-497B-B748-1940705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7D9E-CA73-4E72-92F7-C357F519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10D9-C597-4E4F-815A-F080A178968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4F2D-E982-4182-90A8-86FE425D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3739-62EF-4B0E-8F8D-65486D76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2E33-B3E4-485D-A7D8-4C1BB0F0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4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CBF1-000C-4DDC-92BA-28DCDCA1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1C551-12D6-4A59-B670-F4BC7305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1D413-842B-4A37-84D4-B840D4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10D9-C597-4E4F-815A-F080A178968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61882-FE09-4B87-8A85-ACA4E83E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EA9EE-2074-4620-AEB9-53843191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2E33-B3E4-485D-A7D8-4C1BB0F0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57AC-7FF9-4BDB-A02E-491B94B7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034C-0456-49BE-95BE-CEA6E7A62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1D5B6-C8DC-47AD-B61A-8B255AFC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10D9-C597-4E4F-815A-F080A178968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0304D-E8BE-4B58-8E56-0B9B16F4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450F9-586E-44A5-8FA1-F1A15C98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2E33-B3E4-485D-A7D8-4C1BB0F0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A2BE-6D6A-4736-A23C-45C8045D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B829-AE80-476C-8CA3-B8051472F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8F0F8-146F-4237-9E5F-CDFF2B3B1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A3FBB-1B52-45B5-AABE-B805B363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10D9-C597-4E4F-815A-F080A178968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AD5F0-6C10-440F-A7EB-612F6C34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FD7FF-6D1A-43A2-8201-D7CD6A39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2E33-B3E4-485D-A7D8-4C1BB0F0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6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A68-0441-4C4E-A0D5-F5929D46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020C6-ED1D-4A35-A2BB-1C987FC0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B10E9-310E-4A2E-89E0-33F8AE487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94138-E75E-4FAC-BE56-B02429100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CF2A6-EA7E-424C-AE20-CDE0BA403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6147A-81CF-4045-A920-4DE6460D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10D9-C597-4E4F-815A-F080A178968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043C4-BC76-44AE-AA4B-656D9BC8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16EBB-0E52-4A04-8C98-A0B64135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2E33-B3E4-485D-A7D8-4C1BB0F0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A146-9A5C-4EF4-BCD1-2103AE0C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341CB-C358-44B6-A22C-E50F5B9D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10D9-C597-4E4F-815A-F080A178968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23352-A219-4CC2-8447-04F7E26B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D2145-936A-463F-9CE1-10A4027B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2E33-B3E4-485D-A7D8-4C1BB0F0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3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DBA56-F41B-4336-884D-6ABAA285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10D9-C597-4E4F-815A-F080A178968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7DA1F-B1E8-4ADB-A1F2-EAEF8FE9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6137D-7922-44E3-8C78-0ACDB035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2E33-B3E4-485D-A7D8-4C1BB0F0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2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E04B-6E59-4768-8DB7-6C4C9D84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D6E4-81B8-45B6-A69C-4FEB2737A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6DABA-6CCF-49CB-BF55-3029567BA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32F-CA65-42C6-AB5C-0E01D8FC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10D9-C597-4E4F-815A-F080A178968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36FD-0B14-486F-8BBC-029046CB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5C0BD-0145-4A0A-80EB-DB0C93B2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2E33-B3E4-485D-A7D8-4C1BB0F0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0460-D56A-49AC-9EEC-1C333B28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CE8FC-9A5E-45FD-929C-F3CFB78B5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B5E27-3A70-4EAE-AD7B-2E5D8BDE9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76ABD-E649-49A4-BD9C-D8118D1B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10D9-C597-4E4F-815A-F080A178968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9D5F-1A59-4C65-97B2-09EC038F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C6635-B736-416E-BD19-00AD2F03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2E33-B3E4-485D-A7D8-4C1BB0F0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3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4E313-2DCD-4105-AF36-76F41035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4CF52-73E5-40DB-BD1F-1D1EB5B3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0B2DD-06C6-4F55-8215-9EB34B396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F10D9-C597-4E4F-815A-F080A178968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AC9C7-D0DD-4A8E-9251-E7E40537D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84132-8C0F-4B9B-B317-650B854FB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2E33-B3E4-485D-A7D8-4C1BB0F0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DF7126-CFA6-4210-95AF-BE14067B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1238250" y="1552575"/>
            <a:ext cx="6667500" cy="375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6F2035-1467-4FAD-886D-397189D25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Failure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7BDE8-4847-4433-83BB-AE781AD3B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Joyce Fang</a:t>
            </a:r>
          </a:p>
          <a:p>
            <a:r>
              <a:rPr lang="en-US" dirty="0"/>
              <a:t>March 2021</a:t>
            </a:r>
          </a:p>
        </p:txBody>
      </p:sp>
    </p:spTree>
    <p:extLst>
      <p:ext uri="{BB962C8B-B14F-4D97-AF65-F5344CB8AC3E}">
        <p14:creationId xmlns:p14="http://schemas.microsoft.com/office/powerpoint/2010/main" val="3260629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9874-794A-4812-93E4-11EA6FC3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Time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26779E7-A2C4-440B-B54C-62101C9E3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966913"/>
            <a:ext cx="42481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2F57B-ABA6-459C-9E17-6D2BEB14F2D7}"/>
              </a:ext>
            </a:extLst>
          </p:cNvPr>
          <p:cNvSpPr txBox="1"/>
          <p:nvPr/>
        </p:nvSpPr>
        <p:spPr>
          <a:xfrm>
            <a:off x="3381153" y="5167312"/>
            <a:ext cx="385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test data: 74.4%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32E3E-096D-403F-871E-FF65B53B2306}"/>
              </a:ext>
            </a:extLst>
          </p:cNvPr>
          <p:cNvSpPr txBox="1"/>
          <p:nvPr/>
        </p:nvSpPr>
        <p:spPr>
          <a:xfrm>
            <a:off x="4412511" y="5536644"/>
            <a:ext cx="206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Kept time</a:t>
            </a:r>
          </a:p>
        </p:txBody>
      </p:sp>
    </p:spTree>
    <p:extLst>
      <p:ext uri="{BB962C8B-B14F-4D97-AF65-F5344CB8AC3E}">
        <p14:creationId xmlns:p14="http://schemas.microsoft.com/office/powerpoint/2010/main" val="271673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DE33-F9E8-4FAA-893A-EC9924BF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Hyperparam</a:t>
            </a:r>
            <a:r>
              <a:rPr lang="en-US" dirty="0"/>
              <a:t> &amp; Random Forest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66507CD-D2D7-46D7-9394-14E9A5719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66912"/>
            <a:ext cx="42481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EDF6CA-43A8-48F6-973A-A6508C70EB82}"/>
              </a:ext>
            </a:extLst>
          </p:cNvPr>
          <p:cNvSpPr txBox="1"/>
          <p:nvPr/>
        </p:nvSpPr>
        <p:spPr>
          <a:xfrm>
            <a:off x="988828" y="5167310"/>
            <a:ext cx="385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test data: 81.1%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B21D851-2949-493F-BA18-413C7C7E0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395" y="1966911"/>
            <a:ext cx="42481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1AB36F-26FA-4DAC-A1B6-09AE26511144}"/>
              </a:ext>
            </a:extLst>
          </p:cNvPr>
          <p:cNvSpPr txBox="1"/>
          <p:nvPr/>
        </p:nvSpPr>
        <p:spPr>
          <a:xfrm>
            <a:off x="5862084" y="5167310"/>
            <a:ext cx="385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test data: 85.6%</a:t>
            </a:r>
          </a:p>
        </p:txBody>
      </p:sp>
    </p:spTree>
    <p:extLst>
      <p:ext uri="{BB962C8B-B14F-4D97-AF65-F5344CB8AC3E}">
        <p14:creationId xmlns:p14="http://schemas.microsoft.com/office/powerpoint/2010/main" val="131314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7AED-6116-4994-8F5A-342D82EE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Gboosting</a:t>
            </a:r>
            <a:r>
              <a:rPr lang="en-US" dirty="0"/>
              <a:t> &amp; Decision Tree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A2E5E92-4EB8-4A47-8A77-B4556FE7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7" y="1966912"/>
            <a:ext cx="42481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F4382-D510-4956-BF2E-2A14C519767F}"/>
              </a:ext>
            </a:extLst>
          </p:cNvPr>
          <p:cNvSpPr txBox="1"/>
          <p:nvPr/>
        </p:nvSpPr>
        <p:spPr>
          <a:xfrm>
            <a:off x="1467293" y="5167310"/>
            <a:ext cx="385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test data: 81.1%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6B3087BB-DF3E-4F43-ACBC-C19CDFDD4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847" y="1966911"/>
            <a:ext cx="42481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CBD036-1CE4-47F0-BF48-4F33EA7F6EFE}"/>
              </a:ext>
            </a:extLst>
          </p:cNvPr>
          <p:cNvSpPr txBox="1"/>
          <p:nvPr/>
        </p:nvSpPr>
        <p:spPr>
          <a:xfrm>
            <a:off x="5893981" y="5167308"/>
            <a:ext cx="385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test data: 84.4%</a:t>
            </a:r>
          </a:p>
        </p:txBody>
      </p:sp>
    </p:spTree>
    <p:extLst>
      <p:ext uri="{BB962C8B-B14F-4D97-AF65-F5344CB8AC3E}">
        <p14:creationId xmlns:p14="http://schemas.microsoft.com/office/powerpoint/2010/main" val="196666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1229-6985-4945-91E5-3C78EAEA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 Scores Comparison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4DF214-1709-4DED-8ABD-9388EDE35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976438"/>
            <a:ext cx="68389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2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411A-19B8-49CE-9EA3-A235BB50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80-20 Split?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7B98A2F-C6D4-492A-8FB8-3BB006035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4" y="1932079"/>
            <a:ext cx="42481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BFB1B2A-A502-4B96-8BB8-4CC4D385C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32078"/>
            <a:ext cx="42481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FA877-C1AC-4F82-8D2A-2D8B3BBA0493}"/>
              </a:ext>
            </a:extLst>
          </p:cNvPr>
          <p:cNvSpPr txBox="1"/>
          <p:nvPr/>
        </p:nvSpPr>
        <p:spPr>
          <a:xfrm>
            <a:off x="1014448" y="5036681"/>
            <a:ext cx="385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test data: 88.3%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60B3B3-A505-48E4-9BFF-B3F766B165AC}"/>
              </a:ext>
            </a:extLst>
          </p:cNvPr>
          <p:cNvSpPr txBox="1"/>
          <p:nvPr/>
        </p:nvSpPr>
        <p:spPr>
          <a:xfrm>
            <a:off x="5848041" y="5036681"/>
            <a:ext cx="385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test data: 86.7%</a:t>
            </a:r>
          </a:p>
          <a:p>
            <a:r>
              <a:rPr lang="en-US" dirty="0">
                <a:solidFill>
                  <a:srgbClr val="FF0000"/>
                </a:solidFill>
              </a:rPr>
              <a:t>BUT </a:t>
            </a:r>
          </a:p>
          <a:p>
            <a:r>
              <a:rPr lang="en-US" dirty="0">
                <a:solidFill>
                  <a:srgbClr val="FF0000"/>
                </a:solidFill>
              </a:rPr>
              <a:t>Accuracy on train data: 100%</a:t>
            </a:r>
          </a:p>
        </p:txBody>
      </p:sp>
    </p:spTree>
    <p:extLst>
      <p:ext uri="{BB962C8B-B14F-4D97-AF65-F5344CB8AC3E}">
        <p14:creationId xmlns:p14="http://schemas.microsoft.com/office/powerpoint/2010/main" val="182161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37A2-40C0-43FD-A39A-04382DC6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Article’s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3F89-38FC-406C-9A94-8AFCC751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serum creatinine and ejection fraction are the most predictive clinical features of the dataset, and are sufficient to predict patients’ survival</a:t>
            </a:r>
          </a:p>
          <a:p>
            <a:r>
              <a:rPr lang="en-US" dirty="0"/>
              <a:t>Random forest/gradient boosting – 58.5% accuracy</a:t>
            </a:r>
          </a:p>
          <a:p>
            <a:r>
              <a:rPr lang="en-US" dirty="0"/>
              <a:t>New supporting tools for physicians to predict survival based easily accessible info that are usually available on a patient’s electronic health record (EHR)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2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EAFE-B67A-490D-AAB8-700D37D9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534E-1DA8-42B5-8DCA-BD4B2486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  <a:p>
            <a:pPr lvl="1"/>
            <a:r>
              <a:rPr lang="en-US" dirty="0"/>
              <a:t>Small size</a:t>
            </a:r>
          </a:p>
          <a:p>
            <a:pPr lvl="1"/>
            <a:r>
              <a:rPr lang="en-US" dirty="0"/>
              <a:t>Additional physical features (height, weight, etc.)</a:t>
            </a:r>
          </a:p>
          <a:p>
            <a:pPr lvl="1"/>
            <a:r>
              <a:rPr lang="en-US" dirty="0"/>
              <a:t>Different geographic region</a:t>
            </a:r>
          </a:p>
          <a:p>
            <a:pPr lvl="1"/>
            <a:endParaRPr lang="en-US" dirty="0"/>
          </a:p>
          <a:p>
            <a:r>
              <a:rPr lang="en-US" dirty="0"/>
              <a:t>More models and their hyperparameters</a:t>
            </a:r>
          </a:p>
          <a:p>
            <a:r>
              <a:rPr lang="en-US" dirty="0"/>
              <a:t>Feature ranking</a:t>
            </a:r>
          </a:p>
        </p:txBody>
      </p:sp>
    </p:spTree>
    <p:extLst>
      <p:ext uri="{BB962C8B-B14F-4D97-AF65-F5344CB8AC3E}">
        <p14:creationId xmlns:p14="http://schemas.microsoft.com/office/powerpoint/2010/main" val="382488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D4C3-A369-4828-8A17-57FE304A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F204-98DD-41FB-9A05-2B5EEA8B8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698227" cy="4351338"/>
          </a:xfrm>
        </p:spPr>
        <p:txBody>
          <a:bodyPr/>
          <a:lstStyle/>
          <a:p>
            <a:r>
              <a:rPr lang="en-US" dirty="0"/>
              <a:t>Cardiovascular diseases are the #1 cause of death worldwide</a:t>
            </a:r>
          </a:p>
          <a:p>
            <a:r>
              <a:rPr lang="en-US" dirty="0"/>
              <a:t>~17.9m people die globally per year,  accounting for 31% of all deaths*</a:t>
            </a:r>
          </a:p>
          <a:p>
            <a:r>
              <a:rPr lang="en-US" dirty="0"/>
              <a:t>Heart failure: occurs when the heart is unable to supply enough blood to meet the body’s needs</a:t>
            </a:r>
          </a:p>
          <a:p>
            <a:r>
              <a:rPr lang="en-US" dirty="0"/>
              <a:t>“Machine learning can predict survival of patients with heart failure from serum creatinine and ejection fraction alone.” </a:t>
            </a:r>
            <a:r>
              <a:rPr lang="en-US" i="1" dirty="0"/>
              <a:t>BMC Medical Informatics and Decision Making</a:t>
            </a:r>
            <a:r>
              <a:rPr lang="en-US" dirty="0"/>
              <a:t>. 03 February 2020.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D3880-030D-4A1D-AFA1-70AB3CB4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*World Health Organization. https://www.who.int/</a:t>
            </a:r>
          </a:p>
        </p:txBody>
      </p:sp>
    </p:spTree>
    <p:extLst>
      <p:ext uri="{BB962C8B-B14F-4D97-AF65-F5344CB8AC3E}">
        <p14:creationId xmlns:p14="http://schemas.microsoft.com/office/powerpoint/2010/main" val="393192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F864-D97A-4CA0-BA87-6A7784CF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should doctors focus on most to accurately predict a patient’s survival after heart failure?</a:t>
            </a:r>
          </a:p>
        </p:txBody>
      </p:sp>
    </p:spTree>
    <p:extLst>
      <p:ext uri="{BB962C8B-B14F-4D97-AF65-F5344CB8AC3E}">
        <p14:creationId xmlns:p14="http://schemas.microsoft.com/office/powerpoint/2010/main" val="225951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A4AC-CE98-4C02-8C9E-D206969E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E956-E947-4101-8D23-CDF1952D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 (Body)"/>
              </a:rPr>
              <a:t>299 patients with heart failure collected in 2015</a:t>
            </a:r>
          </a:p>
          <a:p>
            <a:pPr lvl="1"/>
            <a:r>
              <a:rPr lang="en-US" sz="2100" dirty="0">
                <a:latin typeface="Calibri (Body)"/>
              </a:rPr>
              <a:t>203 patients survived </a:t>
            </a:r>
          </a:p>
          <a:p>
            <a:pPr lvl="1"/>
            <a:r>
              <a:rPr lang="en-US" sz="2100" dirty="0">
                <a:latin typeface="Calibri (Body)"/>
              </a:rPr>
              <a:t>96 patients died- 32%</a:t>
            </a:r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All patients experienced previous heart failures</a:t>
            </a:r>
          </a:p>
          <a:p>
            <a:r>
              <a:rPr lang="en-US" dirty="0">
                <a:latin typeface="Calibri (Body)"/>
              </a:rPr>
              <a:t>Data collected from patients based in Pakistan</a:t>
            </a:r>
          </a:p>
          <a:p>
            <a:r>
              <a:rPr lang="en-US" dirty="0">
                <a:latin typeface="Calibri (Body)"/>
              </a:rPr>
              <a:t>13 features</a:t>
            </a:r>
          </a:p>
          <a:p>
            <a:pPr lvl="1"/>
            <a:r>
              <a:rPr lang="en-US" dirty="0">
                <a:latin typeface="Calibri (Body)"/>
              </a:rPr>
              <a:t>Age: 40-95</a:t>
            </a:r>
          </a:p>
          <a:p>
            <a:pPr lvl="1"/>
            <a:r>
              <a:rPr lang="en-US" dirty="0">
                <a:latin typeface="Calibri (Body)"/>
              </a:rPr>
              <a:t>Anaemia – deficiency of red blood cells—reduced oxygen flow to organs</a:t>
            </a:r>
          </a:p>
          <a:p>
            <a:pPr lvl="1"/>
            <a:r>
              <a:rPr lang="en-US" dirty="0" err="1">
                <a:latin typeface="Calibri (Body)"/>
              </a:rPr>
              <a:t>Creatinine_phosphokinase</a:t>
            </a:r>
            <a:r>
              <a:rPr lang="en-US" dirty="0">
                <a:latin typeface="Calibri (Body)"/>
              </a:rPr>
              <a:t> - CPK flows into the blood when muscle tissue gets damaged</a:t>
            </a:r>
          </a:p>
          <a:p>
            <a:pPr lvl="1"/>
            <a:r>
              <a:rPr lang="en-US" dirty="0">
                <a:latin typeface="Calibri (Body)"/>
              </a:rPr>
              <a:t>Diabetes </a:t>
            </a:r>
          </a:p>
          <a:p>
            <a:pPr lvl="1"/>
            <a:r>
              <a:rPr lang="en-US" dirty="0">
                <a:latin typeface="Calibri (Body)"/>
              </a:rPr>
              <a:t>Ejection_fraction - % of blood pumped out by the left ventricle with each contraction</a:t>
            </a:r>
          </a:p>
          <a:p>
            <a:pPr lvl="1"/>
            <a:r>
              <a:rPr lang="en-US" dirty="0">
                <a:latin typeface="Calibri (Body)"/>
              </a:rPr>
              <a:t>High_blood_pressure </a:t>
            </a:r>
          </a:p>
          <a:p>
            <a:pPr lvl="1"/>
            <a:r>
              <a:rPr lang="en-US" dirty="0">
                <a:latin typeface="Calibri (Body)"/>
              </a:rPr>
              <a:t>Platelets - Number of platelets in blood</a:t>
            </a:r>
          </a:p>
          <a:p>
            <a:pPr lvl="1"/>
            <a:r>
              <a:rPr lang="en-US" dirty="0">
                <a:latin typeface="Calibri (Body)"/>
              </a:rPr>
              <a:t>Serum_creatinine – waste product generated by creatine when a muscle breaks down</a:t>
            </a:r>
          </a:p>
          <a:p>
            <a:pPr lvl="1"/>
            <a:r>
              <a:rPr lang="en-US" dirty="0">
                <a:latin typeface="Calibri (Body)"/>
              </a:rPr>
              <a:t>Serum_sodium - level of sodium in blood (</a:t>
            </a:r>
            <a:r>
              <a:rPr lang="en-US" dirty="0" err="1">
                <a:latin typeface="Calibri (Body)"/>
              </a:rPr>
              <a:t>mEq</a:t>
            </a:r>
            <a:r>
              <a:rPr lang="en-US" dirty="0">
                <a:latin typeface="Calibri (Body)"/>
              </a:rPr>
              <a:t>/L); low levels could be caused by heart failure</a:t>
            </a:r>
          </a:p>
          <a:p>
            <a:pPr lvl="1"/>
            <a:r>
              <a:rPr lang="en-US" dirty="0">
                <a:latin typeface="Calibri (Body)"/>
              </a:rPr>
              <a:t>Sex – 105 women, 194 men</a:t>
            </a:r>
          </a:p>
          <a:p>
            <a:pPr lvl="1"/>
            <a:r>
              <a:rPr lang="en-US" dirty="0">
                <a:latin typeface="Calibri (Body)"/>
              </a:rPr>
              <a:t>Smoking </a:t>
            </a:r>
          </a:p>
          <a:p>
            <a:pPr lvl="1"/>
            <a:r>
              <a:rPr lang="en-US" dirty="0">
                <a:latin typeface="Calibri (Body)"/>
              </a:rPr>
              <a:t>Time - follow-up period in days</a:t>
            </a:r>
          </a:p>
          <a:p>
            <a:pPr lvl="1"/>
            <a:r>
              <a:rPr lang="en-US" dirty="0">
                <a:latin typeface="Calibri (Body)"/>
              </a:rPr>
              <a:t>DEATH_EVENT – target variable that states if a patient died or survived before the end of the follow-up period (130 on average)</a:t>
            </a:r>
          </a:p>
        </p:txBody>
      </p:sp>
    </p:spTree>
    <p:extLst>
      <p:ext uri="{BB962C8B-B14F-4D97-AF65-F5344CB8AC3E}">
        <p14:creationId xmlns:p14="http://schemas.microsoft.com/office/powerpoint/2010/main" val="360601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EE01-D193-45E7-9414-F19C4BCC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Non-Binary Features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62E1D3-2516-402B-85D9-01C05B893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61" y="1395801"/>
            <a:ext cx="3951077" cy="152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EE76633B-20A4-4858-8ADE-14C67E352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03" y="3180078"/>
            <a:ext cx="4093535" cy="173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CD27548C-8083-4AA2-821F-40D90056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27" y="1346276"/>
            <a:ext cx="3354904" cy="183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0F8A4470-A198-4D98-92D7-7845C5A48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87" y="3180078"/>
            <a:ext cx="4189228" cy="177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B35948CA-F419-4560-B03A-C4886AA60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85" y="4956136"/>
            <a:ext cx="4093535" cy="173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F2E851CD-4DE8-452B-A070-437CB881F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87" y="137712"/>
            <a:ext cx="3354904" cy="125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CB26C5B4-4471-4E35-9A13-90359F32D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187" y="4944230"/>
            <a:ext cx="4189228" cy="177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1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6373-9D0B-4207-9F1C-D4E58820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Features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5CEFA31E-2F9F-4BFA-BD4A-6CC829957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01243"/>
            <a:ext cx="4175381" cy="197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F45FC62F-10C1-412A-82B7-8FDF2C219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77" y="1601243"/>
            <a:ext cx="4175381" cy="197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B6182EEC-39B7-4242-B987-82F5CFD0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66" y="4090702"/>
            <a:ext cx="4175383" cy="197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94FCB99E-8781-4EDD-88E6-ED584B4B7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031" y="3967732"/>
            <a:ext cx="4175382" cy="197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0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EE01-D193-45E7-9414-F19C4BCC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4EF9E4-FE84-4263-89DA-E1CC2D285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44" y="1360967"/>
            <a:ext cx="3897156" cy="198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61086A-0424-4B42-9770-50ADE08B07D7}"/>
              </a:ext>
            </a:extLst>
          </p:cNvPr>
          <p:cNvSpPr txBox="1"/>
          <p:nvPr/>
        </p:nvSpPr>
        <p:spPr>
          <a:xfrm>
            <a:off x="6156251" y="3923413"/>
            <a:ext cx="2041451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  <a:p>
            <a:r>
              <a:rPr lang="en-US" dirty="0" err="1"/>
              <a:t>Serum_creatinine</a:t>
            </a:r>
            <a:endParaRPr lang="en-US" dirty="0"/>
          </a:p>
          <a:p>
            <a:r>
              <a:rPr lang="en-US" dirty="0" err="1"/>
              <a:t>Ejection_fraction</a:t>
            </a:r>
            <a:endParaRPr lang="en-US" dirty="0"/>
          </a:p>
          <a:p>
            <a:r>
              <a:rPr lang="en-US" dirty="0"/>
              <a:t>Time</a:t>
            </a:r>
          </a:p>
          <a:p>
            <a:r>
              <a:rPr lang="en-US" dirty="0" err="1"/>
              <a:t>Serum_sodium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242A32-0A23-40B6-9127-BCB5C3AE6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0" y="1325563"/>
            <a:ext cx="5065640" cy="516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01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87F1-74D7-46C5-80B5-4AF44C2D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Features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9404EB-1A95-4A75-ACC2-D8B197C6E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4" y="1860363"/>
            <a:ext cx="42481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AC3839-E521-49FD-8D01-CA4302A016AF}"/>
              </a:ext>
            </a:extLst>
          </p:cNvPr>
          <p:cNvSpPr txBox="1"/>
          <p:nvPr/>
        </p:nvSpPr>
        <p:spPr>
          <a:xfrm>
            <a:off x="1424763" y="5061098"/>
            <a:ext cx="385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test data: 83.3%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95E062B-1D42-4236-9FF5-AA30F87EE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36" y="1913806"/>
            <a:ext cx="42481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54BE80-26D3-479D-9D66-F4519117F672}"/>
              </a:ext>
            </a:extLst>
          </p:cNvPr>
          <p:cNvSpPr txBox="1"/>
          <p:nvPr/>
        </p:nvSpPr>
        <p:spPr>
          <a:xfrm>
            <a:off x="5790646" y="5061098"/>
            <a:ext cx="385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test data: 82.2%</a:t>
            </a:r>
          </a:p>
        </p:txBody>
      </p:sp>
    </p:spTree>
    <p:extLst>
      <p:ext uri="{BB962C8B-B14F-4D97-AF65-F5344CB8AC3E}">
        <p14:creationId xmlns:p14="http://schemas.microsoft.com/office/powerpoint/2010/main" val="239248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507D-5F21-40B3-A723-2153B4BF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Dropped Age &amp; </a:t>
            </a:r>
            <a:r>
              <a:rPr lang="en-US" dirty="0" err="1"/>
              <a:t>Serum_sodium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2BC0E5B-B710-45BF-A265-A5DB0F536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52" y="1924494"/>
            <a:ext cx="4309775" cy="296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73ED-B09D-44F6-83BF-56F770E02A45}"/>
              </a:ext>
            </a:extLst>
          </p:cNvPr>
          <p:cNvSpPr txBox="1"/>
          <p:nvPr/>
        </p:nvSpPr>
        <p:spPr>
          <a:xfrm>
            <a:off x="988828" y="5167310"/>
            <a:ext cx="385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test data: 84.4%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23767-92FE-49A5-992D-BA43D865B57A}"/>
              </a:ext>
            </a:extLst>
          </p:cNvPr>
          <p:cNvSpPr txBox="1"/>
          <p:nvPr/>
        </p:nvSpPr>
        <p:spPr>
          <a:xfrm>
            <a:off x="5851451" y="5167308"/>
            <a:ext cx="385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on test data: 82.2%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0B9F340-263C-4A60-B0DD-4C8620658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499" y="1966910"/>
            <a:ext cx="42481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CAED24-1E02-4BFE-B013-0E7D189C49E1}"/>
              </a:ext>
            </a:extLst>
          </p:cNvPr>
          <p:cNvSpPr txBox="1"/>
          <p:nvPr/>
        </p:nvSpPr>
        <p:spPr>
          <a:xfrm>
            <a:off x="1994271" y="5628196"/>
            <a:ext cx="144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Dropped 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5694D-1335-4B5E-97BA-51D38D96A5A1}"/>
              </a:ext>
            </a:extLst>
          </p:cNvPr>
          <p:cNvSpPr txBox="1"/>
          <p:nvPr/>
        </p:nvSpPr>
        <p:spPr>
          <a:xfrm>
            <a:off x="6305107" y="5628196"/>
            <a:ext cx="206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Kept </a:t>
            </a:r>
            <a:r>
              <a:rPr lang="en-US" dirty="0" err="1">
                <a:solidFill>
                  <a:srgbClr val="C00000"/>
                </a:solidFill>
              </a:rPr>
              <a:t>serum_sodium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6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2669</TotalTime>
  <Words>1183</Words>
  <Application>Microsoft Office PowerPoint</Application>
  <PresentationFormat>On-screen Show (4:3)</PresentationFormat>
  <Paragraphs>169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Office Theme</vt:lpstr>
      <vt:lpstr>Heart Failure Prediction</vt:lpstr>
      <vt:lpstr>Background</vt:lpstr>
      <vt:lpstr>What features should doctors focus on most to accurately predict a patient’s survival after heart failure?</vt:lpstr>
      <vt:lpstr>Dataset</vt:lpstr>
      <vt:lpstr>Non-Binary Features</vt:lpstr>
      <vt:lpstr>Binary Features</vt:lpstr>
      <vt:lpstr>Feature Selection</vt:lpstr>
      <vt:lpstr>5 Features</vt:lpstr>
      <vt:lpstr>Dropped Age &amp; Serum_sodium</vt:lpstr>
      <vt:lpstr>Drop Time</vt:lpstr>
      <vt:lpstr>Best Hyperparam &amp; Random Forest</vt:lpstr>
      <vt:lpstr>Gboosting &amp; Decision Tree</vt:lpstr>
      <vt:lpstr>Model Accuracy Scores Comparison</vt:lpstr>
      <vt:lpstr>80-20 Split?</vt:lpstr>
      <vt:lpstr>Article’s Findings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 Prediction</dc:title>
  <dc:creator>Fang, Joyce [USA]</dc:creator>
  <cp:lastModifiedBy>Fang, Joyce [USA]</cp:lastModifiedBy>
  <cp:revision>42</cp:revision>
  <dcterms:created xsi:type="dcterms:W3CDTF">2021-03-06T17:27:10Z</dcterms:created>
  <dcterms:modified xsi:type="dcterms:W3CDTF">2021-03-11T22:07:41Z</dcterms:modified>
</cp:coreProperties>
</file>