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>
        <p:scale>
          <a:sx n="110" d="100"/>
          <a:sy n="110" d="100"/>
        </p:scale>
        <p:origin x="6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C2D5-C02D-F247-B737-9EA9FCE66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79FF3-36EA-2249-84BA-E5FDC3996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5C20-23E8-8B44-895E-1DB7DA4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EE05-ADA6-AB41-86DF-E76528AC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5C09-377E-464F-81AB-1FF9418C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CB8-A15D-8846-A86F-B2EA8986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85881-FBF9-6441-AAFF-4AFEE57E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9D38-AFD3-D748-9DBE-0B047C0E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179B-59B2-6A47-856F-BB8103C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0236-8E1B-4C46-98FD-6BFE59A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FF47F-FD3F-B149-A736-13BB36E92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E086-C7DE-8748-9E2F-E6FA2314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D1AA-BF3D-2844-A9C5-FAB740F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F88A-962F-9843-98F5-13BE407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7F98-4C56-3845-B46B-1A653FE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98E8-6048-CE46-AC66-1D325403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7E18-E706-574D-88AC-19142C51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121B-4487-0C44-A478-2DBBA740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9E37-99BF-5249-9D5D-A514B12C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2752-7772-8A43-9FD9-9ECB5286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8DA1-F595-A845-AA01-B6C0B733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EFC2-3503-AB4D-A910-C2A8FE38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53E1-D4AE-7143-9BF6-A22C7385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9D4F-5884-4D4A-9DE6-53BAD473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8423-BC7F-C74C-A658-72050F9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063-9C71-D048-B7B4-1C8F017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687-83F3-D64C-8D66-5C082316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01B6-EF1C-5446-B5F1-A018EC08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96F-4A29-124B-983E-2DE67313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2452-7535-124F-8AE0-A2ACEA15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E827-8054-F945-A734-E421314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DC7-99AB-FC49-B245-8A711A67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AD7F3-5D71-B145-ABC9-6CA2C2BF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1F16-1A33-FB42-A2EE-39195645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34D06-6350-1C49-A180-113B661F8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BFE43-BAC2-8C49-B2B3-1D6807F7E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83736-66D6-644E-BE71-E264934D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B34D5-044F-0B43-AD31-E71362B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61635-5C0F-B84D-A64B-868BE6F2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9FE2-4563-4645-B5EF-B1C0D2F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3516-0ECB-324C-A3D7-FFAA76C5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308D3-639F-9147-9A9C-D9A5E4BC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3CBE-0322-AD41-BB5C-CDDE7A3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EE02-B879-AE41-A60B-F1A0837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8E1BE-CB97-7349-87E0-D0B48AA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002-B580-A041-BECD-D88EF249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063-EFA2-AC42-B864-4BA09554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897F-554B-0249-B6F2-D65F985A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24D4-9961-1347-B602-EA5C68ED0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132B-DD5D-2645-B1BB-0A4ADB2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BB84-D62F-C54B-A292-8205B07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5FCE-B96E-5A46-B4EE-5552B57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777C-E86D-9B49-97C2-82CBC02B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8A160-E9AA-354D-9C20-87B8EFFAD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EC6-BA99-3147-9703-99D5F43B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1D90-F965-454F-B7D7-76FC0CE2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CEF2-36D8-0843-ADFD-3289C3A6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A30-9A1A-EE42-8513-A7179DF2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C20DD-2807-5046-B142-83B5B32B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F1C2-936A-7D4E-94E3-6B80880F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54FC-D7B4-664F-84B2-76999DDD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B571-EAE9-5646-8808-9E14758CFD9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52D5-A529-924A-997A-971C53E9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00B7-AD30-0744-9159-782A5506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A220-BE68-3F42-8F02-64E11058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Marker Gene Selection with ARI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52C08-3A19-A54B-80B7-114DC5A00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2610"/>
            <a:ext cx="8221579" cy="12272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95E-FF29-FB4D-BE70-230187FF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1BD3-98C6-294E-853B-FCF809B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Again, due to the high sparsity of melanoma dataset, we put cells whose expression level is 0 into 1 cluster and cluster the remaining cells based on the quantiles.</a:t>
            </a:r>
          </a:p>
          <a:p>
            <a:r>
              <a:rPr lang="en-US" sz="2000" dirty="0"/>
              <a:t>We first split the remaining cells into 6 clusters, so that there are 7 clusters in total (one cluster is composed of all 0’s)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5802C-2B18-374E-9975-7DE2A811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2268"/>
            <a:ext cx="6574550" cy="2702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A4A9C-01A3-8B44-AD61-EED70DDA2C36}"/>
              </a:ext>
            </a:extLst>
          </p:cNvPr>
          <p:cNvSpPr txBox="1"/>
          <p:nvPr/>
        </p:nvSpPr>
        <p:spPr>
          <a:xfrm>
            <a:off x="8262257" y="4344182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Resulted ARI = 0.3874056 </a:t>
            </a:r>
          </a:p>
        </p:txBody>
      </p:sp>
    </p:spTree>
    <p:extLst>
      <p:ext uri="{BB962C8B-B14F-4D97-AF65-F5344CB8AC3E}">
        <p14:creationId xmlns:p14="http://schemas.microsoft.com/office/powerpoint/2010/main" val="16871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24B8-7E05-3A41-B3FD-8ACB3BFD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Again, we tried adjusting the number of clusters split into when doing </a:t>
            </a:r>
            <a:r>
              <a:rPr lang="en-US" sz="2000" dirty="0" err="1"/>
              <a:t>ntile</a:t>
            </a:r>
            <a:r>
              <a:rPr lang="en-US" sz="2000" dirty="0"/>
              <a:t>(). We tried number of clusters = 6,5,4,3,2,1 (with the actual number of clusters = 7,6,5,4,3,2 because of the additional cluster full of 0’s)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AF420C-2204-E946-8919-DB167EC73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5179"/>
              </p:ext>
            </p:extLst>
          </p:nvPr>
        </p:nvGraphicFramePr>
        <p:xfrm>
          <a:off x="1030514" y="280972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3373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4629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clusters split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Resulted 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0.3874056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0.3914178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4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0.3925514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3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0.3907454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0.3994951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4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0.3908529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93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5411FD-0852-DB4F-8039-13EBFB03B8BB}"/>
              </a:ext>
            </a:extLst>
          </p:cNvPr>
          <p:cNvSpPr txBox="1"/>
          <p:nvPr/>
        </p:nvSpPr>
        <p:spPr>
          <a:xfrm>
            <a:off x="838200" y="5593146"/>
            <a:ext cx="1062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the resulted ARI remains almost the same when number of clusters decreases. We inferred the</a:t>
            </a:r>
          </a:p>
          <a:p>
            <a:r>
              <a:rPr lang="en-US" dirty="0"/>
              <a:t>reason to be that the high sparsity of melanoma dataset makes the cluster full of 0’s have a dominating effect.</a:t>
            </a:r>
          </a:p>
        </p:txBody>
      </p:sp>
    </p:spTree>
    <p:extLst>
      <p:ext uri="{BB962C8B-B14F-4D97-AF65-F5344CB8AC3E}">
        <p14:creationId xmlns:p14="http://schemas.microsoft.com/office/powerpoint/2010/main" val="130388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477E-80DA-F849-8761-01D9998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ECE9-B927-4F49-BAA5-4EF57B55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Motivation: Different genes can separate different cell types. For example, a gene may be able to separate T-Cells and B-Cells, </a:t>
            </a:r>
            <a:r>
              <a:rPr lang="en-US" altLang="zh-CN" sz="2000" dirty="0"/>
              <a:t>while</a:t>
            </a:r>
            <a:r>
              <a:rPr lang="en-US" sz="2000" dirty="0"/>
              <a:t> another gene may be able to separate </a:t>
            </a:r>
            <a:r>
              <a:rPr lang="en-US" altLang="zh-CN" sz="2000" dirty="0"/>
              <a:t>malignant</a:t>
            </a:r>
            <a:r>
              <a:rPr lang="zh-CN" altLang="en-US" sz="2000" dirty="0"/>
              <a:t> </a:t>
            </a:r>
            <a:r>
              <a:rPr lang="en-US" altLang="zh-CN" sz="2000" dirty="0"/>
              <a:t>cells,</a:t>
            </a:r>
            <a:r>
              <a:rPr lang="zh-CN" altLang="en-US" sz="2000" dirty="0"/>
              <a:t> </a:t>
            </a:r>
            <a:r>
              <a:rPr lang="en-US" altLang="zh-CN" sz="2000" dirty="0"/>
              <a:t>Endothelial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Macrophages.</a:t>
            </a:r>
            <a:r>
              <a:rPr lang="zh-CN" altLang="en-US" sz="2000" dirty="0"/>
              <a:t> </a:t>
            </a:r>
            <a:r>
              <a:rPr lang="en-US" altLang="zh-CN" sz="2000" dirty="0"/>
              <a:t>Thus,</a:t>
            </a:r>
            <a:r>
              <a:rPr lang="zh-CN" altLang="en-US" sz="2000" dirty="0"/>
              <a:t> </a:t>
            </a:r>
            <a:r>
              <a:rPr lang="en-US" altLang="zh-CN" sz="2000" dirty="0"/>
              <a:t>it’s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intuitive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comparison.</a:t>
            </a:r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method,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numbers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(2-7)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highest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gene.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ARIs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markers.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8F4FA-5F36-7B4A-A13C-56AD9890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5" y="4001294"/>
            <a:ext cx="5509079" cy="2722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4158F-AD69-124C-880C-65B117260DC8}"/>
              </a:ext>
            </a:extLst>
          </p:cNvPr>
          <p:cNvSpPr txBox="1"/>
          <p:nvPr/>
        </p:nvSpPr>
        <p:spPr>
          <a:xfrm>
            <a:off x="7935686" y="4898571"/>
            <a:ext cx="251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0.388936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BE92-63D6-1E45-9C8A-C5FC00B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E434-2330-1C4F-AABC-4632DF85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5.</a:t>
            </a:r>
          </a:p>
          <a:p>
            <a:r>
              <a:rPr lang="en-US" altLang="zh-CN" sz="2000" dirty="0"/>
              <a:t>Here,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/>
              <a:t>putting</a:t>
            </a:r>
            <a:r>
              <a:rPr lang="zh-CN" altLang="en-US" sz="2000" dirty="0"/>
              <a:t> </a:t>
            </a:r>
            <a:r>
              <a:rPr lang="en-US" altLang="zh-CN" sz="2000" dirty="0"/>
              <a:t>0’s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cluster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performing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gene.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E1B8-DB7B-0E4C-BE21-E1F792F8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92" y="2808513"/>
            <a:ext cx="5409187" cy="36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80B2B-5650-E947-9346-B3D35EE31C8D}"/>
              </a:ext>
            </a:extLst>
          </p:cNvPr>
          <p:cNvSpPr txBox="1"/>
          <p:nvPr/>
        </p:nvSpPr>
        <p:spPr>
          <a:xfrm>
            <a:off x="7913914" y="414745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0.4561111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BA196-9164-C540-A0FC-88782AE0F462}"/>
              </a:ext>
            </a:extLst>
          </p:cNvPr>
          <p:cNvSpPr txBox="1"/>
          <p:nvPr/>
        </p:nvSpPr>
        <p:spPr>
          <a:xfrm>
            <a:off x="7527820" y="4792878"/>
            <a:ext cx="456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ARI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interpretable.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5223-9480-1F46-B3AE-2288E275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712561"/>
          </a:xfrm>
        </p:spPr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4C1-4F51-1C44-BDCA-FF84F0B7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205139"/>
            <a:ext cx="10602686" cy="513034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5,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got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corresponds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(2-7).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got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matrix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looks</a:t>
            </a:r>
            <a:r>
              <a:rPr lang="zh-CN" altLang="en-US" sz="2000" dirty="0"/>
              <a:t> </a:t>
            </a:r>
            <a:r>
              <a:rPr lang="en-US" altLang="zh-CN" sz="2000" dirty="0"/>
              <a:t>like: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looked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summary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column: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D8D7D-A64F-114B-BCDD-48B87FF9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54371"/>
              </p:ext>
            </p:extLst>
          </p:nvPr>
        </p:nvGraphicFramePr>
        <p:xfrm>
          <a:off x="1008743" y="1926772"/>
          <a:ext cx="918028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69">
                  <a:extLst>
                    <a:ext uri="{9D8B030D-6E8A-4147-A177-3AD203B41FA5}">
                      <a16:colId xmlns:a16="http://schemas.microsoft.com/office/drawing/2014/main" val="204797521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362204010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90971953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3994376210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1631311334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2174802557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2874152726"/>
                    </a:ext>
                  </a:extLst>
                </a:gridCol>
              </a:tblGrid>
              <a:tr h="200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clusters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10788"/>
                  </a:ext>
                </a:extLst>
              </a:tr>
              <a:tr h="3513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10610"/>
                  </a:ext>
                </a:extLst>
              </a:tr>
              <a:tr h="3513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239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E999F0F-28B0-244B-AD4A-03DE7E1A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3" y="4294325"/>
            <a:ext cx="4228331" cy="2420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D5054-E544-1243-9998-E461575503BD}"/>
              </a:ext>
            </a:extLst>
          </p:cNvPr>
          <p:cNvSpPr txBox="1"/>
          <p:nvPr/>
        </p:nvSpPr>
        <p:spPr>
          <a:xfrm>
            <a:off x="6803571" y="4180114"/>
            <a:ext cx="5288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increases,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genes’</a:t>
            </a:r>
            <a:r>
              <a:rPr lang="zh-CN" altLang="en-US" dirty="0"/>
              <a:t> </a:t>
            </a:r>
            <a:r>
              <a:rPr lang="en-US" altLang="zh-CN" dirty="0"/>
              <a:t>ARIs</a:t>
            </a:r>
            <a:r>
              <a:rPr lang="zh-CN" altLang="en-US" dirty="0"/>
              <a:t> </a:t>
            </a:r>
            <a:r>
              <a:rPr lang="en-US" altLang="zh-CN" dirty="0"/>
              <a:t>decreases.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FB78-4C21-EF4D-AF72-014DEE73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34516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Intuitively,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observed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decreases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decreases,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actually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advantage.</a:t>
            </a:r>
            <a:r>
              <a:rPr lang="zh-CN" altLang="en-US" sz="2000" dirty="0"/>
              <a:t> </a:t>
            </a:r>
            <a:r>
              <a:rPr lang="en-US" altLang="zh-CN" sz="2000" dirty="0"/>
              <a:t>Therefore,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took</a:t>
            </a:r>
            <a:r>
              <a:rPr lang="zh-CN" altLang="en-US" sz="2000" dirty="0"/>
              <a:t> </a:t>
            </a:r>
            <a:r>
              <a:rPr lang="en-US" altLang="zh-CN" sz="2000" dirty="0"/>
              <a:t>away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normalizing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value.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performed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procedure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selecting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highest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genes.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7AEE-3E04-D64B-BEF3-8F648B5B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2" y="2520837"/>
            <a:ext cx="6024757" cy="3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F7D98D-0653-8B4F-B876-3EED7FAC3983}"/>
              </a:ext>
            </a:extLst>
          </p:cNvPr>
          <p:cNvSpPr txBox="1"/>
          <p:nvPr/>
        </p:nvSpPr>
        <p:spPr>
          <a:xfrm>
            <a:off x="8001000" y="4046980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0.4250419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3DFA-3B17-DB4E-8355-28C5ADF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5D86-6AC0-E04C-85A9-5A76A0A6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</a:p>
          <a:p>
            <a:r>
              <a:rPr lang="en-US" altLang="zh-CN" sz="2000" dirty="0"/>
              <a:t>Here,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/>
              <a:t>putting</a:t>
            </a:r>
            <a:r>
              <a:rPr lang="zh-CN" altLang="en-US" sz="2000" dirty="0"/>
              <a:t> </a:t>
            </a:r>
            <a:r>
              <a:rPr lang="en-US" altLang="zh-CN" sz="2000" dirty="0"/>
              <a:t>0’s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cluster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performing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Looking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summary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48FF6-B861-C04D-AFCF-A7ADD66998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6" y="3326668"/>
            <a:ext cx="5727700" cy="3237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F7145-5301-434D-A41B-64375E0CF106}"/>
              </a:ext>
            </a:extLst>
          </p:cNvPr>
          <p:cNvSpPr txBox="1"/>
          <p:nvPr/>
        </p:nvSpPr>
        <p:spPr>
          <a:xfrm>
            <a:off x="7187879" y="4132162"/>
            <a:ext cx="4768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Again,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increases,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genes’</a:t>
            </a:r>
            <a:r>
              <a:rPr lang="zh-CN" altLang="en-US" dirty="0"/>
              <a:t> </a:t>
            </a:r>
            <a:r>
              <a:rPr lang="en-US" altLang="zh-CN" dirty="0"/>
              <a:t>ARIs</a:t>
            </a:r>
            <a:r>
              <a:rPr lang="zh-CN" altLang="en-US" dirty="0"/>
              <a:t> </a:t>
            </a:r>
            <a:r>
              <a:rPr lang="en-US" altLang="zh-CN" dirty="0"/>
              <a:t>decreases.</a:t>
            </a:r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0.4436033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6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560-F6A5-0C4A-B624-A06FDEA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B9D0-2B94-F848-815B-FCE614B1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Motivation: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supervised</a:t>
            </a:r>
            <a:r>
              <a:rPr lang="zh-CN" altLang="en-US" sz="2000" dirty="0"/>
              <a:t> </a:t>
            </a:r>
            <a:r>
              <a:rPr lang="en-US" altLang="zh-CN" sz="2000" dirty="0"/>
              <a:t>method,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utilize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known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possible.</a:t>
            </a:r>
            <a:r>
              <a:rPr lang="zh-CN" altLang="en-US" sz="2000" dirty="0"/>
              <a:t> </a:t>
            </a:r>
            <a:r>
              <a:rPr lang="en-US" altLang="zh-CN" sz="2000" dirty="0"/>
              <a:t>Therefore,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longer</a:t>
            </a:r>
            <a:r>
              <a:rPr lang="zh-CN" altLang="en-US" sz="2000" dirty="0"/>
              <a:t> </a:t>
            </a:r>
            <a:r>
              <a:rPr lang="en-US" altLang="zh-CN" sz="2000" dirty="0"/>
              <a:t>divide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same-sized</a:t>
            </a:r>
            <a:r>
              <a:rPr lang="zh-CN" altLang="en-US" sz="2000" dirty="0"/>
              <a:t> </a:t>
            </a:r>
            <a:r>
              <a:rPr lang="en-US" altLang="zh-CN" sz="2000" dirty="0"/>
              <a:t>clusters.</a:t>
            </a:r>
            <a:r>
              <a:rPr lang="zh-CN" altLang="en-US" sz="2000" dirty="0"/>
              <a:t> </a:t>
            </a:r>
            <a:r>
              <a:rPr lang="en-US" altLang="zh-CN" sz="2000" dirty="0"/>
              <a:t>Instead,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divide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different-sized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whose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determined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clusters.</a:t>
            </a:r>
          </a:p>
          <a:p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4139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total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cluster</a:t>
            </a:r>
            <a:r>
              <a:rPr lang="zh-CN" altLang="en-US" sz="2000" dirty="0"/>
              <a:t> </a:t>
            </a:r>
            <a:r>
              <a:rPr lang="en-US" altLang="zh-CN" sz="2000" dirty="0"/>
              <a:t>is:</a:t>
            </a:r>
            <a:r>
              <a:rPr lang="zh-CN" altLang="en-US" sz="2000" dirty="0"/>
              <a:t> </a:t>
            </a:r>
            <a:r>
              <a:rPr lang="en-US" altLang="zh-CN" sz="2000" dirty="0"/>
              <a:t>2064,</a:t>
            </a:r>
            <a:r>
              <a:rPr lang="zh-CN" altLang="en-US" sz="2000" dirty="0"/>
              <a:t> </a:t>
            </a:r>
            <a:r>
              <a:rPr lang="en-US" altLang="zh-CN" sz="2000" dirty="0"/>
              <a:t>515,</a:t>
            </a:r>
            <a:r>
              <a:rPr lang="zh-CN" altLang="en-US" sz="2000" dirty="0"/>
              <a:t> </a:t>
            </a:r>
            <a:r>
              <a:rPr lang="en-US" altLang="zh-CN" sz="2000" dirty="0"/>
              <a:t>125,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1257.</a:t>
            </a:r>
          </a:p>
          <a:p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indicated</a:t>
            </a:r>
            <a:r>
              <a:rPr lang="zh-CN" altLang="en-US" sz="2000" dirty="0"/>
              <a:t> </a:t>
            </a:r>
            <a:r>
              <a:rPr lang="en-US" altLang="zh-CN" sz="2000" dirty="0"/>
              <a:t>above.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However,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question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that: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clusters?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E.g.</a:t>
            </a:r>
            <a:r>
              <a:rPr lang="zh-CN" altLang="en-US" sz="2000" dirty="0"/>
              <a:t> </a:t>
            </a:r>
            <a:r>
              <a:rPr lang="en-US" altLang="zh-CN" sz="2000" dirty="0"/>
              <a:t>(2064,</a:t>
            </a:r>
            <a:r>
              <a:rPr lang="zh-CN" altLang="en-US" sz="2000" dirty="0"/>
              <a:t> </a:t>
            </a:r>
            <a:r>
              <a:rPr lang="en-US" altLang="zh-CN" sz="2000" dirty="0"/>
              <a:t>515,</a:t>
            </a:r>
            <a:r>
              <a:rPr lang="zh-CN" altLang="en-US" sz="2000" dirty="0"/>
              <a:t> </a:t>
            </a:r>
            <a:r>
              <a:rPr lang="en-US" altLang="zh-CN" sz="2000" dirty="0"/>
              <a:t>125,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1257)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(515,</a:t>
            </a:r>
            <a:r>
              <a:rPr lang="zh-CN" altLang="en-US" sz="2000" dirty="0"/>
              <a:t> </a:t>
            </a:r>
            <a:r>
              <a:rPr lang="en-US" altLang="zh-CN" sz="2000" dirty="0"/>
              <a:t>2064,</a:t>
            </a:r>
            <a:r>
              <a:rPr lang="zh-CN" altLang="en-US" sz="2000" dirty="0"/>
              <a:t> </a:t>
            </a:r>
            <a:r>
              <a:rPr lang="en-US" altLang="zh-CN" sz="2000" dirty="0"/>
              <a:t>1257,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125)</a:t>
            </a:r>
            <a:r>
              <a:rPr lang="zh-CN" altLang="en-US" sz="2000" dirty="0"/>
              <a:t> </a:t>
            </a:r>
            <a:r>
              <a:rPr lang="en-US" altLang="zh-CN" sz="2000" dirty="0"/>
              <a:t>?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94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74AF-612F-0E4C-9A9A-301AA911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2" y="50611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Solution: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calculated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cluster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clusters.</a:t>
            </a:r>
            <a:r>
              <a:rPr lang="zh-CN" altLang="en-US" sz="2000" dirty="0"/>
              <a:t> </a:t>
            </a:r>
            <a:r>
              <a:rPr lang="en-US" altLang="zh-CN" sz="2000" dirty="0"/>
              <a:t>(We</a:t>
            </a:r>
            <a:r>
              <a:rPr lang="zh-CN" altLang="en-US" sz="2000" dirty="0"/>
              <a:t> </a:t>
            </a:r>
            <a:r>
              <a:rPr lang="en-US" altLang="zh-CN" sz="2000" dirty="0"/>
              <a:t>didn’t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mean/median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sparsity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mean/median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0)</a:t>
            </a:r>
          </a:p>
          <a:p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example: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Suppose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looks</a:t>
            </a:r>
            <a:r>
              <a:rPr lang="zh-CN" altLang="en-US" sz="2000" dirty="0"/>
              <a:t> </a:t>
            </a:r>
            <a:r>
              <a:rPr lang="en-US" altLang="zh-CN" sz="2000" dirty="0"/>
              <a:t>like:</a:t>
            </a:r>
            <a:r>
              <a:rPr lang="zh-CN" altLang="en-US" sz="2000" dirty="0"/>
              <a:t> </a:t>
            </a:r>
            <a:r>
              <a:rPr lang="en-US" altLang="zh-CN" sz="2000" dirty="0"/>
              <a:t>(515,</a:t>
            </a:r>
            <a:r>
              <a:rPr lang="zh-CN" altLang="en-US" sz="2000" dirty="0"/>
              <a:t> </a:t>
            </a:r>
            <a:r>
              <a:rPr lang="en-US" altLang="zh-CN" sz="2000" dirty="0"/>
              <a:t>2064,</a:t>
            </a:r>
            <a:r>
              <a:rPr lang="zh-CN" altLang="en-US" sz="2000" dirty="0"/>
              <a:t> </a:t>
            </a:r>
            <a:r>
              <a:rPr lang="en-US" altLang="zh-CN" sz="2000" dirty="0"/>
              <a:t>1257,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125).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      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515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cluster,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next</a:t>
            </a:r>
            <a:r>
              <a:rPr lang="zh-CN" altLang="en-US" sz="2000" dirty="0"/>
              <a:t> </a:t>
            </a:r>
            <a:r>
              <a:rPr lang="en-US" altLang="zh-CN" sz="2000" dirty="0"/>
              <a:t>2064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second</a:t>
            </a:r>
            <a:r>
              <a:rPr lang="zh-CN" altLang="en-US" sz="2000" dirty="0"/>
              <a:t> </a:t>
            </a:r>
            <a:r>
              <a:rPr lang="en-US" altLang="zh-CN" sz="2000" dirty="0"/>
              <a:t>cluster,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next</a:t>
            </a:r>
            <a:r>
              <a:rPr lang="zh-CN" altLang="en-US" sz="2000" dirty="0"/>
              <a:t> </a:t>
            </a:r>
            <a:r>
              <a:rPr lang="en-US" altLang="zh-CN" sz="2000" dirty="0"/>
              <a:t>1257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third</a:t>
            </a:r>
            <a:r>
              <a:rPr lang="zh-CN" altLang="en-US" sz="2000" dirty="0"/>
              <a:t> </a:t>
            </a:r>
            <a:r>
              <a:rPr lang="en-US" altLang="zh-CN" sz="2000" dirty="0"/>
              <a:t>cluster,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on.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2074F-D569-C940-9ADB-9983B14D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0" y="2845599"/>
            <a:ext cx="6616416" cy="3846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F4396-F868-EF4D-97EC-F780972070B9}"/>
              </a:ext>
            </a:extLst>
          </p:cNvPr>
          <p:cNvSpPr txBox="1"/>
          <p:nvPr/>
        </p:nvSpPr>
        <p:spPr>
          <a:xfrm>
            <a:off x="7743463" y="4768770"/>
            <a:ext cx="4473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0.3809749</a:t>
            </a:r>
          </a:p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improvement.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</a:p>
          <a:p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advisable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4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F7F-43EE-9E4A-A01B-0B924464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C52F-F6B3-ED4B-A6BD-580CAF1A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(ARI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0.4561111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comparable</a:t>
            </a:r>
            <a:r>
              <a:rPr lang="zh-CN" altLang="en-US" dirty="0"/>
              <a:t> </a:t>
            </a:r>
            <a:r>
              <a:rPr lang="en-US" altLang="zh-CN" dirty="0"/>
              <a:t>(ARI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0.4436033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0’s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performing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gene’s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levels.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melanoma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necessary.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ARI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SC</a:t>
            </a:r>
            <a:r>
              <a:rPr lang="zh-CN" altLang="en-US" dirty="0"/>
              <a:t> </a:t>
            </a:r>
            <a:r>
              <a:rPr lang="en-US" altLang="zh-CN" dirty="0"/>
              <a:t>Marker:</a:t>
            </a:r>
            <a:r>
              <a:rPr lang="zh-CN" altLang="en-US" dirty="0"/>
              <a:t> </a:t>
            </a:r>
            <a:r>
              <a:rPr lang="en-US" altLang="zh-CN" dirty="0"/>
              <a:t>0.37249,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improvement.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method,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BE3A-29A2-124C-A8CB-D3060139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”melanoma”</a:t>
            </a:r>
            <a:r>
              <a:rPr lang="zh-CN" altLang="en-US" dirty="0"/>
              <a:t> </a:t>
            </a:r>
            <a:r>
              <a:rPr lang="en-US" altLang="zh-CN" dirty="0"/>
              <a:t>dataset. </a:t>
            </a:r>
          </a:p>
          <a:p>
            <a:r>
              <a:rPr lang="en-US" altLang="zh-CN" dirty="0"/>
              <a:t>Since we know and use the true cells types, this is a supervised method.</a:t>
            </a:r>
          </a:p>
          <a:p>
            <a:r>
              <a:rPr lang="en-US" dirty="0"/>
              <a:t>Notice that we first removed the cells with unknown cell type, and the remaining dimension is: (23686 genes, 4139 cells)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6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79EE-ABEF-294C-A1C0-E2709E68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DE03-D515-E749-AB41-F38B04B9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datasets,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HNSCC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consistent.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genes,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K-means.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8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E52-23A1-3642-9B27-F3432B5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1CFD-7353-C04F-BB20-CE0C50EC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For each gene, divide its expressions levels into several clusters. Then use this calculated clustering and the true clustering to assign an ARI value to each gene: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ARI(calculated clustering, true clustering)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Now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rank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associated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largest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ARI values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b="1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(902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consistent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selected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SC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fair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Then we use “Seurat” package to cluster cells based on the markers selected (by SC Marker and by our method). We compare the results using ARI as the metrics:</a:t>
            </a:r>
          </a:p>
          <a:p>
            <a:pPr marL="0" indent="0">
              <a:buNone/>
            </a:pPr>
            <a:r>
              <a:rPr lang="en-US" altLang="zh-CN" sz="2000" dirty="0"/>
              <a:t>ARI for SC Marker: 0.37249</a:t>
            </a:r>
          </a:p>
          <a:p>
            <a:pPr marL="0" indent="0">
              <a:buNone/>
            </a:pPr>
            <a:r>
              <a:rPr lang="en-US" altLang="zh-CN" sz="2000" dirty="0"/>
              <a:t>ARI for our method: (to be discussed later)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98FC-59BD-2948-8C97-7F21545B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3" y="2506662"/>
            <a:ext cx="10515600" cy="4351338"/>
          </a:xfrm>
        </p:spPr>
        <p:txBody>
          <a:bodyPr/>
          <a:lstStyle/>
          <a:p>
            <a:r>
              <a:rPr lang="en-US" dirty="0"/>
              <a:t>How do we divide expression levels of each gene into several clusters?</a:t>
            </a:r>
          </a:p>
        </p:txBody>
      </p:sp>
    </p:spTree>
    <p:extLst>
      <p:ext uri="{BB962C8B-B14F-4D97-AF65-F5344CB8AC3E}">
        <p14:creationId xmlns:p14="http://schemas.microsoft.com/office/powerpoint/2010/main" val="34099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7B40-0D5E-4B48-A98B-208ECBCE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305B-2083-B341-B753-D28B5553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 each gene, we</a:t>
            </a:r>
            <a:r>
              <a:rPr lang="zh-CN" altLang="en-US" sz="2000" dirty="0"/>
              <a:t> </a:t>
            </a:r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parameterized</a:t>
            </a:r>
            <a:r>
              <a:rPr lang="zh-CN" altLang="en-US" sz="2000" dirty="0"/>
              <a:t> </a:t>
            </a:r>
            <a:r>
              <a:rPr lang="en-US" altLang="zh-CN" sz="2000" dirty="0"/>
              <a:t>finite</a:t>
            </a:r>
            <a:r>
              <a:rPr lang="zh-CN" altLang="en-US" sz="2000" dirty="0"/>
              <a:t> </a:t>
            </a:r>
            <a:r>
              <a:rPr lang="en-US" altLang="zh-CN" sz="2000" dirty="0"/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mixture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clustering.</a:t>
            </a:r>
            <a:r>
              <a:rPr lang="zh-CN" altLang="en-US" sz="2000" dirty="0"/>
              <a:t> </a:t>
            </a:r>
            <a:r>
              <a:rPr lang="en-US" altLang="zh-CN" sz="2000" dirty="0"/>
              <a:t>(This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mclust</a:t>
            </a:r>
            <a:r>
              <a:rPr lang="en-US" altLang="zh-CN" sz="2000" dirty="0"/>
              <a:t>’</a:t>
            </a:r>
            <a:r>
              <a:rPr lang="zh-CN" altLang="en-US" sz="2000" dirty="0"/>
              <a:t> </a:t>
            </a:r>
            <a:r>
              <a:rPr lang="en-US" altLang="zh-CN" sz="2000" dirty="0"/>
              <a:t>package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R)</a:t>
            </a:r>
          </a:p>
          <a:p>
            <a:r>
              <a:rPr lang="en-US" altLang="zh-CN" sz="2000" dirty="0"/>
              <a:t>Since fitting the Gaussian mixture model is slow, we first removed genes</a:t>
            </a:r>
            <a:r>
              <a:rPr lang="zh-CN" altLang="en-US" sz="2000" dirty="0"/>
              <a:t> </a:t>
            </a:r>
            <a:r>
              <a:rPr lang="en-US" altLang="zh-CN" sz="2000" dirty="0"/>
              <a:t>whose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95%</a:t>
            </a:r>
            <a:r>
              <a:rPr lang="zh-CN" altLang="en-US" sz="2000" dirty="0"/>
              <a:t> </a:t>
            </a:r>
            <a:r>
              <a:rPr lang="en-US" altLang="zh-CN" sz="2000" dirty="0"/>
              <a:t>cells. The remaining dimension is: (13315 genes, 4139 cells)</a:t>
            </a:r>
          </a:p>
          <a:p>
            <a:r>
              <a:rPr lang="en-US" altLang="zh-CN" sz="2000" dirty="0"/>
              <a:t> </a:t>
            </a:r>
            <a:endParaRPr lang="en-US" altLang="zh-CN" sz="1000" dirty="0"/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8"/>
            <a:r>
              <a:rPr lang="en-US" dirty="0">
                <a:solidFill>
                  <a:srgbClr val="FF0000"/>
                </a:solidFill>
              </a:rPr>
              <a:t>    Resulted ARI = 0.4262677</a:t>
            </a:r>
          </a:p>
          <a:p>
            <a:pPr lvl="8"/>
            <a:r>
              <a:rPr lang="en-US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08026-7086-0645-9D87-37470A47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09" y="3240502"/>
            <a:ext cx="3969292" cy="36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19BC-96EC-C44A-9E89-0764E2C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E195-5F7C-AE49-99E1-4E132124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Motivation: Since the melanoma dataset has high sparsity, we decide to put cells whose expression level is 0 into 1 cluster and cluster the remaining cells with gaussian mixture model.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7EDA1-5527-F44B-8BA6-AB19AFA4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3" y="2558143"/>
            <a:ext cx="6030895" cy="3274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8F865-9181-154F-BA96-DEA6B6F469AB}"/>
              </a:ext>
            </a:extLst>
          </p:cNvPr>
          <p:cNvSpPr txBox="1"/>
          <p:nvPr/>
        </p:nvSpPr>
        <p:spPr>
          <a:xfrm>
            <a:off x="8153400" y="3929742"/>
            <a:ext cx="275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Resulted ARI = 0.3606822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</a:t>
            </a:r>
            <a:r>
              <a:rPr lang="zh-CN" altLang="en-US" dirty="0"/>
              <a:t> </a:t>
            </a:r>
            <a:r>
              <a:rPr lang="en-US" altLang="zh-CN" dirty="0"/>
              <a:t>Marker.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7D92-65A7-CC40-8172-CE61FD9A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B0D7-41CB-6341-B827-ED5DFCDF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2 methods, we let the ‘</a:t>
            </a:r>
            <a:r>
              <a:rPr lang="en-US" dirty="0" err="1"/>
              <a:t>mclust</a:t>
            </a:r>
            <a:r>
              <a:rPr lang="en-US" dirty="0"/>
              <a:t>’ function itself decide the number of gaussian models to fit. </a:t>
            </a:r>
          </a:p>
          <a:p>
            <a:r>
              <a:rPr lang="en-US" dirty="0"/>
              <a:t>Then we tried adjusting the number of gaussian models to fit on our own, but didn’t get a better result.</a:t>
            </a:r>
          </a:p>
          <a:p>
            <a:endParaRPr lang="en-US" dirty="0"/>
          </a:p>
          <a:p>
            <a:r>
              <a:rPr lang="en-US" dirty="0"/>
              <a:t>By fitting gaussian mixture model, we didn’t get a much better result than SC Marker. </a:t>
            </a:r>
            <a:r>
              <a:rPr lang="en-US" altLang="zh-CN" dirty="0">
                <a:solidFill>
                  <a:srgbClr val="00B050"/>
                </a:solidFill>
              </a:rPr>
              <a:t>We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inferred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reason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to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be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that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might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not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model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assumption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well.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8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E49-2AB6-CE4A-A32B-404CB3E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C545-58C0-2A44-80FE-6A96FBB7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gene, we split its expression levels into clusters based on the quantiles. i.e. we put cells whose expression levels are in the same quantile range into one cluster.</a:t>
            </a:r>
          </a:p>
          <a:p>
            <a:r>
              <a:rPr lang="en-US" sz="2000" dirty="0"/>
              <a:t>It’s implemented with ‘</a:t>
            </a:r>
            <a:r>
              <a:rPr lang="en-US" sz="2000" dirty="0" err="1"/>
              <a:t>ntile</a:t>
            </a:r>
            <a:r>
              <a:rPr lang="en-US" sz="2000" dirty="0"/>
              <a:t>()’ function in R.</a:t>
            </a:r>
          </a:p>
          <a:p>
            <a:r>
              <a:rPr lang="en-US" sz="2000" dirty="0"/>
              <a:t>Since </a:t>
            </a:r>
            <a:r>
              <a:rPr lang="en-US" sz="2000" dirty="0" err="1"/>
              <a:t>ntile</a:t>
            </a:r>
            <a:r>
              <a:rPr lang="en-US" sz="2000" dirty="0"/>
              <a:t>() function is much faster than </a:t>
            </a:r>
            <a:r>
              <a:rPr lang="en-US" sz="2000" dirty="0" err="1"/>
              <a:t>Mclust</a:t>
            </a:r>
            <a:r>
              <a:rPr lang="en-US" sz="2000" dirty="0"/>
              <a:t>() function, we kept all the genes.</a:t>
            </a:r>
          </a:p>
          <a:p>
            <a:r>
              <a:rPr lang="en-US" sz="2000" dirty="0"/>
              <a:t>We first tried splitting into 7 clusters, because there are 7 cell types in true labeling.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36218-DAF5-6441-9174-C8AB0945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3521"/>
            <a:ext cx="5283200" cy="191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58BE0-5EF6-1E44-BF43-0F4C453656D0}"/>
              </a:ext>
            </a:extLst>
          </p:cNvPr>
          <p:cNvSpPr txBox="1"/>
          <p:nvPr/>
        </p:nvSpPr>
        <p:spPr>
          <a:xfrm>
            <a:off x="7423874" y="4453039"/>
            <a:ext cx="25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Resulted ARI = 0.3795651</a:t>
            </a:r>
          </a:p>
        </p:txBody>
      </p:sp>
    </p:spTree>
    <p:extLst>
      <p:ext uri="{BB962C8B-B14F-4D97-AF65-F5344CB8AC3E}">
        <p14:creationId xmlns:p14="http://schemas.microsoft.com/office/powerpoint/2010/main" val="903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8C51-5AA7-ED43-BC2D-B40B140B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595539"/>
            <a:ext cx="10515600" cy="577260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Since this result is still no better than SC Marker’s, we adjusted the number of clusters split into. We tried number of clusters = 7,6,5,4,3,2. And we want to see if there’s any relation between the number of clusters and the resulted ARI.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Unluckily, there’s no clear pattern as indicated in the table above, because the resulted ARI fluctuates as the number of clusters decreases.</a:t>
            </a:r>
          </a:p>
          <a:p>
            <a:r>
              <a:rPr lang="en-US" sz="2000" dirty="0"/>
              <a:t>Notice that number of clusters is 5, the resulted ARI is relatively high (0.4410636). However, we can’t find any plausible explanation for it so that might just be a coincidence.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A1D38-64A8-DD41-A104-644A4CC7D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77166"/>
              </p:ext>
            </p:extLst>
          </p:nvPr>
        </p:nvGraphicFramePr>
        <p:xfrm>
          <a:off x="943429" y="1658325"/>
          <a:ext cx="59036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43">
                  <a:extLst>
                    <a:ext uri="{9D8B030D-6E8A-4147-A177-3AD203B41FA5}">
                      <a16:colId xmlns:a16="http://schemas.microsoft.com/office/drawing/2014/main" val="1598840108"/>
                    </a:ext>
                  </a:extLst>
                </a:gridCol>
                <a:gridCol w="2951843">
                  <a:extLst>
                    <a:ext uri="{9D8B030D-6E8A-4147-A177-3AD203B41FA5}">
                      <a16:colId xmlns:a16="http://schemas.microsoft.com/office/drawing/2014/main" val="1793966994"/>
                    </a:ext>
                  </a:extLst>
                </a:gridCol>
              </a:tblGrid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Number of clusters split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Resulted 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72426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0.3795651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33514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0.3586774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23942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0.4410636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92661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0.4240791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02107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0.4065269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05356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0.3450305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1702</Words>
  <Application>Microsoft Macintosh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Marker Gene Selection with ARI Method</vt:lpstr>
      <vt:lpstr>PowerPoint Presentation</vt:lpstr>
      <vt:lpstr>Basic Idea</vt:lpstr>
      <vt:lpstr>PowerPoint Presentation</vt:lpstr>
      <vt:lpstr>Method 1</vt:lpstr>
      <vt:lpstr>Method 2</vt:lpstr>
      <vt:lpstr>PowerPoint Presentation</vt:lpstr>
      <vt:lpstr>Method 3</vt:lpstr>
      <vt:lpstr>PowerPoint Presentation</vt:lpstr>
      <vt:lpstr>Method 4</vt:lpstr>
      <vt:lpstr>PowerPoint Presentation</vt:lpstr>
      <vt:lpstr>Method 5</vt:lpstr>
      <vt:lpstr>Method 6</vt:lpstr>
      <vt:lpstr>Method 7</vt:lpstr>
      <vt:lpstr>PowerPoint Presentation</vt:lpstr>
      <vt:lpstr>Method 8</vt:lpstr>
      <vt:lpstr>Method 9</vt:lpstr>
      <vt:lpstr>PowerPoint Presentation</vt:lpstr>
      <vt:lpstr>Conclusion</vt:lpstr>
      <vt:lpstr>Future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Marker Gene Selection with ARI Method</dc:title>
  <dc:creator>jeffery99412@gmail.com</dc:creator>
  <cp:lastModifiedBy>jeffery99412@gmail.com</cp:lastModifiedBy>
  <cp:revision>27</cp:revision>
  <dcterms:created xsi:type="dcterms:W3CDTF">2020-10-26T00:46:29Z</dcterms:created>
  <dcterms:modified xsi:type="dcterms:W3CDTF">2020-10-26T06:36:02Z</dcterms:modified>
</cp:coreProperties>
</file>